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9" r:id="rId3"/>
    <p:sldId id="257" r:id="rId4"/>
    <p:sldId id="258" r:id="rId5"/>
    <p:sldId id="259" r:id="rId6"/>
    <p:sldId id="260" r:id="rId7"/>
    <p:sldId id="261" r:id="rId8"/>
    <p:sldId id="270" r:id="rId9"/>
    <p:sldId id="263" r:id="rId10"/>
    <p:sldId id="262" r:id="rId11"/>
    <p:sldId id="264" r:id="rId12"/>
    <p:sldId id="265" r:id="rId13"/>
    <p:sldId id="266"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39" autoAdjust="0"/>
    <p:restoredTop sz="94660"/>
  </p:normalViewPr>
  <p:slideViewPr>
    <p:cSldViewPr snapToGrid="0">
      <p:cViewPr varScale="1">
        <p:scale>
          <a:sx n="64" d="100"/>
          <a:sy n="64" d="100"/>
        </p:scale>
        <p:origin x="91" y="43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10" name="משולש ישר-זווית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כותרת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he-IL"/>
              <a:t>לחץ כדי לערוך סגנון כותרת של תבנית בסיס</a:t>
            </a:r>
            <a:endParaRPr kumimoji="0" lang="en-US"/>
          </a:p>
        </p:txBody>
      </p:sp>
      <p:sp>
        <p:nvSpPr>
          <p:cNvPr id="17" name="כותרת משנה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he-IL"/>
              <a:t>לחץ כדי לערוך סגנון כותרת משנה של תבנית בסיס</a:t>
            </a:r>
            <a:endParaRPr kumimoji="0" lang="en-US"/>
          </a:p>
        </p:txBody>
      </p:sp>
      <p:grpSp>
        <p:nvGrpSpPr>
          <p:cNvPr id="2" name="קבוצה 1"/>
          <p:cNvGrpSpPr/>
          <p:nvPr/>
        </p:nvGrpSpPr>
        <p:grpSpPr>
          <a:xfrm>
            <a:off x="-5019" y="4953000"/>
            <a:ext cx="12197020" cy="1912088"/>
            <a:chOff x="-3765" y="4832896"/>
            <a:chExt cx="9147765" cy="2032192"/>
          </a:xfrm>
        </p:grpSpPr>
        <p:sp>
          <p:nvSpPr>
            <p:cNvPr id="7" name="צורה חופשית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צורה חופשית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צורה חופשית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מחבר ישר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מציין מיקום של תאריך 29"/>
          <p:cNvSpPr>
            <a:spLocks noGrp="1"/>
          </p:cNvSpPr>
          <p:nvPr>
            <p:ph type="dt" sz="half" idx="10"/>
          </p:nvPr>
        </p:nvSpPr>
        <p:spPr/>
        <p:txBody>
          <a:bodyPr/>
          <a:lstStyle>
            <a:lvl1pPr>
              <a:defRPr>
                <a:solidFill>
                  <a:srgbClr val="FFFFFF"/>
                </a:solidFill>
              </a:defRPr>
            </a:lvl1pPr>
            <a:extLst/>
          </a:lstStyle>
          <a:p>
            <a:fld id="{8A2E3393-84DA-444F-88FE-4A345E8D39DD}" type="datetimeFigureOut">
              <a:rPr lang="en-US" smtClean="0"/>
              <a:pPr/>
              <a:t>6/12/2025</a:t>
            </a:fld>
            <a:endParaRPr lang="en-US"/>
          </a:p>
        </p:txBody>
      </p:sp>
      <p:sp>
        <p:nvSpPr>
          <p:cNvPr id="19" name="מציין מיקום של כותרת תחתונה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מציין מיקום של מספר שקופית 26"/>
          <p:cNvSpPr>
            <a:spLocks noGrp="1"/>
          </p:cNvSpPr>
          <p:nvPr>
            <p:ph type="sldNum" sz="quarter" idx="12"/>
          </p:nvPr>
        </p:nvSpPr>
        <p:spPr/>
        <p:txBody>
          <a:bodyPr/>
          <a:lstStyle>
            <a:lvl1pPr>
              <a:defRPr>
                <a:solidFill>
                  <a:srgbClr val="FFFFFF"/>
                </a:solidFill>
              </a:defRPr>
            </a:lvl1pPr>
            <a:extLst/>
          </a:lstStyle>
          <a:p>
            <a:fld id="{2357A7AC-3692-43E1-8080-3F00CABEEB6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kumimoji="0" lang="he-IL"/>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609600" y="1481330"/>
            <a:ext cx="10972800" cy="4386071"/>
          </a:xfrm>
        </p:spPr>
        <p:txBody>
          <a:bodyPr vert="eaVer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של תאריך 3"/>
          <p:cNvSpPr>
            <a:spLocks noGrp="1"/>
          </p:cNvSpPr>
          <p:nvPr>
            <p:ph type="dt" sz="half" idx="10"/>
          </p:nvPr>
        </p:nvSpPr>
        <p:spPr/>
        <p:txBody>
          <a:bodyPr/>
          <a:lstStyle/>
          <a:p>
            <a:fld id="{8A2E3393-84DA-444F-88FE-4A345E8D39DD}" type="datetimeFigureOut">
              <a:rPr lang="en-US" smtClean="0"/>
              <a:pPr/>
              <a:t>6/12/2025</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2357A7AC-3692-43E1-8080-3F00CABEEB6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9125351" y="274641"/>
            <a:ext cx="2369960" cy="5592761"/>
          </a:xfrm>
        </p:spPr>
        <p:txBody>
          <a:bodyPr vert="eaVert"/>
          <a:lstStyle/>
          <a:p>
            <a:r>
              <a:rPr kumimoji="0" lang="he-IL"/>
              <a:t>לחץ כדי לערוך סגנון כותרת של תבנית בסיס</a:t>
            </a:r>
            <a:endParaRPr kumimoji="0" lang="en-US"/>
          </a:p>
        </p:txBody>
      </p:sp>
      <p:sp>
        <p:nvSpPr>
          <p:cNvPr id="3" name="מציין מיקום של טקסט אנכי 2"/>
          <p:cNvSpPr>
            <a:spLocks noGrp="1"/>
          </p:cNvSpPr>
          <p:nvPr>
            <p:ph type="body" orient="vert" idx="1"/>
          </p:nvPr>
        </p:nvSpPr>
        <p:spPr>
          <a:xfrm>
            <a:off x="609600" y="274641"/>
            <a:ext cx="8432800" cy="5592760"/>
          </a:xfrm>
        </p:spPr>
        <p:txBody>
          <a:bodyPr vert="eaVer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של תאריך 3"/>
          <p:cNvSpPr>
            <a:spLocks noGrp="1"/>
          </p:cNvSpPr>
          <p:nvPr>
            <p:ph type="dt" sz="half" idx="10"/>
          </p:nvPr>
        </p:nvSpPr>
        <p:spPr/>
        <p:txBody>
          <a:bodyPr/>
          <a:lstStyle/>
          <a:p>
            <a:fld id="{8A2E3393-84DA-444F-88FE-4A345E8D39DD}" type="datetimeFigureOut">
              <a:rPr lang="en-US" smtClean="0"/>
              <a:pPr/>
              <a:t>6/12/2025</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2357A7AC-3692-43E1-8080-3F00CABEEB6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3" name="מציין מיקום תוכן 2"/>
          <p:cNvSpPr>
            <a:spLocks noGrp="1"/>
          </p:cNvSpPr>
          <p:nvPr>
            <p:ph idx="1"/>
          </p:nvPr>
        </p:nvSpPr>
        <p:spPr/>
        <p:txBody>
          <a:bodyPr/>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של תאריך 3"/>
          <p:cNvSpPr>
            <a:spLocks noGrp="1"/>
          </p:cNvSpPr>
          <p:nvPr>
            <p:ph type="dt" sz="half" idx="10"/>
          </p:nvPr>
        </p:nvSpPr>
        <p:spPr/>
        <p:txBody>
          <a:bodyPr/>
          <a:lstStyle/>
          <a:p>
            <a:fld id="{8A2E3393-84DA-444F-88FE-4A345E8D39DD}" type="datetimeFigureOut">
              <a:rPr lang="en-US" smtClean="0"/>
              <a:pPr/>
              <a:t>6/12/2025</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2357A7AC-3692-43E1-8080-3F00CABEEB6F}" type="slidenum">
              <a:rPr lang="en-US" smtClean="0"/>
              <a:pPr/>
              <a:t>‹#›</a:t>
            </a:fld>
            <a:endParaRPr lang="en-US"/>
          </a:p>
        </p:txBody>
      </p:sp>
      <p:sp>
        <p:nvSpPr>
          <p:cNvPr id="7" name="כותרת 6"/>
          <p:cNvSpPr>
            <a:spLocks noGrp="1"/>
          </p:cNvSpPr>
          <p:nvPr>
            <p:ph type="title"/>
          </p:nvPr>
        </p:nvSpPr>
        <p:spPr/>
        <p:txBody>
          <a:bodyPr rtlCol="0"/>
          <a:lstStyle/>
          <a:p>
            <a:r>
              <a:rPr kumimoji="0" lang="he-IL"/>
              <a:t>לחץ כדי לערוך סגנון כותרת של תבנית בסיס</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2">
        <a:schemeClr val="bg1"/>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he-IL"/>
              <a:t>לחץ כדי לערוך סגנון כותרת של תבנית בסיס</a:t>
            </a:r>
            <a:endParaRPr kumimoji="0" lang="en-US"/>
          </a:p>
        </p:txBody>
      </p:sp>
      <p:sp>
        <p:nvSpPr>
          <p:cNvPr id="3" name="מציין מיקום טקסט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he-IL"/>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8A2E3393-84DA-444F-88FE-4A345E8D39DD}" type="datetimeFigureOut">
              <a:rPr lang="en-US" smtClean="0"/>
              <a:pPr/>
              <a:t>6/12/2025</a:t>
            </a:fld>
            <a:endParaRPr lang="en-US"/>
          </a:p>
        </p:txBody>
      </p:sp>
      <p:sp>
        <p:nvSpPr>
          <p:cNvPr id="5" name="מציין מיקום של כותרת תחתונה 4"/>
          <p:cNvSpPr>
            <a:spLocks noGrp="1"/>
          </p:cNvSpPr>
          <p:nvPr>
            <p:ph type="ftr" sz="quarter" idx="11"/>
          </p:nvPr>
        </p:nvSpPr>
        <p:spPr/>
        <p:txBody>
          <a:bodyPr/>
          <a:lstStyle/>
          <a:p>
            <a:endParaRPr lang="en-US"/>
          </a:p>
        </p:txBody>
      </p:sp>
      <p:sp>
        <p:nvSpPr>
          <p:cNvPr id="6" name="מציין מיקום של מספר שקופית 5"/>
          <p:cNvSpPr>
            <a:spLocks noGrp="1"/>
          </p:cNvSpPr>
          <p:nvPr>
            <p:ph type="sldNum" sz="quarter" idx="12"/>
          </p:nvPr>
        </p:nvSpPr>
        <p:spPr/>
        <p:txBody>
          <a:bodyPr/>
          <a:lstStyle/>
          <a:p>
            <a:fld id="{2357A7AC-3692-43E1-8080-3F00CABEEB6F}" type="slidenum">
              <a:rPr lang="en-US" smtClean="0"/>
              <a:pPr/>
              <a:t>‹#›</a:t>
            </a:fld>
            <a:endParaRPr lang="en-US"/>
          </a:p>
        </p:txBody>
      </p:sp>
      <p:sp>
        <p:nvSpPr>
          <p:cNvPr id="7" name="סוגר זוויתי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סוגר זוויתי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bg>
      <p:bgRef idx="1002">
        <a:schemeClr val="bg1"/>
      </p:bgRef>
    </p:bg>
    <p:spTree>
      <p:nvGrpSpPr>
        <p:cNvPr id="1" name=""/>
        <p:cNvGrpSpPr/>
        <p:nvPr/>
      </p:nvGrpSpPr>
      <p:grpSpPr>
        <a:xfrm>
          <a:off x="0" y="0"/>
          <a:ext cx="0" cy="0"/>
          <a:chOff x="0" y="0"/>
          <a:chExt cx="0" cy="0"/>
        </a:xfrm>
      </p:grpSpPr>
      <p:sp>
        <p:nvSpPr>
          <p:cNvPr id="3" name="מציין מיקום תוכן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4" name="מציין מיקום תוכן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5" name="מציין מיקום של תאריך 4"/>
          <p:cNvSpPr>
            <a:spLocks noGrp="1"/>
          </p:cNvSpPr>
          <p:nvPr>
            <p:ph type="dt" sz="half" idx="10"/>
          </p:nvPr>
        </p:nvSpPr>
        <p:spPr/>
        <p:txBody>
          <a:bodyPr/>
          <a:lstStyle/>
          <a:p>
            <a:fld id="{8A2E3393-84DA-444F-88FE-4A345E8D39DD}" type="datetimeFigureOut">
              <a:rPr lang="en-US" smtClean="0"/>
              <a:pPr/>
              <a:t>6/12/2025</a:t>
            </a:fld>
            <a:endParaRPr lang="en-US"/>
          </a:p>
        </p:txBody>
      </p:sp>
      <p:sp>
        <p:nvSpPr>
          <p:cNvPr id="6" name="מציין מיקום של כותרת תחתונה 5"/>
          <p:cNvSpPr>
            <a:spLocks noGrp="1"/>
          </p:cNvSpPr>
          <p:nvPr>
            <p:ph type="ftr" sz="quarter" idx="11"/>
          </p:nvPr>
        </p:nvSpPr>
        <p:spPr/>
        <p:txBody>
          <a:bodyPr/>
          <a:lstStyle/>
          <a:p>
            <a:endParaRPr lang="en-US"/>
          </a:p>
        </p:txBody>
      </p:sp>
      <p:sp>
        <p:nvSpPr>
          <p:cNvPr id="7" name="מציין מיקום של מספר שקופית 6"/>
          <p:cNvSpPr>
            <a:spLocks noGrp="1"/>
          </p:cNvSpPr>
          <p:nvPr>
            <p:ph type="sldNum" sz="quarter" idx="12"/>
          </p:nvPr>
        </p:nvSpPr>
        <p:spPr/>
        <p:txBody>
          <a:bodyPr/>
          <a:lstStyle/>
          <a:p>
            <a:fld id="{2357A7AC-3692-43E1-8080-3F00CABEEB6F}" type="slidenum">
              <a:rPr lang="en-US" smtClean="0"/>
              <a:pPr/>
              <a:t>‹#›</a:t>
            </a:fld>
            <a:endParaRPr lang="en-US"/>
          </a:p>
        </p:txBody>
      </p:sp>
      <p:sp>
        <p:nvSpPr>
          <p:cNvPr id="8" name="כותרת 7"/>
          <p:cNvSpPr>
            <a:spLocks noGrp="1"/>
          </p:cNvSpPr>
          <p:nvPr>
            <p:ph type="title"/>
          </p:nvPr>
        </p:nvSpPr>
        <p:spPr/>
        <p:txBody>
          <a:bodyPr rtlCol="0"/>
          <a:lstStyle/>
          <a:p>
            <a:r>
              <a:rPr kumimoji="0" lang="he-IL"/>
              <a:t>לחץ כדי לערוך סגנון כותרת של תבנית בסיס</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השוואה">
    <p:bg>
      <p:bgRef idx="1003">
        <a:schemeClr val="bg1"/>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609600" y="273050"/>
            <a:ext cx="10972800" cy="1143000"/>
          </a:xfrm>
        </p:spPr>
        <p:txBody>
          <a:bodyPr anchor="ctr"/>
          <a:lstStyle>
            <a:lvl1pPr>
              <a:defRPr/>
            </a:lvl1pPr>
            <a:extLst/>
          </a:lstStyle>
          <a:p>
            <a:r>
              <a:rPr kumimoji="0" lang="he-IL"/>
              <a:t>לחץ כדי לערוך סגנון כותרת של תבנית בסיס</a:t>
            </a:r>
            <a:endParaRPr kumimoji="0" lang="en-US"/>
          </a:p>
        </p:txBody>
      </p:sp>
      <p:sp>
        <p:nvSpPr>
          <p:cNvPr id="3" name="מציין מיקום טקסט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a:t>לחץ כדי לערוך סגנונות טקסט של תבנית בסיס</a:t>
            </a:r>
          </a:p>
        </p:txBody>
      </p:sp>
      <p:sp>
        <p:nvSpPr>
          <p:cNvPr id="4" name="מציין מיקום טקסט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he-IL"/>
              <a:t>לחץ כדי לערוך סגנונות טקסט של תבנית בסיס</a:t>
            </a:r>
          </a:p>
        </p:txBody>
      </p:sp>
      <p:sp>
        <p:nvSpPr>
          <p:cNvPr id="5" name="מציין מיקום תוכן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6" name="מציין מיקום תוכן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7" name="מציין מיקום של תאריך 6"/>
          <p:cNvSpPr>
            <a:spLocks noGrp="1"/>
          </p:cNvSpPr>
          <p:nvPr>
            <p:ph type="dt" sz="half" idx="10"/>
          </p:nvPr>
        </p:nvSpPr>
        <p:spPr/>
        <p:txBody>
          <a:bodyPr/>
          <a:lstStyle/>
          <a:p>
            <a:fld id="{8A2E3393-84DA-444F-88FE-4A345E8D39DD}" type="datetimeFigureOut">
              <a:rPr lang="en-US" smtClean="0"/>
              <a:pPr/>
              <a:t>6/12/2025</a:t>
            </a:fld>
            <a:endParaRPr lang="en-US"/>
          </a:p>
        </p:txBody>
      </p:sp>
      <p:sp>
        <p:nvSpPr>
          <p:cNvPr id="8" name="מציין מיקום של כותרת תחתונה 7"/>
          <p:cNvSpPr>
            <a:spLocks noGrp="1"/>
          </p:cNvSpPr>
          <p:nvPr>
            <p:ph type="ftr" sz="quarter" idx="11"/>
          </p:nvPr>
        </p:nvSpPr>
        <p:spPr/>
        <p:txBody>
          <a:bodyPr/>
          <a:lstStyle/>
          <a:p>
            <a:endParaRPr lang="en-US"/>
          </a:p>
        </p:txBody>
      </p:sp>
      <p:sp>
        <p:nvSpPr>
          <p:cNvPr id="9" name="מציין מיקום של מספר שקופית 8"/>
          <p:cNvSpPr>
            <a:spLocks noGrp="1"/>
          </p:cNvSpPr>
          <p:nvPr>
            <p:ph type="sldNum" sz="quarter" idx="12"/>
          </p:nvPr>
        </p:nvSpPr>
        <p:spPr/>
        <p:txBody>
          <a:bodyPr/>
          <a:lstStyle/>
          <a:p>
            <a:fld id="{2357A7AC-3692-43E1-8080-3F00CABEEB6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bg>
      <p:bgRef idx="1002">
        <a:schemeClr val="bg1"/>
      </p:bgRef>
    </p:bg>
    <p:spTree>
      <p:nvGrpSpPr>
        <p:cNvPr id="1" name=""/>
        <p:cNvGrpSpPr/>
        <p:nvPr/>
      </p:nvGrpSpPr>
      <p:grpSpPr>
        <a:xfrm>
          <a:off x="0" y="0"/>
          <a:ext cx="0" cy="0"/>
          <a:chOff x="0" y="0"/>
          <a:chExt cx="0" cy="0"/>
        </a:xfrm>
      </p:grpSpPr>
      <p:sp>
        <p:nvSpPr>
          <p:cNvPr id="3" name="מציין מיקום של תאריך 2"/>
          <p:cNvSpPr>
            <a:spLocks noGrp="1"/>
          </p:cNvSpPr>
          <p:nvPr>
            <p:ph type="dt" sz="half" idx="10"/>
          </p:nvPr>
        </p:nvSpPr>
        <p:spPr/>
        <p:txBody>
          <a:bodyPr/>
          <a:lstStyle/>
          <a:p>
            <a:fld id="{8A2E3393-84DA-444F-88FE-4A345E8D39DD}" type="datetimeFigureOut">
              <a:rPr lang="en-US" smtClean="0"/>
              <a:pPr/>
              <a:t>6/12/2025</a:t>
            </a:fld>
            <a:endParaRPr lang="en-US"/>
          </a:p>
        </p:txBody>
      </p:sp>
      <p:sp>
        <p:nvSpPr>
          <p:cNvPr id="4" name="מציין מיקום של כותרת תחתונה 3"/>
          <p:cNvSpPr>
            <a:spLocks noGrp="1"/>
          </p:cNvSpPr>
          <p:nvPr>
            <p:ph type="ftr" sz="quarter" idx="11"/>
          </p:nvPr>
        </p:nvSpPr>
        <p:spPr/>
        <p:txBody>
          <a:bodyPr/>
          <a:lstStyle/>
          <a:p>
            <a:endParaRPr lang="en-US"/>
          </a:p>
        </p:txBody>
      </p:sp>
      <p:sp>
        <p:nvSpPr>
          <p:cNvPr id="5" name="מציין מיקום של מספר שקופית 4"/>
          <p:cNvSpPr>
            <a:spLocks noGrp="1"/>
          </p:cNvSpPr>
          <p:nvPr>
            <p:ph type="sldNum" sz="quarter" idx="12"/>
          </p:nvPr>
        </p:nvSpPr>
        <p:spPr/>
        <p:txBody>
          <a:bodyPr/>
          <a:lstStyle/>
          <a:p>
            <a:fld id="{2357A7AC-3692-43E1-8080-3F00CABEEB6F}" type="slidenum">
              <a:rPr lang="en-US" smtClean="0"/>
              <a:pPr/>
              <a:t>‹#›</a:t>
            </a:fld>
            <a:endParaRPr lang="en-US"/>
          </a:p>
        </p:txBody>
      </p:sp>
      <p:sp>
        <p:nvSpPr>
          <p:cNvPr id="6" name="כותרת 5"/>
          <p:cNvSpPr>
            <a:spLocks noGrp="1"/>
          </p:cNvSpPr>
          <p:nvPr>
            <p:ph type="title"/>
          </p:nvPr>
        </p:nvSpPr>
        <p:spPr/>
        <p:txBody>
          <a:bodyPr rtlCol="0"/>
          <a:lstStyle/>
          <a:p>
            <a:r>
              <a:rPr kumimoji="0" lang="he-IL"/>
              <a:t>לחץ כדי לערוך סגנון כותרת של תבנית בסיס</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8A2E3393-84DA-444F-88FE-4A345E8D39DD}" type="datetimeFigureOut">
              <a:rPr lang="en-US" smtClean="0"/>
              <a:pPr/>
              <a:t>6/12/2025</a:t>
            </a:fld>
            <a:endParaRPr lang="en-US"/>
          </a:p>
        </p:txBody>
      </p:sp>
      <p:sp>
        <p:nvSpPr>
          <p:cNvPr id="3" name="מציין מיקום של כותרת תחתונה 2"/>
          <p:cNvSpPr>
            <a:spLocks noGrp="1"/>
          </p:cNvSpPr>
          <p:nvPr>
            <p:ph type="ftr" sz="quarter" idx="11"/>
          </p:nvPr>
        </p:nvSpPr>
        <p:spPr/>
        <p:txBody>
          <a:bodyPr/>
          <a:lstStyle/>
          <a:p>
            <a:endParaRPr lang="en-US"/>
          </a:p>
        </p:txBody>
      </p:sp>
      <p:sp>
        <p:nvSpPr>
          <p:cNvPr id="4" name="מציין מיקום של מספר שקופית 3"/>
          <p:cNvSpPr>
            <a:spLocks noGrp="1"/>
          </p:cNvSpPr>
          <p:nvPr>
            <p:ph type="sldNum" sz="quarter" idx="12"/>
          </p:nvPr>
        </p:nvSpPr>
        <p:spPr/>
        <p:txBody>
          <a:bodyPr/>
          <a:lstStyle/>
          <a:p>
            <a:fld id="{2357A7AC-3692-43E1-8080-3F00CABEEB6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bg>
      <p:bgRef idx="1003">
        <a:schemeClr val="bg1"/>
      </p:bgRef>
    </p:bg>
    <p:spTree>
      <p:nvGrpSpPr>
        <p:cNvPr id="1" name=""/>
        <p:cNvGrpSpPr/>
        <p:nvPr/>
      </p:nvGrpSpPr>
      <p:grpSpPr>
        <a:xfrm>
          <a:off x="0" y="0"/>
          <a:ext cx="0" cy="0"/>
          <a:chOff x="0" y="0"/>
          <a:chExt cx="0" cy="0"/>
        </a:xfrm>
      </p:grpSpPr>
      <p:sp>
        <p:nvSpPr>
          <p:cNvPr id="2" name="כותרת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he-IL"/>
              <a:t>לחץ כדי לערוך סגנון כותרת של תבנית בסיס</a:t>
            </a:r>
            <a:endParaRPr kumimoji="0" lang="en-US"/>
          </a:p>
        </p:txBody>
      </p:sp>
      <p:sp>
        <p:nvSpPr>
          <p:cNvPr id="3" name="מציין מיקום טקסט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he-IL"/>
              <a:t>לחץ כדי לערוך סגנונות טקסט של תבנית בסיס</a:t>
            </a:r>
          </a:p>
        </p:txBody>
      </p:sp>
      <p:sp>
        <p:nvSpPr>
          <p:cNvPr id="4" name="מציין מיקום תוכן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he-IL"/>
              <a:t>לחץ כדי לערוך סגנונות טקסט של תבנית בסיס</a:t>
            </a:r>
          </a:p>
          <a:p>
            <a:pPr lvl="1" eaLnBrk="1" latinLnBrk="0" hangingPunct="1"/>
            <a:r>
              <a:rPr lang="he-IL"/>
              <a:t>רמה שנייה</a:t>
            </a:r>
          </a:p>
          <a:p>
            <a:pPr lvl="2" eaLnBrk="1" latinLnBrk="0" hangingPunct="1"/>
            <a:r>
              <a:rPr lang="he-IL"/>
              <a:t>רמה שלישית</a:t>
            </a:r>
          </a:p>
          <a:p>
            <a:pPr lvl="3" eaLnBrk="1" latinLnBrk="0" hangingPunct="1"/>
            <a:r>
              <a:rPr lang="he-IL"/>
              <a:t>רמה רביעית</a:t>
            </a:r>
          </a:p>
          <a:p>
            <a:pPr lvl="4" eaLnBrk="1" latinLnBrk="0" hangingPunct="1"/>
            <a:r>
              <a:rPr lang="he-IL"/>
              <a:t>רמה חמישית</a:t>
            </a:r>
            <a:endParaRPr kumimoji="0" lang="en-US"/>
          </a:p>
        </p:txBody>
      </p:sp>
      <p:sp>
        <p:nvSpPr>
          <p:cNvPr id="5" name="מציין מיקום של תאריך 4"/>
          <p:cNvSpPr>
            <a:spLocks noGrp="1"/>
          </p:cNvSpPr>
          <p:nvPr>
            <p:ph type="dt" sz="half" idx="10"/>
          </p:nvPr>
        </p:nvSpPr>
        <p:spPr>
          <a:xfrm>
            <a:off x="8969376" y="6407944"/>
            <a:ext cx="2560320" cy="365760"/>
          </a:xfrm>
        </p:spPr>
        <p:txBody>
          <a:bodyPr/>
          <a:lstStyle/>
          <a:p>
            <a:fld id="{8A2E3393-84DA-444F-88FE-4A345E8D39DD}" type="datetimeFigureOut">
              <a:rPr lang="en-US" smtClean="0"/>
              <a:pPr/>
              <a:t>6/12/2025</a:t>
            </a:fld>
            <a:endParaRPr lang="en-US"/>
          </a:p>
        </p:txBody>
      </p:sp>
      <p:sp>
        <p:nvSpPr>
          <p:cNvPr id="6" name="מציין מיקום של כותרת תחתונה 5"/>
          <p:cNvSpPr>
            <a:spLocks noGrp="1"/>
          </p:cNvSpPr>
          <p:nvPr>
            <p:ph type="ftr" sz="quarter" idx="11"/>
          </p:nvPr>
        </p:nvSpPr>
        <p:spPr/>
        <p:txBody>
          <a:bodyPr/>
          <a:lstStyle/>
          <a:p>
            <a:endParaRPr lang="en-US"/>
          </a:p>
        </p:txBody>
      </p:sp>
      <p:sp>
        <p:nvSpPr>
          <p:cNvPr id="7" name="מציין מיקום של מספר שקופית 6"/>
          <p:cNvSpPr>
            <a:spLocks noGrp="1"/>
          </p:cNvSpPr>
          <p:nvPr>
            <p:ph type="sldNum" sz="quarter" idx="12"/>
          </p:nvPr>
        </p:nvSpPr>
        <p:spPr/>
        <p:txBody>
          <a:bodyPr/>
          <a:lstStyle/>
          <a:p>
            <a:fld id="{2357A7AC-3692-43E1-8080-3F00CABEEB6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bg>
      <p:bgRef idx="1002">
        <a:schemeClr val="bg1"/>
      </p:bgRef>
    </p:bg>
    <p:spTree>
      <p:nvGrpSpPr>
        <p:cNvPr id="1" name=""/>
        <p:cNvGrpSpPr/>
        <p:nvPr/>
      </p:nvGrpSpPr>
      <p:grpSpPr>
        <a:xfrm>
          <a:off x="0" y="0"/>
          <a:ext cx="0" cy="0"/>
          <a:chOff x="0" y="0"/>
          <a:chExt cx="0" cy="0"/>
        </a:xfrm>
      </p:grpSpPr>
      <p:sp>
        <p:nvSpPr>
          <p:cNvPr id="4" name="מציין מיקום טקסט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he-IL"/>
              <a:t>לחץ כדי לערוך סגנונות טקסט של תבנית בסיס</a:t>
            </a:r>
          </a:p>
        </p:txBody>
      </p:sp>
      <p:sp>
        <p:nvSpPr>
          <p:cNvPr id="3" name="מציין מיקום של תמונה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he-IL"/>
              <a:t>לחץ על הסמל כדי להוסיף תמונה</a:t>
            </a:r>
            <a:endParaRPr kumimoji="0" lang="en-US" dirty="0"/>
          </a:p>
        </p:txBody>
      </p:sp>
      <p:sp>
        <p:nvSpPr>
          <p:cNvPr id="5" name="מציין מיקום של תאריך 4"/>
          <p:cNvSpPr>
            <a:spLocks noGrp="1"/>
          </p:cNvSpPr>
          <p:nvPr>
            <p:ph type="dt" sz="half" idx="10"/>
          </p:nvPr>
        </p:nvSpPr>
        <p:spPr/>
        <p:txBody>
          <a:bodyPr/>
          <a:lstStyle>
            <a:lvl1pPr>
              <a:defRPr>
                <a:solidFill>
                  <a:schemeClr val="tx1"/>
                </a:solidFill>
              </a:defRPr>
            </a:lvl1pPr>
            <a:extLst/>
          </a:lstStyle>
          <a:p>
            <a:fld id="{8A2E3393-84DA-444F-88FE-4A345E8D39DD}" type="datetimeFigureOut">
              <a:rPr lang="en-US" smtClean="0"/>
              <a:pPr/>
              <a:t>6/12/2025</a:t>
            </a:fld>
            <a:endParaRPr lang="en-US"/>
          </a:p>
        </p:txBody>
      </p:sp>
      <p:sp>
        <p:nvSpPr>
          <p:cNvPr id="6" name="מציין מיקום של כותרת תחתונה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a:p>
        </p:txBody>
      </p:sp>
      <p:sp>
        <p:nvSpPr>
          <p:cNvPr id="7" name="מציין מיקום של מספר שקופית 6"/>
          <p:cNvSpPr>
            <a:spLocks noGrp="1"/>
          </p:cNvSpPr>
          <p:nvPr>
            <p:ph type="sldNum" sz="quarter" idx="12"/>
          </p:nvPr>
        </p:nvSpPr>
        <p:spPr/>
        <p:txBody>
          <a:bodyPr/>
          <a:lstStyle>
            <a:lvl1pPr>
              <a:defRPr>
                <a:solidFill>
                  <a:schemeClr val="tx1"/>
                </a:solidFill>
              </a:defRPr>
            </a:lvl1pPr>
            <a:extLst/>
          </a:lstStyle>
          <a:p>
            <a:fld id="{2357A7AC-3692-43E1-8080-3F00CABEEB6F}" type="slidenum">
              <a:rPr lang="en-US" smtClean="0"/>
              <a:pPr/>
              <a:t>‹#›</a:t>
            </a:fld>
            <a:endParaRPr lang="en-US"/>
          </a:p>
        </p:txBody>
      </p:sp>
      <p:sp>
        <p:nvSpPr>
          <p:cNvPr id="2" name="כותרת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he-IL"/>
              <a:t>לחץ כדי לערוך סגנון כותרת של תבנית בסיס</a:t>
            </a:r>
            <a:endParaRPr kumimoji="0" lang="en-US"/>
          </a:p>
        </p:txBody>
      </p:sp>
      <p:sp>
        <p:nvSpPr>
          <p:cNvPr id="8" name="צורה חופשית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צורה חופשית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משולש ישר-זווית 9"/>
          <p:cNvSpPr>
            <a:spLocks/>
          </p:cNvSpPr>
          <p:nvPr/>
        </p:nvSpPr>
        <p:spPr bwMode="auto">
          <a:xfrm>
            <a:off x="-8056" y="5791253"/>
            <a:ext cx="4536419"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מחבר ישר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סוגר זוויתי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סוגר זוויתי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צורה חופשית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צורה חופשית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משולש ישר-זווית 13"/>
          <p:cNvSpPr>
            <a:spLocks/>
          </p:cNvSpPr>
          <p:nvPr/>
        </p:nvSpPr>
        <p:spPr bwMode="auto">
          <a:xfrm>
            <a:off x="-8056" y="5791253"/>
            <a:ext cx="4536419"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מחבר ישר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מציין מיקום של כותרת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he-IL"/>
              <a:t>לחץ כדי לערוך סגנון כותרת של תבנית בסיס</a:t>
            </a:r>
            <a:endParaRPr kumimoji="0" lang="en-US"/>
          </a:p>
        </p:txBody>
      </p:sp>
      <p:sp>
        <p:nvSpPr>
          <p:cNvPr id="30" name="מציין מיקום טקסט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he-IL"/>
              <a:t>לחץ כדי לערוך סגנונות טקסט של תבנית בסיס</a:t>
            </a:r>
          </a:p>
          <a:p>
            <a:pPr lvl="1" eaLnBrk="1" latinLnBrk="0" hangingPunct="1"/>
            <a:r>
              <a:rPr kumimoji="0" lang="he-IL"/>
              <a:t>רמה שנייה</a:t>
            </a:r>
          </a:p>
          <a:p>
            <a:pPr lvl="2" eaLnBrk="1" latinLnBrk="0" hangingPunct="1"/>
            <a:r>
              <a:rPr kumimoji="0" lang="he-IL"/>
              <a:t>רמה שלישית</a:t>
            </a:r>
          </a:p>
          <a:p>
            <a:pPr lvl="3" eaLnBrk="1" latinLnBrk="0" hangingPunct="1"/>
            <a:r>
              <a:rPr kumimoji="0" lang="he-IL"/>
              <a:t>רמה רביעית</a:t>
            </a:r>
          </a:p>
          <a:p>
            <a:pPr lvl="4" eaLnBrk="1" latinLnBrk="0" hangingPunct="1"/>
            <a:r>
              <a:rPr kumimoji="0" lang="he-IL"/>
              <a:t>רמה חמישית</a:t>
            </a:r>
            <a:endParaRPr kumimoji="0" lang="en-US"/>
          </a:p>
        </p:txBody>
      </p:sp>
      <p:sp>
        <p:nvSpPr>
          <p:cNvPr id="10" name="מציין מיקום של תאריך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8A2E3393-84DA-444F-88FE-4A345E8D39DD}" type="datetimeFigureOut">
              <a:rPr lang="en-US" smtClean="0"/>
              <a:pPr/>
              <a:t>6/12/2025</a:t>
            </a:fld>
            <a:endParaRPr lang="en-US"/>
          </a:p>
        </p:txBody>
      </p:sp>
      <p:sp>
        <p:nvSpPr>
          <p:cNvPr id="22" name="מציין מיקום של כותרת תחתונה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מציין מיקום של מספר שקופית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2357A7AC-3692-43E1-8080-3F00CABEEB6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45111" y="1885674"/>
            <a:ext cx="6775157" cy="762000"/>
          </a:xfrm>
        </p:spPr>
        <p:style>
          <a:lnRef idx="2">
            <a:schemeClr val="accent1"/>
          </a:lnRef>
          <a:fillRef idx="1">
            <a:schemeClr val="lt1"/>
          </a:fillRef>
          <a:effectRef idx="0">
            <a:schemeClr val="accent1"/>
          </a:effectRef>
          <a:fontRef idx="minor">
            <a:schemeClr val="dk1"/>
          </a:fontRef>
        </p:style>
        <p:txBody>
          <a:bodyPr>
            <a:normAutofit fontScale="90000"/>
          </a:bodyPr>
          <a:lstStyle/>
          <a:p>
            <a:r>
              <a:rPr lang="he-IL" cap="none" dirty="0">
                <a:ln w="18000">
                  <a:solidFill>
                    <a:schemeClr val="accent2">
                      <a:satMod val="140000"/>
                    </a:schemeClr>
                  </a:solidFill>
                  <a:prstDash val="solid"/>
                  <a:miter lim="800000"/>
                </a:ln>
                <a:solidFill>
                  <a:schemeClr val="accent3">
                    <a:lumMod val="60000"/>
                    <a:lumOff val="40000"/>
                  </a:schemeClr>
                </a:solidFill>
                <a:effectLst>
                  <a:outerShdw blurRad="25500" dist="23000" dir="7020000" algn="tl">
                    <a:srgbClr val="000000">
                      <a:alpha val="50000"/>
                    </a:srgbClr>
                  </a:outerShdw>
                </a:effectLst>
              </a:rPr>
              <a:t>אז, כעת ובעתיד...הכימיה בכל</a:t>
            </a:r>
            <a:endParaRPr lang="en-US" cap="none" dirty="0">
              <a:ln w="18000">
                <a:solidFill>
                  <a:schemeClr val="accent2">
                    <a:satMod val="140000"/>
                  </a:schemeClr>
                </a:solidFill>
                <a:prstDash val="solid"/>
                <a:miter lim="800000"/>
              </a:ln>
              <a:solidFill>
                <a:schemeClr val="accent3">
                  <a:lumMod val="60000"/>
                  <a:lumOff val="40000"/>
                </a:schemeClr>
              </a:solidFill>
              <a:effectLst>
                <a:outerShdw blurRad="25500" dist="23000" dir="7020000" algn="tl">
                  <a:srgbClr val="000000">
                    <a:alpha val="50000"/>
                  </a:srgbClr>
                </a:outerShdw>
              </a:effectLst>
            </a:endParaRPr>
          </a:p>
        </p:txBody>
      </p:sp>
      <p:sp>
        <p:nvSpPr>
          <p:cNvPr id="3" name="Subtitle 2"/>
          <p:cNvSpPr>
            <a:spLocks noGrp="1"/>
          </p:cNvSpPr>
          <p:nvPr>
            <p:ph type="subTitle" idx="1"/>
          </p:nvPr>
        </p:nvSpPr>
        <p:spPr>
          <a:xfrm>
            <a:off x="2691351" y="3109557"/>
            <a:ext cx="7683500" cy="638886"/>
          </a:xfrm>
        </p:spPr>
        <p:txBody>
          <a:bodyPr>
            <a:noAutofit/>
          </a:bodyPr>
          <a:lstStyle/>
          <a:p>
            <a:r>
              <a:rPr lang="he-IL" sz="3200" dirty="0">
                <a:ln w="18415" cmpd="sng">
                  <a:solidFill>
                    <a:srgbClr val="FFFFFF"/>
                  </a:solidFill>
                  <a:prstDash val="solid"/>
                </a:ln>
                <a:solidFill>
                  <a:srgbClr val="FF0000"/>
                </a:solidFill>
                <a:effectLst>
                  <a:outerShdw blurRad="63500" dir="3600000" algn="tl" rotWithShape="0">
                    <a:srgbClr val="000000">
                      <a:alpha val="70000"/>
                    </a:srgbClr>
                  </a:outerShdw>
                </a:effectLst>
              </a:rPr>
              <a:t>מניצול ביומסה עד מדפסות תלת ממדיות                                           </a:t>
            </a:r>
            <a:endParaRPr lang="en-US" sz="3200" dirty="0">
              <a:ln w="18415" cmpd="sng">
                <a:solidFill>
                  <a:srgbClr val="FFFFFF"/>
                </a:solidFill>
                <a:prstDash val="solid"/>
              </a:ln>
              <a:solidFill>
                <a:srgbClr val="FF0000"/>
              </a:solidFill>
              <a:effectLst>
                <a:outerShdw blurRad="63500" dir="3600000" algn="tl" rotWithShape="0">
                  <a:srgbClr val="000000">
                    <a:alpha val="70000"/>
                  </a:srgbClr>
                </a:outerShdw>
              </a:effectLst>
            </a:endParaRPr>
          </a:p>
        </p:txBody>
      </p:sp>
      <p:sp>
        <p:nvSpPr>
          <p:cNvPr id="5" name="מלבן 4"/>
          <p:cNvSpPr/>
          <p:nvPr/>
        </p:nvSpPr>
        <p:spPr>
          <a:xfrm>
            <a:off x="4084574" y="5935822"/>
            <a:ext cx="2565126" cy="707886"/>
          </a:xfrm>
          <a:prstGeom prst="rect">
            <a:avLst/>
          </a:prstGeom>
          <a:noFill/>
        </p:spPr>
        <p:txBody>
          <a:bodyPr wrap="none" lIns="91440" tIns="45720" rIns="91440" bIns="45720">
            <a:spAutoFit/>
          </a:bodyPr>
          <a:lstStyle/>
          <a:p>
            <a:pPr algn="ctr"/>
            <a:r>
              <a:rPr lang="he-IL" sz="2000" b="1" cap="none" spc="0" dirty="0">
                <a:ln w="10541" cmpd="sng">
                  <a:solidFill>
                    <a:srgbClr val="7D7D7D">
                      <a:tint val="100000"/>
                      <a:shade val="100000"/>
                      <a:satMod val="110000"/>
                    </a:srgbClr>
                  </a:solidFill>
                  <a:prstDash val="solid"/>
                </a:ln>
                <a:solidFill>
                  <a:schemeClr val="accent5"/>
                </a:solidFill>
                <a:effectLst/>
              </a:rPr>
              <a:t>מגישים: חאלד </a:t>
            </a:r>
            <a:r>
              <a:rPr lang="he-IL" sz="2000" b="1" cap="none" spc="0" dirty="0" err="1">
                <a:ln w="10541" cmpd="sng">
                  <a:solidFill>
                    <a:srgbClr val="7D7D7D">
                      <a:tint val="100000"/>
                      <a:shade val="100000"/>
                      <a:satMod val="110000"/>
                    </a:srgbClr>
                  </a:solidFill>
                  <a:prstDash val="solid"/>
                </a:ln>
                <a:solidFill>
                  <a:schemeClr val="accent5"/>
                </a:solidFill>
                <a:effectLst/>
              </a:rPr>
              <a:t>סואלחה</a:t>
            </a:r>
            <a:endParaRPr lang="he-IL" sz="2000" b="1" cap="none" spc="0" dirty="0">
              <a:ln w="10541" cmpd="sng">
                <a:solidFill>
                  <a:srgbClr val="7D7D7D">
                    <a:tint val="100000"/>
                    <a:shade val="100000"/>
                    <a:satMod val="110000"/>
                  </a:srgbClr>
                </a:solidFill>
                <a:prstDash val="solid"/>
              </a:ln>
              <a:solidFill>
                <a:schemeClr val="accent5"/>
              </a:solidFill>
              <a:effectLst/>
            </a:endParaRPr>
          </a:p>
          <a:p>
            <a:pPr algn="ctr"/>
            <a:r>
              <a:rPr lang="he-IL" sz="2000" b="1" dirty="0">
                <a:ln w="10541" cmpd="sng">
                  <a:solidFill>
                    <a:srgbClr val="7D7D7D">
                      <a:tint val="100000"/>
                      <a:shade val="100000"/>
                      <a:satMod val="110000"/>
                    </a:srgbClr>
                  </a:solidFill>
                  <a:prstDash val="solid"/>
                </a:ln>
                <a:solidFill>
                  <a:schemeClr val="accent5"/>
                </a:solidFill>
              </a:rPr>
              <a:t>           </a:t>
            </a:r>
            <a:r>
              <a:rPr lang="he-IL" sz="2000" b="1" dirty="0" err="1">
                <a:ln w="10541" cmpd="sng">
                  <a:solidFill>
                    <a:srgbClr val="7D7D7D">
                      <a:tint val="100000"/>
                      <a:shade val="100000"/>
                      <a:satMod val="110000"/>
                    </a:srgbClr>
                  </a:solidFill>
                  <a:prstDash val="solid"/>
                </a:ln>
                <a:solidFill>
                  <a:schemeClr val="accent5"/>
                </a:solidFill>
              </a:rPr>
              <a:t>נרימאן</a:t>
            </a:r>
            <a:r>
              <a:rPr lang="he-IL" sz="2000" b="1" dirty="0">
                <a:ln w="10541" cmpd="sng">
                  <a:solidFill>
                    <a:srgbClr val="7D7D7D">
                      <a:tint val="100000"/>
                      <a:shade val="100000"/>
                      <a:satMod val="110000"/>
                    </a:srgbClr>
                  </a:solidFill>
                  <a:prstDash val="solid"/>
                </a:ln>
                <a:solidFill>
                  <a:schemeClr val="accent5"/>
                </a:solidFill>
              </a:rPr>
              <a:t> חכים</a:t>
            </a:r>
            <a:endParaRPr lang="he-IL" sz="2000" b="1" cap="none" spc="0" dirty="0">
              <a:ln w="10541" cmpd="sng">
                <a:solidFill>
                  <a:srgbClr val="7D7D7D">
                    <a:tint val="100000"/>
                    <a:shade val="100000"/>
                    <a:satMod val="110000"/>
                  </a:srgbClr>
                </a:solidFill>
                <a:prstDash val="solid"/>
              </a:ln>
              <a:solidFill>
                <a:schemeClr val="accent5"/>
              </a:solidFill>
              <a:effectLst/>
            </a:endParaRPr>
          </a:p>
        </p:txBody>
      </p:sp>
      <p:sp>
        <p:nvSpPr>
          <p:cNvPr id="8" name="מלבן 7">
            <a:extLst>
              <a:ext uri="{C183D7F6-B498-43B3-948B-1728B52AA6E4}">
                <adec:decorative xmlns:adec="http://schemas.microsoft.com/office/drawing/2017/decorative" val="1"/>
              </a:ext>
            </a:extLst>
          </p:cNvPr>
          <p:cNvSpPr/>
          <p:nvPr/>
        </p:nvSpPr>
        <p:spPr>
          <a:xfrm>
            <a:off x="4863548" y="210883"/>
            <a:ext cx="6811617" cy="584775"/>
          </a:xfrm>
          <a:prstGeom prst="rect">
            <a:avLst/>
          </a:prstGeom>
          <a:noFill/>
        </p:spPr>
        <p:txBody>
          <a:bodyPr wrap="square" lIns="91440" tIns="45720" rIns="91440" bIns="45720">
            <a:spAutoFit/>
          </a:bodyPr>
          <a:lstStyle/>
          <a:p>
            <a:pPr algn="ctr"/>
            <a:r>
              <a:rPr lang="he-IL"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השתלמות </a:t>
            </a:r>
            <a:r>
              <a:rPr lang="he-IL" sz="3200" b="1" dirty="0" err="1">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כימטק</a:t>
            </a:r>
            <a:r>
              <a:rPr lang="he-IL" sz="3200" b="1"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 טכניון תשע"ה</a:t>
            </a:r>
          </a:p>
        </p:txBody>
      </p:sp>
      <p:sp>
        <p:nvSpPr>
          <p:cNvPr id="9" name="מלבן 8">
            <a:extLst>
              <a:ext uri="{C183D7F6-B498-43B3-948B-1728B52AA6E4}">
                <adec:decorative xmlns:adec="http://schemas.microsoft.com/office/drawing/2017/decorative" val="1"/>
              </a:ext>
            </a:extLst>
          </p:cNvPr>
          <p:cNvSpPr/>
          <p:nvPr/>
        </p:nvSpPr>
        <p:spPr>
          <a:xfrm>
            <a:off x="6688770" y="979509"/>
            <a:ext cx="2127505" cy="584775"/>
          </a:xfrm>
          <a:prstGeom prst="rect">
            <a:avLst/>
          </a:prstGeom>
          <a:noFill/>
        </p:spPr>
        <p:txBody>
          <a:bodyPr wrap="none" lIns="91440" tIns="45720" rIns="91440" bIns="45720">
            <a:spAutoFit/>
          </a:bodyPr>
          <a:lstStyle/>
          <a:p>
            <a:pPr algn="ctr"/>
            <a:r>
              <a:rPr lang="he-IL" sz="32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rPr>
              <a:t>מטלה מס' 1</a:t>
            </a:r>
          </a:p>
        </p:txBody>
      </p:sp>
    </p:spTree>
    <p:extLst>
      <p:ext uri="{BB962C8B-B14F-4D97-AF65-F5344CB8AC3E}">
        <p14:creationId xmlns:p14="http://schemas.microsoft.com/office/powerpoint/2010/main" val="1849526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B805E-C79A-51FE-5AA8-BFFE266DD209}"/>
              </a:ext>
            </a:extLst>
          </p:cNvPr>
          <p:cNvSpPr>
            <a:spLocks noGrp="1"/>
          </p:cNvSpPr>
          <p:nvPr>
            <p:ph type="title" idx="4294967295"/>
          </p:nvPr>
        </p:nvSpPr>
        <p:spPr>
          <a:xfrm>
            <a:off x="962383" y="147569"/>
            <a:ext cx="10972800" cy="1143000"/>
          </a:xfrm>
        </p:spPr>
        <p:txBody>
          <a:bodyPr/>
          <a:lstStyle/>
          <a:p>
            <a:pPr algn="r"/>
            <a:r>
              <a:rPr lang="he-IL" sz="4400" dirty="0" err="1">
                <a:solidFill>
                  <a:srgbClr val="000000"/>
                </a:solidFill>
                <a:latin typeface="Helvetica Neue"/>
              </a:rPr>
              <a:t>אובג'ט</a:t>
            </a:r>
            <a:endParaRPr lang="en-US" dirty="0"/>
          </a:p>
        </p:txBody>
      </p:sp>
      <p:sp>
        <p:nvSpPr>
          <p:cNvPr id="4" name="Rectangle 3"/>
          <p:cNvSpPr/>
          <p:nvPr/>
        </p:nvSpPr>
        <p:spPr>
          <a:xfrm>
            <a:off x="198783" y="933911"/>
            <a:ext cx="11767931" cy="4185761"/>
          </a:xfrm>
          <a:prstGeom prst="rect">
            <a:avLst/>
          </a:prstGeom>
        </p:spPr>
        <p:txBody>
          <a:bodyPr wrap="square">
            <a:spAutoFit/>
          </a:bodyPr>
          <a:lstStyle/>
          <a:p>
            <a:pPr algn="r" rtl="1">
              <a:lnSpc>
                <a:spcPct val="150000"/>
              </a:lnSpc>
            </a:pPr>
            <a:r>
              <a:rPr lang="he-IL" sz="2800" dirty="0">
                <a:solidFill>
                  <a:srgbClr val="000000"/>
                </a:solidFill>
                <a:latin typeface="Helvetica Neue"/>
              </a:rPr>
              <a:t>כפי שניתן להבין, </a:t>
            </a:r>
            <a:r>
              <a:rPr lang="he-IL" sz="2800" dirty="0" err="1">
                <a:solidFill>
                  <a:srgbClr val="000000"/>
                </a:solidFill>
                <a:latin typeface="Helvetica Neue"/>
              </a:rPr>
              <a:t>אובג'ט</a:t>
            </a:r>
            <a:r>
              <a:rPr lang="he-IL" sz="2800" dirty="0">
                <a:solidFill>
                  <a:srgbClr val="000000"/>
                </a:solidFill>
                <a:latin typeface="Helvetica Neue"/>
              </a:rPr>
              <a:t> אינה עובדת עם דיו מדפסות רגיל. רחוק מכך. </a:t>
            </a:r>
          </a:p>
          <a:p>
            <a:pPr algn="r" rtl="1"/>
            <a:r>
              <a:rPr lang="he-IL" sz="2800" dirty="0">
                <a:solidFill>
                  <a:srgbClr val="000000"/>
                </a:solidFill>
                <a:latin typeface="Helvetica Neue"/>
              </a:rPr>
              <a:t>המדפסות התלת-ממדיות שלהם מסוגלות להדפיס יותר ממאה הרכבים פולימריים שונים – פלסטיק, בעגה ההמונית – הניחנים בקשיחות שונה, </a:t>
            </a:r>
            <a:r>
              <a:rPr lang="he-IL" sz="2800" b="1" dirty="0">
                <a:solidFill>
                  <a:schemeClr val="tx2">
                    <a:lumMod val="75000"/>
                  </a:schemeClr>
                </a:solidFill>
                <a:latin typeface="Helvetica Neue"/>
              </a:rPr>
              <a:t>צבע שונה </a:t>
            </a:r>
            <a:r>
              <a:rPr lang="he-IL" sz="2800" dirty="0">
                <a:solidFill>
                  <a:srgbClr val="000000"/>
                </a:solidFill>
                <a:latin typeface="Helvetica Neue"/>
              </a:rPr>
              <a:t>ושקיפות שונה. </a:t>
            </a:r>
          </a:p>
          <a:p>
            <a:pPr algn="r" rtl="1"/>
            <a:r>
              <a:rPr lang="he-IL" sz="2800" dirty="0">
                <a:solidFill>
                  <a:srgbClr val="000000"/>
                </a:solidFill>
                <a:latin typeface="Helvetica Neue"/>
              </a:rPr>
              <a:t>המדפסות עצמן נעות מגודל המתאים לשולחן העבודה לצד ה-</a:t>
            </a:r>
            <a:r>
              <a:rPr lang="en-US" sz="2800" dirty="0">
                <a:solidFill>
                  <a:srgbClr val="000000"/>
                </a:solidFill>
                <a:latin typeface="Helvetica Neue"/>
              </a:rPr>
              <a:t>PC</a:t>
            </a:r>
            <a:r>
              <a:rPr lang="he-IL" sz="2800" dirty="0">
                <a:solidFill>
                  <a:srgbClr val="000000"/>
                </a:solidFill>
                <a:latin typeface="Helvetica Neue"/>
              </a:rPr>
              <a:t> ועד למדפסות תעשייתיות.</a:t>
            </a:r>
          </a:p>
          <a:p>
            <a:pPr algn="r" rtl="1"/>
            <a:endParaRPr lang="he-IL" sz="2800" dirty="0">
              <a:solidFill>
                <a:srgbClr val="000000"/>
              </a:solidFill>
              <a:latin typeface="Helvetica Neue"/>
            </a:endParaRPr>
          </a:p>
          <a:p>
            <a:pPr algn="r" rtl="1"/>
            <a:endParaRPr lang="he-IL" sz="2800" dirty="0">
              <a:solidFill>
                <a:srgbClr val="000000"/>
              </a:solidFill>
              <a:latin typeface="Helvetica Neue"/>
            </a:endParaRPr>
          </a:p>
          <a:p>
            <a:pPr algn="r" rtl="1"/>
            <a:endParaRPr lang="en-US" sz="2800" dirty="0"/>
          </a:p>
        </p:txBody>
      </p:sp>
      <p:sp>
        <p:nvSpPr>
          <p:cNvPr id="5" name="Rectangle 4"/>
          <p:cNvSpPr/>
          <p:nvPr/>
        </p:nvSpPr>
        <p:spPr>
          <a:xfrm>
            <a:off x="962383" y="3892162"/>
            <a:ext cx="11004331" cy="2246769"/>
          </a:xfrm>
          <a:prstGeom prst="rect">
            <a:avLst/>
          </a:prstGeom>
        </p:spPr>
        <p:txBody>
          <a:bodyPr wrap="square">
            <a:spAutoFit/>
          </a:bodyPr>
          <a:lstStyle/>
          <a:p>
            <a:pPr algn="r" rtl="1"/>
            <a:endParaRPr lang="he-IL" sz="2800" dirty="0">
              <a:solidFill>
                <a:srgbClr val="000000"/>
              </a:solidFill>
              <a:latin typeface="Helvetica Neue"/>
            </a:endParaRPr>
          </a:p>
          <a:p>
            <a:pPr algn="r" rtl="1"/>
            <a:r>
              <a:rPr lang="he-IL" sz="2800" dirty="0">
                <a:solidFill>
                  <a:srgbClr val="000000"/>
                </a:solidFill>
                <a:latin typeface="Helvetica Neue"/>
              </a:rPr>
              <a:t>לדוגמא, נוכל להדפיס בחתיכה אחת גלגל רכב אשר מורכב מחלקים קשיחים וחלקי </a:t>
            </a:r>
            <a:r>
              <a:rPr lang="he-IL" sz="2800" b="1" dirty="0">
                <a:solidFill>
                  <a:schemeClr val="accent4">
                    <a:lumMod val="60000"/>
                    <a:lumOff val="40000"/>
                  </a:schemeClr>
                </a:solidFill>
                <a:latin typeface="Helvetica Neue"/>
              </a:rPr>
              <a:t>גומי</a:t>
            </a:r>
            <a:r>
              <a:rPr lang="he-IL" sz="2800" dirty="0">
                <a:solidFill>
                  <a:srgbClr val="000000"/>
                </a:solidFill>
                <a:latin typeface="Helvetica Neue"/>
              </a:rPr>
              <a:t>. </a:t>
            </a:r>
          </a:p>
          <a:p>
            <a:pPr algn="r" rtl="1"/>
            <a:endParaRPr lang="he-IL" sz="2800" dirty="0">
              <a:solidFill>
                <a:srgbClr val="000000"/>
              </a:solidFill>
              <a:latin typeface="Helvetica Neue"/>
            </a:endParaRPr>
          </a:p>
          <a:p>
            <a:pPr algn="r" rtl="1"/>
            <a:r>
              <a:rPr lang="he-IL" sz="2800" dirty="0">
                <a:solidFill>
                  <a:srgbClr val="000000"/>
                </a:solidFill>
                <a:latin typeface="Helvetica Neue"/>
              </a:rPr>
              <a:t>אין צורך בייצור נפרד והרכבה. </a:t>
            </a:r>
          </a:p>
        </p:txBody>
      </p:sp>
    </p:spTree>
    <p:extLst>
      <p:ext uri="{BB962C8B-B14F-4D97-AF65-F5344CB8AC3E}">
        <p14:creationId xmlns:p14="http://schemas.microsoft.com/office/powerpoint/2010/main" val="11104848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59568" y="1121125"/>
            <a:ext cx="9978187" cy="1951496"/>
          </a:xfrm>
          <a:prstGeom prst="rect">
            <a:avLst/>
          </a:prstGeom>
        </p:spPr>
        <p:txBody>
          <a:bodyPr wrap="square">
            <a:spAutoFit/>
          </a:bodyPr>
          <a:lstStyle/>
          <a:p>
            <a:pPr lvl="0" algn="r" rtl="1">
              <a:lnSpc>
                <a:spcPct val="150000"/>
              </a:lnSpc>
            </a:pPr>
            <a:r>
              <a:rPr lang="he-IL" sz="2800" dirty="0">
                <a:solidFill>
                  <a:srgbClr val="000000"/>
                </a:solidFill>
                <a:latin typeface="Helvetica Neue"/>
              </a:rPr>
              <a:t>יותר מכך, פיתחנו יכולת לערבב את החומרים המוזרקים תוך כדי הדפסה וכך אנו מסוגלים להקנות לכל חלק ביצירה מגוון תכונות ייחודיות, לדוגמא שלט טלוויזיה בו לכל כפתור קשיחות שונה. </a:t>
            </a:r>
          </a:p>
        </p:txBody>
      </p:sp>
      <p:sp>
        <p:nvSpPr>
          <p:cNvPr id="2" name="Title 1">
            <a:extLst>
              <a:ext uri="{FF2B5EF4-FFF2-40B4-BE49-F238E27FC236}">
                <a16:creationId xmlns:a16="http://schemas.microsoft.com/office/drawing/2014/main" id="{F8392B4A-269C-F278-1008-0251CBC8C318}"/>
              </a:ext>
            </a:extLst>
          </p:cNvPr>
          <p:cNvSpPr txBox="1">
            <a:spLocks noGrp="1"/>
          </p:cNvSpPr>
          <p:nvPr>
            <p:ph type="title" idx="4294967295"/>
          </p:nvPr>
        </p:nvSpPr>
        <p:spPr>
          <a:xfrm>
            <a:off x="962383" y="147569"/>
            <a:ext cx="10972800" cy="11430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scene3d>
              <a:camera prst="orthographicFront"/>
              <a:lightRig rig="soft" dir="t"/>
            </a:scene3d>
            <a:sp3d prstMaterial="softEdge">
              <a:bevelT w="25400" h="25400"/>
            </a:sp3d>
          </a:bodyPr>
          <a:lst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marL="0" marR="0" lvl="0" indent="0" algn="r" defTabSz="914400" rtl="1" eaLnBrk="1" fontAlgn="auto" latinLnBrk="0" hangingPunct="1">
              <a:lnSpc>
                <a:spcPct val="100000"/>
              </a:lnSpc>
              <a:spcBef>
                <a:spcPct val="0"/>
              </a:spcBef>
              <a:spcAft>
                <a:spcPts val="0"/>
              </a:spcAft>
              <a:buClrTx/>
              <a:buSzTx/>
              <a:buFontTx/>
              <a:buNone/>
              <a:tabLst/>
              <a:defRPr/>
            </a:pPr>
            <a:r>
              <a:rPr kumimoji="0" lang="he-IL" sz="4400" b="1" i="0" u="none" strike="noStrike" kern="1200" cap="none" spc="0" normalizeH="0" baseline="0" noProof="0" dirty="0" err="1">
                <a:ln>
                  <a:noFill/>
                </a:ln>
                <a:solidFill>
                  <a:srgbClr val="000000"/>
                </a:solidFill>
                <a:effectLst>
                  <a:outerShdw blurRad="31750" dist="25400" dir="5400000" algn="tl" rotWithShape="0">
                    <a:srgbClr val="000000">
                      <a:alpha val="25000"/>
                    </a:srgbClr>
                  </a:outerShdw>
                </a:effectLst>
                <a:uLnTx/>
                <a:uFillTx/>
                <a:latin typeface="Helvetica Neue"/>
                <a:ea typeface="+mj-ea"/>
                <a:cs typeface="+mj-cs"/>
              </a:rPr>
              <a:t>אובג'ט</a:t>
            </a:r>
            <a:r>
              <a:rPr kumimoji="0" lang="he-IL" sz="4400" b="1" i="0" u="none" strike="noStrike" kern="1200" cap="none" spc="0" normalizeH="0" baseline="0" noProof="0" dirty="0">
                <a:ln>
                  <a:noFill/>
                </a:ln>
                <a:solidFill>
                  <a:srgbClr val="000000"/>
                </a:solidFill>
                <a:effectLst>
                  <a:outerShdw blurRad="31750" dist="25400" dir="5400000" algn="tl" rotWithShape="0">
                    <a:srgbClr val="000000">
                      <a:alpha val="25000"/>
                    </a:srgbClr>
                  </a:outerShdw>
                </a:effectLst>
                <a:uLnTx/>
                <a:uFillTx/>
                <a:latin typeface="Helvetica Neue"/>
                <a:ea typeface="+mj-ea"/>
                <a:cs typeface="+mj-cs"/>
              </a:rPr>
              <a:t> - המשך</a:t>
            </a:r>
            <a:endParaRPr kumimoji="0" lang="en-US" sz="41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sp>
        <p:nvSpPr>
          <p:cNvPr id="4" name="Rectangle 3"/>
          <p:cNvSpPr/>
          <p:nvPr/>
        </p:nvSpPr>
        <p:spPr>
          <a:xfrm>
            <a:off x="2634402" y="5407989"/>
            <a:ext cx="8550434" cy="523220"/>
          </a:xfrm>
          <a:prstGeom prst="rect">
            <a:avLst/>
          </a:prstGeom>
        </p:spPr>
        <p:txBody>
          <a:bodyPr wrap="square">
            <a:spAutoFit/>
          </a:bodyPr>
          <a:lstStyle/>
          <a:p>
            <a:r>
              <a:rPr lang="en-US" sz="2800" dirty="0"/>
              <a:t>http://www.hayadan.org.il/3d-printing-141112</a:t>
            </a:r>
          </a:p>
        </p:txBody>
      </p:sp>
    </p:spTree>
    <p:extLst>
      <p:ext uri="{BB962C8B-B14F-4D97-AF65-F5344CB8AC3E}">
        <p14:creationId xmlns:p14="http://schemas.microsoft.com/office/powerpoint/2010/main" val="1403008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e-IL" dirty="0"/>
              <a:t>הפעילות לתלמידים</a:t>
            </a:r>
            <a:endParaRPr lang="en-US" dirty="0"/>
          </a:p>
        </p:txBody>
      </p:sp>
      <p:sp>
        <p:nvSpPr>
          <p:cNvPr id="3" name="Content Placeholder 2"/>
          <p:cNvSpPr>
            <a:spLocks noGrp="1"/>
          </p:cNvSpPr>
          <p:nvPr>
            <p:ph idx="1"/>
          </p:nvPr>
        </p:nvSpPr>
        <p:spPr/>
        <p:txBody>
          <a:bodyPr>
            <a:normAutofit fontScale="92500" lnSpcReduction="20000"/>
          </a:bodyPr>
          <a:lstStyle/>
          <a:p>
            <a:pPr marL="0" indent="0" algn="r" rtl="1">
              <a:buNone/>
            </a:pPr>
            <a:r>
              <a:rPr lang="he-IL" dirty="0"/>
              <a:t>להלן משימות אודות מילים/מושגים שהוזכרו בקטעים לעיל ושצוינו בצבעים:</a:t>
            </a:r>
          </a:p>
          <a:p>
            <a:pPr marL="0" indent="0" algn="ctr" rtl="1">
              <a:buNone/>
            </a:pPr>
            <a:r>
              <a:rPr lang="he-IL" b="1" dirty="0" err="1">
                <a:solidFill>
                  <a:srgbClr val="FF0000"/>
                </a:solidFill>
                <a:ea typeface="Times New Roman" panose="02020603050405020304" pitchFamily="18" charset="0"/>
                <a:cs typeface="Helvetica" panose="020B0604020202020204" pitchFamily="34" charset="0"/>
              </a:rPr>
              <a:t>דלקים</a:t>
            </a:r>
            <a:r>
              <a:rPr lang="he-IL" dirty="0">
                <a:solidFill>
                  <a:srgbClr val="4E4E4E"/>
                </a:solidFill>
                <a:ea typeface="Times New Roman" panose="02020603050405020304" pitchFamily="18" charset="0"/>
                <a:cs typeface="Helvetica" panose="020B0604020202020204" pitchFamily="34" charset="0"/>
              </a:rPr>
              <a:t> </a:t>
            </a:r>
            <a:r>
              <a:rPr lang="he-IL" b="1" dirty="0">
                <a:solidFill>
                  <a:srgbClr val="0070C0"/>
                </a:solidFill>
                <a:ea typeface="Times New Roman" panose="02020603050405020304" pitchFamily="18" charset="0"/>
                <a:cs typeface="Helvetica" panose="020B0604020202020204" pitchFamily="34" charset="0"/>
              </a:rPr>
              <a:t>נוזליים, </a:t>
            </a:r>
            <a:r>
              <a:rPr lang="he-IL" b="1" dirty="0">
                <a:solidFill>
                  <a:schemeClr val="accent6"/>
                </a:solidFill>
                <a:ea typeface="Times New Roman" panose="02020603050405020304" pitchFamily="18" charset="0"/>
                <a:cs typeface="Helvetica" panose="020B0604020202020204" pitchFamily="34" charset="0"/>
              </a:rPr>
              <a:t>אתנול</a:t>
            </a:r>
            <a:r>
              <a:rPr lang="he-IL" b="1" dirty="0">
                <a:solidFill>
                  <a:srgbClr val="0070C0"/>
                </a:solidFill>
                <a:ea typeface="Times New Roman" panose="02020603050405020304" pitchFamily="18" charset="0"/>
                <a:cs typeface="Helvetica" panose="020B0604020202020204" pitchFamily="34" charset="0"/>
              </a:rPr>
              <a:t> (מבנה וקישור, אנרגיה)</a:t>
            </a:r>
          </a:p>
          <a:p>
            <a:pPr marL="0" indent="0" algn="r" rtl="1">
              <a:buNone/>
            </a:pPr>
            <a:r>
              <a:rPr lang="he-IL" b="1" dirty="0">
                <a:solidFill>
                  <a:srgbClr val="0070C0"/>
                </a:solidFill>
                <a:cs typeface="Helvetica" panose="020B0604020202020204" pitchFamily="34" charset="0"/>
              </a:rPr>
              <a:t>השלימו את החסר במשפטים הבאים:</a:t>
            </a:r>
          </a:p>
          <a:p>
            <a:pPr marL="0" indent="0" algn="r" rtl="1">
              <a:lnSpc>
                <a:spcPct val="120000"/>
              </a:lnSpc>
              <a:buNone/>
            </a:pPr>
            <a:r>
              <a:rPr lang="he-IL" dirty="0">
                <a:solidFill>
                  <a:srgbClr val="FF0000"/>
                </a:solidFill>
              </a:rPr>
              <a:t>דלק </a:t>
            </a:r>
            <a:r>
              <a:rPr lang="he-IL" dirty="0"/>
              <a:t>מורכב בד"כ מתרכובות..........., פחמימנים לרוב אך גם כאלה שמכילות ........... כמו </a:t>
            </a:r>
            <a:r>
              <a:rPr lang="he-IL" b="1" dirty="0">
                <a:solidFill>
                  <a:schemeClr val="accent6"/>
                </a:solidFill>
                <a:ea typeface="Times New Roman" panose="02020603050405020304" pitchFamily="18" charset="0"/>
                <a:cs typeface="Helvetica" panose="020B0604020202020204" pitchFamily="34" charset="0"/>
              </a:rPr>
              <a:t>אתנול, </a:t>
            </a:r>
            <a:r>
              <a:rPr lang="he-IL" dirty="0">
                <a:ea typeface="Times New Roman" panose="02020603050405020304" pitchFamily="18" charset="0"/>
                <a:cs typeface="Helvetica" panose="020B0604020202020204" pitchFamily="34" charset="0"/>
              </a:rPr>
              <a:t>בעל הנוסחה המולקולרית...............,ושהוא (מצב הצבירה)</a:t>
            </a:r>
            <a:r>
              <a:rPr lang="he-IL" dirty="0">
                <a:solidFill>
                  <a:schemeClr val="accent1">
                    <a:lumMod val="75000"/>
                  </a:schemeClr>
                </a:solidFill>
                <a:ea typeface="Times New Roman" panose="02020603050405020304" pitchFamily="18" charset="0"/>
                <a:cs typeface="Helvetica" panose="020B0604020202020204" pitchFamily="34" charset="0"/>
              </a:rPr>
              <a:t>.............</a:t>
            </a:r>
            <a:r>
              <a:rPr lang="he-IL" dirty="0">
                <a:ea typeface="Times New Roman" panose="02020603050405020304" pitchFamily="18" charset="0"/>
                <a:cs typeface="Helvetica" panose="020B0604020202020204" pitchFamily="34" charset="0"/>
              </a:rPr>
              <a:t> שקוף ודליק. האתנול משמש גם לייצור משקאות משכרים וגם ברפואה לחיטוי.</a:t>
            </a:r>
          </a:p>
          <a:p>
            <a:pPr marL="0" indent="0" algn="r" rtl="1">
              <a:lnSpc>
                <a:spcPct val="120000"/>
              </a:lnSpc>
              <a:buNone/>
            </a:pPr>
            <a:r>
              <a:rPr lang="he-IL" b="1" dirty="0">
                <a:solidFill>
                  <a:schemeClr val="accent6"/>
                </a:solidFill>
                <a:ea typeface="Times New Roman" panose="02020603050405020304" pitchFamily="18" charset="0"/>
                <a:cs typeface="Helvetica" panose="020B0604020202020204" pitchFamily="34" charset="0"/>
              </a:rPr>
              <a:t>אתנול</a:t>
            </a:r>
            <a:r>
              <a:rPr lang="he-IL" dirty="0">
                <a:ea typeface="Times New Roman" panose="02020603050405020304" pitchFamily="18" charset="0"/>
                <a:cs typeface="Helvetica" panose="020B0604020202020204" pitchFamily="34" charset="0"/>
              </a:rPr>
              <a:t> מורכב ממולקולות הקשורות ביניהן בקשרי............, שנוצרים כאשר אטום המימן החשוף מאלקטרונים וקשור קוולנטית לאטום החמצן במולקולת אתנול אחת נמשך אל זוג אלקטרונים בלתי קושר על אטום ............. שנושא מטען חלקי שלילי במולקולת אתנול סמוכה. בין מולקולות האתנול פועלות גם אינטריאקציות מסוג ......................., כלומר משיכה חשמלית בין הקטבים מנוגדי המטען של ענני האלקטרונים של המולקולות.</a:t>
            </a:r>
          </a:p>
          <a:p>
            <a:pPr marL="0" indent="0" algn="r" rtl="1">
              <a:lnSpc>
                <a:spcPct val="120000"/>
              </a:lnSpc>
              <a:buNone/>
            </a:pPr>
            <a:endParaRPr lang="he-IL" dirty="0">
              <a:ea typeface="Times New Roman" panose="02020603050405020304" pitchFamily="18" charset="0"/>
              <a:cs typeface="Helvetica" panose="020B0604020202020204" pitchFamily="34" charset="0"/>
            </a:endParaRPr>
          </a:p>
        </p:txBody>
      </p:sp>
    </p:spTree>
    <p:extLst>
      <p:ext uri="{BB962C8B-B14F-4D97-AF65-F5344CB8AC3E}">
        <p14:creationId xmlns:p14="http://schemas.microsoft.com/office/powerpoint/2010/main" val="22247674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3421" y="1321128"/>
            <a:ext cx="12018579" cy="5536871"/>
          </a:xfrm>
        </p:spPr>
        <p:txBody>
          <a:bodyPr>
            <a:normAutofit/>
          </a:bodyPr>
          <a:lstStyle/>
          <a:p>
            <a:pPr marL="0" indent="0" algn="r" rtl="1">
              <a:buNone/>
            </a:pPr>
            <a:r>
              <a:rPr lang="he-IL" sz="2400" b="1" dirty="0">
                <a:solidFill>
                  <a:schemeClr val="accent6"/>
                </a:solidFill>
              </a:rPr>
              <a:t>אתנול </a:t>
            </a:r>
            <a:r>
              <a:rPr lang="he-IL" sz="2400" dirty="0"/>
              <a:t>הוא נוזל כי טמפ' ההיתוך שלו ............ מטמפ' החדר וטמפ' הרתיחה שלו................</a:t>
            </a:r>
            <a:r>
              <a:rPr lang="he-IL" sz="2400" dirty="0" err="1"/>
              <a:t>מטמפ</a:t>
            </a:r>
            <a:r>
              <a:rPr lang="he-IL" sz="2400" dirty="0"/>
              <a:t>' </a:t>
            </a:r>
          </a:p>
          <a:p>
            <a:pPr marL="0" indent="0" algn="r" rtl="1">
              <a:buNone/>
            </a:pPr>
            <a:r>
              <a:rPr lang="he-IL" sz="2400" dirty="0"/>
              <a:t>החדר. בתהליך שריפת האתנול.............. אנרגיה שמשמשת להנעת המכונית.</a:t>
            </a:r>
          </a:p>
          <a:p>
            <a:pPr marL="0" indent="0" algn="ctr" rtl="1">
              <a:buNone/>
            </a:pPr>
            <a:r>
              <a:rPr lang="he-IL" b="1" dirty="0">
                <a:solidFill>
                  <a:schemeClr val="accent2">
                    <a:lumMod val="75000"/>
                  </a:schemeClr>
                </a:solidFill>
              </a:rPr>
              <a:t>סוכרים, צלולוזה (טעם של כימיה)</a:t>
            </a:r>
          </a:p>
          <a:p>
            <a:pPr marL="0" indent="0" algn="r" rtl="1">
              <a:buNone/>
            </a:pPr>
            <a:r>
              <a:rPr lang="he-IL" sz="2400" dirty="0"/>
              <a:t>ענו על השאלות הבאות:</a:t>
            </a:r>
          </a:p>
          <a:p>
            <a:pPr marL="0" indent="0" algn="r" rtl="1">
              <a:buNone/>
            </a:pPr>
            <a:r>
              <a:rPr lang="he-IL" sz="2400" dirty="0"/>
              <a:t>א) מהי הנוסחה המולקולרית של הגלוקוז? מהי נוסחת/</a:t>
            </a:r>
            <a:r>
              <a:rPr lang="he-IL" sz="2400" dirty="0" err="1"/>
              <a:t>ות</a:t>
            </a:r>
            <a:r>
              <a:rPr lang="he-IL" sz="2400" dirty="0"/>
              <a:t> המבנה שלו?  </a:t>
            </a:r>
          </a:p>
          <a:p>
            <a:pPr marL="0" indent="0" algn="r" rtl="1">
              <a:buNone/>
            </a:pPr>
            <a:r>
              <a:rPr lang="he-IL" sz="2400" dirty="0"/>
              <a:t>ב) איזהו הפחמן האנומרי בגלוקוז? מהי </a:t>
            </a:r>
            <a:r>
              <a:rPr lang="he-IL" sz="2400" dirty="0" err="1"/>
              <a:t>מוטרוטציה</a:t>
            </a:r>
            <a:r>
              <a:rPr lang="he-IL" sz="2400" dirty="0"/>
              <a:t>? כמה אנומרים יש לגלוקוז? הסבירו!</a:t>
            </a:r>
          </a:p>
          <a:p>
            <a:pPr marL="0" indent="0" algn="r" rtl="1">
              <a:buNone/>
            </a:pPr>
            <a:r>
              <a:rPr lang="he-IL" sz="2400" dirty="0"/>
              <a:t>ג) תארו בנוסחת מבנה קטע של </a:t>
            </a:r>
            <a:r>
              <a:rPr lang="he-IL" sz="2400" dirty="0">
                <a:solidFill>
                  <a:schemeClr val="accent2">
                    <a:lumMod val="50000"/>
                  </a:schemeClr>
                </a:solidFill>
              </a:rPr>
              <a:t>צלולוזה וציינו את מיקומי הקשרים </a:t>
            </a:r>
            <a:r>
              <a:rPr lang="he-IL" sz="2400" dirty="0" err="1">
                <a:solidFill>
                  <a:schemeClr val="accent2">
                    <a:lumMod val="50000"/>
                  </a:schemeClr>
                </a:solidFill>
              </a:rPr>
              <a:t>הגליקוזידיים</a:t>
            </a:r>
            <a:r>
              <a:rPr lang="he-IL" sz="2400" dirty="0">
                <a:solidFill>
                  <a:schemeClr val="accent2">
                    <a:lumMod val="50000"/>
                  </a:schemeClr>
                </a:solidFill>
              </a:rPr>
              <a:t>. </a:t>
            </a:r>
          </a:p>
          <a:p>
            <a:pPr marL="0" indent="0" algn="ctr" rtl="1">
              <a:buNone/>
            </a:pPr>
            <a:r>
              <a:rPr lang="he-IL" dirty="0">
                <a:solidFill>
                  <a:schemeClr val="tx1">
                    <a:lumMod val="50000"/>
                    <a:lumOff val="50000"/>
                  </a:schemeClr>
                </a:solidFill>
              </a:rPr>
              <a:t>חומצת</a:t>
            </a:r>
            <a:r>
              <a:rPr lang="he-IL" dirty="0">
                <a:solidFill>
                  <a:schemeClr val="accent2">
                    <a:lumMod val="50000"/>
                  </a:schemeClr>
                </a:solidFill>
              </a:rPr>
              <a:t> </a:t>
            </a:r>
            <a:r>
              <a:rPr lang="he-IL" dirty="0">
                <a:solidFill>
                  <a:schemeClr val="tx1">
                    <a:lumMod val="50000"/>
                    <a:lumOff val="50000"/>
                  </a:schemeClr>
                </a:solidFill>
              </a:rPr>
              <a:t>מלח </a:t>
            </a:r>
            <a:r>
              <a:rPr lang="he-IL" sz="2400" dirty="0">
                <a:solidFill>
                  <a:schemeClr val="tx1">
                    <a:lumMod val="50000"/>
                    <a:lumOff val="50000"/>
                  </a:schemeClr>
                </a:solidFill>
              </a:rPr>
              <a:t>(</a:t>
            </a:r>
            <a:r>
              <a:rPr lang="he-IL" dirty="0">
                <a:solidFill>
                  <a:schemeClr val="tx1">
                    <a:lumMod val="50000"/>
                    <a:lumOff val="50000"/>
                  </a:schemeClr>
                </a:solidFill>
              </a:rPr>
              <a:t>חומצות</a:t>
            </a:r>
            <a:r>
              <a:rPr lang="he-IL" sz="2400" dirty="0">
                <a:solidFill>
                  <a:schemeClr val="tx1">
                    <a:lumMod val="50000"/>
                    <a:lumOff val="50000"/>
                  </a:schemeClr>
                </a:solidFill>
              </a:rPr>
              <a:t>)</a:t>
            </a:r>
            <a:r>
              <a:rPr lang="he-IL" sz="2400" dirty="0">
                <a:solidFill>
                  <a:schemeClr val="accent2">
                    <a:lumMod val="50000"/>
                  </a:schemeClr>
                </a:solidFill>
              </a:rPr>
              <a:t> </a:t>
            </a:r>
          </a:p>
          <a:p>
            <a:pPr marL="0" indent="0" algn="r" rtl="1">
              <a:buNone/>
            </a:pPr>
            <a:r>
              <a:rPr lang="he-IL" sz="2400" dirty="0"/>
              <a:t>להלן קטע שהוזכר במצגת: "החברה משתמשת בתהליך כימי טהור וייחודי שבו משתמשים בחומצת מלח</a:t>
            </a:r>
            <a:r>
              <a:rPr lang="en-US" sz="2400" dirty="0" err="1"/>
              <a:t>HCl</a:t>
            </a:r>
            <a:r>
              <a:rPr lang="en-US" sz="2400" dirty="0"/>
              <a:t>) </a:t>
            </a:r>
            <a:r>
              <a:rPr lang="he-IL" sz="2400" dirty="0"/>
              <a:t>) המסוגלת לעבד את החומר </a:t>
            </a:r>
            <a:r>
              <a:rPr lang="he-IL" sz="2400" dirty="0" err="1"/>
              <a:t>הצלולוזי</a:t>
            </a:r>
            <a:r>
              <a:rPr lang="he-IL" sz="2400" dirty="0"/>
              <a:t> הקשיח ולהפיק ממנו סוכרים ברמה גבוהה מבלי לשבור את הקשרים הכימיים של הסוכר". </a:t>
            </a:r>
          </a:p>
          <a:p>
            <a:pPr marL="0" indent="0" algn="r" rtl="1">
              <a:buNone/>
            </a:pPr>
            <a:r>
              <a:rPr lang="he-IL" sz="2400" dirty="0"/>
              <a:t>א) נסחו את התגובה של חומצת המלח עם המים ואשר מסבירה את </a:t>
            </a:r>
            <a:r>
              <a:rPr lang="he-IL" sz="2400" dirty="0" err="1"/>
              <a:t>חומציותה</a:t>
            </a:r>
            <a:endParaRPr lang="he-IL" sz="2400" dirty="0"/>
          </a:p>
          <a:p>
            <a:pPr marL="0" indent="0" algn="r" rtl="1">
              <a:buNone/>
            </a:pPr>
            <a:endParaRPr lang="he-IL" sz="2400" dirty="0"/>
          </a:p>
          <a:p>
            <a:pPr marL="0" indent="0" algn="r" rtl="1">
              <a:buNone/>
            </a:pPr>
            <a:endParaRPr lang="en-US" sz="2400" dirty="0">
              <a:solidFill>
                <a:schemeClr val="accent2">
                  <a:lumMod val="50000"/>
                </a:schemeClr>
              </a:solidFill>
            </a:endParaRPr>
          </a:p>
        </p:txBody>
      </p:sp>
      <p:sp>
        <p:nvSpPr>
          <p:cNvPr id="2" name="Title 1"/>
          <p:cNvSpPr>
            <a:spLocks noGrp="1"/>
          </p:cNvSpPr>
          <p:nvPr>
            <p:ph type="title"/>
          </p:nvPr>
        </p:nvSpPr>
        <p:spPr/>
        <p:txBody>
          <a:bodyPr/>
          <a:lstStyle/>
          <a:p>
            <a:pPr algn="ctr"/>
            <a:r>
              <a:rPr lang="he-IL" dirty="0"/>
              <a:t>המשך הפעילות</a:t>
            </a:r>
            <a:endParaRPr lang="en-US" dirty="0"/>
          </a:p>
        </p:txBody>
      </p:sp>
    </p:spTree>
    <p:extLst>
      <p:ext uri="{BB962C8B-B14F-4D97-AF65-F5344CB8AC3E}">
        <p14:creationId xmlns:p14="http://schemas.microsoft.com/office/powerpoint/2010/main" val="2493194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68425"/>
            <a:ext cx="10515600" cy="4351338"/>
          </a:xfrm>
        </p:spPr>
        <p:txBody>
          <a:bodyPr>
            <a:normAutofit/>
          </a:bodyPr>
          <a:lstStyle/>
          <a:p>
            <a:pPr marL="0" indent="0" algn="r" rtl="1">
              <a:buNone/>
            </a:pPr>
            <a:r>
              <a:rPr lang="he-IL" dirty="0"/>
              <a:t>ב) מה יכולה/</a:t>
            </a:r>
            <a:r>
              <a:rPr lang="he-IL" dirty="0" err="1"/>
              <a:t>ות</a:t>
            </a:r>
            <a:r>
              <a:rPr lang="he-IL" dirty="0"/>
              <a:t> להיות הפעולה/</a:t>
            </a:r>
            <a:r>
              <a:rPr lang="he-IL" dirty="0" err="1"/>
              <a:t>ות</a:t>
            </a:r>
            <a:r>
              <a:rPr lang="he-IL" dirty="0"/>
              <a:t> שחומצת המלח עושה תוך כדי העיבוד והריכוך?</a:t>
            </a:r>
          </a:p>
          <a:p>
            <a:pPr marL="0" indent="0" algn="r" rtl="1">
              <a:buNone/>
            </a:pPr>
            <a:r>
              <a:rPr lang="he-IL" dirty="0"/>
              <a:t>בחרו מהבאות:</a:t>
            </a:r>
          </a:p>
          <a:p>
            <a:pPr marL="0" indent="0" algn="r" rtl="1">
              <a:buNone/>
            </a:pPr>
            <a:r>
              <a:rPr lang="he-IL" dirty="0"/>
              <a:t>1- שבירת קשרים </a:t>
            </a:r>
            <a:r>
              <a:rPr lang="he-IL" dirty="0" err="1"/>
              <a:t>הקוולנטיים</a:t>
            </a:r>
            <a:r>
              <a:rPr lang="he-IL" dirty="0"/>
              <a:t> בין אטומי פחמן.</a:t>
            </a:r>
          </a:p>
          <a:p>
            <a:pPr marL="0" indent="0" algn="r" rtl="1">
              <a:buNone/>
            </a:pPr>
            <a:r>
              <a:rPr lang="he-IL" dirty="0"/>
              <a:t>2- שבירת קשרים </a:t>
            </a:r>
            <a:r>
              <a:rPr lang="he-IL" dirty="0" err="1"/>
              <a:t>הקוולנטיים</a:t>
            </a:r>
            <a:r>
              <a:rPr lang="he-IL" dirty="0"/>
              <a:t> בין אטומי חמצן.</a:t>
            </a:r>
          </a:p>
          <a:p>
            <a:pPr marL="0" indent="0" algn="r" rtl="1">
              <a:buNone/>
            </a:pPr>
            <a:r>
              <a:rPr lang="he-IL" dirty="0"/>
              <a:t>3- שבירת קשרי מימן בין שרשראות </a:t>
            </a:r>
            <a:r>
              <a:rPr lang="he-IL" dirty="0" err="1"/>
              <a:t>הצללוזהץ</a:t>
            </a:r>
            <a:endParaRPr lang="he-IL" dirty="0"/>
          </a:p>
          <a:p>
            <a:pPr marL="0" indent="0" algn="r" rtl="1">
              <a:buNone/>
            </a:pPr>
            <a:r>
              <a:rPr lang="he-IL" dirty="0"/>
              <a:t>4- שבירת קשרים </a:t>
            </a:r>
            <a:r>
              <a:rPr lang="he-IL" dirty="0" err="1"/>
              <a:t>גליקוזידיים</a:t>
            </a:r>
            <a:r>
              <a:rPr lang="he-IL" dirty="0"/>
              <a:t>.</a:t>
            </a:r>
          </a:p>
          <a:p>
            <a:pPr marL="0" indent="0" algn="r" rtl="1">
              <a:buNone/>
            </a:pPr>
            <a:r>
              <a:rPr lang="he-IL" dirty="0"/>
              <a:t>5- היפוך העמדות של </a:t>
            </a:r>
            <a:r>
              <a:rPr lang="he-IL" dirty="0" err="1"/>
              <a:t>ההידרוקסילים</a:t>
            </a:r>
            <a:r>
              <a:rPr lang="he-IL" dirty="0"/>
              <a:t> בטבעות הגלוקוז.</a:t>
            </a:r>
          </a:p>
          <a:p>
            <a:pPr marL="0" indent="0" algn="r" rtl="1">
              <a:buNone/>
            </a:pPr>
            <a:r>
              <a:rPr lang="he-IL" dirty="0"/>
              <a:t>ג) מהו היתרון בתהליך </a:t>
            </a:r>
            <a:r>
              <a:rPr lang="he-IL" dirty="0" err="1"/>
              <a:t>בניאל</a:t>
            </a:r>
            <a:r>
              <a:rPr lang="he-IL" dirty="0"/>
              <a:t> להפקת סוכרים מרוכזים מביומסה?</a:t>
            </a:r>
            <a:endParaRPr lang="en-US" dirty="0"/>
          </a:p>
        </p:txBody>
      </p:sp>
      <p:sp>
        <p:nvSpPr>
          <p:cNvPr id="2" name="Title 1"/>
          <p:cNvSpPr>
            <a:spLocks noGrp="1"/>
          </p:cNvSpPr>
          <p:nvPr>
            <p:ph type="title"/>
          </p:nvPr>
        </p:nvSpPr>
        <p:spPr/>
        <p:txBody>
          <a:bodyPr/>
          <a:lstStyle/>
          <a:p>
            <a:pPr algn="ctr"/>
            <a:r>
              <a:rPr lang="he-IL" dirty="0"/>
              <a:t>המשך הפעילות  </a:t>
            </a:r>
            <a:endParaRPr lang="en-US" dirty="0"/>
          </a:p>
        </p:txBody>
      </p:sp>
    </p:spTree>
    <p:extLst>
      <p:ext uri="{BB962C8B-B14F-4D97-AF65-F5344CB8AC3E}">
        <p14:creationId xmlns:p14="http://schemas.microsoft.com/office/powerpoint/2010/main" val="156545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304800" y="178905"/>
            <a:ext cx="11607800" cy="2832100"/>
          </a:xfrm>
        </p:spPr>
        <p:txBody>
          <a:bodyPr>
            <a:normAutofit/>
          </a:bodyPr>
          <a:lstStyle/>
          <a:p>
            <a:pPr algn="ctr"/>
            <a:r>
              <a:rPr lang="he-IL" sz="2800" dirty="0"/>
              <a:t>הארנב הלבן הרכיב את משקפיו. "היכן אתחיל, הוד מלאכותיך?"שאל.</a:t>
            </a:r>
            <a:br>
              <a:rPr lang="he-IL" sz="2800" dirty="0"/>
            </a:br>
            <a:br>
              <a:rPr lang="he-IL" sz="2800" dirty="0"/>
            </a:br>
            <a:br>
              <a:rPr lang="he-IL" sz="2800" dirty="0"/>
            </a:br>
            <a:r>
              <a:rPr lang="he-IL" sz="2800" dirty="0"/>
              <a:t>"התחל בהתחלה,"אמר המלך במלכותיות, "והמשך עד שתגיע לסוף: ואז עצור." </a:t>
            </a:r>
            <a:br>
              <a:rPr lang="he-IL" sz="2800" dirty="0"/>
            </a:br>
            <a:br>
              <a:rPr lang="he-IL" sz="2800" dirty="0"/>
            </a:br>
            <a:r>
              <a:rPr lang="he-IL" sz="2800" dirty="0"/>
              <a:t>-</a:t>
            </a:r>
            <a:r>
              <a:rPr lang="he-IL" sz="1800" dirty="0"/>
              <a:t>לואיס קרול,'</a:t>
            </a:r>
            <a:r>
              <a:rPr lang="he-IL" sz="1800" dirty="0" err="1"/>
              <a:t>הרפתקות</a:t>
            </a:r>
            <a:r>
              <a:rPr lang="he-IL" sz="1800" dirty="0"/>
              <a:t> אליס בארץ הפלאות</a:t>
            </a:r>
            <a:r>
              <a:rPr lang="he-IL" sz="2800" dirty="0"/>
              <a:t>'</a:t>
            </a:r>
          </a:p>
        </p:txBody>
      </p:sp>
      <p:sp>
        <p:nvSpPr>
          <p:cNvPr id="3" name="כותרת משנה 2"/>
          <p:cNvSpPr>
            <a:spLocks noGrp="1"/>
          </p:cNvSpPr>
          <p:nvPr>
            <p:ph type="subTitle" idx="1"/>
          </p:nvPr>
        </p:nvSpPr>
        <p:spPr>
          <a:xfrm flipV="1">
            <a:off x="914400" y="4811310"/>
            <a:ext cx="9182100" cy="154389"/>
          </a:xfrm>
        </p:spPr>
        <p:txBody>
          <a:bodyPr>
            <a:normAutofit fontScale="25000" lnSpcReduction="20000"/>
          </a:bodyPr>
          <a:lstStyle/>
          <a:p>
            <a:endParaRPr lang="he-I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038C3AF-55DE-9C29-250F-6DEB0B5814AD}"/>
              </a:ext>
            </a:extLst>
          </p:cNvPr>
          <p:cNvSpPr>
            <a:spLocks noGrp="1"/>
          </p:cNvSpPr>
          <p:nvPr>
            <p:ph type="title" idx="4294967295"/>
          </p:nvPr>
        </p:nvSpPr>
        <p:spPr/>
        <p:txBody>
          <a:bodyPr/>
          <a:lstStyle/>
          <a:p>
            <a:pPr algn="r" rtl="1">
              <a:lnSpc>
                <a:spcPct val="107000"/>
              </a:lnSpc>
            </a:pPr>
            <a:r>
              <a:rPr lang="he-IL" sz="4000" b="1" kern="1800" dirty="0">
                <a:solidFill>
                  <a:srgbClr val="4E4E4E"/>
                </a:solidFill>
                <a:latin typeface="Calibri" panose="020F0502020204030204" pitchFamily="34" charset="0"/>
                <a:ea typeface="Times New Roman" panose="02020603050405020304" pitchFamily="18" charset="0"/>
                <a:cs typeface="Times New Roman" panose="02020603050405020304" pitchFamily="18" charset="0"/>
              </a:rPr>
              <a:t>דלקים ביולוגיים – דור ראשון</a:t>
            </a:r>
            <a:endParaRPr lang="en-US" sz="2400" dirty="0">
              <a:latin typeface="Calibri" panose="020F0502020204030204" pitchFamily="34" charset="0"/>
              <a:ea typeface="Calibri" panose="020F0502020204030204" pitchFamily="34" charset="0"/>
              <a:cs typeface="Arial" panose="020B0604020202020204" pitchFamily="34" charset="0"/>
            </a:endParaRPr>
          </a:p>
        </p:txBody>
      </p:sp>
      <p:sp>
        <p:nvSpPr>
          <p:cNvPr id="2" name="Rectangle 1"/>
          <p:cNvSpPr/>
          <p:nvPr/>
        </p:nvSpPr>
        <p:spPr>
          <a:xfrm>
            <a:off x="189184" y="1061383"/>
            <a:ext cx="11713780" cy="2462213"/>
          </a:xfrm>
          <a:prstGeom prst="rect">
            <a:avLst/>
          </a:prstGeom>
        </p:spPr>
        <p:txBody>
          <a:bodyPr wrap="square">
            <a:spAutoFit/>
          </a:bodyPr>
          <a:lstStyle/>
          <a:p>
            <a:pPr algn="r">
              <a:lnSpc>
                <a:spcPct val="150000"/>
              </a:lnSpc>
            </a:pPr>
            <a:r>
              <a:rPr lang="he-IL" sz="2800" dirty="0">
                <a:solidFill>
                  <a:srgbClr val="4E4E4E"/>
                </a:solidFill>
                <a:ea typeface="Times New Roman" panose="02020603050405020304" pitchFamily="18" charset="0"/>
                <a:cs typeface="Helvetica" panose="020B0604020202020204" pitchFamily="34" charset="0"/>
              </a:rPr>
              <a:t>דלקים ביולוגיים הם </a:t>
            </a:r>
            <a:r>
              <a:rPr lang="he-IL" sz="2800" b="1" dirty="0">
                <a:solidFill>
                  <a:srgbClr val="FF0000"/>
                </a:solidFill>
                <a:ea typeface="Times New Roman" panose="02020603050405020304" pitchFamily="18" charset="0"/>
                <a:cs typeface="Helvetica" panose="020B0604020202020204" pitchFamily="34" charset="0"/>
              </a:rPr>
              <a:t>דלקים</a:t>
            </a:r>
            <a:r>
              <a:rPr lang="he-IL" sz="2800" dirty="0">
                <a:solidFill>
                  <a:srgbClr val="4E4E4E"/>
                </a:solidFill>
                <a:ea typeface="Times New Roman" panose="02020603050405020304" pitchFamily="18" charset="0"/>
                <a:cs typeface="Helvetica" panose="020B0604020202020204" pitchFamily="34" charset="0"/>
              </a:rPr>
              <a:t> </a:t>
            </a:r>
            <a:r>
              <a:rPr lang="he-IL" sz="2800" b="1" dirty="0">
                <a:solidFill>
                  <a:srgbClr val="0070C0"/>
                </a:solidFill>
                <a:ea typeface="Times New Roman" panose="02020603050405020304" pitchFamily="18" charset="0"/>
                <a:cs typeface="Helvetica" panose="020B0604020202020204" pitchFamily="34" charset="0"/>
              </a:rPr>
              <a:t>נוזליים</a:t>
            </a:r>
            <a:r>
              <a:rPr lang="he-IL" sz="2800" dirty="0">
                <a:solidFill>
                  <a:srgbClr val="4E4E4E"/>
                </a:solidFill>
                <a:ea typeface="Times New Roman" panose="02020603050405020304" pitchFamily="18" charset="0"/>
                <a:cs typeface="Helvetica" panose="020B0604020202020204" pitchFamily="34" charset="0"/>
              </a:rPr>
              <a:t> המופקים ממקורות צמחיים או מן החי וניתן להשתמש בהם כמו דלק רגיל להנעת מכוניות, משאיות, ואפילו מטוסים. </a:t>
            </a:r>
          </a:p>
          <a:p>
            <a:pPr algn="r">
              <a:lnSpc>
                <a:spcPct val="150000"/>
              </a:lnSpc>
            </a:pPr>
            <a:r>
              <a:rPr lang="he-IL" sz="2800" dirty="0">
                <a:solidFill>
                  <a:srgbClr val="4E4E4E"/>
                </a:solidFill>
                <a:ea typeface="Times New Roman" panose="02020603050405020304" pitchFamily="18" charset="0"/>
                <a:cs typeface="Helvetica" panose="020B0604020202020204" pitchFamily="34" charset="0"/>
              </a:rPr>
              <a:t>הדלקים הפופולאריים ביותר בדור הראשון של שימוש בדלקים ביולוגיים הם </a:t>
            </a:r>
            <a:r>
              <a:rPr lang="he-IL" sz="2800" b="1" dirty="0">
                <a:solidFill>
                  <a:schemeClr val="accent6"/>
                </a:solidFill>
                <a:ea typeface="Times New Roman" panose="02020603050405020304" pitchFamily="18" charset="0"/>
                <a:cs typeface="Helvetica" panose="020B0604020202020204" pitchFamily="34" charset="0"/>
              </a:rPr>
              <a:t>אתנול</a:t>
            </a:r>
            <a:r>
              <a:rPr lang="he-IL" sz="2800" dirty="0">
                <a:solidFill>
                  <a:srgbClr val="4E4E4E"/>
                </a:solidFill>
                <a:ea typeface="Times New Roman" panose="02020603050405020304" pitchFamily="18" charset="0"/>
                <a:cs typeface="Helvetica" panose="020B0604020202020204" pitchFamily="34" charset="0"/>
              </a:rPr>
              <a:t> </a:t>
            </a:r>
          </a:p>
          <a:p>
            <a:pPr algn="r"/>
            <a:r>
              <a:rPr lang="he-IL" sz="2800" dirty="0">
                <a:solidFill>
                  <a:srgbClr val="4E4E4E"/>
                </a:solidFill>
                <a:ea typeface="Times New Roman" panose="02020603050405020304" pitchFamily="18" charset="0"/>
                <a:cs typeface="Helvetica" panose="020B0604020202020204" pitchFamily="34" charset="0"/>
              </a:rPr>
              <a:t>וביו-דיזל</a:t>
            </a:r>
            <a:r>
              <a:rPr lang="he-IL" dirty="0">
                <a:solidFill>
                  <a:srgbClr val="4E4E4E"/>
                </a:solidFill>
                <a:ea typeface="Times New Roman" panose="02020603050405020304" pitchFamily="18" charset="0"/>
                <a:cs typeface="Helvetica" panose="020B0604020202020204" pitchFamily="34" charset="0"/>
              </a:rPr>
              <a:t>.</a:t>
            </a:r>
            <a:endParaRPr lang="en-US" dirty="0"/>
          </a:p>
        </p:txBody>
      </p:sp>
      <p:sp>
        <p:nvSpPr>
          <p:cNvPr id="3" name="Rectangle 2"/>
          <p:cNvSpPr/>
          <p:nvPr/>
        </p:nvSpPr>
        <p:spPr>
          <a:xfrm>
            <a:off x="315310" y="3032253"/>
            <a:ext cx="11587655" cy="2354491"/>
          </a:xfrm>
          <a:prstGeom prst="rect">
            <a:avLst/>
          </a:prstGeom>
        </p:spPr>
        <p:txBody>
          <a:bodyPr wrap="square">
            <a:spAutoFit/>
          </a:bodyPr>
          <a:lstStyle/>
          <a:p>
            <a:pPr algn="just" rtl="1">
              <a:lnSpc>
                <a:spcPct val="150000"/>
              </a:lnSpc>
            </a:pPr>
            <a:endPar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endParaRPr>
          </a:p>
          <a:p>
            <a:pPr algn="r" rtl="1"/>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אתנול (דור ראשון) מיוצר ע"י התססה של </a:t>
            </a:r>
            <a:r>
              <a:rPr lang="he-IL" sz="2800" b="1" dirty="0">
                <a:solidFill>
                  <a:schemeClr val="accent2">
                    <a:lumMod val="75000"/>
                  </a:schemeClr>
                </a:solidFill>
                <a:latin typeface="Calibri" panose="020F0502020204030204" pitchFamily="34" charset="0"/>
                <a:ea typeface="Times New Roman" panose="02020603050405020304" pitchFamily="18" charset="0"/>
                <a:cs typeface="Helvetica" panose="020B0604020202020204" pitchFamily="34" charset="0"/>
              </a:rPr>
              <a:t>סוכרים</a:t>
            </a: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 כאשר הסוכרים מופקים מה"פירות" </a:t>
            </a:r>
          </a:p>
          <a:p>
            <a:pPr algn="r" rtl="1">
              <a:lnSpc>
                <a:spcPct val="150000"/>
              </a:lnSpc>
            </a:pP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של צמחי מאכל. </a:t>
            </a:r>
          </a:p>
          <a:p>
            <a:pPr algn="just" rtl="1">
              <a:lnSpc>
                <a:spcPts val="1350"/>
              </a:lnSpc>
            </a:pPr>
            <a:endPar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endParaRPr>
          </a:p>
          <a:p>
            <a:pPr algn="just" rtl="1">
              <a:lnSpc>
                <a:spcPts val="1350"/>
              </a:lnSpc>
            </a:pPr>
            <a:endPar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endParaRPr>
          </a:p>
          <a:p>
            <a:pPr algn="just" rtl="1">
              <a:lnSpc>
                <a:spcPts val="1350"/>
              </a:lnSpc>
            </a:pP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בארה"ב משתמשים בתירס כחומר הגלם, ובברזיל משתמשים בקני סוכר.</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p:cNvSpPr/>
          <p:nvPr/>
        </p:nvSpPr>
        <p:spPr>
          <a:xfrm>
            <a:off x="583323" y="5386744"/>
            <a:ext cx="11319641" cy="954107"/>
          </a:xfrm>
          <a:prstGeom prst="rect">
            <a:avLst/>
          </a:prstGeom>
        </p:spPr>
        <p:txBody>
          <a:bodyPr wrap="square">
            <a:spAutoFit/>
          </a:bodyPr>
          <a:lstStyle/>
          <a:p>
            <a:pPr algn="r"/>
            <a:r>
              <a:rPr lang="he-IL" sz="2800" dirty="0">
                <a:solidFill>
                  <a:srgbClr val="4E4E4E"/>
                </a:solidFill>
                <a:ea typeface="Times New Roman" panose="02020603050405020304" pitchFamily="18" charset="0"/>
                <a:cs typeface="Helvetica" panose="020B0604020202020204" pitchFamily="34" charset="0"/>
              </a:rPr>
              <a:t>ביודיזל עובר תהליך דומה אך חומר הגלם שונה, למשל פולי סויה, והוא משמש להנעת מנועי דיזל.</a:t>
            </a:r>
            <a:endParaRPr lang="en-US" sz="2800" dirty="0"/>
          </a:p>
        </p:txBody>
      </p:sp>
    </p:spTree>
    <p:extLst>
      <p:ext uri="{BB962C8B-B14F-4D97-AF65-F5344CB8AC3E}">
        <p14:creationId xmlns:p14="http://schemas.microsoft.com/office/powerpoint/2010/main" val="11234005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493173" y="491452"/>
            <a:ext cx="7384989" cy="816827"/>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r" defTabSz="914400" rtl="1" eaLnBrk="1" fontAlgn="auto" latinLnBrk="0" hangingPunct="1">
              <a:lnSpc>
                <a:spcPct val="107000"/>
              </a:lnSpc>
              <a:spcBef>
                <a:spcPts val="0"/>
              </a:spcBef>
              <a:spcAft>
                <a:spcPts val="0"/>
              </a:spcAft>
              <a:buClrTx/>
              <a:buSzTx/>
              <a:buFontTx/>
              <a:buNone/>
              <a:tabLst/>
              <a:defRPr/>
            </a:pPr>
            <a:r>
              <a:rPr kumimoji="0" lang="he-IL" sz="4400" b="1" i="0" u="none" strike="noStrike" kern="1800" cap="none" spc="0" normalizeH="0" baseline="0" noProof="0" dirty="0">
                <a:ln>
                  <a:noFill/>
                </a:ln>
                <a:solidFill>
                  <a:srgbClr val="4E4E4E"/>
                </a:solidFill>
                <a:effectLst/>
                <a:uLnTx/>
                <a:uFillTx/>
                <a:latin typeface="Calibri" panose="020F0502020204030204" pitchFamily="34" charset="0"/>
                <a:ea typeface="Times New Roman" panose="02020603050405020304" pitchFamily="18" charset="0"/>
                <a:cs typeface="Times New Roman" panose="02020603050405020304" pitchFamily="18" charset="0"/>
              </a:rPr>
              <a:t>דלקים ביולוגיים – דור שני</a:t>
            </a:r>
            <a:endParaRPr kumimoji="0" lang="en-US" sz="4400" b="0" i="0" u="none" strike="noStrike" kern="1200" cap="none" spc="0" normalizeH="0" baseline="0" noProof="0" dirty="0">
              <a:ln>
                <a:noFill/>
              </a:ln>
              <a:solidFill>
                <a:schemeClr val="tx1"/>
              </a:solidFill>
              <a:effectLst/>
              <a:uLnTx/>
              <a:uFillTx/>
              <a:latin typeface="Calibri" panose="020F0502020204030204" pitchFamily="34" charset="0"/>
              <a:ea typeface="Calibri" panose="020F0502020204030204" pitchFamily="34" charset="0"/>
              <a:cs typeface="Arial" panose="020B0604020202020204" pitchFamily="34" charset="0"/>
            </a:endParaRPr>
          </a:p>
        </p:txBody>
      </p:sp>
      <p:sp>
        <p:nvSpPr>
          <p:cNvPr id="3" name="Rectangle 2"/>
          <p:cNvSpPr/>
          <p:nvPr/>
        </p:nvSpPr>
        <p:spPr>
          <a:xfrm>
            <a:off x="1" y="1308279"/>
            <a:ext cx="11878161" cy="4832092"/>
          </a:xfrm>
          <a:prstGeom prst="rect">
            <a:avLst/>
          </a:prstGeom>
        </p:spPr>
        <p:txBody>
          <a:bodyPr wrap="square">
            <a:spAutoFit/>
          </a:bodyPr>
          <a:lstStyle/>
          <a:p>
            <a:pPr algn="r" rtl="1"/>
            <a:r>
              <a:rPr lang="he-IL" sz="2800" dirty="0">
                <a:solidFill>
                  <a:srgbClr val="4E4E4E"/>
                </a:solidFill>
                <a:ea typeface="Times New Roman" panose="02020603050405020304" pitchFamily="18" charset="0"/>
                <a:cs typeface="Helvetica" panose="020B0604020202020204" pitchFamily="34" charset="0"/>
              </a:rPr>
              <a:t>אתנול </a:t>
            </a:r>
            <a:r>
              <a:rPr lang="he-IL" sz="2800" dirty="0">
                <a:solidFill>
                  <a:schemeClr val="accent2">
                    <a:lumMod val="50000"/>
                  </a:schemeClr>
                </a:solidFill>
                <a:ea typeface="Times New Roman" panose="02020603050405020304" pitchFamily="18" charset="0"/>
                <a:cs typeface="Helvetica" panose="020B0604020202020204" pitchFamily="34" charset="0"/>
              </a:rPr>
              <a:t>צלולוז</a:t>
            </a:r>
            <a:r>
              <a:rPr lang="he-IL" sz="2800" dirty="0">
                <a:solidFill>
                  <a:srgbClr val="4E4E4E"/>
                </a:solidFill>
                <a:ea typeface="Times New Roman" panose="02020603050405020304" pitchFamily="18" charset="0"/>
                <a:cs typeface="Helvetica" panose="020B0604020202020204" pitchFamily="34" charset="0"/>
              </a:rPr>
              <a:t>י (</a:t>
            </a:r>
            <a:r>
              <a:rPr lang="en-US" sz="2800" dirty="0">
                <a:solidFill>
                  <a:srgbClr val="4E4E4E"/>
                </a:solidFill>
                <a:latin typeface="Helvetica" panose="020B0604020202020204" pitchFamily="34" charset="0"/>
                <a:ea typeface="Times New Roman" panose="02020603050405020304" pitchFamily="18" charset="0"/>
              </a:rPr>
              <a:t>Cellulosic Ethanol</a:t>
            </a:r>
            <a:r>
              <a:rPr lang="he-IL" sz="2800" dirty="0">
                <a:solidFill>
                  <a:srgbClr val="4E4E4E"/>
                </a:solidFill>
                <a:ea typeface="Times New Roman" panose="02020603050405020304" pitchFamily="18" charset="0"/>
                <a:cs typeface="Helvetica" panose="020B0604020202020204" pitchFamily="34" charset="0"/>
              </a:rPr>
              <a:t>) הוא אתנול המופק מפסולת חקלאית ומצמחי בר </a:t>
            </a:r>
          </a:p>
          <a:p>
            <a:pPr algn="r" rtl="1"/>
            <a:r>
              <a:rPr lang="he-IL" sz="2800" dirty="0">
                <a:solidFill>
                  <a:srgbClr val="4E4E4E"/>
                </a:solidFill>
                <a:ea typeface="Times New Roman" panose="02020603050405020304" pitchFamily="18" charset="0"/>
                <a:cs typeface="Helvetica" panose="020B0604020202020204" pitchFamily="34" charset="0"/>
              </a:rPr>
              <a:t>שונים. </a:t>
            </a:r>
          </a:p>
          <a:p>
            <a:pPr algn="r" rtl="1">
              <a:lnSpc>
                <a:spcPct val="150000"/>
              </a:lnSpc>
            </a:pPr>
            <a:r>
              <a:rPr lang="he-IL" sz="2800" dirty="0">
                <a:solidFill>
                  <a:srgbClr val="4E4E4E"/>
                </a:solidFill>
                <a:ea typeface="Times New Roman" panose="02020603050405020304" pitchFamily="18" charset="0"/>
                <a:cs typeface="Helvetica" panose="020B0604020202020204" pitchFamily="34" charset="0"/>
              </a:rPr>
              <a:t>גם חומרים אלו מכילים סוכר רב, אך כדי למצות אותו ולהפכו לאתנול יש צורך בהשקעת </a:t>
            </a:r>
          </a:p>
          <a:p>
            <a:pPr algn="r" rtl="1"/>
            <a:r>
              <a:rPr lang="he-IL" sz="2800" dirty="0">
                <a:solidFill>
                  <a:srgbClr val="4E4E4E"/>
                </a:solidFill>
                <a:ea typeface="Times New Roman" panose="02020603050405020304" pitchFamily="18" charset="0"/>
                <a:cs typeface="Helvetica" panose="020B0604020202020204" pitchFamily="34" charset="0"/>
              </a:rPr>
              <a:t>אנרגיה רבה. </a:t>
            </a:r>
          </a:p>
          <a:p>
            <a:pPr algn="r" rtl="1">
              <a:lnSpc>
                <a:spcPct val="150000"/>
              </a:lnSpc>
            </a:pPr>
            <a:r>
              <a:rPr lang="he-IL" sz="2800" dirty="0">
                <a:solidFill>
                  <a:srgbClr val="4E4E4E"/>
                </a:solidFill>
                <a:ea typeface="Times New Roman" panose="02020603050405020304" pitchFamily="18" charset="0"/>
                <a:cs typeface="Helvetica" panose="020B0604020202020204" pitchFamily="34" charset="0"/>
              </a:rPr>
              <a:t>היתרון באתנול צלולוזי הוא הגיוון הרב בחומר הגלם הנדרש להפקתו. </a:t>
            </a:r>
          </a:p>
          <a:p>
            <a:pPr algn="r" rtl="1">
              <a:lnSpc>
                <a:spcPct val="150000"/>
              </a:lnSpc>
            </a:pPr>
            <a:r>
              <a:rPr lang="he-IL" sz="2800" dirty="0">
                <a:solidFill>
                  <a:srgbClr val="4E4E4E"/>
                </a:solidFill>
                <a:ea typeface="Times New Roman" panose="02020603050405020304" pitchFamily="18" charset="0"/>
                <a:cs typeface="Helvetica" panose="020B0604020202020204" pitchFamily="34" charset="0"/>
              </a:rPr>
              <a:t>ניתן להשתמש בכול מיני צמחי בר הגדלים (כמעט) ללא השקעה על אדמות שאינן </a:t>
            </a:r>
          </a:p>
          <a:p>
            <a:pPr algn="r" rtl="1"/>
            <a:r>
              <a:rPr lang="he-IL" sz="2800" dirty="0">
                <a:solidFill>
                  <a:srgbClr val="4E4E4E"/>
                </a:solidFill>
                <a:ea typeface="Times New Roman" panose="02020603050405020304" pitchFamily="18" charset="0"/>
                <a:cs typeface="Helvetica" panose="020B0604020202020204" pitchFamily="34" charset="0"/>
              </a:rPr>
              <a:t>מתאימות לעיבודים חקלאיים אחרים. </a:t>
            </a:r>
          </a:p>
          <a:p>
            <a:pPr algn="r" rtl="1">
              <a:lnSpc>
                <a:spcPct val="150000"/>
              </a:lnSpc>
            </a:pPr>
            <a:r>
              <a:rPr lang="he-IL" sz="2800" dirty="0">
                <a:solidFill>
                  <a:srgbClr val="4E4E4E"/>
                </a:solidFill>
                <a:ea typeface="Times New Roman" panose="02020603050405020304" pitchFamily="18" charset="0"/>
                <a:cs typeface="Helvetica" panose="020B0604020202020204" pitchFamily="34" charset="0"/>
              </a:rPr>
              <a:t>כמו כן ניתן להשתמש בכל מיני פסולת חקלאית ופסולת עץ וע"י כך לפתור גם את בעיית </a:t>
            </a:r>
          </a:p>
          <a:p>
            <a:pPr algn="r" rtl="1"/>
            <a:r>
              <a:rPr lang="he-IL" sz="2800" dirty="0">
                <a:solidFill>
                  <a:srgbClr val="4E4E4E"/>
                </a:solidFill>
                <a:ea typeface="Times New Roman" panose="02020603050405020304" pitchFamily="18" charset="0"/>
                <a:cs typeface="Helvetica" panose="020B0604020202020204" pitchFamily="34" charset="0"/>
              </a:rPr>
              <a:t>הטמנת הפסולת.</a:t>
            </a:r>
            <a:endParaRPr lang="en-US" sz="2800" dirty="0"/>
          </a:p>
        </p:txBody>
      </p:sp>
    </p:spTree>
    <p:extLst>
      <p:ext uri="{BB962C8B-B14F-4D97-AF65-F5344CB8AC3E}">
        <p14:creationId xmlns:p14="http://schemas.microsoft.com/office/powerpoint/2010/main" val="29864373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0342114" y="485367"/>
            <a:ext cx="1513556" cy="769441"/>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he-IL" sz="4400" b="1" i="0" u="none" strike="noStrike" kern="1800" cap="none" spc="0" normalizeH="0" baseline="0" noProof="0" dirty="0" err="1">
                <a:ln>
                  <a:noFill/>
                </a:ln>
                <a:solidFill>
                  <a:srgbClr val="4E4E4E"/>
                </a:solidFill>
                <a:effectLst/>
                <a:uLnTx/>
                <a:uFillTx/>
                <a:latin typeface="+mn-lt"/>
                <a:ea typeface="Times New Roman" panose="02020603050405020304" pitchFamily="18" charset="0"/>
                <a:cs typeface="Times New Roman" panose="02020603050405020304" pitchFamily="18" charset="0"/>
              </a:rPr>
              <a:t>וירדיה</a:t>
            </a:r>
            <a:endParaRPr kumimoji="0" lang="en-US" sz="44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Rectangle 2"/>
          <p:cNvSpPr/>
          <p:nvPr/>
        </p:nvSpPr>
        <p:spPr>
          <a:xfrm>
            <a:off x="157656" y="1387366"/>
            <a:ext cx="11698014" cy="4616648"/>
          </a:xfrm>
          <a:prstGeom prst="rect">
            <a:avLst/>
          </a:prstGeom>
        </p:spPr>
        <p:txBody>
          <a:bodyPr wrap="square">
            <a:spAutoFit/>
          </a:bodyPr>
          <a:lstStyle/>
          <a:p>
            <a:pPr algn="r" rtl="1">
              <a:lnSpc>
                <a:spcPct val="150000"/>
              </a:lnSpc>
            </a:pP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חברת וירדיה הישראלית גייסה לאחרונה כ 100 מיליון דולר להקמת מפעלים במיסיסיפי ארה"ב לעיבוד עצי אורן, ששימשו בעבר לתעשיית הנייר, להפקת סוכר ומוצרי לוואי נוספים. </a:t>
            </a:r>
          </a:p>
          <a:p>
            <a:pPr algn="r" rtl="1">
              <a:lnSpc>
                <a:spcPct val="150000"/>
              </a:lnSpc>
            </a:pPr>
            <a:endPar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endParaRPr>
          </a:p>
          <a:p>
            <a:pPr algn="r" rtl="1">
              <a:lnSpc>
                <a:spcPct val="150000"/>
              </a:lnSpc>
            </a:pP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החברה משתמשת בתהליך כימי טהור וייחודי שבו משתמשים </a:t>
            </a:r>
            <a:r>
              <a:rPr lang="he-IL" sz="2800" b="1" dirty="0">
                <a:solidFill>
                  <a:schemeClr val="accent3">
                    <a:lumMod val="50000"/>
                  </a:schemeClr>
                </a:solidFill>
                <a:latin typeface="Calibri" panose="020F0502020204030204" pitchFamily="34" charset="0"/>
                <a:ea typeface="Times New Roman" panose="02020603050405020304" pitchFamily="18" charset="0"/>
                <a:cs typeface="Helvetica" panose="020B0604020202020204" pitchFamily="34" charset="0"/>
              </a:rPr>
              <a:t>בחומצת מלח (</a:t>
            </a:r>
            <a:r>
              <a:rPr lang="en-US" sz="2800" b="1" dirty="0">
                <a:solidFill>
                  <a:schemeClr val="accent3">
                    <a:lumMod val="50000"/>
                  </a:schemeClr>
                </a:solidFill>
                <a:latin typeface="Helvetica" panose="020B0604020202020204" pitchFamily="34" charset="0"/>
                <a:ea typeface="Times New Roman" panose="02020603050405020304" pitchFamily="18" charset="0"/>
                <a:cs typeface="Arial" panose="020B0604020202020204" pitchFamily="34" charset="0"/>
              </a:rPr>
              <a:t>HCl</a:t>
            </a:r>
            <a:r>
              <a:rPr lang="he-IL" sz="2800" b="1" dirty="0">
                <a:solidFill>
                  <a:schemeClr val="accent3">
                    <a:lumMod val="50000"/>
                  </a:schemeClr>
                </a:solidFill>
                <a:latin typeface="Calibri" panose="020F0502020204030204" pitchFamily="34" charset="0"/>
                <a:ea typeface="Times New Roman" panose="02020603050405020304" pitchFamily="18" charset="0"/>
                <a:cs typeface="Helvetica" panose="020B0604020202020204" pitchFamily="34" charset="0"/>
              </a:rPr>
              <a:t>) </a:t>
            </a: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המסוגלת לעבד את החומר </a:t>
            </a:r>
            <a:r>
              <a:rPr lang="he-IL" sz="2800" dirty="0" err="1">
                <a:solidFill>
                  <a:srgbClr val="4E4E4E"/>
                </a:solidFill>
                <a:latin typeface="Calibri" panose="020F0502020204030204" pitchFamily="34" charset="0"/>
                <a:ea typeface="Times New Roman" panose="02020603050405020304" pitchFamily="18" charset="0"/>
                <a:cs typeface="Helvetica" panose="020B0604020202020204" pitchFamily="34" charset="0"/>
              </a:rPr>
              <a:t>הצלולוזי</a:t>
            </a: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 ה</a:t>
            </a:r>
            <a:r>
              <a:rPr lang="he-IL" sz="2800" b="1" dirty="0">
                <a:solidFill>
                  <a:schemeClr val="accent5">
                    <a:lumMod val="50000"/>
                  </a:schemeClr>
                </a:solidFill>
                <a:latin typeface="Calibri" panose="020F0502020204030204" pitchFamily="34" charset="0"/>
                <a:ea typeface="Times New Roman" panose="02020603050405020304" pitchFamily="18" charset="0"/>
                <a:cs typeface="Helvetica" panose="020B0604020202020204" pitchFamily="34" charset="0"/>
              </a:rPr>
              <a:t>קשיח</a:t>
            </a: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 ולהפיק ממנו סוכרים ברמה גבוהה מבלי לשבור את ה</a:t>
            </a:r>
            <a:r>
              <a:rPr lang="he-IL" sz="2800" b="1" dirty="0">
                <a:solidFill>
                  <a:schemeClr val="accent6">
                    <a:lumMod val="75000"/>
                  </a:schemeClr>
                </a:solidFill>
                <a:latin typeface="Calibri" panose="020F0502020204030204" pitchFamily="34" charset="0"/>
                <a:ea typeface="Times New Roman" panose="02020603050405020304" pitchFamily="18" charset="0"/>
                <a:cs typeface="Helvetica" panose="020B0604020202020204" pitchFamily="34" charset="0"/>
              </a:rPr>
              <a:t>קשרים הכימיים </a:t>
            </a: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של הסוכר. </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721646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B7B21610-C2C8-69C1-AE7C-44FE3CE3D016}"/>
              </a:ext>
            </a:extLst>
          </p:cNvPr>
          <p:cNvSpPr>
            <a:spLocks noGrp="1"/>
          </p:cNvSpPr>
          <p:nvPr>
            <p:ph type="title" idx="4294967295"/>
          </p:nvPr>
        </p:nvSpPr>
        <p:spPr>
          <a:xfrm>
            <a:off x="8899940" y="-29547"/>
            <a:ext cx="2924198" cy="769441"/>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lang="he-IL" sz="4400" kern="1800" dirty="0">
                <a:solidFill>
                  <a:srgbClr val="4E4E4E"/>
                </a:solidFill>
                <a:effectLst/>
                <a:latin typeface="+mn-lt"/>
                <a:ea typeface="+mn-ea"/>
                <a:cs typeface="Times New Roman" panose="02020603050405020304" pitchFamily="18" charset="0"/>
              </a:rPr>
              <a:t>תהליך </a:t>
            </a:r>
            <a:r>
              <a:rPr lang="he-IL" sz="4400" kern="1800" dirty="0" err="1">
                <a:solidFill>
                  <a:srgbClr val="4E4E4E"/>
                </a:solidFill>
                <a:effectLst/>
                <a:latin typeface="+mn-lt"/>
                <a:ea typeface="+mn-ea"/>
                <a:cs typeface="Times New Roman" panose="02020603050405020304" pitchFamily="18" charset="0"/>
              </a:rPr>
              <a:t>ברגיוס</a:t>
            </a:r>
            <a:endParaRPr kumimoji="0" lang="en-US" sz="44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Rectangle 1"/>
          <p:cNvSpPr/>
          <p:nvPr/>
        </p:nvSpPr>
        <p:spPr>
          <a:xfrm>
            <a:off x="331076" y="605898"/>
            <a:ext cx="11493062" cy="1961755"/>
          </a:xfrm>
          <a:prstGeom prst="rect">
            <a:avLst/>
          </a:prstGeom>
        </p:spPr>
        <p:txBody>
          <a:bodyPr wrap="square">
            <a:spAutoFit/>
          </a:bodyPr>
          <a:lstStyle/>
          <a:p>
            <a:pPr algn="r" rtl="1">
              <a:lnSpc>
                <a:spcPct val="150000"/>
              </a:lnSpc>
            </a:pPr>
            <a:r>
              <a:rPr lang="he-IL" sz="2800" dirty="0">
                <a:solidFill>
                  <a:srgbClr val="4E4E4E"/>
                </a:solidFill>
                <a:ea typeface="Times New Roman" panose="02020603050405020304" pitchFamily="18" charset="0"/>
                <a:cs typeface="Helvetica" panose="020B0604020202020204" pitchFamily="34" charset="0"/>
              </a:rPr>
              <a:t>בעצם הטכנולוגיה הבסיסית אינה חדשה, וכבר נעשה בה שימוש ע"י הנאצים במלחמת העולם השנייה. התהליך הכימי נקרא תהליך ברגיוס על שם ממציאו פרידריך ברגיוס שגם קיבל עליו פרס נובל ב 1931.</a:t>
            </a:r>
            <a:endParaRPr lang="en-US" sz="2800" dirty="0"/>
          </a:p>
        </p:txBody>
      </p:sp>
      <p:sp>
        <p:nvSpPr>
          <p:cNvPr id="3" name="Rectangle 2"/>
          <p:cNvSpPr/>
          <p:nvPr/>
        </p:nvSpPr>
        <p:spPr>
          <a:xfrm>
            <a:off x="220717" y="2727434"/>
            <a:ext cx="11603421" cy="2677656"/>
          </a:xfrm>
          <a:prstGeom prst="rect">
            <a:avLst/>
          </a:prstGeom>
        </p:spPr>
        <p:txBody>
          <a:bodyPr wrap="square">
            <a:spAutoFit/>
          </a:bodyPr>
          <a:lstStyle/>
          <a:p>
            <a:pPr algn="r">
              <a:lnSpc>
                <a:spcPct val="150000"/>
              </a:lnSpc>
            </a:pPr>
            <a:r>
              <a:rPr lang="he-IL" sz="2800" dirty="0">
                <a:solidFill>
                  <a:srgbClr val="4E4E4E"/>
                </a:solidFill>
                <a:ea typeface="Times New Roman" panose="02020603050405020304" pitchFamily="18" charset="0"/>
                <a:cs typeface="Helvetica" panose="020B0604020202020204" pitchFamily="34" charset="0"/>
              </a:rPr>
              <a:t>התהליך שפיתח ברגיוס ניתן למימוש בקנה מידה תעשייתי, מבטיח תפוקה גבוהה והמרה של קרוב ל 100% של חומר הגלם לסוכרים. </a:t>
            </a:r>
          </a:p>
          <a:p>
            <a:pPr algn="r">
              <a:lnSpc>
                <a:spcPct val="150000"/>
              </a:lnSpc>
            </a:pPr>
            <a:r>
              <a:rPr lang="he-IL" sz="2800" dirty="0">
                <a:solidFill>
                  <a:srgbClr val="4E4E4E"/>
                </a:solidFill>
                <a:ea typeface="Times New Roman" panose="02020603050405020304" pitchFamily="18" charset="0"/>
                <a:cs typeface="Helvetica" panose="020B0604020202020204" pitchFamily="34" charset="0"/>
              </a:rPr>
              <a:t>הנאצים השתמשו בגזרי עצים כחומר גלם לייצור אתנול, וכשהמצב הכלכלי בגרמניה הגיע לשפל של ממש, אף החלו לייצר באופן זה גם סוכר לבישול. </a:t>
            </a:r>
            <a:endParaRPr lang="en-US" sz="2800" dirty="0"/>
          </a:p>
        </p:txBody>
      </p:sp>
      <p:sp>
        <p:nvSpPr>
          <p:cNvPr id="4" name="Rectangle 3"/>
          <p:cNvSpPr/>
          <p:nvPr/>
        </p:nvSpPr>
        <p:spPr>
          <a:xfrm>
            <a:off x="472966" y="5405090"/>
            <a:ext cx="11351172" cy="1144865"/>
          </a:xfrm>
          <a:prstGeom prst="rect">
            <a:avLst/>
          </a:prstGeom>
        </p:spPr>
        <p:txBody>
          <a:bodyPr wrap="square">
            <a:spAutoFit/>
          </a:bodyPr>
          <a:lstStyle/>
          <a:p>
            <a:pPr algn="just" rtl="1">
              <a:lnSpc>
                <a:spcPct val="150000"/>
              </a:lnSpc>
            </a:pP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התהליך הגרמני המקורי התרכז </a:t>
            </a:r>
            <a:r>
              <a:rPr lang="he-IL" sz="2800" dirty="0">
                <a:solidFill>
                  <a:schemeClr val="accent5"/>
                </a:solidFill>
                <a:latin typeface="Calibri" panose="020F0502020204030204" pitchFamily="34" charset="0"/>
                <a:ea typeface="Times New Roman" panose="02020603050405020304" pitchFamily="18" charset="0"/>
                <a:cs typeface="Helvetica" panose="020B0604020202020204" pitchFamily="34" charset="0"/>
              </a:rPr>
              <a:t>ב</a:t>
            </a:r>
            <a:r>
              <a:rPr lang="he-IL" sz="2800" b="1" dirty="0">
                <a:solidFill>
                  <a:schemeClr val="accent5"/>
                </a:solidFill>
                <a:latin typeface="Calibri" panose="020F0502020204030204" pitchFamily="34" charset="0"/>
                <a:ea typeface="Times New Roman" panose="02020603050405020304" pitchFamily="18" charset="0"/>
                <a:cs typeface="Helvetica" panose="020B0604020202020204" pitchFamily="34" charset="0"/>
              </a:rPr>
              <a:t>איוד המים </a:t>
            </a: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מהתמיסה, מה שיצר חומר שכלל</a:t>
            </a:r>
          </a:p>
          <a:p>
            <a:pPr algn="just" rtl="1">
              <a:lnSpc>
                <a:spcPts val="1350"/>
              </a:lnSpc>
            </a:pPr>
            <a:endPar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endParaRPr>
          </a:p>
          <a:p>
            <a:pPr algn="just" rtl="1">
              <a:lnSpc>
                <a:spcPts val="1350"/>
              </a:lnSpc>
            </a:pP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סוכרים ועוד 20% חומצה רעילה וחסרת שימוש.</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36263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326DE1BD-B057-04AE-8410-C89F2BC98F79}"/>
              </a:ext>
            </a:extLst>
          </p:cNvPr>
          <p:cNvSpPr txBox="1">
            <a:spLocks noGrp="1"/>
          </p:cNvSpPr>
          <p:nvPr>
            <p:ph type="title" idx="4294967295"/>
          </p:nvPr>
        </p:nvSpPr>
        <p:spPr>
          <a:xfrm>
            <a:off x="8701167" y="-29547"/>
            <a:ext cx="3122971" cy="769441"/>
          </a:xfrm>
          <a:prstGeom prst="rect">
            <a:avLst/>
          </a:prstGeom>
          <a:noFill/>
          <a:ln>
            <a:noFill/>
            <a:prstDash/>
          </a:ln>
          <a:effectLst/>
        </p:spPr>
        <p:txBody>
          <a:bodyPr rot="0" spcFirstLastPara="0" vertOverflow="overflow" horzOverflow="overflow" vert="horz" wrap="none" lIns="91440" tIns="45720" rIns="91440" bIns="45720" numCol="1" spcCol="0" rtlCol="0" fromWordArt="0" anchor="t" anchorCtr="0" forceAA="0" compatLnSpc="1">
            <a:prstTxWarp prst="textNoShape">
              <a:avLst/>
            </a:prstTxWarp>
            <a:spAutoFit/>
            <a:scene3d>
              <a:camera prst="orthographicFront"/>
              <a:lightRig rig="soft" dir="t"/>
            </a:scene3d>
            <a:sp3d prstMaterial="softEdge">
              <a:bevelT w="25400" h="25400"/>
            </a:sp3d>
          </a:bodyPr>
          <a:lst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a:lstStyle>
          <a:p>
            <a:pPr marL="0" marR="0" lvl="0" indent="0" algn="r" defTabSz="914400" rtl="1" eaLnBrk="1" fontAlgn="auto" latinLnBrk="0" hangingPunct="1">
              <a:lnSpc>
                <a:spcPct val="100000"/>
              </a:lnSpc>
              <a:spcBef>
                <a:spcPts val="0"/>
              </a:spcBef>
              <a:spcAft>
                <a:spcPts val="0"/>
              </a:spcAft>
              <a:buClrTx/>
              <a:buSzTx/>
              <a:buFontTx/>
              <a:buNone/>
              <a:tabLst/>
              <a:defRPr/>
            </a:pPr>
            <a:r>
              <a:rPr kumimoji="0" lang="he-IL" sz="4400" b="1" i="0" u="none" strike="noStrike" kern="1800" cap="none" spc="0" normalizeH="0" baseline="0" noProof="0" dirty="0">
                <a:ln>
                  <a:noFill/>
                </a:ln>
                <a:solidFill>
                  <a:srgbClr val="4E4E4E"/>
                </a:solidFill>
                <a:effectLst/>
                <a:uLnTx/>
                <a:uFillTx/>
                <a:latin typeface="+mn-lt"/>
                <a:ea typeface="+mn-ea"/>
                <a:cs typeface="Times New Roman" panose="02020603050405020304" pitchFamily="18" charset="0"/>
              </a:rPr>
              <a:t>שיפור התהליך</a:t>
            </a:r>
            <a:endParaRPr kumimoji="0" lang="en-US" sz="44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Rectangle 1"/>
          <p:cNvSpPr/>
          <p:nvPr/>
        </p:nvSpPr>
        <p:spPr>
          <a:xfrm>
            <a:off x="507124" y="1085194"/>
            <a:ext cx="11177752" cy="1315425"/>
          </a:xfrm>
          <a:prstGeom prst="rect">
            <a:avLst/>
          </a:prstGeom>
        </p:spPr>
        <p:txBody>
          <a:bodyPr wrap="square">
            <a:spAutoFit/>
          </a:bodyPr>
          <a:lstStyle/>
          <a:p>
            <a:pPr algn="r" rtl="1">
              <a:lnSpc>
                <a:spcPct val="150000"/>
              </a:lnSpc>
            </a:pPr>
            <a:r>
              <a:rPr lang="he-IL" sz="2800" dirty="0">
                <a:solidFill>
                  <a:srgbClr val="4E4E4E"/>
                </a:solidFill>
                <a:ea typeface="Times New Roman" panose="02020603050405020304" pitchFamily="18" charset="0"/>
                <a:cs typeface="Helvetica" panose="020B0604020202020204" pitchFamily="34" charset="0"/>
              </a:rPr>
              <a:t>פרופ' אברהם בניאל מדען צעיר (כיום בן  93) שמע על הטכנולוגיה הזאת עוד ב- 1946 כאשר גר בפריס ועשה דוקטורט בכימיה. </a:t>
            </a:r>
            <a:endParaRPr lang="en-US" sz="2800" dirty="0"/>
          </a:p>
        </p:txBody>
      </p:sp>
      <p:sp>
        <p:nvSpPr>
          <p:cNvPr id="3" name="Rectangle 2"/>
          <p:cNvSpPr/>
          <p:nvPr/>
        </p:nvSpPr>
        <p:spPr>
          <a:xfrm>
            <a:off x="0" y="2697510"/>
            <a:ext cx="11619186" cy="2608086"/>
          </a:xfrm>
          <a:prstGeom prst="rect">
            <a:avLst/>
          </a:prstGeom>
        </p:spPr>
        <p:txBody>
          <a:bodyPr wrap="square">
            <a:spAutoFit/>
          </a:bodyPr>
          <a:lstStyle/>
          <a:p>
            <a:pPr algn="r" rtl="1">
              <a:lnSpc>
                <a:spcPct val="150000"/>
              </a:lnSpc>
            </a:pPr>
            <a:r>
              <a:rPr lang="he-IL" sz="2800" dirty="0">
                <a:solidFill>
                  <a:srgbClr val="4E4E4E"/>
                </a:solidFill>
                <a:latin typeface="Calibri" panose="020F0502020204030204" pitchFamily="34" charset="0"/>
                <a:ea typeface="Times New Roman" panose="02020603050405020304" pitchFamily="18" charset="0"/>
                <a:cs typeface="Helvetica" panose="020B0604020202020204" pitchFamily="34" charset="0"/>
              </a:rPr>
              <a:t>בשנת 2007 , בניאל שיפר את תהליך מחזור החומצה וקיבל נוסחה מנצחת לתהליך שבו כל התוצרים הם בעלי ערך כלכלי: סוכרים מרוכזים שניתנים לשימוש בתעשיית המזון ולהפקת דלק, דשן לחקלאות, ופסולת עץ שיכולה לשמש כחומר בעירה לשריפת פחם. התהליך הגרמני הפך באופן זה להיות תהליך יעיל, לא מזהם וכלכלי.</a:t>
            </a:r>
            <a:endParaRPr lang="en-US" sz="28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4" name="Rectangle 3">
            <a:extLst>
              <a:ext uri="{C183D7F6-B498-43B3-948B-1728B52AA6E4}">
                <adec:decorative xmlns:adec="http://schemas.microsoft.com/office/drawing/2017/decorative" val="1"/>
              </a:ext>
            </a:extLst>
          </p:cNvPr>
          <p:cNvSpPr/>
          <p:nvPr/>
        </p:nvSpPr>
        <p:spPr>
          <a:xfrm>
            <a:off x="207818" y="5899377"/>
            <a:ext cx="11984182" cy="461665"/>
          </a:xfrm>
          <a:prstGeom prst="rect">
            <a:avLst/>
          </a:prstGeom>
        </p:spPr>
        <p:txBody>
          <a:bodyPr wrap="square">
            <a:spAutoFit/>
          </a:bodyPr>
          <a:lstStyle/>
          <a:p>
            <a:r>
              <a:rPr lang="en-US" sz="2400" dirty="0"/>
              <a:t>http://www.yoetz-hadaat.com/index.php/he/2012-05-17-14-31-30/91-2012-06-10-10-00-51</a:t>
            </a:r>
          </a:p>
        </p:txBody>
      </p:sp>
    </p:spTree>
    <p:extLst>
      <p:ext uri="{BB962C8B-B14F-4D97-AF65-F5344CB8AC3E}">
        <p14:creationId xmlns:p14="http://schemas.microsoft.com/office/powerpoint/2010/main" val="2340447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2451100" y="469903"/>
            <a:ext cx="8928100" cy="749298"/>
          </a:xfrm>
        </p:spPr>
        <p:txBody>
          <a:bodyPr>
            <a:normAutofit fontScale="90000"/>
          </a:bodyPr>
          <a:lstStyle/>
          <a:p>
            <a:r>
              <a:rPr lang="he-IL" dirty="0"/>
              <a:t>המהפכה התעשייתית הבאה</a:t>
            </a:r>
          </a:p>
        </p:txBody>
      </p:sp>
      <p:sp>
        <p:nvSpPr>
          <p:cNvPr id="3" name="כותרת משנה 2"/>
          <p:cNvSpPr>
            <a:spLocks noGrp="1"/>
          </p:cNvSpPr>
          <p:nvPr>
            <p:ph type="subTitle" idx="1"/>
          </p:nvPr>
        </p:nvSpPr>
        <p:spPr>
          <a:xfrm>
            <a:off x="520700" y="1473200"/>
            <a:ext cx="11226800" cy="3657600"/>
          </a:xfrm>
        </p:spPr>
        <p:txBody>
          <a:bodyPr>
            <a:noAutofit/>
          </a:bodyPr>
          <a:lstStyle/>
          <a:p>
            <a:pPr>
              <a:lnSpc>
                <a:spcPct val="150000"/>
              </a:lnSpc>
            </a:pPr>
            <a:r>
              <a:rPr lang="he-IL" sz="3200" dirty="0"/>
              <a:t>עתה, בתחילת המאה ה 21, אנו עומדים בפתחו של עידן חדש, שאותו כינה מגזין '</a:t>
            </a:r>
            <a:r>
              <a:rPr lang="he-IL" sz="3200" dirty="0" err="1"/>
              <a:t>האקונומיסט</a:t>
            </a:r>
            <a:r>
              <a:rPr lang="he-IL" sz="3200" dirty="0"/>
              <a:t>' לאחרונה בשם "המהפכה התעשייתית הבאה".</a:t>
            </a:r>
          </a:p>
          <a:p>
            <a:pPr>
              <a:lnSpc>
                <a:spcPct val="150000"/>
              </a:lnSpc>
            </a:pPr>
            <a:r>
              <a:rPr lang="he-IL" sz="3200" dirty="0"/>
              <a:t> בבוא המהפכה, כל אדם צפוי ליהנות מחפצים אשר יותאמו אישית לרצונותיו, למידותיו ולצרכיו.</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23930" y="0"/>
            <a:ext cx="7354957" cy="728869"/>
          </a:xfrm>
        </p:spPr>
        <p:txBody>
          <a:bodyPr/>
          <a:lstStyle/>
          <a:p>
            <a:pPr algn="ctr"/>
            <a:r>
              <a:rPr lang="he-IL" dirty="0"/>
              <a:t>מדפסות תלת ממד</a:t>
            </a:r>
            <a:endParaRPr lang="en-US" dirty="0"/>
          </a:p>
        </p:txBody>
      </p:sp>
      <p:sp>
        <p:nvSpPr>
          <p:cNvPr id="3" name="Content Placeholder 2"/>
          <p:cNvSpPr>
            <a:spLocks noGrp="1"/>
          </p:cNvSpPr>
          <p:nvPr>
            <p:ph idx="1"/>
          </p:nvPr>
        </p:nvSpPr>
        <p:spPr>
          <a:xfrm>
            <a:off x="189186" y="777560"/>
            <a:ext cx="12002814" cy="6323395"/>
          </a:xfrm>
        </p:spPr>
        <p:txBody>
          <a:bodyPr/>
          <a:lstStyle/>
          <a:p>
            <a:pPr marL="0" indent="0" algn="r">
              <a:lnSpc>
                <a:spcPct val="100000"/>
              </a:lnSpc>
              <a:buNone/>
            </a:pPr>
            <a:r>
              <a:rPr lang="he-IL" dirty="0"/>
              <a:t>טכנולוגיות הדפסה תלת –</a:t>
            </a:r>
            <a:r>
              <a:rPr lang="he-IL" dirty="0" err="1"/>
              <a:t>מימדית</a:t>
            </a:r>
            <a:r>
              <a:rPr lang="he-IL" dirty="0"/>
              <a:t> יספקו לכל אדם יכולת לייצר חפצים אישיים, מזון ותרופות, בביתו או במרכזים סמוכים.</a:t>
            </a:r>
          </a:p>
          <a:p>
            <a:pPr marL="0" indent="0" algn="r">
              <a:lnSpc>
                <a:spcPct val="100000"/>
              </a:lnSpc>
              <a:buNone/>
            </a:pPr>
            <a:r>
              <a:rPr lang="he-IL" dirty="0"/>
              <a:t>חברת </a:t>
            </a:r>
            <a:r>
              <a:rPr lang="he-IL" dirty="0" err="1"/>
              <a:t>אובג'ט</a:t>
            </a:r>
            <a:r>
              <a:rPr lang="he-IL" dirty="0"/>
              <a:t> בע"מ הינה אחת משלושת החברות הגדולות בעולם לייצור מדפסות </a:t>
            </a:r>
          </a:p>
          <a:p>
            <a:pPr marL="0" indent="0" algn="r">
              <a:lnSpc>
                <a:spcPct val="100000"/>
              </a:lnSpc>
              <a:buNone/>
            </a:pPr>
            <a:r>
              <a:rPr lang="he-IL" dirty="0"/>
              <a:t>וחומרים להדפסה בתלת-ממד.</a:t>
            </a:r>
          </a:p>
          <a:p>
            <a:pPr marL="0" indent="0" algn="r">
              <a:lnSpc>
                <a:spcPct val="100000"/>
              </a:lnSpc>
              <a:buNone/>
            </a:pPr>
            <a:r>
              <a:rPr lang="he-IL" dirty="0"/>
              <a:t> מדפסות </a:t>
            </a:r>
            <a:r>
              <a:rPr lang="he-IL" dirty="0" err="1"/>
              <a:t>אובג'ט</a:t>
            </a:r>
            <a:r>
              <a:rPr lang="he-IL" dirty="0"/>
              <a:t> משמשות ליצירת אבות-טיפוס של חלק משמעותי מהמוצרים </a:t>
            </a:r>
          </a:p>
          <a:p>
            <a:pPr marL="0" indent="0" algn="r">
              <a:lnSpc>
                <a:spcPct val="100000"/>
              </a:lnSpc>
              <a:buNone/>
            </a:pPr>
            <a:r>
              <a:rPr lang="he-IL" dirty="0"/>
              <a:t>החדשים שאנו פוגשים בחיי היומיום החל מטלפונים ניידים וכלה באופניים וריהוט.</a:t>
            </a:r>
          </a:p>
          <a:p>
            <a:pPr marL="0" indent="0" algn="r" rtl="1">
              <a:lnSpc>
                <a:spcPct val="100000"/>
              </a:lnSpc>
              <a:buNone/>
            </a:pPr>
            <a:r>
              <a:rPr lang="he-IL" dirty="0"/>
              <a:t>"הטכנולוגיה של </a:t>
            </a:r>
            <a:r>
              <a:rPr lang="he-IL" dirty="0" err="1"/>
              <a:t>אובג'ט</a:t>
            </a:r>
            <a:r>
              <a:rPr lang="he-IL" dirty="0"/>
              <a:t> עובדת באמצעות הזרקת </a:t>
            </a:r>
            <a:r>
              <a:rPr lang="he-IL" b="1" dirty="0">
                <a:solidFill>
                  <a:schemeClr val="tx2">
                    <a:lumMod val="75000"/>
                  </a:schemeClr>
                </a:solidFill>
              </a:rPr>
              <a:t>פולימר נוזלי </a:t>
            </a:r>
            <a:r>
              <a:rPr lang="he-IL" dirty="0"/>
              <a:t>בטכנולוגיית הזרקת דיו, והקשחה שלו באמצעות </a:t>
            </a:r>
            <a:r>
              <a:rPr lang="he-IL" b="1" dirty="0">
                <a:solidFill>
                  <a:srgbClr val="7030A0"/>
                </a:solidFill>
              </a:rPr>
              <a:t>אור </a:t>
            </a:r>
            <a:r>
              <a:rPr lang="en-US" b="1" dirty="0">
                <a:solidFill>
                  <a:srgbClr val="7030A0"/>
                </a:solidFill>
              </a:rPr>
              <a:t>UV</a:t>
            </a:r>
            <a:r>
              <a:rPr lang="he-IL" dirty="0"/>
              <a:t>.</a:t>
            </a:r>
            <a:endParaRPr lang="en-US" dirty="0"/>
          </a:p>
        </p:txBody>
      </p:sp>
      <p:sp>
        <p:nvSpPr>
          <p:cNvPr id="4" name="Rectangle 3"/>
          <p:cNvSpPr/>
          <p:nvPr/>
        </p:nvSpPr>
        <p:spPr>
          <a:xfrm>
            <a:off x="588581" y="4266505"/>
            <a:ext cx="11603419" cy="1384995"/>
          </a:xfrm>
          <a:prstGeom prst="rect">
            <a:avLst/>
          </a:prstGeom>
        </p:spPr>
        <p:txBody>
          <a:bodyPr wrap="square">
            <a:spAutoFit/>
          </a:bodyPr>
          <a:lstStyle/>
          <a:p>
            <a:pPr lvl="0" algn="r" rtl="1"/>
            <a:r>
              <a:rPr lang="he-IL" sz="2800" dirty="0">
                <a:solidFill>
                  <a:srgbClr val="000000"/>
                </a:solidFill>
                <a:latin typeface="Helvetica Neue"/>
              </a:rPr>
              <a:t>בונים שכבה אחר שכבה עד ליצירת המודל הסופי." מסביר ד"ר דניאל </a:t>
            </a:r>
            <a:r>
              <a:rPr lang="he-IL" sz="2800" dirty="0" err="1">
                <a:solidFill>
                  <a:srgbClr val="000000"/>
                </a:solidFill>
                <a:latin typeface="Helvetica Neue"/>
              </a:rPr>
              <a:t>דיקובסקי</a:t>
            </a:r>
            <a:r>
              <a:rPr lang="he-IL" sz="2800" dirty="0">
                <a:solidFill>
                  <a:srgbClr val="000000"/>
                </a:solidFill>
                <a:latin typeface="Helvetica Neue"/>
              </a:rPr>
              <a:t>, ראש צוות פיתוח חומרים </a:t>
            </a:r>
            <a:r>
              <a:rPr lang="he-IL" sz="2800" dirty="0" err="1">
                <a:solidFill>
                  <a:srgbClr val="000000"/>
                </a:solidFill>
                <a:latin typeface="Helvetica Neue"/>
              </a:rPr>
              <a:t>באובג'ט</a:t>
            </a:r>
            <a:r>
              <a:rPr lang="he-IL" sz="2800" dirty="0">
                <a:solidFill>
                  <a:srgbClr val="000000"/>
                </a:solidFill>
                <a:latin typeface="Helvetica Neue"/>
              </a:rPr>
              <a:t>."</a:t>
            </a:r>
          </a:p>
          <a:p>
            <a:pPr lvl="0" algn="r" rtl="1"/>
            <a:r>
              <a:rPr lang="he-IL" sz="2800" dirty="0">
                <a:solidFill>
                  <a:srgbClr val="000000"/>
                </a:solidFill>
                <a:latin typeface="Helvetica Neue"/>
              </a:rPr>
              <a:t>כל שכבה היא בעובי של 16 </a:t>
            </a:r>
            <a:r>
              <a:rPr lang="he-IL" sz="2800" b="1" dirty="0">
                <a:solidFill>
                  <a:schemeClr val="accent6">
                    <a:lumMod val="75000"/>
                  </a:schemeClr>
                </a:solidFill>
                <a:latin typeface="Helvetica Neue"/>
              </a:rPr>
              <a:t>מיקרומטרים</a:t>
            </a:r>
            <a:r>
              <a:rPr lang="he-IL" sz="2800" dirty="0">
                <a:solidFill>
                  <a:srgbClr val="000000"/>
                </a:solidFill>
                <a:latin typeface="Helvetica Neue"/>
              </a:rPr>
              <a:t> – הרבה פחות מעובי שערה אנושית."</a:t>
            </a:r>
          </a:p>
        </p:txBody>
      </p:sp>
    </p:spTree>
    <p:extLst>
      <p:ext uri="{BB962C8B-B14F-4D97-AF65-F5344CB8AC3E}">
        <p14:creationId xmlns:p14="http://schemas.microsoft.com/office/powerpoint/2010/main" val="3364569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רחבה">
  <a:themeElements>
    <a:clrScheme name="התלהבות">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רחבה">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רחבה">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335</TotalTime>
  <Words>1144</Words>
  <Application>Microsoft Office PowerPoint</Application>
  <PresentationFormat>Widescreen</PresentationFormat>
  <Paragraphs>93</Paragraphs>
  <Slides>14</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Calibri</vt:lpstr>
      <vt:lpstr>Helvetica</vt:lpstr>
      <vt:lpstr>Helvetica Neue</vt:lpstr>
      <vt:lpstr>Lucida Sans Unicode</vt:lpstr>
      <vt:lpstr>Times New Roman</vt:lpstr>
      <vt:lpstr>Verdana</vt:lpstr>
      <vt:lpstr>Wingdings 2</vt:lpstr>
      <vt:lpstr>Wingdings 3</vt:lpstr>
      <vt:lpstr>רחבה</vt:lpstr>
      <vt:lpstr>אז, כעת ובעתיד...הכימיה בכל</vt:lpstr>
      <vt:lpstr>הארנב הלבן הרכיב את משקפיו. "היכן אתחיל, הוד מלאכותיך?"שאל.   "התחל בהתחלה,"אמר המלך במלכותיות, "והמשך עד שתגיע לסוף: ואז עצור."   -לואיס קרול,'הרפתקות אליס בארץ הפלאות'</vt:lpstr>
      <vt:lpstr>דלקים ביולוגיים – דור ראשון</vt:lpstr>
      <vt:lpstr>דלקים ביולוגיים – דור שני</vt:lpstr>
      <vt:lpstr>וירדיה</vt:lpstr>
      <vt:lpstr>תהליך ברגיוס</vt:lpstr>
      <vt:lpstr>שיפור התהליך</vt:lpstr>
      <vt:lpstr>המהפכה התעשייתית הבאה</vt:lpstr>
      <vt:lpstr>מדפסות תלת ממד</vt:lpstr>
      <vt:lpstr>אובג'ט</vt:lpstr>
      <vt:lpstr>אובג'ט - המשך</vt:lpstr>
      <vt:lpstr>הפעילות לתלמידים</vt:lpstr>
      <vt:lpstr>המשך הפעילות</vt:lpstr>
      <vt:lpstr>המשך הפעילות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אז, כעת ובעתיד...הכימיה בכל</dc:title>
  <dc:creator>Khaled Masalha</dc:creator>
  <cp:lastModifiedBy>Shelly Livne</cp:lastModifiedBy>
  <cp:revision>31</cp:revision>
  <dcterms:created xsi:type="dcterms:W3CDTF">2014-11-25T05:55:07Z</dcterms:created>
  <dcterms:modified xsi:type="dcterms:W3CDTF">2025-06-12T08:28:55Z</dcterms:modified>
</cp:coreProperties>
</file>