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66" r:id="rId2"/>
    <p:sldId id="267" r:id="rId3"/>
    <p:sldId id="275" r:id="rId4"/>
    <p:sldId id="276" r:id="rId5"/>
    <p:sldId id="288" r:id="rId6"/>
    <p:sldId id="277" r:id="rId7"/>
    <p:sldId id="278" r:id="rId8"/>
    <p:sldId id="283" r:id="rId9"/>
    <p:sldId id="282" r:id="rId10"/>
    <p:sldId id="285" r:id="rId11"/>
    <p:sldId id="279" r:id="rId12"/>
    <p:sldId id="281" r:id="rId13"/>
    <p:sldId id="284" r:id="rId14"/>
    <p:sldId id="336" r:id="rId15"/>
    <p:sldId id="287" r:id="rId16"/>
    <p:sldId id="293" r:id="rId17"/>
    <p:sldId id="294" r:id="rId18"/>
    <p:sldId id="295" r:id="rId19"/>
    <p:sldId id="296" r:id="rId20"/>
    <p:sldId id="337" r:id="rId21"/>
    <p:sldId id="297" r:id="rId22"/>
    <p:sldId id="298" r:id="rId23"/>
    <p:sldId id="299" r:id="rId24"/>
    <p:sldId id="304" r:id="rId25"/>
    <p:sldId id="305" r:id="rId26"/>
    <p:sldId id="300" r:id="rId27"/>
    <p:sldId id="306" r:id="rId28"/>
    <p:sldId id="307" r:id="rId29"/>
    <p:sldId id="308" r:id="rId30"/>
    <p:sldId id="310" r:id="rId31"/>
    <p:sldId id="311" r:id="rId32"/>
    <p:sldId id="312" r:id="rId33"/>
    <p:sldId id="313" r:id="rId34"/>
    <p:sldId id="314" r:id="rId35"/>
    <p:sldId id="302" r:id="rId36"/>
    <p:sldId id="303" r:id="rId37"/>
    <p:sldId id="319" r:id="rId38"/>
    <p:sldId id="286" r:id="rId39"/>
    <p:sldId id="315" r:id="rId40"/>
    <p:sldId id="316" r:id="rId41"/>
    <p:sldId id="320" r:id="rId42"/>
    <p:sldId id="318" r:id="rId43"/>
    <p:sldId id="321" r:id="rId44"/>
    <p:sldId id="322" r:id="rId45"/>
    <p:sldId id="323" r:id="rId46"/>
    <p:sldId id="324" r:id="rId47"/>
    <p:sldId id="325" r:id="rId48"/>
    <p:sldId id="326" r:id="rId49"/>
    <p:sldId id="327" r:id="rId50"/>
    <p:sldId id="328" r:id="rId51"/>
    <p:sldId id="329" r:id="rId52"/>
    <p:sldId id="331" r:id="rId53"/>
    <p:sldId id="332" r:id="rId54"/>
    <p:sldId id="333" r:id="rId55"/>
    <p:sldId id="334" r:id="rId56"/>
    <p:sldId id="335" r:id="rId57"/>
    <p:sldId id="330" r:id="rId5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FFCC66"/>
    <a:srgbClr val="FCC836"/>
    <a:srgbClr val="FCC324"/>
    <a:srgbClr val="FFD521"/>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98" autoAdjust="0"/>
  </p:normalViewPr>
  <p:slideViewPr>
    <p:cSldViewPr snapToObjects="1">
      <p:cViewPr varScale="1">
        <p:scale>
          <a:sx n="77" d="100"/>
          <a:sy n="77" d="100"/>
        </p:scale>
        <p:origin x="461"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99EBBD7-DB6F-85B9-15E4-4FF0D581A84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Arial" charset="0"/>
              </a:defRPr>
            </a:lvl1pPr>
          </a:lstStyle>
          <a:p>
            <a:pPr>
              <a:defRPr/>
            </a:pPr>
            <a:endParaRPr lang="en-US"/>
          </a:p>
        </p:txBody>
      </p:sp>
      <p:sp>
        <p:nvSpPr>
          <p:cNvPr id="39939" name="Rectangle 3">
            <a:extLst>
              <a:ext uri="{FF2B5EF4-FFF2-40B4-BE49-F238E27FC236}">
                <a16:creationId xmlns:a16="http://schemas.microsoft.com/office/drawing/2014/main" id="{BD01EAC0-5076-A3A2-4D0F-9D7F5498AFFB}"/>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Arial" charset="0"/>
              </a:defRPr>
            </a:lvl1pPr>
          </a:lstStyle>
          <a:p>
            <a:pPr>
              <a:defRPr/>
            </a:pPr>
            <a:endParaRPr lang="en-US"/>
          </a:p>
        </p:txBody>
      </p:sp>
      <p:sp>
        <p:nvSpPr>
          <p:cNvPr id="39940" name="Rectangle 4">
            <a:extLst>
              <a:ext uri="{FF2B5EF4-FFF2-40B4-BE49-F238E27FC236}">
                <a16:creationId xmlns:a16="http://schemas.microsoft.com/office/drawing/2014/main" id="{AAA59186-336F-5C66-1941-CA8842839D8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39941" name="Rectangle 5">
            <a:extLst>
              <a:ext uri="{FF2B5EF4-FFF2-40B4-BE49-F238E27FC236}">
                <a16:creationId xmlns:a16="http://schemas.microsoft.com/office/drawing/2014/main" id="{9FDAD34F-CE37-E55E-C9C2-29DB8B3B0283}"/>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8CC6B5AF-5326-4F46-B366-2A9BAF9BBF7B}" type="slidenum">
              <a:rPr lang="he-IL"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ABE486-8586-2358-B5E8-94A589FD7EF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cs typeface="Arial" charset="0"/>
              </a:defRPr>
            </a:lvl1pPr>
          </a:lstStyle>
          <a:p>
            <a:pPr>
              <a:defRPr/>
            </a:pPr>
            <a:endParaRPr lang="en-GB"/>
          </a:p>
        </p:txBody>
      </p:sp>
      <p:sp>
        <p:nvSpPr>
          <p:cNvPr id="56323" name="Rectangle 3">
            <a:extLst>
              <a:ext uri="{FF2B5EF4-FFF2-40B4-BE49-F238E27FC236}">
                <a16:creationId xmlns:a16="http://schemas.microsoft.com/office/drawing/2014/main" id="{A9B7F784-439A-B10E-52E2-25A9D25AF086}"/>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cs typeface="Arial" charset="0"/>
              </a:defRPr>
            </a:lvl1pPr>
          </a:lstStyle>
          <a:p>
            <a:pPr>
              <a:defRPr/>
            </a:pPr>
            <a:endParaRPr lang="en-GB"/>
          </a:p>
        </p:txBody>
      </p:sp>
      <p:sp>
        <p:nvSpPr>
          <p:cNvPr id="61444" name="Rectangle 4">
            <a:extLst>
              <a:ext uri="{FF2B5EF4-FFF2-40B4-BE49-F238E27FC236}">
                <a16:creationId xmlns:a16="http://schemas.microsoft.com/office/drawing/2014/main" id="{FB283956-6AAE-374B-D35F-C0E6946210F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96FF5022-9360-03AC-17E9-2ECB39B97ED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6326" name="Rectangle 6">
            <a:extLst>
              <a:ext uri="{FF2B5EF4-FFF2-40B4-BE49-F238E27FC236}">
                <a16:creationId xmlns:a16="http://schemas.microsoft.com/office/drawing/2014/main" id="{BC483600-8F25-AA03-967C-6F82463405D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cs typeface="Arial" charset="0"/>
              </a:defRPr>
            </a:lvl1pPr>
          </a:lstStyle>
          <a:p>
            <a:pPr>
              <a:defRPr/>
            </a:pPr>
            <a:endParaRPr lang="en-GB"/>
          </a:p>
        </p:txBody>
      </p:sp>
      <p:sp>
        <p:nvSpPr>
          <p:cNvPr id="56327" name="Rectangle 7">
            <a:extLst>
              <a:ext uri="{FF2B5EF4-FFF2-40B4-BE49-F238E27FC236}">
                <a16:creationId xmlns:a16="http://schemas.microsoft.com/office/drawing/2014/main" id="{CF480A9F-FB9D-2A94-DD3F-8C0C403B67F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3873C65A-DDE2-4310-A2FE-93C955B04BE5}" type="slidenum">
              <a:rPr lang="he-IL"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925590C-72D0-0268-D3D2-431CA88598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F6495C6-0BA8-46E5-BFD5-EE9CA10B3E23}" type="slidenum">
              <a:rPr lang="he-IL" altLang="en-US" b="0"/>
              <a:pPr eaLnBrk="1" hangingPunct="1"/>
              <a:t>1</a:t>
            </a:fld>
            <a:endParaRPr lang="en-GB" altLang="en-US" b="0"/>
          </a:p>
        </p:txBody>
      </p:sp>
      <p:sp>
        <p:nvSpPr>
          <p:cNvPr id="62467" name="Rectangle 2">
            <a:extLst>
              <a:ext uri="{FF2B5EF4-FFF2-40B4-BE49-F238E27FC236}">
                <a16:creationId xmlns:a16="http://schemas.microsoft.com/office/drawing/2014/main" id="{F27B4633-BDA8-8FE0-7ECA-8883741DFD81}"/>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3E429041-2A24-9179-F409-C89856DBE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885CD09-247E-0FAB-1B56-C5E2B75F8A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D8FE90D-472D-48ED-8C4C-E65ECEE3908E}" type="slidenum">
              <a:rPr lang="he-IL" altLang="en-US" b="0"/>
              <a:pPr eaLnBrk="1" hangingPunct="1"/>
              <a:t>15</a:t>
            </a:fld>
            <a:endParaRPr lang="en-GB" altLang="en-US" b="0"/>
          </a:p>
        </p:txBody>
      </p:sp>
      <p:sp>
        <p:nvSpPr>
          <p:cNvPr id="71683" name="Rectangle 2">
            <a:extLst>
              <a:ext uri="{FF2B5EF4-FFF2-40B4-BE49-F238E27FC236}">
                <a16:creationId xmlns:a16="http://schemas.microsoft.com/office/drawing/2014/main" id="{1C9AFB5C-EB78-7AF9-2F19-8C84BCA3F7E4}"/>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9D9E5316-9BB8-18AF-646D-B0790E3CB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DB21F4A-20EA-DB92-320D-3B9F16FF8E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1337552-EA8D-477E-B13D-2B3081B526E0}" type="slidenum">
              <a:rPr lang="he-IL" altLang="en-US" b="0"/>
              <a:pPr eaLnBrk="1" hangingPunct="1"/>
              <a:t>16</a:t>
            </a:fld>
            <a:endParaRPr lang="en-GB" altLang="en-US" b="0"/>
          </a:p>
        </p:txBody>
      </p:sp>
      <p:sp>
        <p:nvSpPr>
          <p:cNvPr id="72707" name="Rectangle 2">
            <a:extLst>
              <a:ext uri="{FF2B5EF4-FFF2-40B4-BE49-F238E27FC236}">
                <a16:creationId xmlns:a16="http://schemas.microsoft.com/office/drawing/2014/main" id="{9D2F6BE0-8956-FA98-296F-2D2453024641}"/>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FC527E14-022A-1010-679D-210A3BE5E0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316EF8C-CA53-5F73-5C72-4944574AA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2A37357-C19F-44D8-8D4B-37CEC4EDB0F0}" type="slidenum">
              <a:rPr lang="he-IL" altLang="en-US" b="0"/>
              <a:pPr eaLnBrk="1" hangingPunct="1"/>
              <a:t>17</a:t>
            </a:fld>
            <a:endParaRPr lang="en-GB" altLang="en-US" b="0"/>
          </a:p>
        </p:txBody>
      </p:sp>
      <p:sp>
        <p:nvSpPr>
          <p:cNvPr id="73731" name="Rectangle 2">
            <a:extLst>
              <a:ext uri="{FF2B5EF4-FFF2-40B4-BE49-F238E27FC236}">
                <a16:creationId xmlns:a16="http://schemas.microsoft.com/office/drawing/2014/main" id="{E3CB38CB-C5BF-394A-2E08-EEBC8849278B}"/>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D3E20066-24C2-A903-0B08-2779C67C4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5A54DC9-CAFB-E4B6-DFB7-E2B78F9FD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BFB93701-3413-4296-AEA6-8E53B9DC20B0}" type="slidenum">
              <a:rPr lang="he-IL" altLang="en-US" b="0"/>
              <a:pPr eaLnBrk="1" hangingPunct="1"/>
              <a:t>18</a:t>
            </a:fld>
            <a:endParaRPr lang="en-GB" altLang="en-US" b="0"/>
          </a:p>
        </p:txBody>
      </p:sp>
      <p:sp>
        <p:nvSpPr>
          <p:cNvPr id="74755" name="Rectangle 2">
            <a:extLst>
              <a:ext uri="{FF2B5EF4-FFF2-40B4-BE49-F238E27FC236}">
                <a16:creationId xmlns:a16="http://schemas.microsoft.com/office/drawing/2014/main" id="{B1566468-0D26-492D-632E-6F250EA8136D}"/>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77266898-DF6A-4C18-2D00-7FEF3E510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5D47011-7197-834B-00BD-C5F16ADC8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4F0827C-E341-4217-8834-C18428EBBA2D}" type="slidenum">
              <a:rPr lang="he-IL" altLang="en-US" b="0"/>
              <a:pPr eaLnBrk="1" hangingPunct="1"/>
              <a:t>19</a:t>
            </a:fld>
            <a:endParaRPr lang="en-GB" altLang="en-US" b="0"/>
          </a:p>
        </p:txBody>
      </p:sp>
      <p:sp>
        <p:nvSpPr>
          <p:cNvPr id="75779" name="Rectangle 2">
            <a:extLst>
              <a:ext uri="{FF2B5EF4-FFF2-40B4-BE49-F238E27FC236}">
                <a16:creationId xmlns:a16="http://schemas.microsoft.com/office/drawing/2014/main" id="{6E170B7B-F2D4-AFE3-7772-60A75D29492A}"/>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20D21E2A-7AAD-F400-A9F0-64FEFA37E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4F57038-78A8-0006-8FD4-8E4FA03CF7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DBB99DC-722F-42BB-B44B-0AD9A4583494}" type="slidenum">
              <a:rPr lang="he-IL" altLang="en-US" b="0"/>
              <a:pPr eaLnBrk="1" hangingPunct="1"/>
              <a:t>20</a:t>
            </a:fld>
            <a:endParaRPr lang="en-GB" altLang="en-US" b="0"/>
          </a:p>
        </p:txBody>
      </p:sp>
      <p:sp>
        <p:nvSpPr>
          <p:cNvPr id="76803" name="Rectangle 7">
            <a:extLst>
              <a:ext uri="{FF2B5EF4-FFF2-40B4-BE49-F238E27FC236}">
                <a16:creationId xmlns:a16="http://schemas.microsoft.com/office/drawing/2014/main" id="{2B05136D-B9C3-FCAA-1EA2-D569A9680D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64C8D877-7822-4443-8A2E-839B3961E4A7}" type="slidenum">
              <a:rPr lang="he-IL" altLang="en-US" sz="1200" b="0"/>
              <a:pPr algn="r" eaLnBrk="1" hangingPunct="1"/>
              <a:t>20</a:t>
            </a:fld>
            <a:endParaRPr lang="en-GB" altLang="en-US" sz="1200" b="0"/>
          </a:p>
        </p:txBody>
      </p:sp>
      <p:sp>
        <p:nvSpPr>
          <p:cNvPr id="76804" name="Rectangle 2">
            <a:extLst>
              <a:ext uri="{FF2B5EF4-FFF2-40B4-BE49-F238E27FC236}">
                <a16:creationId xmlns:a16="http://schemas.microsoft.com/office/drawing/2014/main" id="{5C21178B-2454-E2D6-5344-32E8E4CFFAFE}"/>
              </a:ext>
            </a:extLst>
          </p:cNvPr>
          <p:cNvSpPr>
            <a:spLocks noRot="1" noChangeArrowheads="1" noTextEdit="1"/>
          </p:cNvSpPr>
          <p:nvPr>
            <p:ph type="sldImg"/>
          </p:nvPr>
        </p:nvSpPr>
        <p:spPr>
          <a:ln/>
        </p:spPr>
      </p:sp>
      <p:sp>
        <p:nvSpPr>
          <p:cNvPr id="76805" name="Rectangle 3">
            <a:extLst>
              <a:ext uri="{FF2B5EF4-FFF2-40B4-BE49-F238E27FC236}">
                <a16:creationId xmlns:a16="http://schemas.microsoft.com/office/drawing/2014/main" id="{F28D9A91-4A1E-66B2-9E90-CCFC7FAE34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A58DED9-0215-79D0-6015-02535563C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D4432AC-6F09-4A77-898F-10B4B4D6A2E8}" type="slidenum">
              <a:rPr lang="he-IL" altLang="en-US" b="0"/>
              <a:pPr eaLnBrk="1" hangingPunct="1"/>
              <a:t>24</a:t>
            </a:fld>
            <a:endParaRPr lang="en-GB" altLang="en-US" b="0"/>
          </a:p>
        </p:txBody>
      </p:sp>
      <p:sp>
        <p:nvSpPr>
          <p:cNvPr id="77827" name="Rectangle 2">
            <a:extLst>
              <a:ext uri="{FF2B5EF4-FFF2-40B4-BE49-F238E27FC236}">
                <a16:creationId xmlns:a16="http://schemas.microsoft.com/office/drawing/2014/main" id="{A56894D9-1EFC-E48D-1E23-942B99066B9E}"/>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5E6775FC-D6EA-D369-9AF1-30A05D2EB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6ABA619-7206-FF8F-56F8-CB3151762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8060948-DAD6-4155-86ED-A7811EECE50C}" type="slidenum">
              <a:rPr lang="he-IL" altLang="en-US" b="0"/>
              <a:pPr eaLnBrk="1" hangingPunct="1"/>
              <a:t>25</a:t>
            </a:fld>
            <a:endParaRPr lang="en-GB" altLang="en-US" b="0"/>
          </a:p>
        </p:txBody>
      </p:sp>
      <p:sp>
        <p:nvSpPr>
          <p:cNvPr id="78851" name="Rectangle 2">
            <a:extLst>
              <a:ext uri="{FF2B5EF4-FFF2-40B4-BE49-F238E27FC236}">
                <a16:creationId xmlns:a16="http://schemas.microsoft.com/office/drawing/2014/main" id="{7CDA00F9-6B8A-6120-7AA2-A9A4832B799F}"/>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A988434B-9B96-835F-895D-083B1CAA6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850EC77-17AC-F8AB-B756-EE4864BD4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9CD29AD-9D2F-4306-BADD-056B342F586D}" type="slidenum">
              <a:rPr lang="he-IL" altLang="en-US" b="0"/>
              <a:pPr eaLnBrk="1" hangingPunct="1"/>
              <a:t>30</a:t>
            </a:fld>
            <a:endParaRPr lang="en-GB" altLang="en-US" b="0"/>
          </a:p>
        </p:txBody>
      </p:sp>
      <p:sp>
        <p:nvSpPr>
          <p:cNvPr id="79875" name="Rectangle 2">
            <a:extLst>
              <a:ext uri="{FF2B5EF4-FFF2-40B4-BE49-F238E27FC236}">
                <a16:creationId xmlns:a16="http://schemas.microsoft.com/office/drawing/2014/main" id="{A52C869D-3819-EBD2-C816-482059DA8AEE}"/>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88491F2A-4FD9-3094-A590-88EAFC63CA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49E7BAE4-B790-7142-468C-FE4FF4ADF7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FA170E3-42BB-4F5D-841A-AF3593689B6F}" type="slidenum">
              <a:rPr lang="he-IL" altLang="en-US" b="0"/>
              <a:pPr eaLnBrk="1" hangingPunct="1"/>
              <a:t>33</a:t>
            </a:fld>
            <a:endParaRPr lang="en-GB" altLang="en-US" b="0"/>
          </a:p>
        </p:txBody>
      </p:sp>
      <p:sp>
        <p:nvSpPr>
          <p:cNvPr id="80899" name="Rectangle 2">
            <a:extLst>
              <a:ext uri="{FF2B5EF4-FFF2-40B4-BE49-F238E27FC236}">
                <a16:creationId xmlns:a16="http://schemas.microsoft.com/office/drawing/2014/main" id="{79AF1336-AE4C-3F87-3BAC-B5BAA2706BF9}"/>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52B56256-65FC-802F-04F2-66830EFA8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2BE4FF2-B3FF-A616-82BC-BB18B2DCE4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C6D3F2E2-E287-4941-B8C5-E81D27BF4797}" type="slidenum">
              <a:rPr lang="he-IL" altLang="en-US" b="0"/>
              <a:pPr eaLnBrk="1" hangingPunct="1"/>
              <a:t>2</a:t>
            </a:fld>
            <a:endParaRPr lang="en-GB" altLang="en-US" b="0"/>
          </a:p>
        </p:txBody>
      </p:sp>
      <p:sp>
        <p:nvSpPr>
          <p:cNvPr id="63491" name="Rectangle 2">
            <a:extLst>
              <a:ext uri="{FF2B5EF4-FFF2-40B4-BE49-F238E27FC236}">
                <a16:creationId xmlns:a16="http://schemas.microsoft.com/office/drawing/2014/main" id="{48E601A7-74E3-10C7-BAE4-96EA0A1317B3}"/>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0B61D418-4239-6D42-D70A-EAFB4E659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4AFBA91-EF49-65C2-EB7C-4F2899A43C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231A0B75-EE4F-4CEC-9F43-BBB4AD4E11CD}" type="slidenum">
              <a:rPr lang="he-IL" altLang="en-US" b="0"/>
              <a:pPr eaLnBrk="1" hangingPunct="1"/>
              <a:t>34</a:t>
            </a:fld>
            <a:endParaRPr lang="en-GB" altLang="en-US" b="0"/>
          </a:p>
        </p:txBody>
      </p:sp>
      <p:sp>
        <p:nvSpPr>
          <p:cNvPr id="81923" name="Rectangle 2">
            <a:extLst>
              <a:ext uri="{FF2B5EF4-FFF2-40B4-BE49-F238E27FC236}">
                <a16:creationId xmlns:a16="http://schemas.microsoft.com/office/drawing/2014/main" id="{1A8E5CA4-49E4-7D05-44F2-73D9EC7C7348}"/>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CE6B06FD-D04B-1911-388E-20F6B43C2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0B6D269-736E-32B4-3A76-C7ECE2BCD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6903DEA-C355-4B3B-B3D6-A9F09DE8D931}" type="slidenum">
              <a:rPr lang="he-IL" altLang="en-US" b="0"/>
              <a:pPr eaLnBrk="1" hangingPunct="1"/>
              <a:t>38</a:t>
            </a:fld>
            <a:endParaRPr lang="en-GB" altLang="en-US" b="0"/>
          </a:p>
        </p:txBody>
      </p:sp>
      <p:sp>
        <p:nvSpPr>
          <p:cNvPr id="82947" name="Rectangle 2">
            <a:extLst>
              <a:ext uri="{FF2B5EF4-FFF2-40B4-BE49-F238E27FC236}">
                <a16:creationId xmlns:a16="http://schemas.microsoft.com/office/drawing/2014/main" id="{BF9F5628-4AE0-009A-C233-7984A5DEBEF6}"/>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116D50F4-5D2B-C09A-B3AB-732DCA5C19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BD54510-E5AC-C9A3-7943-69DD962FC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EE2D76D-8636-4148-BD5A-95F485270364}" type="slidenum">
              <a:rPr lang="he-IL" altLang="en-US" b="0"/>
              <a:pPr eaLnBrk="1" hangingPunct="1"/>
              <a:t>39</a:t>
            </a:fld>
            <a:endParaRPr lang="en-GB" altLang="en-US" b="0"/>
          </a:p>
        </p:txBody>
      </p:sp>
      <p:sp>
        <p:nvSpPr>
          <p:cNvPr id="83971" name="Rectangle 2">
            <a:extLst>
              <a:ext uri="{FF2B5EF4-FFF2-40B4-BE49-F238E27FC236}">
                <a16:creationId xmlns:a16="http://schemas.microsoft.com/office/drawing/2014/main" id="{46D71D2C-F2C2-434E-4E28-F4925AA99ECE}"/>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82838031-ED65-43A4-9B48-EC0981E04D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070C2E0D-3B48-B66A-6EE8-16C41FB1A3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BCFC03C-7BCB-429B-A836-6D67F16C8BC9}" type="slidenum">
              <a:rPr lang="he-IL" altLang="en-US" b="0"/>
              <a:pPr eaLnBrk="1" hangingPunct="1"/>
              <a:t>40</a:t>
            </a:fld>
            <a:endParaRPr lang="en-GB" altLang="en-US" b="0"/>
          </a:p>
        </p:txBody>
      </p:sp>
      <p:sp>
        <p:nvSpPr>
          <p:cNvPr id="84995" name="Rectangle 2">
            <a:extLst>
              <a:ext uri="{FF2B5EF4-FFF2-40B4-BE49-F238E27FC236}">
                <a16:creationId xmlns:a16="http://schemas.microsoft.com/office/drawing/2014/main" id="{9651A57E-918C-9CBF-E7DB-86BE37AB117B}"/>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17B22A13-274C-E171-7F97-706C7CA266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E7CA830-3654-C1DA-0932-B34868927D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B223495-949C-4BA1-9C1C-7FE4FD615ACF}" type="slidenum">
              <a:rPr lang="he-IL" altLang="en-US" b="0"/>
              <a:pPr eaLnBrk="1" hangingPunct="1"/>
              <a:t>42</a:t>
            </a:fld>
            <a:endParaRPr lang="en-GB" altLang="en-US" b="0"/>
          </a:p>
        </p:txBody>
      </p:sp>
      <p:sp>
        <p:nvSpPr>
          <p:cNvPr id="86019" name="Rectangle 2">
            <a:extLst>
              <a:ext uri="{FF2B5EF4-FFF2-40B4-BE49-F238E27FC236}">
                <a16:creationId xmlns:a16="http://schemas.microsoft.com/office/drawing/2014/main" id="{EFD67567-3C9A-6108-F537-D51E48E18F0E}"/>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0FCAD9FE-B68C-7DC4-E26F-4E6060B43D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777CF3D-B209-096A-0241-7481E1AFB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C7816E9-AB73-4F1F-8CC4-5C6D06896BA9}" type="slidenum">
              <a:rPr lang="he-IL" altLang="en-US" b="0"/>
              <a:pPr eaLnBrk="1" hangingPunct="1"/>
              <a:t>45</a:t>
            </a:fld>
            <a:endParaRPr lang="en-GB" altLang="en-US" b="0"/>
          </a:p>
        </p:txBody>
      </p:sp>
      <p:sp>
        <p:nvSpPr>
          <p:cNvPr id="87043" name="Rectangle 2">
            <a:extLst>
              <a:ext uri="{FF2B5EF4-FFF2-40B4-BE49-F238E27FC236}">
                <a16:creationId xmlns:a16="http://schemas.microsoft.com/office/drawing/2014/main" id="{2B3889AD-1A6F-0D16-BC2B-B3B0F5E7145A}"/>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0B20D6B1-97E6-55E1-FAE7-50225D9405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772E3CC2-1A6D-9DF5-7935-902DFF4FD4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8156B7E-EF2E-4205-8DD2-04B5366905CC}" type="slidenum">
              <a:rPr lang="he-IL" altLang="en-US" b="0"/>
              <a:pPr eaLnBrk="1" hangingPunct="1"/>
              <a:t>46</a:t>
            </a:fld>
            <a:endParaRPr lang="en-GB" altLang="en-US" b="0"/>
          </a:p>
        </p:txBody>
      </p:sp>
      <p:sp>
        <p:nvSpPr>
          <p:cNvPr id="88067" name="Rectangle 2">
            <a:extLst>
              <a:ext uri="{FF2B5EF4-FFF2-40B4-BE49-F238E27FC236}">
                <a16:creationId xmlns:a16="http://schemas.microsoft.com/office/drawing/2014/main" id="{FDDD1419-B5D5-89A4-95D4-91A8B3A92F79}"/>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81C5CB6A-AC8D-1D92-191A-5DE2C1CE0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CE63184-922A-1908-6730-EF1D83E498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9C43C4B-500E-46B2-927C-EFC7CBB0DE11}" type="slidenum">
              <a:rPr lang="he-IL" altLang="en-US" b="0"/>
              <a:pPr eaLnBrk="1" hangingPunct="1"/>
              <a:t>47</a:t>
            </a:fld>
            <a:endParaRPr lang="en-GB" altLang="en-US" b="0"/>
          </a:p>
        </p:txBody>
      </p:sp>
      <p:sp>
        <p:nvSpPr>
          <p:cNvPr id="89091" name="Rectangle 2">
            <a:extLst>
              <a:ext uri="{FF2B5EF4-FFF2-40B4-BE49-F238E27FC236}">
                <a16:creationId xmlns:a16="http://schemas.microsoft.com/office/drawing/2014/main" id="{069C5318-3600-77FF-47F8-37D911D01FA9}"/>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C2BA872E-DD7A-DA5C-04A7-B501A9914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53459F1-F9C8-827C-A726-85EEADEA4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88FACFB2-11B9-48D5-881D-D97F63454936}" type="slidenum">
              <a:rPr lang="he-IL" altLang="en-US" b="0"/>
              <a:pPr eaLnBrk="1" hangingPunct="1"/>
              <a:t>48</a:t>
            </a:fld>
            <a:endParaRPr lang="en-GB" altLang="en-US" b="0"/>
          </a:p>
        </p:txBody>
      </p:sp>
      <p:sp>
        <p:nvSpPr>
          <p:cNvPr id="90115" name="Rectangle 2">
            <a:extLst>
              <a:ext uri="{FF2B5EF4-FFF2-40B4-BE49-F238E27FC236}">
                <a16:creationId xmlns:a16="http://schemas.microsoft.com/office/drawing/2014/main" id="{2129761A-528B-72A1-2DA1-4D0408EA73CD}"/>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CC8A8A58-7EE6-F2DF-21A2-564885A5A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7FB6302-FDAB-746A-2FB8-88979D8586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DB77FD16-9CCD-4445-8824-E99524F8262A}" type="slidenum">
              <a:rPr lang="he-IL" altLang="en-US" b="0"/>
              <a:pPr eaLnBrk="1" hangingPunct="1"/>
              <a:t>49</a:t>
            </a:fld>
            <a:endParaRPr lang="en-GB" altLang="en-US" b="0"/>
          </a:p>
        </p:txBody>
      </p:sp>
      <p:sp>
        <p:nvSpPr>
          <p:cNvPr id="91139" name="Rectangle 2">
            <a:extLst>
              <a:ext uri="{FF2B5EF4-FFF2-40B4-BE49-F238E27FC236}">
                <a16:creationId xmlns:a16="http://schemas.microsoft.com/office/drawing/2014/main" id="{C0D62D9B-62D5-4C51-FEF9-EB46CF4E5E36}"/>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404CBF97-4304-6414-CDF1-4F069D58D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A6E0949-596C-7B20-2052-3E41A5A94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9D19EC58-5339-4FBF-BACF-27F31A6D78B5}" type="slidenum">
              <a:rPr lang="he-IL" altLang="en-US" b="0"/>
              <a:pPr eaLnBrk="1" hangingPunct="1"/>
              <a:t>3</a:t>
            </a:fld>
            <a:endParaRPr lang="en-GB" altLang="en-US" b="0"/>
          </a:p>
        </p:txBody>
      </p:sp>
      <p:sp>
        <p:nvSpPr>
          <p:cNvPr id="64515" name="Rectangle 2">
            <a:extLst>
              <a:ext uri="{FF2B5EF4-FFF2-40B4-BE49-F238E27FC236}">
                <a16:creationId xmlns:a16="http://schemas.microsoft.com/office/drawing/2014/main" id="{29FE4B60-DF32-A005-1AE1-03E361518194}"/>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FEF5536F-7FF7-EA1D-7F1C-3C422DDC9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BCEA6BB-B0DB-EDE6-3B6A-BE7B539209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B33FB81B-6013-44BE-B952-FB10062E01E5}" type="slidenum">
              <a:rPr lang="he-IL" altLang="en-US" b="0"/>
              <a:pPr eaLnBrk="1" hangingPunct="1"/>
              <a:t>50</a:t>
            </a:fld>
            <a:endParaRPr lang="en-GB" altLang="en-US" b="0"/>
          </a:p>
        </p:txBody>
      </p:sp>
      <p:sp>
        <p:nvSpPr>
          <p:cNvPr id="92163" name="Rectangle 2">
            <a:extLst>
              <a:ext uri="{FF2B5EF4-FFF2-40B4-BE49-F238E27FC236}">
                <a16:creationId xmlns:a16="http://schemas.microsoft.com/office/drawing/2014/main" id="{5905E556-AE79-F7BD-C5FB-A93118C25101}"/>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EE10D698-5ED6-993A-7C8F-190039F649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0A71EFA-99C1-2D74-75E1-B5E9D8AF7F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7663CC17-4A59-4DDC-B1FA-3A308AF6E8F0}" type="slidenum">
              <a:rPr lang="he-IL" altLang="en-US" b="0"/>
              <a:pPr eaLnBrk="1" hangingPunct="1"/>
              <a:t>6</a:t>
            </a:fld>
            <a:endParaRPr lang="en-GB" altLang="en-US" b="0"/>
          </a:p>
        </p:txBody>
      </p:sp>
      <p:sp>
        <p:nvSpPr>
          <p:cNvPr id="65539" name="Rectangle 2">
            <a:extLst>
              <a:ext uri="{FF2B5EF4-FFF2-40B4-BE49-F238E27FC236}">
                <a16:creationId xmlns:a16="http://schemas.microsoft.com/office/drawing/2014/main" id="{13AA0EFA-A93B-206D-BCD7-E58D354A89B9}"/>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0AA4DE8F-7E55-7D74-4A52-AA1B74B18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DC30B17-B2E9-42BB-C913-290EFCC34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FE2FEA42-F87D-4E84-91FA-74EDF0FA4436}" type="slidenum">
              <a:rPr lang="he-IL" altLang="en-US" b="0"/>
              <a:pPr eaLnBrk="1" hangingPunct="1"/>
              <a:t>7</a:t>
            </a:fld>
            <a:endParaRPr lang="en-GB" altLang="en-US" b="0"/>
          </a:p>
        </p:txBody>
      </p:sp>
      <p:sp>
        <p:nvSpPr>
          <p:cNvPr id="66563" name="Rectangle 2">
            <a:extLst>
              <a:ext uri="{FF2B5EF4-FFF2-40B4-BE49-F238E27FC236}">
                <a16:creationId xmlns:a16="http://schemas.microsoft.com/office/drawing/2014/main" id="{CE3FE089-3A24-8BC6-E723-94347281DC2D}"/>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01443075-FC69-E3B9-18B4-1CA4850D37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AB74E07-1101-0D48-E418-377F3DC30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A5671A09-85AF-41E3-8AE9-458CB3541F49}" type="slidenum">
              <a:rPr lang="he-IL" altLang="en-US" b="0"/>
              <a:pPr eaLnBrk="1" hangingPunct="1"/>
              <a:t>10</a:t>
            </a:fld>
            <a:endParaRPr lang="en-GB" altLang="en-US" b="0"/>
          </a:p>
        </p:txBody>
      </p:sp>
      <p:sp>
        <p:nvSpPr>
          <p:cNvPr id="67587" name="Rectangle 2">
            <a:extLst>
              <a:ext uri="{FF2B5EF4-FFF2-40B4-BE49-F238E27FC236}">
                <a16:creationId xmlns:a16="http://schemas.microsoft.com/office/drawing/2014/main" id="{76B68C2D-FB6A-568C-B534-45E8580418A1}"/>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E0702DE3-D561-4A8C-AE8C-42EDC46E09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1372854-F47A-B438-6733-3A65A4A945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5DA1C340-C629-416E-8BF5-31A5F29F0002}" type="slidenum">
              <a:rPr lang="he-IL" altLang="en-US" b="0"/>
              <a:pPr eaLnBrk="1" hangingPunct="1"/>
              <a:t>11</a:t>
            </a:fld>
            <a:endParaRPr lang="en-GB" altLang="en-US" b="0"/>
          </a:p>
        </p:txBody>
      </p:sp>
      <p:sp>
        <p:nvSpPr>
          <p:cNvPr id="68611" name="Rectangle 2">
            <a:extLst>
              <a:ext uri="{FF2B5EF4-FFF2-40B4-BE49-F238E27FC236}">
                <a16:creationId xmlns:a16="http://schemas.microsoft.com/office/drawing/2014/main" id="{47404F2E-016E-FEB5-D482-F953B8A4DA78}"/>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EFB5E36F-CB83-7560-6947-D2278F6A7B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1DB5233-878C-F2FB-CBD2-EB401A856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46661246-4C5E-4153-85BE-A8945E4E8FAC}" type="slidenum">
              <a:rPr lang="he-IL" altLang="en-US" b="0"/>
              <a:pPr eaLnBrk="1" hangingPunct="1"/>
              <a:t>12</a:t>
            </a:fld>
            <a:endParaRPr lang="en-GB" altLang="en-US" b="0"/>
          </a:p>
        </p:txBody>
      </p:sp>
      <p:sp>
        <p:nvSpPr>
          <p:cNvPr id="69635" name="Rectangle 2">
            <a:extLst>
              <a:ext uri="{FF2B5EF4-FFF2-40B4-BE49-F238E27FC236}">
                <a16:creationId xmlns:a16="http://schemas.microsoft.com/office/drawing/2014/main" id="{3C3DF7A4-60A1-E046-DD4E-27E027B45FC7}"/>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7C4E2347-460B-E978-9943-ABB97549A3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49167BE-1FAB-456A-D25B-42E143129E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1C7AC3C7-4152-4FC9-9089-C5C3388275E3}" type="slidenum">
              <a:rPr lang="he-IL" altLang="en-US" b="0"/>
              <a:pPr eaLnBrk="1" hangingPunct="1"/>
              <a:t>14</a:t>
            </a:fld>
            <a:endParaRPr lang="en-GB" altLang="en-US" b="0"/>
          </a:p>
        </p:txBody>
      </p:sp>
      <p:sp>
        <p:nvSpPr>
          <p:cNvPr id="70659" name="Rectangle 7">
            <a:extLst>
              <a:ext uri="{FF2B5EF4-FFF2-40B4-BE49-F238E27FC236}">
                <a16:creationId xmlns:a16="http://schemas.microsoft.com/office/drawing/2014/main" id="{B1729F91-78B9-4AF9-C511-A776B899206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2CEC4A18-6785-4649-9DC7-4461B98B168D}" type="slidenum">
              <a:rPr lang="he-IL" altLang="en-US" sz="1200" b="0"/>
              <a:pPr algn="r" eaLnBrk="1" hangingPunct="1"/>
              <a:t>14</a:t>
            </a:fld>
            <a:endParaRPr lang="en-GB" altLang="en-US" sz="1200" b="0"/>
          </a:p>
        </p:txBody>
      </p:sp>
      <p:sp>
        <p:nvSpPr>
          <p:cNvPr id="70660" name="Rectangle 2">
            <a:extLst>
              <a:ext uri="{FF2B5EF4-FFF2-40B4-BE49-F238E27FC236}">
                <a16:creationId xmlns:a16="http://schemas.microsoft.com/office/drawing/2014/main" id="{09883078-7F4D-4826-75D4-63C423BE4666}"/>
              </a:ext>
            </a:extLst>
          </p:cNvPr>
          <p:cNvSpPr>
            <a:spLocks noRot="1" noChangeArrowheads="1" noTextEdit="1"/>
          </p:cNvSpPr>
          <p:nvPr>
            <p:ph type="sldImg"/>
          </p:nvPr>
        </p:nvSpPr>
        <p:spPr>
          <a:ln/>
        </p:spPr>
      </p:sp>
      <p:sp>
        <p:nvSpPr>
          <p:cNvPr id="70661" name="Rectangle 3">
            <a:extLst>
              <a:ext uri="{FF2B5EF4-FFF2-40B4-BE49-F238E27FC236}">
                <a16:creationId xmlns:a16="http://schemas.microsoft.com/office/drawing/2014/main" id="{BBEFCDFA-0928-6A96-12FE-5B9249985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61">
            <a:extLst>
              <a:ext uri="{FF2B5EF4-FFF2-40B4-BE49-F238E27FC236}">
                <a16:creationId xmlns:a16="http://schemas.microsoft.com/office/drawing/2014/main" id="{59ABBCAE-2717-7339-DC83-EF24F3FEFBEA}"/>
              </a:ext>
            </a:extLst>
          </p:cNvPr>
          <p:cNvSpPr>
            <a:spLocks noChangeArrowheads="1"/>
          </p:cNvSpPr>
          <p:nvPr/>
        </p:nvSpPr>
        <p:spPr bwMode="auto">
          <a:xfrm>
            <a:off x="0" y="846138"/>
            <a:ext cx="9147175" cy="6011862"/>
          </a:xfrm>
          <a:prstGeom prst="rect">
            <a:avLst/>
          </a:prstGeom>
          <a:solidFill>
            <a:schemeClr val="accent1"/>
          </a:solidFill>
          <a:ln w="9525">
            <a:noFill/>
            <a:miter lim="800000"/>
            <a:headEnd/>
            <a:tailEnd/>
          </a:ln>
          <a:effectLst/>
        </p:spPr>
        <p:txBody>
          <a:bodyPr wrap="none" anchor="ctr"/>
          <a:lstStyle/>
          <a:p>
            <a:pPr>
              <a:defRPr/>
            </a:pPr>
            <a:endParaRPr lang="en-US">
              <a:latin typeface="Arial" charset="0"/>
              <a:cs typeface="Arial" charset="0"/>
            </a:endParaRPr>
          </a:p>
        </p:txBody>
      </p:sp>
      <p:sp>
        <p:nvSpPr>
          <p:cNvPr id="3" name="Rectangle 253">
            <a:extLst>
              <a:ext uri="{FF2B5EF4-FFF2-40B4-BE49-F238E27FC236}">
                <a16:creationId xmlns:a16="http://schemas.microsoft.com/office/drawing/2014/main" id="{3DEE1319-34CC-9D65-DFE6-4123C9AEBB78}"/>
              </a:ext>
            </a:extLst>
          </p:cNvPr>
          <p:cNvSpPr>
            <a:spLocks noChangeArrowheads="1"/>
          </p:cNvSpPr>
          <p:nvPr/>
        </p:nvSpPr>
        <p:spPr bwMode="auto">
          <a:xfrm>
            <a:off x="0" y="0"/>
            <a:ext cx="9144000" cy="4572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cs typeface="Arial" charset="0"/>
            </a:endParaRPr>
          </a:p>
        </p:txBody>
      </p:sp>
      <p:sp>
        <p:nvSpPr>
          <p:cNvPr id="4" name="Rectangle 257">
            <a:extLst>
              <a:ext uri="{FF2B5EF4-FFF2-40B4-BE49-F238E27FC236}">
                <a16:creationId xmlns:a16="http://schemas.microsoft.com/office/drawing/2014/main" id="{5F6A25A0-2EBA-D24D-CBBA-B440394F2BB9}"/>
              </a:ext>
            </a:extLst>
          </p:cNvPr>
          <p:cNvSpPr>
            <a:spLocks noChangeArrowheads="1"/>
          </p:cNvSpPr>
          <p:nvPr/>
        </p:nvSpPr>
        <p:spPr bwMode="auto">
          <a:xfrm>
            <a:off x="0" y="7938"/>
            <a:ext cx="9144000" cy="838200"/>
          </a:xfrm>
          <a:prstGeom prst="rect">
            <a:avLst/>
          </a:prstGeom>
          <a:solidFill>
            <a:schemeClr val="bg2"/>
          </a:solidFill>
          <a:ln w="9525">
            <a:noFill/>
            <a:miter lim="800000"/>
            <a:headEnd/>
            <a:tailEnd/>
          </a:ln>
          <a:effectLst/>
        </p:spPr>
        <p:txBody>
          <a:bodyPr wrap="none" anchor="ctr"/>
          <a:lstStyle/>
          <a:p>
            <a:pPr>
              <a:defRPr/>
            </a:pPr>
            <a:endParaRPr lang="en-US">
              <a:latin typeface="Arial" charset="0"/>
              <a:cs typeface="Arial" charset="0"/>
            </a:endParaRPr>
          </a:p>
        </p:txBody>
      </p:sp>
      <p:pic>
        <p:nvPicPr>
          <p:cNvPr id="5" name="Picture 262" descr="הצג פרטים">
            <a:extLst>
              <a:ext uri="{FF2B5EF4-FFF2-40B4-BE49-F238E27FC236}">
                <a16:creationId xmlns:a16="http://schemas.microsoft.com/office/drawing/2014/main" id="{818D8245-0559-0A2C-0902-EAD52ED603DE}"/>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63">
            <a:extLst>
              <a:ext uri="{FF2B5EF4-FFF2-40B4-BE49-F238E27FC236}">
                <a16:creationId xmlns:a16="http://schemas.microsoft.com/office/drawing/2014/main" id="{C9A61357-04C4-B364-2A7D-EA2DE99B5DAC}"/>
              </a:ext>
            </a:extLst>
          </p:cNvPr>
          <p:cNvSpPr>
            <a:spLocks noChangeArrowheads="1"/>
          </p:cNvSpPr>
          <p:nvPr userDrawn="1"/>
        </p:nvSpPr>
        <p:spPr bwMode="auto">
          <a:xfrm>
            <a:off x="396875" y="44450"/>
            <a:ext cx="142875" cy="252413"/>
          </a:xfrm>
          <a:prstGeom prst="rect">
            <a:avLst/>
          </a:prstGeom>
          <a:solidFill>
            <a:srgbClr val="FCC836"/>
          </a:solidFill>
          <a:ln w="9525">
            <a:noFill/>
            <a:miter lim="800000"/>
            <a:headEnd/>
            <a:tailEnd/>
          </a:ln>
          <a:effectLst/>
        </p:spPr>
        <p:txBody>
          <a:bodyPr wrap="none" anchor="ctr"/>
          <a:lstStyle/>
          <a:p>
            <a:pPr>
              <a:defRPr/>
            </a:pPr>
            <a:endParaRPr lang="en-US">
              <a:latin typeface="Arial" charset="0"/>
              <a:cs typeface="Arial" charset="0"/>
            </a:endParaRPr>
          </a:p>
        </p:txBody>
      </p:sp>
      <p:sp>
        <p:nvSpPr>
          <p:cNvPr id="4102" name="Rectangle 6"/>
          <p:cNvSpPr>
            <a:spLocks noGrp="1" noChangeArrowheads="1"/>
          </p:cNvSpPr>
          <p:nvPr>
            <p:ph type="ctrTitle"/>
          </p:nvPr>
        </p:nvSpPr>
        <p:spPr>
          <a:xfrm>
            <a:off x="1703388" y="2349500"/>
            <a:ext cx="7008812" cy="1114425"/>
          </a:xfrm>
          <a:noFill/>
          <a:effectLst>
            <a:outerShdw dist="35921" dir="2700000" algn="ctr" rotWithShape="0">
              <a:schemeClr val="accent1"/>
            </a:outerShdw>
          </a:effectLst>
        </p:spPr>
        <p:txBody>
          <a:bodyPr/>
          <a:lstStyle>
            <a:lvl1pPr>
              <a:defRPr sz="3600"/>
            </a:lvl1pPr>
          </a:lstStyle>
          <a:p>
            <a:r>
              <a:rPr lang="en-US"/>
              <a:t>Click to edit Master title style</a:t>
            </a:r>
          </a:p>
        </p:txBody>
      </p:sp>
      <p:sp>
        <p:nvSpPr>
          <p:cNvPr id="4103" name="Rectangle 7"/>
          <p:cNvSpPr>
            <a:spLocks noGrp="1" noChangeArrowheads="1"/>
          </p:cNvSpPr>
          <p:nvPr>
            <p:ph type="subTitle" idx="1"/>
          </p:nvPr>
        </p:nvSpPr>
        <p:spPr>
          <a:xfrm>
            <a:off x="1703388" y="3513138"/>
            <a:ext cx="7008812" cy="1068387"/>
          </a:xfrm>
        </p:spPr>
        <p:txBody>
          <a:bodyPr/>
          <a:lstStyle>
            <a:lvl1pPr marL="0" indent="0">
              <a:buFontTx/>
              <a:buNone/>
              <a:defRPr sz="1800">
                <a:solidFill>
                  <a:schemeClr val="tx2"/>
                </a:solidFill>
              </a:defRPr>
            </a:lvl1pPr>
          </a:lstStyle>
          <a:p>
            <a:r>
              <a:rPr lang="en-US"/>
              <a:t>Click to edit Master subtitle style</a:t>
            </a:r>
          </a:p>
        </p:txBody>
      </p:sp>
    </p:spTree>
    <p:extLst>
      <p:ext uri="{BB962C8B-B14F-4D97-AF65-F5344CB8AC3E}">
        <p14:creationId xmlns:p14="http://schemas.microsoft.com/office/powerpoint/2010/main" val="24091375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114558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588" y="457200"/>
            <a:ext cx="1903412" cy="53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7175" y="457200"/>
            <a:ext cx="5561013" cy="53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70598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7175" y="457200"/>
            <a:ext cx="7616825" cy="838200"/>
          </a:xfrm>
        </p:spPr>
        <p:txBody>
          <a:bodyPr/>
          <a:lstStyle/>
          <a:p>
            <a:r>
              <a:rPr lang="en-US"/>
              <a:t>Click to edit Master title style</a:t>
            </a:r>
          </a:p>
        </p:txBody>
      </p:sp>
      <p:sp>
        <p:nvSpPr>
          <p:cNvPr id="3" name="Table Placeholder 2"/>
          <p:cNvSpPr>
            <a:spLocks noGrp="1"/>
          </p:cNvSpPr>
          <p:nvPr>
            <p:ph type="tbl" idx="1"/>
          </p:nvPr>
        </p:nvSpPr>
        <p:spPr>
          <a:xfrm>
            <a:off x="1527175" y="1484313"/>
            <a:ext cx="6357938" cy="4357687"/>
          </a:xfrm>
        </p:spPr>
        <p:txBody>
          <a:bodyPr/>
          <a:lstStyle/>
          <a:p>
            <a:pPr lvl="0"/>
            <a:endParaRPr lang="en-US" noProof="0"/>
          </a:p>
        </p:txBody>
      </p:sp>
    </p:spTree>
    <p:extLst>
      <p:ext uri="{BB962C8B-B14F-4D97-AF65-F5344CB8AC3E}">
        <p14:creationId xmlns:p14="http://schemas.microsoft.com/office/powerpoint/2010/main" val="354397018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7175" y="457200"/>
            <a:ext cx="7616825" cy="838200"/>
          </a:xfrm>
        </p:spPr>
        <p:txBody>
          <a:bodyPr/>
          <a:lstStyle/>
          <a:p>
            <a:r>
              <a:rPr lang="en-US"/>
              <a:t>Click to edit Master title style</a:t>
            </a:r>
          </a:p>
        </p:txBody>
      </p:sp>
      <p:sp>
        <p:nvSpPr>
          <p:cNvPr id="3" name="Text Placeholder 2"/>
          <p:cNvSpPr>
            <a:spLocks noGrp="1"/>
          </p:cNvSpPr>
          <p:nvPr>
            <p:ph type="body" sz="half" idx="1"/>
          </p:nvPr>
        </p:nvSpPr>
        <p:spPr>
          <a:xfrm>
            <a:off x="1527175" y="1484313"/>
            <a:ext cx="3101975"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550" y="1484313"/>
            <a:ext cx="3103563" cy="435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75474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41467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964082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7175" y="1484313"/>
            <a:ext cx="3101975"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550" y="1484313"/>
            <a:ext cx="3103563"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46654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66616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718679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8471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131827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578322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5824BC8F-378D-1F37-D060-5784D1D10F84}"/>
              </a:ext>
            </a:extLst>
          </p:cNvPr>
          <p:cNvSpPr>
            <a:spLocks noGrp="1" noChangeArrowheads="1"/>
          </p:cNvSpPr>
          <p:nvPr>
            <p:ph type="body" idx="1"/>
          </p:nvPr>
        </p:nvSpPr>
        <p:spPr bwMode="auto">
          <a:xfrm>
            <a:off x="1527175" y="1484313"/>
            <a:ext cx="635793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41" name="Rectangle 217">
            <a:extLst>
              <a:ext uri="{FF2B5EF4-FFF2-40B4-BE49-F238E27FC236}">
                <a16:creationId xmlns:a16="http://schemas.microsoft.com/office/drawing/2014/main" id="{8C380022-4AA8-4FCD-E40B-0405AE1C51BF}"/>
              </a:ext>
            </a:extLst>
          </p:cNvPr>
          <p:cNvSpPr>
            <a:spLocks noChangeArrowheads="1"/>
          </p:cNvSpPr>
          <p:nvPr/>
        </p:nvSpPr>
        <p:spPr bwMode="auto">
          <a:xfrm>
            <a:off x="0" y="0"/>
            <a:ext cx="9144000" cy="457200"/>
          </a:xfrm>
          <a:prstGeom prst="rect">
            <a:avLst/>
          </a:prstGeom>
          <a:solidFill>
            <a:schemeClr val="accent1"/>
          </a:solidFill>
          <a:ln w="9525">
            <a:noFill/>
            <a:miter lim="800000"/>
            <a:headEnd/>
            <a:tailEnd/>
          </a:ln>
          <a:effectLst/>
        </p:spPr>
        <p:txBody>
          <a:bodyPr wrap="none" anchor="ctr"/>
          <a:lstStyle/>
          <a:p>
            <a:pPr>
              <a:defRPr/>
            </a:pPr>
            <a:endParaRPr lang="en-US">
              <a:latin typeface="Arial" charset="0"/>
              <a:cs typeface="Arial" charset="0"/>
            </a:endParaRPr>
          </a:p>
        </p:txBody>
      </p:sp>
      <p:sp>
        <p:nvSpPr>
          <p:cNvPr id="1242" name="Rectangle 218">
            <a:extLst>
              <a:ext uri="{FF2B5EF4-FFF2-40B4-BE49-F238E27FC236}">
                <a16:creationId xmlns:a16="http://schemas.microsoft.com/office/drawing/2014/main" id="{043200F2-CE54-3CBE-E240-778811D55660}"/>
              </a:ext>
            </a:extLst>
          </p:cNvPr>
          <p:cNvSpPr>
            <a:spLocks noChangeArrowheads="1"/>
          </p:cNvSpPr>
          <p:nvPr/>
        </p:nvSpPr>
        <p:spPr bwMode="auto">
          <a:xfrm>
            <a:off x="3175" y="1295400"/>
            <a:ext cx="1524000" cy="5562600"/>
          </a:xfrm>
          <a:prstGeom prst="rect">
            <a:avLst/>
          </a:prstGeom>
          <a:solidFill>
            <a:schemeClr val="bg2"/>
          </a:solidFill>
          <a:ln w="9525">
            <a:noFill/>
            <a:miter lim="800000"/>
            <a:headEnd/>
            <a:tailEnd/>
          </a:ln>
          <a:effectLst/>
        </p:spPr>
        <p:txBody>
          <a:bodyPr wrap="none" anchor="ctr"/>
          <a:lstStyle/>
          <a:p>
            <a:pPr>
              <a:defRPr/>
            </a:pPr>
            <a:endParaRPr lang="en-US">
              <a:latin typeface="Arial" charset="0"/>
              <a:cs typeface="Arial" charset="0"/>
            </a:endParaRPr>
          </a:p>
        </p:txBody>
      </p:sp>
      <p:sp>
        <p:nvSpPr>
          <p:cNvPr id="7173" name="Rectangle 220">
            <a:extLst>
              <a:ext uri="{FF2B5EF4-FFF2-40B4-BE49-F238E27FC236}">
                <a16:creationId xmlns:a16="http://schemas.microsoft.com/office/drawing/2014/main" id="{AF77EEB8-A19E-1388-6ED0-9C4CB79C3C10}"/>
              </a:ext>
            </a:extLst>
          </p:cNvPr>
          <p:cNvSpPr>
            <a:spLocks noGrp="1" noChangeArrowheads="1"/>
          </p:cNvSpPr>
          <p:nvPr>
            <p:ph type="title"/>
          </p:nvPr>
        </p:nvSpPr>
        <p:spPr bwMode="auto">
          <a:xfrm>
            <a:off x="1527175" y="457200"/>
            <a:ext cx="7616825" cy="838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7174" name="Picture 221" descr="הצג פרטים">
            <a:extLst>
              <a:ext uri="{FF2B5EF4-FFF2-40B4-BE49-F238E27FC236}">
                <a16:creationId xmlns:a16="http://schemas.microsoft.com/office/drawing/2014/main" id="{C02F12FF-0629-85E9-3492-068A45C11EE8}"/>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913438"/>
            <a:ext cx="9350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6" name="Rectangle 222">
            <a:extLst>
              <a:ext uri="{FF2B5EF4-FFF2-40B4-BE49-F238E27FC236}">
                <a16:creationId xmlns:a16="http://schemas.microsoft.com/office/drawing/2014/main" id="{279A4AAA-57B6-13FE-EA1F-42F3D03F5894}"/>
              </a:ext>
            </a:extLst>
          </p:cNvPr>
          <p:cNvSpPr>
            <a:spLocks noChangeArrowheads="1"/>
          </p:cNvSpPr>
          <p:nvPr userDrawn="1"/>
        </p:nvSpPr>
        <p:spPr bwMode="auto">
          <a:xfrm>
            <a:off x="358775" y="5984875"/>
            <a:ext cx="180975" cy="252413"/>
          </a:xfrm>
          <a:prstGeom prst="rect">
            <a:avLst/>
          </a:prstGeom>
          <a:solidFill>
            <a:srgbClr val="FCC836"/>
          </a:solidFill>
          <a:ln w="9525">
            <a:noFill/>
            <a:miter lim="800000"/>
            <a:headEnd/>
            <a:tailEnd/>
          </a:ln>
          <a:effectLst/>
        </p:spPr>
        <p:txBody>
          <a:bodyPr wrap="none" anchor="ct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r" rtl="1" eaLnBrk="0" fontAlgn="base" hangingPunct="0">
        <a:spcBef>
          <a:spcPct val="0"/>
        </a:spcBef>
        <a:spcAft>
          <a:spcPct val="0"/>
        </a:spcAft>
        <a:defRPr sz="3200">
          <a:solidFill>
            <a:schemeClr val="tx2"/>
          </a:solidFill>
          <a:latin typeface="+mj-lt"/>
          <a:ea typeface="+mj-ea"/>
          <a:cs typeface="+mj-cs"/>
        </a:defRPr>
      </a:lvl1pPr>
      <a:lvl2pPr algn="r" rtl="1" eaLnBrk="0" fontAlgn="base" hangingPunct="0">
        <a:spcBef>
          <a:spcPct val="0"/>
        </a:spcBef>
        <a:spcAft>
          <a:spcPct val="0"/>
        </a:spcAft>
        <a:defRPr sz="3200">
          <a:solidFill>
            <a:schemeClr val="tx2"/>
          </a:solidFill>
          <a:latin typeface="Arial" charset="0"/>
          <a:cs typeface="Arial" charset="0"/>
        </a:defRPr>
      </a:lvl2pPr>
      <a:lvl3pPr algn="r" rtl="1" eaLnBrk="0" fontAlgn="base" hangingPunct="0">
        <a:spcBef>
          <a:spcPct val="0"/>
        </a:spcBef>
        <a:spcAft>
          <a:spcPct val="0"/>
        </a:spcAft>
        <a:defRPr sz="3200">
          <a:solidFill>
            <a:schemeClr val="tx2"/>
          </a:solidFill>
          <a:latin typeface="Arial" charset="0"/>
          <a:cs typeface="Arial" charset="0"/>
        </a:defRPr>
      </a:lvl3pPr>
      <a:lvl4pPr algn="r" rtl="1" eaLnBrk="0" fontAlgn="base" hangingPunct="0">
        <a:spcBef>
          <a:spcPct val="0"/>
        </a:spcBef>
        <a:spcAft>
          <a:spcPct val="0"/>
        </a:spcAft>
        <a:defRPr sz="3200">
          <a:solidFill>
            <a:schemeClr val="tx2"/>
          </a:solidFill>
          <a:latin typeface="Arial" charset="0"/>
          <a:cs typeface="Arial" charset="0"/>
        </a:defRPr>
      </a:lvl4pPr>
      <a:lvl5pPr algn="r" rtl="1" eaLnBrk="0" fontAlgn="base" hangingPunct="0">
        <a:spcBef>
          <a:spcPct val="0"/>
        </a:spcBef>
        <a:spcAft>
          <a:spcPct val="0"/>
        </a:spcAft>
        <a:defRPr sz="3200">
          <a:solidFill>
            <a:schemeClr val="tx2"/>
          </a:solidFill>
          <a:latin typeface="Arial" charset="0"/>
          <a:cs typeface="Arial" charset="0"/>
        </a:defRPr>
      </a:lvl5pPr>
      <a:lvl6pPr marL="457200" algn="r" rtl="1" fontAlgn="base">
        <a:spcBef>
          <a:spcPct val="0"/>
        </a:spcBef>
        <a:spcAft>
          <a:spcPct val="0"/>
        </a:spcAft>
        <a:defRPr sz="3200">
          <a:solidFill>
            <a:schemeClr val="tx2"/>
          </a:solidFill>
          <a:latin typeface="Arial" charset="0"/>
          <a:cs typeface="Arial" charset="0"/>
        </a:defRPr>
      </a:lvl6pPr>
      <a:lvl7pPr marL="914400" algn="r" rtl="1" fontAlgn="base">
        <a:spcBef>
          <a:spcPct val="0"/>
        </a:spcBef>
        <a:spcAft>
          <a:spcPct val="0"/>
        </a:spcAft>
        <a:defRPr sz="3200">
          <a:solidFill>
            <a:schemeClr val="tx2"/>
          </a:solidFill>
          <a:latin typeface="Arial" charset="0"/>
          <a:cs typeface="Arial" charset="0"/>
        </a:defRPr>
      </a:lvl7pPr>
      <a:lvl8pPr marL="1371600" algn="r" rtl="1" fontAlgn="base">
        <a:spcBef>
          <a:spcPct val="0"/>
        </a:spcBef>
        <a:spcAft>
          <a:spcPct val="0"/>
        </a:spcAft>
        <a:defRPr sz="3200">
          <a:solidFill>
            <a:schemeClr val="tx2"/>
          </a:solidFill>
          <a:latin typeface="Arial" charset="0"/>
          <a:cs typeface="Arial" charset="0"/>
        </a:defRPr>
      </a:lvl8pPr>
      <a:lvl9pPr marL="1828800" algn="r" rtl="1" fontAlgn="base">
        <a:spcBef>
          <a:spcPct val="0"/>
        </a:spcBef>
        <a:spcAft>
          <a:spcPct val="0"/>
        </a:spcAft>
        <a:defRPr sz="32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28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400">
          <a:solidFill>
            <a:schemeClr val="tx1"/>
          </a:solidFill>
          <a:latin typeface="+mn-lt"/>
          <a:cs typeface="+mn-cs"/>
        </a:defRPr>
      </a:lvl2pPr>
      <a:lvl3pPr marL="1143000" indent="-228600" algn="r" rtl="1" eaLnBrk="0" fontAlgn="base" hangingPunct="0">
        <a:spcBef>
          <a:spcPct val="20000"/>
        </a:spcBef>
        <a:spcAft>
          <a:spcPct val="0"/>
        </a:spcAft>
        <a:buChar char="•"/>
        <a:defRPr sz="2000">
          <a:solidFill>
            <a:schemeClr val="tx1"/>
          </a:solidFill>
          <a:latin typeface="+mn-lt"/>
          <a:cs typeface="+mn-cs"/>
        </a:defRPr>
      </a:lvl3pPr>
      <a:lvl4pPr marL="1600200" indent="-228600" algn="r" rtl="1" eaLnBrk="0" fontAlgn="base" hangingPunct="0">
        <a:spcBef>
          <a:spcPct val="20000"/>
        </a:spcBef>
        <a:spcAft>
          <a:spcPct val="0"/>
        </a:spcAft>
        <a:buChar char="–"/>
        <a:defRPr>
          <a:solidFill>
            <a:schemeClr val="tx1"/>
          </a:solidFill>
          <a:latin typeface="+mn-lt"/>
          <a:cs typeface="+mn-cs"/>
        </a:defRPr>
      </a:lvl4pPr>
      <a:lvl5pPr marL="2057400" indent="-228600" algn="r" rtl="1" eaLnBrk="0" fontAlgn="base" hangingPunct="0">
        <a:spcBef>
          <a:spcPct val="20000"/>
        </a:spcBef>
        <a:spcAft>
          <a:spcPct val="0"/>
        </a:spcAft>
        <a:buChar char="»"/>
        <a:defRPr>
          <a:solidFill>
            <a:schemeClr val="tx1"/>
          </a:solidFill>
          <a:latin typeface="+mn-lt"/>
          <a:cs typeface="+mn-cs"/>
        </a:defRPr>
      </a:lvl5pPr>
      <a:lvl6pPr marL="2514600" indent="-228600" algn="r" rtl="1" fontAlgn="base">
        <a:spcBef>
          <a:spcPct val="20000"/>
        </a:spcBef>
        <a:spcAft>
          <a:spcPct val="0"/>
        </a:spcAft>
        <a:buChar char="»"/>
        <a:defRPr>
          <a:solidFill>
            <a:schemeClr val="tx1"/>
          </a:solidFill>
          <a:latin typeface="+mn-lt"/>
          <a:cs typeface="+mn-cs"/>
        </a:defRPr>
      </a:lvl6pPr>
      <a:lvl7pPr marL="2971800" indent="-228600" algn="r" rtl="1" fontAlgn="base">
        <a:spcBef>
          <a:spcPct val="20000"/>
        </a:spcBef>
        <a:spcAft>
          <a:spcPct val="0"/>
        </a:spcAft>
        <a:buChar char="»"/>
        <a:defRPr>
          <a:solidFill>
            <a:schemeClr val="tx1"/>
          </a:solidFill>
          <a:latin typeface="+mn-lt"/>
          <a:cs typeface="+mn-cs"/>
        </a:defRPr>
      </a:lvl7pPr>
      <a:lvl8pPr marL="3429000" indent="-228600" algn="r" rtl="1" fontAlgn="base">
        <a:spcBef>
          <a:spcPct val="20000"/>
        </a:spcBef>
        <a:spcAft>
          <a:spcPct val="0"/>
        </a:spcAft>
        <a:buChar char="»"/>
        <a:defRPr>
          <a:solidFill>
            <a:schemeClr val="tx1"/>
          </a:solidFill>
          <a:latin typeface="+mn-lt"/>
          <a:cs typeface="+mn-cs"/>
        </a:defRPr>
      </a:lvl8pPr>
      <a:lvl9pPr marL="3886200" indent="-228600" algn="r" rtl="1"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het.colorado.edu/en/simulation/states-of-matte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8.bin"/><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hemistry.about.com/od/fireworkspyrotechnics/a/sparklers.ht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E9C1215-E07E-47C5-E3EF-84BF73C59316}"/>
              </a:ext>
            </a:extLst>
          </p:cNvPr>
          <p:cNvSpPr>
            <a:spLocks noGrp="1" noChangeArrowheads="1"/>
          </p:cNvSpPr>
          <p:nvPr>
            <p:ph type="ctrTitle"/>
          </p:nvPr>
        </p:nvSpPr>
        <p:spPr/>
        <p:txBody>
          <a:bodyPr/>
          <a:lstStyle/>
          <a:p>
            <a:pPr eaLnBrk="1" hangingPunct="1">
              <a:defRPr/>
            </a:pPr>
            <a:r>
              <a:rPr lang="he-IL" sz="4400" b="1" dirty="0"/>
              <a:t>אנרגיה בקצב הכימיה</a:t>
            </a:r>
            <a:endParaRPr lang="en-US" sz="4400" b="1" dirty="0"/>
          </a:p>
        </p:txBody>
      </p:sp>
      <p:sp>
        <p:nvSpPr>
          <p:cNvPr id="9219" name="Rectangle 3">
            <a:extLst>
              <a:ext uri="{FF2B5EF4-FFF2-40B4-BE49-F238E27FC236}">
                <a16:creationId xmlns:a16="http://schemas.microsoft.com/office/drawing/2014/main" id="{3CAA8F52-D5F2-B456-1D68-4AA1A069F204}"/>
              </a:ext>
            </a:extLst>
          </p:cNvPr>
          <p:cNvSpPr>
            <a:spLocks noGrp="1" noChangeArrowheads="1"/>
          </p:cNvSpPr>
          <p:nvPr>
            <p:ph type="subTitle" idx="1"/>
          </p:nvPr>
        </p:nvSpPr>
        <p:spPr/>
        <p:txBody>
          <a:bodyPr/>
          <a:lstStyle/>
          <a:p>
            <a:pPr eaLnBrk="1" hangingPunct="1"/>
            <a:r>
              <a:rPr lang="he-IL" altLang="en-US" sz="2400"/>
              <a:t>בעריכת: דבורה קצביץ, מלכה יאיון ורונית ברד</a:t>
            </a:r>
          </a:p>
          <a:p>
            <a:pPr eaLnBrk="1" hangingPunct="1"/>
            <a:r>
              <a:rPr lang="he-IL" altLang="en-US" sz="2400"/>
              <a:t>מבוסס על מצגות של מרים כרמי</a:t>
            </a:r>
            <a:endParaRPr lang="en-US" altLang="en-US" sz="2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4FB90E53-D9F7-98B2-85E9-1E69282D4851}"/>
              </a:ext>
            </a:extLst>
          </p:cNvPr>
          <p:cNvSpPr>
            <a:spLocks noGrp="1" noChangeArrowheads="1"/>
          </p:cNvSpPr>
          <p:nvPr>
            <p:ph type="title" idx="4294967295"/>
          </p:nvPr>
        </p:nvSpPr>
        <p:spPr>
          <a:xfrm>
            <a:off x="1511300" y="404813"/>
            <a:ext cx="7631113" cy="900112"/>
          </a:xfrm>
        </p:spPr>
        <p:txBody>
          <a:bodyPr/>
          <a:lstStyle/>
          <a:p>
            <a:pPr eaLnBrk="1" hangingPunct="1"/>
            <a:r>
              <a:rPr lang="he-IL" altLang="en-US" sz="2800" b="1"/>
              <a:t>דיאגרמת שינוי האנרגיה הפוטנציאלית כתלות במרחק בין שני אטומים.</a:t>
            </a:r>
            <a:endParaRPr lang="en-US" altLang="en-US" sz="2800" b="1"/>
          </a:p>
        </p:txBody>
      </p:sp>
      <p:sp>
        <p:nvSpPr>
          <p:cNvPr id="1027" name="Slide Number Placeholder 6">
            <a:extLst>
              <a:ext uri="{FF2B5EF4-FFF2-40B4-BE49-F238E27FC236}">
                <a16:creationId xmlns:a16="http://schemas.microsoft.com/office/drawing/2014/main" id="{9411F84E-E6D2-7EB7-3C9F-07EDAEE884E8}"/>
              </a:ext>
              <a:ext uri="{C183D7F6-B498-43B3-948B-1728B52AA6E4}">
                <adec:decorative xmlns:adec="http://schemas.microsoft.com/office/drawing/2017/decorative" val="1"/>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66DF1B30-F4DA-431A-9B1C-16FDA4A2DC64}" type="slidenum">
              <a:rPr lang="he-IL" altLang="en-US" sz="1400" b="0">
                <a:latin typeface="Arial Black" panose="020B0A04020102020204" pitchFamily="34" charset="0"/>
              </a:rPr>
              <a:pPr algn="r" eaLnBrk="1" hangingPunct="1"/>
              <a:t>10</a:t>
            </a:fld>
            <a:endParaRPr lang="en-US" altLang="en-US" sz="1400" b="0">
              <a:latin typeface="Arial Black" panose="020B0A04020102020204" pitchFamily="34" charset="0"/>
            </a:endParaRPr>
          </a:p>
        </p:txBody>
      </p:sp>
      <p:sp>
        <p:nvSpPr>
          <p:cNvPr id="84996" name="Rectangle 5">
            <a:extLst>
              <a:ext uri="{FF2B5EF4-FFF2-40B4-BE49-F238E27FC236}">
                <a16:creationId xmlns:a16="http://schemas.microsoft.com/office/drawing/2014/main" id="{E6712B4A-CDFF-9D2A-71AE-E022B3F1EAAF}"/>
              </a:ext>
              <a:ext uri="{C183D7F6-B498-43B3-948B-1728B52AA6E4}">
                <adec:decorative xmlns:adec="http://schemas.microsoft.com/office/drawing/2017/decorative" val="1"/>
              </a:ext>
            </a:extLst>
          </p:cNvPr>
          <p:cNvSpPr>
            <a:spLocks noGrp="1" noChangeArrowheads="1"/>
          </p:cNvSpPr>
          <p:nvPr>
            <p:ph type="body" sz="half" idx="4294967295"/>
          </p:nvPr>
        </p:nvSpPr>
        <p:spPr>
          <a:xfrm>
            <a:off x="3059113" y="1808163"/>
            <a:ext cx="5689600" cy="1081087"/>
          </a:xfrm>
        </p:spPr>
        <p:txBody>
          <a:bodyPr/>
          <a:lstStyle/>
          <a:p>
            <a:pPr marL="0" indent="0" eaLnBrk="1" hangingPunct="1">
              <a:buFontTx/>
              <a:buNone/>
            </a:pPr>
            <a:r>
              <a:rPr lang="he-IL" altLang="en-US" sz="2000"/>
              <a:t>בנקודת המינימום בגרף האטומים קשורים ביניהם בקשר קוולנטי</a:t>
            </a:r>
            <a:endParaRPr lang="en-US" altLang="en-US" sz="2000"/>
          </a:p>
        </p:txBody>
      </p:sp>
      <p:graphicFrame>
        <p:nvGraphicFramePr>
          <p:cNvPr id="84998" name="Object 20">
            <a:extLst>
              <a:ext uri="{FF2B5EF4-FFF2-40B4-BE49-F238E27FC236}">
                <a16:creationId xmlns:a16="http://schemas.microsoft.com/office/drawing/2014/main" id="{84346FAD-FBE5-AC84-E7B4-300913F3EA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2103263"/>
              </p:ext>
            </p:extLst>
          </p:nvPr>
        </p:nvGraphicFramePr>
        <p:xfrm>
          <a:off x="2843213" y="2457450"/>
          <a:ext cx="3641725" cy="4213225"/>
        </p:xfrm>
        <a:graphic>
          <a:graphicData uri="http://schemas.openxmlformats.org/presentationml/2006/ole">
            <mc:AlternateContent xmlns:mc="http://schemas.openxmlformats.org/markup-compatibility/2006">
              <mc:Choice xmlns:v="urn:schemas-microsoft-com:vml" Requires="v">
                <p:oleObj name="Visio" r:id="rId3" imgW="3641320" imgH="4212471" progId="Visio.Drawing.11">
                  <p:embed/>
                </p:oleObj>
              </mc:Choice>
              <mc:Fallback>
                <p:oleObj name="Visio" r:id="rId3" imgW="3641320" imgH="4212471" progId="Visio.Drawing.11">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457450"/>
                        <a:ext cx="3641725" cy="4213225"/>
                      </a:xfrm>
                      <a:prstGeom prst="rect">
                        <a:avLst/>
                      </a:prstGeom>
                      <a:noFill/>
                      <a:ln w="2857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wheel(4)">
                                      <p:cBhvr>
                                        <p:cTn id="7" dur="500"/>
                                        <p:tgtEl>
                                          <p:spTgt spid="84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84996">
                                            <p:txEl>
                                              <p:pRg st="0" end="0"/>
                                            </p:txEl>
                                          </p:spTgt>
                                        </p:tgtEl>
                                        <p:attrNameLst>
                                          <p:attrName>style.visibility</p:attrName>
                                        </p:attrNameLst>
                                      </p:cBhvr>
                                      <p:to>
                                        <p:strVal val="visible"/>
                                      </p:to>
                                    </p:set>
                                    <p:anim calcmode="lin" valueType="num">
                                      <p:cBhvr additive="base">
                                        <p:cTn id="12" dur="500" fill="hold"/>
                                        <p:tgtEl>
                                          <p:spTgt spid="8499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499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7D2D785-1611-40C7-943C-074DF5CD5209}"/>
              </a:ext>
            </a:extLst>
          </p:cNvPr>
          <p:cNvSpPr>
            <a:spLocks noGrp="1" noChangeArrowheads="1"/>
          </p:cNvSpPr>
          <p:nvPr>
            <p:ph type="title"/>
          </p:nvPr>
        </p:nvSpPr>
        <p:spPr/>
        <p:txBody>
          <a:bodyPr/>
          <a:lstStyle/>
          <a:p>
            <a:pPr eaLnBrk="1" hangingPunct="1"/>
            <a:r>
              <a:rPr lang="he-IL" altLang="en-US" b="1"/>
              <a:t>אנרגיה קינטית של מדגם חלקיקים</a:t>
            </a:r>
            <a:endParaRPr lang="en-US" altLang="en-US" b="1"/>
          </a:p>
        </p:txBody>
      </p:sp>
      <p:sp>
        <p:nvSpPr>
          <p:cNvPr id="75779" name="Rectangle 3">
            <a:extLst>
              <a:ext uri="{FF2B5EF4-FFF2-40B4-BE49-F238E27FC236}">
                <a16:creationId xmlns:a16="http://schemas.microsoft.com/office/drawing/2014/main" id="{6EE47B9E-63E9-035E-6364-5728E248390D}"/>
              </a:ext>
            </a:extLst>
          </p:cNvPr>
          <p:cNvSpPr>
            <a:spLocks noGrp="1" noChangeArrowheads="1"/>
          </p:cNvSpPr>
          <p:nvPr>
            <p:ph type="body" idx="1"/>
          </p:nvPr>
        </p:nvSpPr>
        <p:spPr>
          <a:xfrm>
            <a:off x="1527175" y="1484313"/>
            <a:ext cx="7258050" cy="4357687"/>
          </a:xfrm>
          <a:noFill/>
        </p:spPr>
        <p:txBody>
          <a:bodyPr/>
          <a:lstStyle/>
          <a:p>
            <a:pPr eaLnBrk="1" hangingPunct="1">
              <a:buClr>
                <a:schemeClr val="folHlink"/>
              </a:buClr>
              <a:buSzPct val="110000"/>
              <a:buFont typeface="Wingdings 2" panose="05020102010507070707" pitchFamily="18" charset="2"/>
              <a:buChar char="í"/>
            </a:pPr>
            <a:r>
              <a:rPr lang="he-IL" altLang="en-US" sz="2400" b="1">
                <a:solidFill>
                  <a:srgbClr val="333399"/>
                </a:solidFill>
              </a:rPr>
              <a:t>האנרגיה הקינטית</a:t>
            </a:r>
            <a:r>
              <a:rPr lang="he-IL" altLang="en-US" sz="2400" b="1"/>
              <a:t> של המדגם נובעת מתנועתם של החלקיקים. </a:t>
            </a:r>
          </a:p>
          <a:p>
            <a:pPr eaLnBrk="1" hangingPunct="1">
              <a:buClr>
                <a:schemeClr val="folHlink"/>
              </a:buClr>
              <a:buSzPct val="110000"/>
              <a:buFont typeface="Wingdings 2" panose="05020102010507070707" pitchFamily="18" charset="2"/>
              <a:buChar char="í"/>
            </a:pPr>
            <a:r>
              <a:rPr lang="he-IL" altLang="en-US" sz="2400" b="1"/>
              <a:t>האנרגיה הקינטית של מולקולה נקבעת על ידי </a:t>
            </a:r>
            <a:r>
              <a:rPr lang="he-IL" altLang="en-US" sz="2400" b="1">
                <a:solidFill>
                  <a:srgbClr val="333399"/>
                </a:solidFill>
              </a:rPr>
              <a:t>מסת</a:t>
            </a:r>
            <a:r>
              <a:rPr lang="he-IL" altLang="en-US" sz="2400" b="1"/>
              <a:t> המולקולה </a:t>
            </a:r>
            <a:r>
              <a:rPr lang="he-IL" altLang="en-US" sz="2400" b="1">
                <a:solidFill>
                  <a:srgbClr val="333399"/>
                </a:solidFill>
              </a:rPr>
              <a:t>ומהירותה</a:t>
            </a:r>
            <a:r>
              <a:rPr lang="he-IL" altLang="en-US" sz="2400" b="1"/>
              <a:t>.</a:t>
            </a:r>
          </a:p>
          <a:p>
            <a:pPr eaLnBrk="1" hangingPunct="1">
              <a:buClr>
                <a:schemeClr val="folHlink"/>
              </a:buClr>
              <a:buSzPct val="110000"/>
              <a:buFont typeface="Wingdings 2" panose="05020102010507070707" pitchFamily="18" charset="2"/>
              <a:buChar char="í"/>
            </a:pPr>
            <a:r>
              <a:rPr lang="he-IL" altLang="en-US" sz="2400" b="1"/>
              <a:t>לחלקיקים במדגם יש מהירויות שונות, ולכן נתייחס </a:t>
            </a:r>
            <a:r>
              <a:rPr lang="he-IL" altLang="en-US" sz="2400" b="1">
                <a:solidFill>
                  <a:srgbClr val="333399"/>
                </a:solidFill>
              </a:rPr>
              <a:t>לאנרגיה הקינטית הממוצעת</a:t>
            </a:r>
            <a:r>
              <a:rPr lang="he-IL" altLang="en-US" sz="2400" b="1"/>
              <a:t> של המדגם. </a:t>
            </a:r>
          </a:p>
          <a:p>
            <a:pPr eaLnBrk="1" hangingPunct="1">
              <a:buClr>
                <a:schemeClr val="folHlink"/>
              </a:buClr>
              <a:buSzPct val="110000"/>
              <a:buFont typeface="Wingdings 2" panose="05020102010507070707" pitchFamily="18" charset="2"/>
              <a:buChar char="í"/>
            </a:pPr>
            <a:r>
              <a:rPr lang="he-IL" altLang="en-US" sz="2400" b="1">
                <a:solidFill>
                  <a:srgbClr val="333399"/>
                </a:solidFill>
              </a:rPr>
              <a:t>האנרגיה הקינטית הממוצעת</a:t>
            </a:r>
            <a:r>
              <a:rPr lang="he-IL" altLang="en-US" sz="2400" b="1"/>
              <a:t> באה לידי ביטוי </a:t>
            </a:r>
            <a:r>
              <a:rPr lang="he-IL" altLang="en-US" sz="2400" b="1">
                <a:solidFill>
                  <a:srgbClr val="333399"/>
                </a:solidFill>
              </a:rPr>
              <a:t>בטמפרטורה</a:t>
            </a:r>
            <a:r>
              <a:rPr lang="he-IL" altLang="en-US" sz="2400" b="1"/>
              <a:t> של מדגם החלקיקים.</a:t>
            </a:r>
            <a:endParaRPr lang="en-US" altLang="en-US" sz="2400" b="1"/>
          </a:p>
        </p:txBody>
      </p:sp>
      <p:pic>
        <p:nvPicPr>
          <p:cNvPr id="75781" name="Picture 5" descr="Br_g">
            <a:extLst>
              <a:ext uri="{FF2B5EF4-FFF2-40B4-BE49-F238E27FC236}">
                <a16:creationId xmlns:a16="http://schemas.microsoft.com/office/drawing/2014/main" id="{81B986F8-465C-5E14-E6F6-96198F88F7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425" y="48895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Br_s">
            <a:extLst>
              <a:ext uri="{FF2B5EF4-FFF2-40B4-BE49-F238E27FC236}">
                <a16:creationId xmlns:a16="http://schemas.microsoft.com/office/drawing/2014/main" id="{9E68A7D7-1622-E18F-E211-7B0C083F5DF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88075" y="48895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descr="Br_l">
            <a:extLst>
              <a:ext uri="{FF2B5EF4-FFF2-40B4-BE49-F238E27FC236}">
                <a16:creationId xmlns:a16="http://schemas.microsoft.com/office/drawing/2014/main" id="{3FFDED72-B243-9C75-037F-16D88C74992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48895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75782"/>
                                        </p:tgtEl>
                                        <p:attrNameLst>
                                          <p:attrName>style.visibility</p:attrName>
                                        </p:attrNameLst>
                                      </p:cBhvr>
                                      <p:to>
                                        <p:strVal val="visible"/>
                                      </p:to>
                                    </p:set>
                                    <p:animEffect transition="in" filter="diamond(in)">
                                      <p:cBhvr>
                                        <p:cTn id="31" dur="1000"/>
                                        <p:tgtEl>
                                          <p:spTgt spid="7578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75783"/>
                                        </p:tgtEl>
                                        <p:attrNameLst>
                                          <p:attrName>style.visibility</p:attrName>
                                        </p:attrNameLst>
                                      </p:cBhvr>
                                      <p:to>
                                        <p:strVal val="visible"/>
                                      </p:to>
                                    </p:set>
                                    <p:animEffect transition="in" filter="diamond(in)">
                                      <p:cBhvr>
                                        <p:cTn id="36" dur="2000"/>
                                        <p:tgtEl>
                                          <p:spTgt spid="757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nodeType="clickEffect">
                                  <p:stCondLst>
                                    <p:cond delay="0"/>
                                  </p:stCondLst>
                                  <p:childTnLst>
                                    <p:set>
                                      <p:cBhvr>
                                        <p:cTn id="40" dur="1" fill="hold">
                                          <p:stCondLst>
                                            <p:cond delay="0"/>
                                          </p:stCondLst>
                                        </p:cTn>
                                        <p:tgtEl>
                                          <p:spTgt spid="75781"/>
                                        </p:tgtEl>
                                        <p:attrNameLst>
                                          <p:attrName>style.visibility</p:attrName>
                                        </p:attrNameLst>
                                      </p:cBhvr>
                                      <p:to>
                                        <p:strVal val="visible"/>
                                      </p:to>
                                    </p:set>
                                    <p:animEffect transition="in" filter="diamond(in)">
                                      <p:cBhvr>
                                        <p:cTn id="41" dur="2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5520263-6EBC-2743-92A5-64F26CC8E42D}"/>
              </a:ext>
            </a:extLst>
          </p:cNvPr>
          <p:cNvSpPr>
            <a:spLocks noGrp="1" noChangeArrowheads="1"/>
          </p:cNvSpPr>
          <p:nvPr>
            <p:ph type="ctrTitle"/>
          </p:nvPr>
        </p:nvSpPr>
        <p:spPr>
          <a:xfrm>
            <a:off x="1908175" y="-26988"/>
            <a:ext cx="7008813" cy="900113"/>
          </a:xfrm>
        </p:spPr>
        <p:txBody>
          <a:bodyPr/>
          <a:lstStyle/>
          <a:p>
            <a:pPr eaLnBrk="1" hangingPunct="1">
              <a:defRPr/>
            </a:pPr>
            <a:r>
              <a:rPr lang="he-IL" b="1"/>
              <a:t>אנרגיה קינטית של חלקיקים</a:t>
            </a:r>
            <a:endParaRPr lang="en-US" b="1"/>
          </a:p>
        </p:txBody>
      </p:sp>
      <p:sp>
        <p:nvSpPr>
          <p:cNvPr id="2056" name="Rectangle 4">
            <a:extLst>
              <a:ext uri="{FF2B5EF4-FFF2-40B4-BE49-F238E27FC236}">
                <a16:creationId xmlns:a16="http://schemas.microsoft.com/office/drawing/2014/main" id="{ADA7A492-EF18-A4D2-6126-65C71263A02F}"/>
              </a:ext>
              <a:ext uri="{C183D7F6-B498-43B3-948B-1728B52AA6E4}">
                <adec:decorative xmlns:adec="http://schemas.microsoft.com/office/drawing/2017/decorative" val="1"/>
              </a:ext>
            </a:extLst>
          </p:cNvPr>
          <p:cNvSpPr>
            <a:spLocks noGrp="1" noChangeArrowheads="1"/>
          </p:cNvSpPr>
          <p:nvPr>
            <p:ph type="subTitle" idx="1"/>
          </p:nvPr>
        </p:nvSpPr>
        <p:spPr>
          <a:xfrm>
            <a:off x="1258888" y="1304925"/>
            <a:ext cx="7008812" cy="755650"/>
          </a:xfrm>
        </p:spPr>
        <p:txBody>
          <a:bodyPr/>
          <a:lstStyle/>
          <a:p>
            <a:pPr algn="ctr" eaLnBrk="1" hangingPunct="1"/>
            <a:r>
              <a:rPr lang="he-IL" altLang="en-US" sz="2800" dirty="0"/>
              <a:t>דוגמאות</a:t>
            </a:r>
            <a:r>
              <a:rPr lang="en-US" altLang="en-US" sz="2800" dirty="0"/>
              <a:t> </a:t>
            </a:r>
            <a:r>
              <a:rPr lang="he-IL" altLang="en-US" sz="2800" dirty="0"/>
              <a:t>לאופני</a:t>
            </a:r>
            <a:r>
              <a:rPr lang="en-US" altLang="en-US" sz="2800" dirty="0"/>
              <a:t> </a:t>
            </a:r>
            <a:r>
              <a:rPr lang="he-IL" altLang="en-US" sz="2800" dirty="0"/>
              <a:t>תנועה</a:t>
            </a:r>
            <a:r>
              <a:rPr lang="en-US" altLang="en-US" sz="2800" dirty="0"/>
              <a:t> </a:t>
            </a:r>
            <a:r>
              <a:rPr lang="he-IL" altLang="en-US" sz="2800" dirty="0"/>
              <a:t>שונים</a:t>
            </a:r>
            <a:r>
              <a:rPr lang="en-US" altLang="en-US" sz="2800" dirty="0"/>
              <a:t> </a:t>
            </a:r>
            <a:r>
              <a:rPr lang="he-IL" altLang="en-US" sz="2800" dirty="0"/>
              <a:t>של</a:t>
            </a:r>
            <a:r>
              <a:rPr lang="en-US" altLang="en-US" sz="2800" dirty="0"/>
              <a:t> </a:t>
            </a:r>
            <a:r>
              <a:rPr lang="he-IL" altLang="en-US" sz="2800" dirty="0"/>
              <a:t>המולקולות</a:t>
            </a:r>
            <a:r>
              <a:rPr lang="en-US" altLang="en-US" sz="2800" dirty="0"/>
              <a:t>*</a:t>
            </a:r>
          </a:p>
        </p:txBody>
      </p:sp>
      <p:sp>
        <p:nvSpPr>
          <p:cNvPr id="2057" name="Slide Number Placeholder 6">
            <a:extLst>
              <a:ext uri="{FF2B5EF4-FFF2-40B4-BE49-F238E27FC236}">
                <a16:creationId xmlns:a16="http://schemas.microsoft.com/office/drawing/2014/main" id="{DC29805A-7E1D-CB40-8E2B-18B3441F0BF5}"/>
              </a:ext>
              <a:ext uri="{C183D7F6-B498-43B3-948B-1728B52AA6E4}">
                <adec:decorative xmlns:adec="http://schemas.microsoft.com/office/drawing/2017/decorative" val="1"/>
              </a:ext>
            </a:extLst>
          </p:cNvPr>
          <p:cNvSpPr txBox="1">
            <a:spLocks noGrp="1"/>
          </p:cNvSpPr>
          <p:nvPr/>
        </p:nvSpPr>
        <p:spPr bwMode="auto">
          <a:xfrm>
            <a:off x="6912260" y="639769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4089FF57-6038-4DDD-A56E-4DA69805FAF4}" type="slidenum">
              <a:rPr lang="he-IL" altLang="en-US" sz="1400" b="0">
                <a:latin typeface="Arial Black" panose="020B0A04020102020204" pitchFamily="34" charset="0"/>
              </a:rPr>
              <a:pPr algn="r" eaLnBrk="1" hangingPunct="1"/>
              <a:t>12</a:t>
            </a:fld>
            <a:endParaRPr lang="en-US" altLang="en-US" sz="1400" b="0" dirty="0">
              <a:latin typeface="Arial Black" panose="020B0A04020102020204" pitchFamily="34" charset="0"/>
            </a:endParaRPr>
          </a:p>
        </p:txBody>
      </p:sp>
      <p:graphicFrame>
        <p:nvGraphicFramePr>
          <p:cNvPr id="53333" name="Group 85">
            <a:extLst>
              <a:ext uri="{FF2B5EF4-FFF2-40B4-BE49-F238E27FC236}">
                <a16:creationId xmlns:a16="http://schemas.microsoft.com/office/drawing/2014/main" id="{8CC589B5-B826-60A9-A97D-062CCBE1ADAC}"/>
              </a:ext>
              <a:ext uri="{C183D7F6-B498-43B3-948B-1728B52AA6E4}">
                <adec:decorative xmlns:adec="http://schemas.microsoft.com/office/drawing/2017/decorative" val="1"/>
              </a:ext>
            </a:extLst>
          </p:cNvPr>
          <p:cNvGraphicFramePr>
            <a:graphicFrameLocks noGrp="1"/>
          </p:cNvGraphicFramePr>
          <p:nvPr>
            <p:ph type="tbl" idx="1"/>
            <p:extLst>
              <p:ext uri="{D42A27DB-BD31-4B8C-83A1-F6EECF244321}">
                <p14:modId xmlns:p14="http://schemas.microsoft.com/office/powerpoint/2010/main" val="3271819529"/>
              </p:ext>
            </p:extLst>
          </p:nvPr>
        </p:nvGraphicFramePr>
        <p:xfrm>
          <a:off x="604630" y="1792900"/>
          <a:ext cx="7815262" cy="3743326"/>
        </p:xfrm>
        <a:graphic>
          <a:graphicData uri="http://schemas.openxmlformats.org/drawingml/2006/table">
            <a:tbl>
              <a:tblPr rtl="1" firstRow="1"/>
              <a:tblGrid>
                <a:gridCol w="1554162">
                  <a:extLst>
                    <a:ext uri="{9D8B030D-6E8A-4147-A177-3AD203B41FA5}">
                      <a16:colId xmlns:a16="http://schemas.microsoft.com/office/drawing/2014/main" val="20000"/>
                    </a:ext>
                  </a:extLst>
                </a:gridCol>
                <a:gridCol w="1597025">
                  <a:extLst>
                    <a:ext uri="{9D8B030D-6E8A-4147-A177-3AD203B41FA5}">
                      <a16:colId xmlns:a16="http://schemas.microsoft.com/office/drawing/2014/main" val="20001"/>
                    </a:ext>
                  </a:extLst>
                </a:gridCol>
                <a:gridCol w="1555750">
                  <a:extLst>
                    <a:ext uri="{9D8B030D-6E8A-4147-A177-3AD203B41FA5}">
                      <a16:colId xmlns:a16="http://schemas.microsoft.com/office/drawing/2014/main" val="20002"/>
                    </a:ext>
                  </a:extLst>
                </a:gridCol>
                <a:gridCol w="1554163">
                  <a:extLst>
                    <a:ext uri="{9D8B030D-6E8A-4147-A177-3AD203B41FA5}">
                      <a16:colId xmlns:a16="http://schemas.microsoft.com/office/drawing/2014/main" val="20003"/>
                    </a:ext>
                  </a:extLst>
                </a:gridCol>
                <a:gridCol w="1554162">
                  <a:extLst>
                    <a:ext uri="{9D8B030D-6E8A-4147-A177-3AD203B41FA5}">
                      <a16:colId xmlns:a16="http://schemas.microsoft.com/office/drawing/2014/main" val="20004"/>
                    </a:ext>
                  </a:extLst>
                </a:gridCol>
              </a:tblGrid>
              <a:tr h="10302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תנודה</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סימטרית</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תנודה</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אסימטרית</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תנודה</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כפוף</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סיבוב</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מעתק</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253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60500">
                <a:tc gridSpan="3">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בסריג מוצק, נוזל וגז</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700" b="0" i="0" u="none" strike="noStrike" cap="none" normalizeH="0" baseline="0" dirty="0">
                          <a:ln>
                            <a:noFill/>
                          </a:ln>
                          <a:solidFill>
                            <a:schemeClr val="tx1"/>
                          </a:solidFill>
                          <a:effectLst/>
                          <a:latin typeface="Arial" charset="0"/>
                          <a:cs typeface="Arial" charset="0"/>
                        </a:rPr>
                        <a:t>*במוצק </a:t>
                      </a:r>
                      <a:r>
                        <a:rPr kumimoji="0" lang="he-IL" sz="1700" b="0" i="0" u="none" strike="noStrike" cap="none" normalizeH="0" baseline="0" dirty="0" err="1">
                          <a:ln>
                            <a:noFill/>
                          </a:ln>
                          <a:solidFill>
                            <a:schemeClr val="tx1"/>
                          </a:solidFill>
                          <a:effectLst/>
                          <a:latin typeface="Arial" charset="0"/>
                          <a:cs typeface="Arial" charset="0"/>
                        </a:rPr>
                        <a:t>אטומרי</a:t>
                      </a:r>
                      <a:r>
                        <a:rPr kumimoji="0" lang="he-IL" sz="1700" b="0" i="0" u="none" strike="noStrike" cap="none" normalizeH="0" baseline="0" dirty="0">
                          <a:ln>
                            <a:noFill/>
                          </a:ln>
                          <a:solidFill>
                            <a:schemeClr val="tx1"/>
                          </a:solidFill>
                          <a:effectLst/>
                          <a:latin typeface="Arial" charset="0"/>
                          <a:cs typeface="Arial" charset="0"/>
                        </a:rPr>
                        <a:t> מתקיימות תנודות אטומים.</a:t>
                      </a:r>
                      <a:endParaRPr kumimoji="0" lang="en-US" sz="17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chemeClr val="tx1"/>
                          </a:solidFill>
                          <a:effectLst/>
                          <a:latin typeface="Arial" charset="0"/>
                          <a:cs typeface="Arial" charset="0"/>
                        </a:rPr>
                        <a:t>בנוזל ובגז</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בגז ובנוזל במידה מוגבלת</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050" name="Object 55">
            <a:extLst>
              <a:ext uri="{FF2B5EF4-FFF2-40B4-BE49-F238E27FC236}">
                <a16:creationId xmlns:a16="http://schemas.microsoft.com/office/drawing/2014/main" id="{03C43801-2816-4479-9BCE-621D60A0AA8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4535318"/>
              </p:ext>
            </p:extLst>
          </p:nvPr>
        </p:nvGraphicFramePr>
        <p:xfrm>
          <a:off x="7308850" y="3451320"/>
          <a:ext cx="866775" cy="523875"/>
        </p:xfrm>
        <a:graphic>
          <a:graphicData uri="http://schemas.openxmlformats.org/presentationml/2006/ole">
            <mc:AlternateContent xmlns:mc="http://schemas.openxmlformats.org/markup-compatibility/2006">
              <mc:Choice xmlns:v="urn:schemas-microsoft-com:vml" Requires="v">
                <p:oleObj name="Visio" r:id="rId3" imgW="865017" imgH="525249" progId="Visio.Drawing.11">
                  <p:embed/>
                </p:oleObj>
              </mc:Choice>
              <mc:Fallback>
                <p:oleObj name="Visio" r:id="rId3" imgW="865017" imgH="525249" progId="Visio.Drawing.11">
                  <p:embed/>
                  <p:pic>
                    <p:nvPicPr>
                      <p:cNvPr id="0" name="Object 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3451320"/>
                        <a:ext cx="866775"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7">
            <a:extLst>
              <a:ext uri="{FF2B5EF4-FFF2-40B4-BE49-F238E27FC236}">
                <a16:creationId xmlns:a16="http://schemas.microsoft.com/office/drawing/2014/main" id="{F3DD1ECF-FFF1-89DA-A205-DF1599443E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4789666"/>
              </p:ext>
            </p:extLst>
          </p:nvPr>
        </p:nvGraphicFramePr>
        <p:xfrm>
          <a:off x="5664474" y="3435963"/>
          <a:ext cx="800100" cy="533400"/>
        </p:xfrm>
        <a:graphic>
          <a:graphicData uri="http://schemas.openxmlformats.org/presentationml/2006/ole">
            <mc:AlternateContent xmlns:mc="http://schemas.openxmlformats.org/markup-compatibility/2006">
              <mc:Choice xmlns:v="urn:schemas-microsoft-com:vml" Requires="v">
                <p:oleObj name="Visio" r:id="rId5" imgW="798088" imgH="532836" progId="Visio.Drawing.11">
                  <p:embed/>
                </p:oleObj>
              </mc:Choice>
              <mc:Fallback>
                <p:oleObj name="Visio" r:id="rId5" imgW="798088" imgH="532836" progId="Visio.Drawing.11">
                  <p:embed/>
                  <p:pic>
                    <p:nvPicPr>
                      <p:cNvPr id="0"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474" y="3435963"/>
                        <a:ext cx="8001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9">
            <a:extLst>
              <a:ext uri="{FF2B5EF4-FFF2-40B4-BE49-F238E27FC236}">
                <a16:creationId xmlns:a16="http://schemas.microsoft.com/office/drawing/2014/main" id="{7D623FB1-F5EA-4717-3F46-82F1F7FB63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1675263"/>
              </p:ext>
            </p:extLst>
          </p:nvPr>
        </p:nvGraphicFramePr>
        <p:xfrm>
          <a:off x="3865614" y="3435963"/>
          <a:ext cx="1257300" cy="676275"/>
        </p:xfrm>
        <a:graphic>
          <a:graphicData uri="http://schemas.openxmlformats.org/presentationml/2006/ole">
            <mc:AlternateContent xmlns:mc="http://schemas.openxmlformats.org/markup-compatibility/2006">
              <mc:Choice xmlns:v="urn:schemas-microsoft-com:vml" Requires="v">
                <p:oleObj name="Visio" r:id="rId7" imgW="1258634" imgH="671915" progId="Visio.Drawing.11">
                  <p:embed/>
                </p:oleObj>
              </mc:Choice>
              <mc:Fallback>
                <p:oleObj name="Visio" r:id="rId7" imgW="1258634" imgH="671915" progId="Visio.Drawing.11">
                  <p:embed/>
                  <p:pic>
                    <p:nvPicPr>
                      <p:cNvPr id="0" name="Object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5614" y="3435963"/>
                        <a:ext cx="1257300"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61">
            <a:extLst>
              <a:ext uri="{FF2B5EF4-FFF2-40B4-BE49-F238E27FC236}">
                <a16:creationId xmlns:a16="http://schemas.microsoft.com/office/drawing/2014/main" id="{8C3E634E-8FFB-0CDD-B270-7D416053B1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63072839"/>
              </p:ext>
            </p:extLst>
          </p:nvPr>
        </p:nvGraphicFramePr>
        <p:xfrm>
          <a:off x="2536429" y="3451320"/>
          <a:ext cx="800100" cy="704850"/>
        </p:xfrm>
        <a:graphic>
          <a:graphicData uri="http://schemas.openxmlformats.org/presentationml/2006/ole">
            <mc:AlternateContent xmlns:mc="http://schemas.openxmlformats.org/markup-compatibility/2006">
              <mc:Choice xmlns:v="urn:schemas-microsoft-com:vml" Requires="v">
                <p:oleObj name="Visio" r:id="rId9" imgW="802791" imgH="701175" progId="Visio.Drawing.11">
                  <p:embed/>
                </p:oleObj>
              </mc:Choice>
              <mc:Fallback>
                <p:oleObj name="Visio" r:id="rId9" imgW="802791" imgH="701175" progId="Visio.Drawing.11">
                  <p:embed/>
                  <p:pic>
                    <p:nvPicPr>
                      <p:cNvPr id="0" name="Object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429" y="3451320"/>
                        <a:ext cx="800100" cy="704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3">
            <a:extLst>
              <a:ext uri="{FF2B5EF4-FFF2-40B4-BE49-F238E27FC236}">
                <a16:creationId xmlns:a16="http://schemas.microsoft.com/office/drawing/2014/main" id="{C392132C-E824-2EF0-366D-12312090014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5660544"/>
              </p:ext>
            </p:extLst>
          </p:nvPr>
        </p:nvGraphicFramePr>
        <p:xfrm>
          <a:off x="774131" y="3216888"/>
          <a:ext cx="1171575" cy="895350"/>
        </p:xfrm>
        <a:graphic>
          <a:graphicData uri="http://schemas.openxmlformats.org/presentationml/2006/ole">
            <mc:AlternateContent xmlns:mc="http://schemas.openxmlformats.org/markup-compatibility/2006">
              <mc:Choice xmlns:v="urn:schemas-microsoft-com:vml" Requires="v">
                <p:oleObj name="Visio" r:id="rId11" imgW="2506053" imgH="1910983" progId="Visio.Drawing.11">
                  <p:embed/>
                </p:oleObj>
              </mc:Choice>
              <mc:Fallback>
                <p:oleObj name="Visio" r:id="rId11" imgW="2506053" imgH="1910983" progId="Visio.Drawing.11">
                  <p:embed/>
                  <p:pic>
                    <p:nvPicPr>
                      <p:cNvPr id="0" name="Object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131" y="3216888"/>
                        <a:ext cx="1171575"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3333"/>
                                        </p:tgtEl>
                                        <p:attrNameLst>
                                          <p:attrName>style.visibility</p:attrName>
                                        </p:attrNameLst>
                                      </p:cBhvr>
                                      <p:to>
                                        <p:strVal val="visible"/>
                                      </p:to>
                                    </p:set>
                                    <p:animEffect transition="in" filter="wheel(4)">
                                      <p:cBhvr>
                                        <p:cTn id="7" dur="500"/>
                                        <p:tgtEl>
                                          <p:spTgt spid="5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67402A7-B60E-A10A-9C2F-586BA0E8525B}"/>
              </a:ext>
            </a:extLst>
          </p:cNvPr>
          <p:cNvSpPr>
            <a:spLocks noGrp="1"/>
          </p:cNvSpPr>
          <p:nvPr>
            <p:ph type="title" idx="4294967295"/>
          </p:nvPr>
        </p:nvSpPr>
        <p:spPr>
          <a:xfrm>
            <a:off x="1511300" y="441325"/>
            <a:ext cx="7597775" cy="866775"/>
          </a:xfrm>
        </p:spPr>
        <p:txBody>
          <a:bodyPr/>
          <a:lstStyle/>
          <a:p>
            <a:pPr eaLnBrk="1" hangingPunct="1"/>
            <a:r>
              <a:rPr lang="he-IL" altLang="en-US" b="1"/>
              <a:t>גרף חימום של מים</a:t>
            </a:r>
            <a:endParaRPr lang="en-US" altLang="en-US" b="1"/>
          </a:p>
        </p:txBody>
      </p:sp>
      <p:sp>
        <p:nvSpPr>
          <p:cNvPr id="19460" name="Text Box 4">
            <a:extLst>
              <a:ext uri="{FF2B5EF4-FFF2-40B4-BE49-F238E27FC236}">
                <a16:creationId xmlns:a16="http://schemas.microsoft.com/office/drawing/2014/main" id="{ACECC7B2-D2F2-E2E6-B062-396E03291A83}"/>
              </a:ext>
            </a:extLst>
          </p:cNvPr>
          <p:cNvSpPr txBox="1">
            <a:spLocks noChangeArrowheads="1"/>
          </p:cNvSpPr>
          <p:nvPr/>
        </p:nvSpPr>
        <p:spPr bwMode="auto">
          <a:xfrm>
            <a:off x="1511300" y="6202363"/>
            <a:ext cx="7453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rtl="1" eaLnBrk="1" hangingPunct="1">
              <a:spcBef>
                <a:spcPct val="50000"/>
              </a:spcBef>
              <a:buClr>
                <a:schemeClr val="hlink"/>
              </a:buClr>
            </a:pPr>
            <a:r>
              <a:rPr lang="en-US" altLang="en-US" sz="2000" b="0">
                <a:solidFill>
                  <a:srgbClr val="333399"/>
                </a:solidFill>
                <a:hlinkClick r:id="rId2"/>
              </a:rPr>
              <a:t>http://phet.colorado.edu/en/simulation/states-of-matter</a:t>
            </a:r>
            <a:endParaRPr lang="en-US" altLang="en-US" sz="2000" b="0">
              <a:solidFill>
                <a:srgbClr val="333399"/>
              </a:solidFill>
            </a:endParaRPr>
          </a:p>
        </p:txBody>
      </p:sp>
      <p:sp>
        <p:nvSpPr>
          <p:cNvPr id="83973" name="AutoShape 5">
            <a:extLst>
              <a:ext uri="{FF2B5EF4-FFF2-40B4-BE49-F238E27FC236}">
                <a16:creationId xmlns:a16="http://schemas.microsoft.com/office/drawing/2014/main" id="{D06E7CB2-49F2-358B-2371-1A2E4A90A04D}"/>
              </a:ext>
            </a:extLst>
          </p:cNvPr>
          <p:cNvSpPr>
            <a:spLocks/>
          </p:cNvSpPr>
          <p:nvPr/>
        </p:nvSpPr>
        <p:spPr bwMode="auto">
          <a:xfrm>
            <a:off x="4143375" y="4900613"/>
            <a:ext cx="914400" cy="511175"/>
          </a:xfrm>
          <a:prstGeom prst="borderCallout2">
            <a:avLst>
              <a:gd name="adj1" fmla="val 28884"/>
              <a:gd name="adj2" fmla="val -8333"/>
              <a:gd name="adj3" fmla="val 28884"/>
              <a:gd name="adj4" fmla="val -31426"/>
              <a:gd name="adj5" fmla="val -104657"/>
              <a:gd name="adj6" fmla="val -55556"/>
            </a:avLst>
          </a:prstGeom>
          <a:solidFill>
            <a:schemeClr val="accent1"/>
          </a:solidFill>
          <a:ln w="9525">
            <a:solidFill>
              <a:schemeClr val="tx1"/>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היתוך</a:t>
            </a:r>
            <a:endParaRPr lang="en-US" altLang="en-US"/>
          </a:p>
        </p:txBody>
      </p:sp>
      <p:sp>
        <p:nvSpPr>
          <p:cNvPr id="83974" name="AutoShape 6">
            <a:extLst>
              <a:ext uri="{FF2B5EF4-FFF2-40B4-BE49-F238E27FC236}">
                <a16:creationId xmlns:a16="http://schemas.microsoft.com/office/drawing/2014/main" id="{CC5CF1C0-5470-05A3-4E78-356F27BB5623}"/>
              </a:ext>
            </a:extLst>
          </p:cNvPr>
          <p:cNvSpPr>
            <a:spLocks/>
          </p:cNvSpPr>
          <p:nvPr/>
        </p:nvSpPr>
        <p:spPr bwMode="auto">
          <a:xfrm>
            <a:off x="7024688" y="3101975"/>
            <a:ext cx="914400" cy="401638"/>
          </a:xfrm>
          <a:prstGeom prst="borderCallout2">
            <a:avLst>
              <a:gd name="adj1" fmla="val 36759"/>
              <a:gd name="adj2" fmla="val -8333"/>
              <a:gd name="adj3" fmla="val 36759"/>
              <a:gd name="adj4" fmla="val -52778"/>
              <a:gd name="adj5" fmla="val -160472"/>
              <a:gd name="adj6" fmla="val -98958"/>
            </a:avLst>
          </a:prstGeom>
          <a:solidFill>
            <a:schemeClr val="accent1"/>
          </a:solidFill>
          <a:ln w="9525">
            <a:solidFill>
              <a:schemeClr val="tx1"/>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רתיחה</a:t>
            </a:r>
            <a:endParaRPr lang="en-US" altLang="en-US"/>
          </a:p>
        </p:txBody>
      </p:sp>
      <p:grpSp>
        <p:nvGrpSpPr>
          <p:cNvPr id="2" name="Group 1" descr="גרף חימום של מים">
            <a:extLst>
              <a:ext uri="{FF2B5EF4-FFF2-40B4-BE49-F238E27FC236}">
                <a16:creationId xmlns:a16="http://schemas.microsoft.com/office/drawing/2014/main" id="{255C9AF4-803A-931F-3370-DADE9743CC26}"/>
              </a:ext>
            </a:extLst>
          </p:cNvPr>
          <p:cNvGrpSpPr/>
          <p:nvPr/>
        </p:nvGrpSpPr>
        <p:grpSpPr>
          <a:xfrm>
            <a:off x="1979613" y="1257300"/>
            <a:ext cx="6199187" cy="3757613"/>
            <a:chOff x="1979613" y="1257300"/>
            <a:chExt cx="6199187" cy="3757613"/>
          </a:xfrm>
        </p:grpSpPr>
        <p:pic>
          <p:nvPicPr>
            <p:cNvPr id="19459" name="Picture 7" descr="גרף חימום של מים">
              <a:extLst>
                <a:ext uri="{FF2B5EF4-FFF2-40B4-BE49-F238E27FC236}">
                  <a16:creationId xmlns:a16="http://schemas.microsoft.com/office/drawing/2014/main" id="{166701AC-EC4F-41B9-215F-146BFEB07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524000"/>
              <a:ext cx="6199187" cy="3490913"/>
            </a:xfrm>
            <a:prstGeom prst="rect">
              <a:avLst/>
            </a:prstGeom>
            <a:noFill/>
            <a:ln w="952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9463" name="Line 7">
              <a:extLst>
                <a:ext uri="{FF2B5EF4-FFF2-40B4-BE49-F238E27FC236}">
                  <a16:creationId xmlns:a16="http://schemas.microsoft.com/office/drawing/2014/main" id="{15A73BD7-C5CF-3EE3-DAE9-D0716EE31DE5}"/>
                </a:ext>
              </a:extLst>
            </p:cNvPr>
            <p:cNvSpPr>
              <a:spLocks noChangeShapeType="1"/>
            </p:cNvSpPr>
            <p:nvPr/>
          </p:nvSpPr>
          <p:spPr bwMode="auto">
            <a:xfrm flipV="1">
              <a:off x="7024688" y="1257300"/>
              <a:ext cx="914400" cy="914400"/>
            </a:xfrm>
            <a:prstGeom prst="line">
              <a:avLst/>
            </a:prstGeom>
            <a:noFill/>
            <a:ln w="28575">
              <a:solidFill>
                <a:srgbClr val="3399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3981" name="AutoShape 13">
            <a:extLst>
              <a:ext uri="{FF2B5EF4-FFF2-40B4-BE49-F238E27FC236}">
                <a16:creationId xmlns:a16="http://schemas.microsoft.com/office/drawing/2014/main" id="{550757C7-46CD-BB77-98DE-8CB7A43C3DB7}"/>
              </a:ext>
            </a:extLst>
          </p:cNvPr>
          <p:cNvSpPr>
            <a:spLocks/>
          </p:cNvSpPr>
          <p:nvPr/>
        </p:nvSpPr>
        <p:spPr bwMode="auto">
          <a:xfrm>
            <a:off x="4333875" y="1003300"/>
            <a:ext cx="1446213" cy="609600"/>
          </a:xfrm>
          <a:prstGeom prst="borderCallout2">
            <a:avLst>
              <a:gd name="adj1" fmla="val 18750"/>
              <a:gd name="adj2" fmla="val 105269"/>
              <a:gd name="adj3" fmla="val 18750"/>
              <a:gd name="adj4" fmla="val 177167"/>
              <a:gd name="adj5" fmla="val 39583"/>
              <a:gd name="adj6" fmla="val 249065"/>
            </a:avLst>
          </a:prstGeom>
          <a:solidFill>
            <a:schemeClr val="accent1"/>
          </a:solidFill>
          <a:ln w="9525">
            <a:solidFill>
              <a:schemeClr val="tx1"/>
            </a:solidFill>
            <a:miter lim="800000"/>
            <a:headEnd/>
            <a:tailEnd/>
          </a:ln>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1600"/>
              <a:t>מה יקרה אם נמשיך לחמם?</a:t>
            </a:r>
            <a:endParaRPr lang="en-US" altLang="en-US" sz="1600"/>
          </a:p>
        </p:txBody>
      </p:sp>
      <p:sp>
        <p:nvSpPr>
          <p:cNvPr id="83982" name="Text Box 14">
            <a:extLst>
              <a:ext uri="{FF2B5EF4-FFF2-40B4-BE49-F238E27FC236}">
                <a16:creationId xmlns:a16="http://schemas.microsoft.com/office/drawing/2014/main" id="{19A4A14E-F66C-E1F9-9278-07F0826CA27D}"/>
              </a:ext>
            </a:extLst>
          </p:cNvPr>
          <p:cNvSpPr txBox="1">
            <a:spLocks noChangeArrowheads="1"/>
          </p:cNvSpPr>
          <p:nvPr/>
        </p:nvSpPr>
        <p:spPr bwMode="auto">
          <a:xfrm>
            <a:off x="2447925" y="5411788"/>
            <a:ext cx="63007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en-US"/>
              <a:t>באילו אזורים בגרך חל שינוי משמעותי באנרגיה הקינטית?</a:t>
            </a:r>
          </a:p>
          <a:p>
            <a:pPr algn="r" eaLnBrk="1" hangingPunct="1">
              <a:spcBef>
                <a:spcPct val="50000"/>
              </a:spcBef>
            </a:pPr>
            <a:r>
              <a:rPr lang="he-IL" altLang="en-US"/>
              <a:t>באילו אזורים בגרך חל שינוי משמעותי באנרגיה הפוטנציאלית?</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blinds(horizontal)">
                                      <p:cBhvr>
                                        <p:cTn id="7" dur="500"/>
                                        <p:tgtEl>
                                          <p:spTgt spid="83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4"/>
                                        </p:tgtEl>
                                        <p:attrNameLst>
                                          <p:attrName>style.visibility</p:attrName>
                                        </p:attrNameLst>
                                      </p:cBhvr>
                                      <p:to>
                                        <p:strVal val="visible"/>
                                      </p:to>
                                    </p:set>
                                    <p:animEffect transition="in" filter="blinds(horizontal)">
                                      <p:cBhvr>
                                        <p:cTn id="12" dur="500"/>
                                        <p:tgtEl>
                                          <p:spTgt spid="839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3982"/>
                                        </p:tgtEl>
                                        <p:attrNameLst>
                                          <p:attrName>style.visibility</p:attrName>
                                        </p:attrNameLst>
                                      </p:cBhvr>
                                      <p:to>
                                        <p:strVal val="visible"/>
                                      </p:to>
                                    </p:set>
                                    <p:animEffect transition="in" filter="box(in)">
                                      <p:cBhvr>
                                        <p:cTn id="17" dur="500"/>
                                        <p:tgtEl>
                                          <p:spTgt spid="839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981"/>
                                        </p:tgtEl>
                                        <p:attrNameLst>
                                          <p:attrName>style.visibility</p:attrName>
                                        </p:attrNameLst>
                                      </p:cBhvr>
                                      <p:to>
                                        <p:strVal val="visible"/>
                                      </p:to>
                                    </p:set>
                                    <p:animEffect transition="in" filter="blinds(horizontal)">
                                      <p:cBhvr>
                                        <p:cTn id="22" dur="500"/>
                                        <p:tgtEl>
                                          <p:spTgt spid="83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4" grpId="0" animBg="1"/>
      <p:bldP spid="83981" grpId="0" animBg="1"/>
      <p:bldP spid="839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6">
            <a:extLst>
              <a:ext uri="{FF2B5EF4-FFF2-40B4-BE49-F238E27FC236}">
                <a16:creationId xmlns:a16="http://schemas.microsoft.com/office/drawing/2014/main" id="{988D217C-613B-8DC4-7FAC-F5F27B57CDFA}"/>
              </a:ext>
            </a:extLst>
          </p:cNvPr>
          <p:cNvSpPr>
            <a:spLocks noGrp="1" noChangeArrowheads="1"/>
          </p:cNvSpPr>
          <p:nvPr>
            <p:ph type="title" idx="4294967295"/>
          </p:nvPr>
        </p:nvSpPr>
        <p:spPr bwMode="auto">
          <a:xfrm>
            <a:off x="3340100" y="80963"/>
            <a:ext cx="1873250" cy="611187"/>
          </a:xfrm>
          <a:prstGeom prst="roundRect">
            <a:avLst>
              <a:gd name="adj" fmla="val 16667"/>
            </a:avLst>
          </a:prstGeom>
          <a:solidFill>
            <a:schemeClr val="accent1"/>
          </a:solidFill>
          <a:ln w="9525">
            <a:solidFill>
              <a:schemeClr val="tx1"/>
            </a:solidFill>
            <a:prstDash/>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e-IL"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אנרגיה</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486" name="Text Box 40">
            <a:extLst>
              <a:ext uri="{FF2B5EF4-FFF2-40B4-BE49-F238E27FC236}">
                <a16:creationId xmlns:a16="http://schemas.microsoft.com/office/drawing/2014/main" id="{E5DE6056-2550-806E-472A-E3734ECCDD6A}"/>
              </a:ext>
              <a:ext uri="{C183D7F6-B498-43B3-948B-1728B52AA6E4}">
                <adec:decorative xmlns:adec="http://schemas.microsoft.com/office/drawing/2017/decorative" val="1"/>
              </a:ext>
            </a:extLst>
          </p:cNvPr>
          <p:cNvSpPr txBox="1">
            <a:spLocks noChangeArrowheads="1"/>
          </p:cNvSpPr>
          <p:nvPr/>
        </p:nvSpPr>
        <p:spPr bwMode="auto">
          <a:xfrm>
            <a:off x="4349750" y="982663"/>
            <a:ext cx="266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sz="1600">
                <a:latin typeface="BN Anna" pitchFamily="2" charset="-79"/>
                <a:cs typeface="Guttman Yad-Brush" panose="02010401010101010101" pitchFamily="2" charset="-79"/>
              </a:rPr>
              <a:t>של חומר מבוטאת ע"י</a:t>
            </a:r>
            <a:endParaRPr lang="en-US" altLang="en-US" sz="1600">
              <a:latin typeface="BN Anna" pitchFamily="2" charset="-79"/>
              <a:cs typeface="Guttman Yad-Brush" panose="02010401010101010101" pitchFamily="2" charset="-79"/>
            </a:endParaRPr>
          </a:p>
        </p:txBody>
      </p:sp>
      <p:sp>
        <p:nvSpPr>
          <p:cNvPr id="20483" name="AutoShape 9">
            <a:extLst>
              <a:ext uri="{FF2B5EF4-FFF2-40B4-BE49-F238E27FC236}">
                <a16:creationId xmlns:a16="http://schemas.microsoft.com/office/drawing/2014/main" id="{5D04A80C-6A82-C6C9-3E0A-548A53AE7738}"/>
              </a:ext>
              <a:ext uri="{C183D7F6-B498-43B3-948B-1728B52AA6E4}">
                <adec:decorative xmlns:adec="http://schemas.microsoft.com/office/drawing/2017/decorative" val="1"/>
              </a:ext>
            </a:extLst>
          </p:cNvPr>
          <p:cNvSpPr>
            <a:spLocks noChangeArrowheads="1"/>
          </p:cNvSpPr>
          <p:nvPr/>
        </p:nvSpPr>
        <p:spPr bwMode="auto">
          <a:xfrm>
            <a:off x="3340100" y="1414463"/>
            <a:ext cx="1873250" cy="611187"/>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פנימית</a:t>
            </a:r>
            <a:endParaRPr lang="en-US" altLang="en-US"/>
          </a:p>
        </p:txBody>
      </p:sp>
      <p:cxnSp>
        <p:nvCxnSpPr>
          <p:cNvPr id="20484" name="AutoShape 14">
            <a:extLst>
              <a:ext uri="{FF2B5EF4-FFF2-40B4-BE49-F238E27FC236}">
                <a16:creationId xmlns:a16="http://schemas.microsoft.com/office/drawing/2014/main" id="{359B890F-F2C7-0817-4D72-0830A9FB47A7}"/>
              </a:ext>
              <a:ext uri="{C183D7F6-B498-43B3-948B-1728B52AA6E4}">
                <adec:decorative xmlns:adec="http://schemas.microsoft.com/office/drawing/2017/decorative" val="1"/>
              </a:ext>
            </a:extLst>
          </p:cNvPr>
          <p:cNvCxnSpPr>
            <a:cxnSpLocks noChangeShapeType="1"/>
            <a:stCxn id="20482" idx="2"/>
            <a:endCxn id="20483" idx="0"/>
          </p:cNvCxnSpPr>
          <p:nvPr/>
        </p:nvCxnSpPr>
        <p:spPr bwMode="auto">
          <a:xfrm>
            <a:off x="4276725" y="692150"/>
            <a:ext cx="0" cy="7223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 name="Group 47">
            <a:extLst>
              <a:ext uri="{FF2B5EF4-FFF2-40B4-BE49-F238E27FC236}">
                <a16:creationId xmlns:a16="http://schemas.microsoft.com/office/drawing/2014/main" id="{5353773B-7E98-889B-7E01-D7DE5F1454E0}"/>
              </a:ext>
              <a:ext uri="{C183D7F6-B498-43B3-948B-1728B52AA6E4}">
                <adec:decorative xmlns:adec="http://schemas.microsoft.com/office/drawing/2017/decorative" val="1"/>
              </a:ext>
            </a:extLst>
          </p:cNvPr>
          <p:cNvGrpSpPr>
            <a:grpSpLocks/>
          </p:cNvGrpSpPr>
          <p:nvPr/>
        </p:nvGrpSpPr>
        <p:grpSpPr bwMode="auto">
          <a:xfrm>
            <a:off x="2374900" y="2025650"/>
            <a:ext cx="3981450" cy="1308100"/>
            <a:chOff x="2838" y="1276"/>
            <a:chExt cx="2508" cy="824"/>
          </a:xfrm>
        </p:grpSpPr>
        <p:sp>
          <p:nvSpPr>
            <p:cNvPr id="20511" name="AutoShape 7">
              <a:extLst>
                <a:ext uri="{FF2B5EF4-FFF2-40B4-BE49-F238E27FC236}">
                  <a16:creationId xmlns:a16="http://schemas.microsoft.com/office/drawing/2014/main" id="{15132C24-29F1-37DE-9E42-C57BD47108A2}"/>
                </a:ext>
              </a:extLst>
            </p:cNvPr>
            <p:cNvSpPr>
              <a:spLocks noChangeArrowheads="1"/>
            </p:cNvSpPr>
            <p:nvPr/>
          </p:nvSpPr>
          <p:spPr bwMode="auto">
            <a:xfrm>
              <a:off x="4532" y="1715"/>
              <a:ext cx="814"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a:t>
              </a:r>
            </a:p>
            <a:p>
              <a:pPr algn="ctr" eaLnBrk="1" hangingPunct="1"/>
              <a:r>
                <a:rPr lang="he-IL" altLang="en-US"/>
                <a:t>קינטית</a:t>
              </a:r>
              <a:endParaRPr lang="en-US" altLang="en-US"/>
            </a:p>
          </p:txBody>
        </p:sp>
        <p:sp>
          <p:nvSpPr>
            <p:cNvPr id="20512" name="AutoShape 10">
              <a:extLst>
                <a:ext uri="{FF2B5EF4-FFF2-40B4-BE49-F238E27FC236}">
                  <a16:creationId xmlns:a16="http://schemas.microsoft.com/office/drawing/2014/main" id="{584B46D8-705F-962F-44DF-A854B9798D2C}"/>
                </a:ext>
              </a:extLst>
            </p:cNvPr>
            <p:cNvSpPr>
              <a:spLocks noChangeArrowheads="1"/>
            </p:cNvSpPr>
            <p:nvPr/>
          </p:nvSpPr>
          <p:spPr bwMode="auto">
            <a:xfrm>
              <a:off x="2838" y="1715"/>
              <a:ext cx="885"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a:t>
              </a:r>
            </a:p>
            <a:p>
              <a:pPr algn="ctr" eaLnBrk="1" hangingPunct="1"/>
              <a:r>
                <a:rPr lang="he-IL" altLang="en-US"/>
                <a:t>פוטנציאלית</a:t>
              </a:r>
              <a:endParaRPr lang="en-US" altLang="en-US"/>
            </a:p>
          </p:txBody>
        </p:sp>
        <p:cxnSp>
          <p:nvCxnSpPr>
            <p:cNvPr id="20513" name="AutoShape 15">
              <a:extLst>
                <a:ext uri="{FF2B5EF4-FFF2-40B4-BE49-F238E27FC236}">
                  <a16:creationId xmlns:a16="http://schemas.microsoft.com/office/drawing/2014/main" id="{9F255FE7-224E-3036-EE11-483524C7A3BB}"/>
                </a:ext>
              </a:extLst>
            </p:cNvPr>
            <p:cNvCxnSpPr>
              <a:cxnSpLocks noChangeShapeType="1"/>
              <a:stCxn id="20483" idx="2"/>
              <a:endCxn id="20512" idx="0"/>
            </p:cNvCxnSpPr>
            <p:nvPr/>
          </p:nvCxnSpPr>
          <p:spPr bwMode="auto">
            <a:xfrm rot="5400000">
              <a:off x="3427" y="1129"/>
              <a:ext cx="439" cy="73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14" name="AutoShape 16">
              <a:extLst>
                <a:ext uri="{FF2B5EF4-FFF2-40B4-BE49-F238E27FC236}">
                  <a16:creationId xmlns:a16="http://schemas.microsoft.com/office/drawing/2014/main" id="{0B264153-6C6A-0226-36CD-C1034011385A}"/>
                </a:ext>
              </a:extLst>
            </p:cNvPr>
            <p:cNvCxnSpPr>
              <a:cxnSpLocks noChangeShapeType="1"/>
              <a:stCxn id="20483" idx="2"/>
              <a:endCxn id="20511" idx="0"/>
            </p:cNvCxnSpPr>
            <p:nvPr/>
          </p:nvCxnSpPr>
          <p:spPr bwMode="auto">
            <a:xfrm rot="16200000" flipH="1">
              <a:off x="4257" y="1033"/>
              <a:ext cx="439" cy="92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515" name="Text Box 19">
              <a:extLst>
                <a:ext uri="{FF2B5EF4-FFF2-40B4-BE49-F238E27FC236}">
                  <a16:creationId xmlns:a16="http://schemas.microsoft.com/office/drawing/2014/main" id="{E3DD6DC1-D856-5B5F-DACB-F6E908049FE0}"/>
                </a:ext>
              </a:extLst>
            </p:cNvPr>
            <p:cNvSpPr txBox="1">
              <a:spLocks noChangeArrowheads="1"/>
            </p:cNvSpPr>
            <p:nvPr/>
          </p:nvSpPr>
          <p:spPr bwMode="auto">
            <a:xfrm>
              <a:off x="3900" y="1775"/>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2000"/>
                <a:t>+</a:t>
              </a:r>
              <a:endParaRPr lang="en-US" altLang="en-US" sz="2000"/>
            </a:p>
          </p:txBody>
        </p:sp>
      </p:grpSp>
      <p:grpSp>
        <p:nvGrpSpPr>
          <p:cNvPr id="3" name="Group 48">
            <a:extLst>
              <a:ext uri="{FF2B5EF4-FFF2-40B4-BE49-F238E27FC236}">
                <a16:creationId xmlns:a16="http://schemas.microsoft.com/office/drawing/2014/main" id="{D04F254C-71BD-A033-CFA1-88B82CA88927}"/>
              </a:ext>
              <a:ext uri="{C183D7F6-B498-43B3-948B-1728B52AA6E4}">
                <adec:decorative xmlns:adec="http://schemas.microsoft.com/office/drawing/2017/decorative" val="1"/>
              </a:ext>
            </a:extLst>
          </p:cNvPr>
          <p:cNvGrpSpPr>
            <a:grpSpLocks/>
          </p:cNvGrpSpPr>
          <p:nvPr/>
        </p:nvGrpSpPr>
        <p:grpSpPr bwMode="auto">
          <a:xfrm>
            <a:off x="4567238" y="3333750"/>
            <a:ext cx="2446337" cy="1506538"/>
            <a:chOff x="4219" y="2100"/>
            <a:chExt cx="1541" cy="949"/>
          </a:xfrm>
        </p:grpSpPr>
        <p:sp>
          <p:nvSpPr>
            <p:cNvPr id="20506" name="AutoShape 8">
              <a:extLst>
                <a:ext uri="{FF2B5EF4-FFF2-40B4-BE49-F238E27FC236}">
                  <a16:creationId xmlns:a16="http://schemas.microsoft.com/office/drawing/2014/main" id="{8CFED75F-9829-7865-E30F-33377DCDEFB5}"/>
                </a:ext>
              </a:extLst>
            </p:cNvPr>
            <p:cNvSpPr>
              <a:spLocks noChangeArrowheads="1"/>
            </p:cNvSpPr>
            <p:nvPr/>
          </p:nvSpPr>
          <p:spPr bwMode="auto">
            <a:xfrm>
              <a:off x="5079" y="2664"/>
              <a:ext cx="681"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מהירות </a:t>
              </a:r>
            </a:p>
            <a:p>
              <a:pPr algn="ctr" eaLnBrk="1" hangingPunct="1"/>
              <a:r>
                <a:rPr lang="he-IL" altLang="en-US"/>
                <a:t>תנועה</a:t>
              </a:r>
              <a:endParaRPr lang="en-US" altLang="en-US"/>
            </a:p>
          </p:txBody>
        </p:sp>
        <p:sp>
          <p:nvSpPr>
            <p:cNvPr id="20507" name="AutoShape 11">
              <a:extLst>
                <a:ext uri="{FF2B5EF4-FFF2-40B4-BE49-F238E27FC236}">
                  <a16:creationId xmlns:a16="http://schemas.microsoft.com/office/drawing/2014/main" id="{B00D97AD-F09D-BD93-88F3-52751EDC2A66}"/>
                </a:ext>
              </a:extLst>
            </p:cNvPr>
            <p:cNvSpPr>
              <a:spLocks noChangeArrowheads="1"/>
            </p:cNvSpPr>
            <p:nvPr/>
          </p:nvSpPr>
          <p:spPr bwMode="auto">
            <a:xfrm>
              <a:off x="4219" y="2664"/>
              <a:ext cx="625"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מסה</a:t>
              </a:r>
              <a:endParaRPr lang="en-US" altLang="en-US"/>
            </a:p>
          </p:txBody>
        </p:sp>
        <p:cxnSp>
          <p:nvCxnSpPr>
            <p:cNvPr id="20508" name="AutoShape 17">
              <a:extLst>
                <a:ext uri="{FF2B5EF4-FFF2-40B4-BE49-F238E27FC236}">
                  <a16:creationId xmlns:a16="http://schemas.microsoft.com/office/drawing/2014/main" id="{646F2B31-22DA-8638-4EAA-14BD67838A1A}"/>
                </a:ext>
              </a:extLst>
            </p:cNvPr>
            <p:cNvCxnSpPr>
              <a:cxnSpLocks noChangeShapeType="1"/>
              <a:stCxn id="20511" idx="2"/>
              <a:endCxn id="20506" idx="0"/>
            </p:cNvCxnSpPr>
            <p:nvPr/>
          </p:nvCxnSpPr>
          <p:spPr bwMode="auto">
            <a:xfrm rot="16200000" flipH="1">
              <a:off x="4886" y="2130"/>
              <a:ext cx="564" cy="50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09" name="AutoShape 18">
              <a:extLst>
                <a:ext uri="{FF2B5EF4-FFF2-40B4-BE49-F238E27FC236}">
                  <a16:creationId xmlns:a16="http://schemas.microsoft.com/office/drawing/2014/main" id="{CAE17C53-6D82-1A28-7914-9B68150E972B}"/>
                </a:ext>
              </a:extLst>
            </p:cNvPr>
            <p:cNvCxnSpPr>
              <a:cxnSpLocks noChangeShapeType="1"/>
              <a:stCxn id="20511" idx="2"/>
              <a:endCxn id="20507" idx="0"/>
            </p:cNvCxnSpPr>
            <p:nvPr/>
          </p:nvCxnSpPr>
          <p:spPr bwMode="auto">
            <a:xfrm rot="5400000">
              <a:off x="4442" y="2190"/>
              <a:ext cx="564" cy="38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510" name="Text Box 42">
              <a:extLst>
                <a:ext uri="{FF2B5EF4-FFF2-40B4-BE49-F238E27FC236}">
                  <a16:creationId xmlns:a16="http://schemas.microsoft.com/office/drawing/2014/main" id="{D007C5A8-7270-8F5C-FF80-EA85AE7B8AF2}"/>
                </a:ext>
              </a:extLst>
            </p:cNvPr>
            <p:cNvSpPr txBox="1">
              <a:spLocks noChangeArrowheads="1"/>
            </p:cNvSpPr>
            <p:nvPr/>
          </p:nvSpPr>
          <p:spPr bwMode="auto">
            <a:xfrm>
              <a:off x="4532" y="228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תלויה ב:</a:t>
              </a:r>
              <a:endParaRPr lang="en-US" altLang="en-US" sz="1600">
                <a:latin typeface="BN Anna" pitchFamily="2" charset="-79"/>
                <a:cs typeface="Guttman Yad-Brush" panose="02010401010101010101" pitchFamily="2" charset="-79"/>
              </a:endParaRPr>
            </a:p>
          </p:txBody>
        </p:sp>
      </p:grpSp>
      <p:grpSp>
        <p:nvGrpSpPr>
          <p:cNvPr id="4" name="Group 49">
            <a:extLst>
              <a:ext uri="{FF2B5EF4-FFF2-40B4-BE49-F238E27FC236}">
                <a16:creationId xmlns:a16="http://schemas.microsoft.com/office/drawing/2014/main" id="{CF9C9FDA-F0C6-E563-F900-64950892E073}"/>
              </a:ext>
              <a:ext uri="{C183D7F6-B498-43B3-948B-1728B52AA6E4}">
                <adec:decorative xmlns:adec="http://schemas.microsoft.com/office/drawing/2017/decorative" val="1"/>
              </a:ext>
            </a:extLst>
          </p:cNvPr>
          <p:cNvGrpSpPr>
            <a:grpSpLocks/>
          </p:cNvGrpSpPr>
          <p:nvPr/>
        </p:nvGrpSpPr>
        <p:grpSpPr bwMode="auto">
          <a:xfrm>
            <a:off x="1763713" y="3333750"/>
            <a:ext cx="2586037" cy="1506538"/>
            <a:chOff x="2453" y="2100"/>
            <a:chExt cx="1629" cy="949"/>
          </a:xfrm>
        </p:grpSpPr>
        <p:sp>
          <p:nvSpPr>
            <p:cNvPr id="20501" name="AutoShape 21">
              <a:extLst>
                <a:ext uri="{FF2B5EF4-FFF2-40B4-BE49-F238E27FC236}">
                  <a16:creationId xmlns:a16="http://schemas.microsoft.com/office/drawing/2014/main" id="{D4EBD666-8096-D6C3-E9CC-6C424D10568E}"/>
                </a:ext>
              </a:extLst>
            </p:cNvPr>
            <p:cNvSpPr>
              <a:spLocks noChangeArrowheads="1"/>
            </p:cNvSpPr>
            <p:nvPr/>
          </p:nvSpPr>
          <p:spPr bwMode="auto">
            <a:xfrm>
              <a:off x="3395" y="2664"/>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מיקום</a:t>
              </a:r>
              <a:endParaRPr lang="en-US" altLang="en-US"/>
            </a:p>
          </p:txBody>
        </p:sp>
        <p:sp>
          <p:nvSpPr>
            <p:cNvPr id="20502" name="AutoShape 22">
              <a:extLst>
                <a:ext uri="{FF2B5EF4-FFF2-40B4-BE49-F238E27FC236}">
                  <a16:creationId xmlns:a16="http://schemas.microsoft.com/office/drawing/2014/main" id="{C73ED1E5-8063-6FDF-B353-62269F521902}"/>
                </a:ext>
              </a:extLst>
            </p:cNvPr>
            <p:cNvSpPr>
              <a:spLocks noChangeArrowheads="1"/>
            </p:cNvSpPr>
            <p:nvPr/>
          </p:nvSpPr>
          <p:spPr bwMode="auto">
            <a:xfrm>
              <a:off x="2453" y="2664"/>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סך הכוחות</a:t>
              </a:r>
            </a:p>
            <a:p>
              <a:pPr algn="ctr" eaLnBrk="1" hangingPunct="1"/>
              <a:r>
                <a:rPr lang="he-IL" altLang="en-US"/>
                <a:t>הפועלים</a:t>
              </a:r>
              <a:endParaRPr lang="en-US" altLang="en-US"/>
            </a:p>
          </p:txBody>
        </p:sp>
        <p:cxnSp>
          <p:nvCxnSpPr>
            <p:cNvPr id="20503" name="AutoShape 23">
              <a:extLst>
                <a:ext uri="{FF2B5EF4-FFF2-40B4-BE49-F238E27FC236}">
                  <a16:creationId xmlns:a16="http://schemas.microsoft.com/office/drawing/2014/main" id="{8BFBDECD-97C2-E1E8-51C5-5C39B97D5466}"/>
                </a:ext>
              </a:extLst>
            </p:cNvPr>
            <p:cNvCxnSpPr>
              <a:cxnSpLocks noChangeShapeType="1"/>
              <a:stCxn id="20512" idx="2"/>
              <a:endCxn id="20501" idx="0"/>
            </p:cNvCxnSpPr>
            <p:nvPr/>
          </p:nvCxnSpPr>
          <p:spPr bwMode="auto">
            <a:xfrm rot="16200000" flipH="1">
              <a:off x="3216" y="2142"/>
              <a:ext cx="564" cy="48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504" name="AutoShape 24">
              <a:extLst>
                <a:ext uri="{FF2B5EF4-FFF2-40B4-BE49-F238E27FC236}">
                  <a16:creationId xmlns:a16="http://schemas.microsoft.com/office/drawing/2014/main" id="{1ABD0263-6963-F191-DA51-B7163B34FF88}"/>
                </a:ext>
              </a:extLst>
            </p:cNvPr>
            <p:cNvCxnSpPr>
              <a:cxnSpLocks noChangeShapeType="1"/>
              <a:stCxn id="20512" idx="2"/>
              <a:endCxn id="20502" idx="0"/>
            </p:cNvCxnSpPr>
            <p:nvPr/>
          </p:nvCxnSpPr>
          <p:spPr bwMode="auto">
            <a:xfrm rot="5400000">
              <a:off x="2745" y="2151"/>
              <a:ext cx="564" cy="46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505" name="Text Box 43">
              <a:extLst>
                <a:ext uri="{FF2B5EF4-FFF2-40B4-BE49-F238E27FC236}">
                  <a16:creationId xmlns:a16="http://schemas.microsoft.com/office/drawing/2014/main" id="{DC8A53A3-D65D-39F2-1023-54AEB8D39E49}"/>
                </a:ext>
              </a:extLst>
            </p:cNvPr>
            <p:cNvSpPr txBox="1">
              <a:spLocks noChangeArrowheads="1"/>
            </p:cNvSpPr>
            <p:nvPr/>
          </p:nvSpPr>
          <p:spPr bwMode="auto">
            <a:xfrm>
              <a:off x="2759" y="228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תלויה ב:</a:t>
              </a:r>
              <a:endParaRPr lang="en-US" altLang="en-US" sz="1600">
                <a:latin typeface="BN Anna" pitchFamily="2" charset="-79"/>
                <a:cs typeface="Guttman Yad-Brush" panose="02010401010101010101" pitchFamily="2" charset="-79"/>
              </a:endParaRPr>
            </a:p>
          </p:txBody>
        </p:sp>
      </p:grpSp>
      <p:grpSp>
        <p:nvGrpSpPr>
          <p:cNvPr id="5" name="Group 50">
            <a:extLst>
              <a:ext uri="{FF2B5EF4-FFF2-40B4-BE49-F238E27FC236}">
                <a16:creationId xmlns:a16="http://schemas.microsoft.com/office/drawing/2014/main" id="{73F07A50-720A-AAC7-07C7-F069681E3B28}"/>
              </a:ext>
              <a:ext uri="{C183D7F6-B498-43B3-948B-1728B52AA6E4}">
                <adec:decorative xmlns:adec="http://schemas.microsoft.com/office/drawing/2017/decorative" val="1"/>
              </a:ext>
            </a:extLst>
          </p:cNvPr>
          <p:cNvGrpSpPr>
            <a:grpSpLocks/>
          </p:cNvGrpSpPr>
          <p:nvPr/>
        </p:nvGrpSpPr>
        <p:grpSpPr bwMode="auto">
          <a:xfrm>
            <a:off x="1763713" y="3333750"/>
            <a:ext cx="2586037" cy="3082925"/>
            <a:chOff x="2453" y="2100"/>
            <a:chExt cx="1629" cy="1942"/>
          </a:xfrm>
        </p:grpSpPr>
        <p:sp>
          <p:nvSpPr>
            <p:cNvPr id="20496" name="AutoShape 13">
              <a:extLst>
                <a:ext uri="{FF2B5EF4-FFF2-40B4-BE49-F238E27FC236}">
                  <a16:creationId xmlns:a16="http://schemas.microsoft.com/office/drawing/2014/main" id="{52D8CE1E-3A0B-C0FB-5DEC-236A8C131A5A}"/>
                </a:ext>
              </a:extLst>
            </p:cNvPr>
            <p:cNvSpPr>
              <a:spLocks noChangeArrowheads="1"/>
            </p:cNvSpPr>
            <p:nvPr/>
          </p:nvSpPr>
          <p:spPr bwMode="auto">
            <a:xfrm>
              <a:off x="2453" y="3657"/>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של</a:t>
              </a:r>
            </a:p>
            <a:p>
              <a:pPr algn="ctr" eaLnBrk="1" hangingPunct="1"/>
              <a:r>
                <a:rPr lang="he-IL" altLang="en-US"/>
                <a:t> קפיץ</a:t>
              </a:r>
              <a:endParaRPr lang="en-US" altLang="en-US"/>
            </a:p>
          </p:txBody>
        </p:sp>
        <p:sp>
          <p:nvSpPr>
            <p:cNvPr id="20497" name="AutoShape 20">
              <a:extLst>
                <a:ext uri="{FF2B5EF4-FFF2-40B4-BE49-F238E27FC236}">
                  <a16:creationId xmlns:a16="http://schemas.microsoft.com/office/drawing/2014/main" id="{A521FA89-BA08-152C-8BEF-AC605F8BAFF6}"/>
                </a:ext>
              </a:extLst>
            </p:cNvPr>
            <p:cNvSpPr>
              <a:spLocks noChangeArrowheads="1"/>
            </p:cNvSpPr>
            <p:nvPr/>
          </p:nvSpPr>
          <p:spPr bwMode="auto">
            <a:xfrm>
              <a:off x="3395" y="3657"/>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אנרגיית</a:t>
              </a:r>
            </a:p>
            <a:p>
              <a:pPr algn="ctr" eaLnBrk="1" hangingPunct="1"/>
              <a:r>
                <a:rPr lang="he-IL" altLang="en-US"/>
                <a:t>גובה</a:t>
              </a:r>
              <a:endParaRPr lang="en-US" altLang="en-US"/>
            </a:p>
          </p:txBody>
        </p:sp>
        <p:cxnSp>
          <p:nvCxnSpPr>
            <p:cNvPr id="20498" name="AutoShape 25">
              <a:extLst>
                <a:ext uri="{FF2B5EF4-FFF2-40B4-BE49-F238E27FC236}">
                  <a16:creationId xmlns:a16="http://schemas.microsoft.com/office/drawing/2014/main" id="{CA76C54A-8C35-32B5-FCE8-4CAA5839D274}"/>
                </a:ext>
              </a:extLst>
            </p:cNvPr>
            <p:cNvCxnSpPr>
              <a:cxnSpLocks noChangeShapeType="1"/>
              <a:stCxn id="20512" idx="2"/>
              <a:endCxn id="20496" idx="3"/>
            </p:cNvCxnSpPr>
            <p:nvPr/>
          </p:nvCxnSpPr>
          <p:spPr bwMode="auto">
            <a:xfrm rot="5400000">
              <a:off x="2324" y="2916"/>
              <a:ext cx="1749" cy="118"/>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0499" name="AutoShape 26">
              <a:extLst>
                <a:ext uri="{FF2B5EF4-FFF2-40B4-BE49-F238E27FC236}">
                  <a16:creationId xmlns:a16="http://schemas.microsoft.com/office/drawing/2014/main" id="{EBCFA5D9-55CE-959F-8204-ABF9950B6449}"/>
                </a:ext>
              </a:extLst>
            </p:cNvPr>
            <p:cNvCxnSpPr>
              <a:cxnSpLocks noChangeShapeType="1"/>
              <a:stCxn id="20512" idx="2"/>
              <a:endCxn id="20497" idx="1"/>
            </p:cNvCxnSpPr>
            <p:nvPr/>
          </p:nvCxnSpPr>
          <p:spPr bwMode="auto">
            <a:xfrm rot="16200000" flipH="1">
              <a:off x="2452" y="2906"/>
              <a:ext cx="1749" cy="137"/>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0500" name="Text Box 44">
              <a:extLst>
                <a:ext uri="{FF2B5EF4-FFF2-40B4-BE49-F238E27FC236}">
                  <a16:creationId xmlns:a16="http://schemas.microsoft.com/office/drawing/2014/main" id="{E29DB395-B0EC-86D6-3AF5-EE4F66E24174}"/>
                </a:ext>
              </a:extLst>
            </p:cNvPr>
            <p:cNvSpPr txBox="1">
              <a:spLocks noChangeArrowheads="1"/>
            </p:cNvSpPr>
            <p:nvPr/>
          </p:nvSpPr>
          <p:spPr bwMode="auto">
            <a:xfrm>
              <a:off x="2924" y="3264"/>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לדוגמא:</a:t>
              </a:r>
              <a:endParaRPr lang="en-US" altLang="en-US" sz="1600">
                <a:latin typeface="BN Anna" pitchFamily="2" charset="-79"/>
                <a:cs typeface="Guttman Yad-Brush" panose="02010401010101010101" pitchFamily="2" charset="-79"/>
              </a:endParaRPr>
            </a:p>
          </p:txBody>
        </p:sp>
      </p:grpSp>
      <p:cxnSp>
        <p:nvCxnSpPr>
          <p:cNvPr id="51" name="Straight Connector 50">
            <a:extLst>
              <a:ext uri="{FF2B5EF4-FFF2-40B4-BE49-F238E27FC236}">
                <a16:creationId xmlns:a16="http://schemas.microsoft.com/office/drawing/2014/main" id="{21831414-70F0-D5E2-7D2C-84CC14A1E7F2}"/>
              </a:ext>
              <a:ext uri="{C183D7F6-B498-43B3-948B-1728B52AA6E4}">
                <adec:decorative xmlns:adec="http://schemas.microsoft.com/office/drawing/2017/decorative" val="1"/>
              </a:ext>
            </a:extLst>
          </p:cNvPr>
          <p:cNvCxnSpPr>
            <a:cxnSpLocks noChangeShapeType="1"/>
            <a:stCxn id="20511" idx="3"/>
            <a:endCxn id="55" idx="1"/>
          </p:cNvCxnSpPr>
          <p:nvPr/>
        </p:nvCxnSpPr>
        <p:spPr bwMode="auto">
          <a:xfrm>
            <a:off x="6356350" y="3028950"/>
            <a:ext cx="914400" cy="9159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5" name="AutoShape 9">
            <a:extLst>
              <a:ext uri="{FF2B5EF4-FFF2-40B4-BE49-F238E27FC236}">
                <a16:creationId xmlns:a16="http://schemas.microsoft.com/office/drawing/2014/main" id="{D0BE9C16-E733-2C0A-535B-4D48F64863E9}"/>
              </a:ext>
              <a:ext uri="{C183D7F6-B498-43B3-948B-1728B52AA6E4}">
                <adec:decorative xmlns:adec="http://schemas.microsoft.com/office/drawing/2017/decorative" val="1"/>
              </a:ext>
            </a:extLst>
          </p:cNvPr>
          <p:cNvSpPr>
            <a:spLocks noChangeArrowheads="1"/>
          </p:cNvSpPr>
          <p:nvPr/>
        </p:nvSpPr>
        <p:spPr bwMode="auto">
          <a:xfrm>
            <a:off x="7270750" y="3332163"/>
            <a:ext cx="1873250" cy="1223962"/>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קינטית </a:t>
            </a:r>
            <a:br>
              <a:rPr lang="en-US" altLang="en-US"/>
            </a:br>
            <a:r>
              <a:rPr lang="he-IL" altLang="en-US"/>
              <a:t>ממוצעת</a:t>
            </a:r>
            <a:endParaRPr lang="en-US" altLang="en-US"/>
          </a:p>
        </p:txBody>
      </p:sp>
      <p:sp>
        <p:nvSpPr>
          <p:cNvPr id="58" name="Text Box 42">
            <a:extLst>
              <a:ext uri="{FF2B5EF4-FFF2-40B4-BE49-F238E27FC236}">
                <a16:creationId xmlns:a16="http://schemas.microsoft.com/office/drawing/2014/main" id="{1918F45B-2A08-1AFC-BBA6-B9572EF0B53B}"/>
              </a:ext>
              <a:ext uri="{C183D7F6-B498-43B3-948B-1728B52AA6E4}">
                <adec:decorative xmlns:adec="http://schemas.microsoft.com/office/drawing/2017/decorative" val="1"/>
              </a:ext>
            </a:extLst>
          </p:cNvPr>
          <p:cNvSpPr txBox="1">
            <a:spLocks noChangeArrowheads="1"/>
          </p:cNvSpPr>
          <p:nvPr/>
        </p:nvSpPr>
        <p:spPr bwMode="auto">
          <a:xfrm>
            <a:off x="6472238" y="2995613"/>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בצבר חלקיקים</a:t>
            </a:r>
            <a:endParaRPr lang="en-US" altLang="en-US" sz="1600">
              <a:latin typeface="BN Anna" pitchFamily="2" charset="-79"/>
              <a:cs typeface="Guttman Yad-Brush" panose="02010401010101010101" pitchFamily="2" charset="-79"/>
            </a:endParaRPr>
          </a:p>
        </p:txBody>
      </p:sp>
      <p:cxnSp>
        <p:nvCxnSpPr>
          <p:cNvPr id="61" name="Straight Connector 60">
            <a:extLst>
              <a:ext uri="{FF2B5EF4-FFF2-40B4-BE49-F238E27FC236}">
                <a16:creationId xmlns:a16="http://schemas.microsoft.com/office/drawing/2014/main" id="{7A9BE5A5-ED7D-F4FB-58B5-39EBBA1C58C9}"/>
              </a:ext>
              <a:ext uri="{C183D7F6-B498-43B3-948B-1728B52AA6E4}">
                <adec:decorative xmlns:adec="http://schemas.microsoft.com/office/drawing/2017/decorative" val="1"/>
              </a:ext>
            </a:extLst>
          </p:cNvPr>
          <p:cNvCxnSpPr>
            <a:cxnSpLocks noChangeShapeType="1"/>
            <a:stCxn id="55" idx="2"/>
            <a:endCxn id="62" idx="0"/>
          </p:cNvCxnSpPr>
          <p:nvPr/>
        </p:nvCxnSpPr>
        <p:spPr bwMode="auto">
          <a:xfrm rot="5400000">
            <a:off x="7742237" y="5021263"/>
            <a:ext cx="930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2" name="AutoShape 9">
            <a:extLst>
              <a:ext uri="{FF2B5EF4-FFF2-40B4-BE49-F238E27FC236}">
                <a16:creationId xmlns:a16="http://schemas.microsoft.com/office/drawing/2014/main" id="{A555A1E8-6137-A248-D73A-11CAA635E075}"/>
              </a:ext>
              <a:ext uri="{C183D7F6-B498-43B3-948B-1728B52AA6E4}">
                <adec:decorative xmlns:adec="http://schemas.microsoft.com/office/drawing/2017/decorative" val="1"/>
              </a:ext>
            </a:extLst>
          </p:cNvPr>
          <p:cNvSpPr>
            <a:spLocks noChangeArrowheads="1"/>
          </p:cNvSpPr>
          <p:nvPr/>
        </p:nvSpPr>
        <p:spPr bwMode="auto">
          <a:xfrm>
            <a:off x="7270750" y="5486400"/>
            <a:ext cx="1873250" cy="623888"/>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טמפרטורה </a:t>
            </a:r>
            <a:br>
              <a:rPr lang="en-US" altLang="en-US"/>
            </a:br>
            <a:r>
              <a:rPr lang="he-IL" altLang="en-US"/>
              <a:t>של החומר</a:t>
            </a:r>
            <a:endParaRPr lang="en-US" altLang="en-US"/>
          </a:p>
        </p:txBody>
      </p:sp>
      <p:sp>
        <p:nvSpPr>
          <p:cNvPr id="63" name="Text Box 42">
            <a:extLst>
              <a:ext uri="{FF2B5EF4-FFF2-40B4-BE49-F238E27FC236}">
                <a16:creationId xmlns:a16="http://schemas.microsoft.com/office/drawing/2014/main" id="{1582F6DB-EE83-92ED-DB5E-B1664B49AB9A}"/>
              </a:ext>
              <a:ext uri="{C183D7F6-B498-43B3-948B-1728B52AA6E4}">
                <adec:decorative xmlns:adec="http://schemas.microsoft.com/office/drawing/2017/decorative" val="1"/>
              </a:ext>
            </a:extLst>
          </p:cNvPr>
          <p:cNvSpPr txBox="1">
            <a:spLocks noChangeArrowheads="1"/>
          </p:cNvSpPr>
          <p:nvPr/>
        </p:nvSpPr>
        <p:spPr bwMode="auto">
          <a:xfrm>
            <a:off x="7270750" y="4813300"/>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באה לידי ביטוי ב</a:t>
            </a:r>
            <a:endParaRPr lang="en-US" altLang="en-US" sz="1600">
              <a:latin typeface="BN Anna" pitchFamily="2" charset="-79"/>
              <a:cs typeface="Guttman Yad-Brush" panose="02010401010101010101"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p:bldP spid="62" grpId="0" animBg="1"/>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9C753AC0-4661-D2CF-1911-7E5844ACAA10}"/>
              </a:ext>
            </a:extLst>
          </p:cNvPr>
          <p:cNvSpPr>
            <a:spLocks noGrp="1" noChangeArrowheads="1"/>
          </p:cNvSpPr>
          <p:nvPr>
            <p:ph type="title" idx="4294967295"/>
          </p:nvPr>
        </p:nvSpPr>
        <p:spPr bwMode="auto">
          <a:xfrm>
            <a:off x="1511300" y="404813"/>
            <a:ext cx="7631113" cy="900112"/>
          </a:xfrm>
          <a:prstGeom prst="rect">
            <a:avLst/>
          </a:prstGeom>
          <a:solidFill>
            <a:schemeClr val="bg2"/>
          </a:solidFill>
          <a:ln>
            <a:noFill/>
            <a:prstDash/>
          </a:ln>
          <a:effectLst/>
          <a:extLst>
            <a:ext uri="{91240B29-F687-4F45-9708-019B960494DF}">
              <a14:hiddenLine xmlns:a14="http://schemas.microsoft.com/office/drawing/2010/main" w="9525" algn="ctr">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אנרגיה של מערכת היא "פונקציה של מצב"</a:t>
            </a:r>
            <a:endParaRPr kumimoji="0" lang="en-US" altLang="en-US" sz="2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21506" name="Slide Number Placeholder 3">
            <a:extLst>
              <a:ext uri="{FF2B5EF4-FFF2-40B4-BE49-F238E27FC236}">
                <a16:creationId xmlns:a16="http://schemas.microsoft.com/office/drawing/2014/main" id="{06BBDC84-6376-C696-B179-073726612425}"/>
              </a:ext>
              <a:ext uri="{C183D7F6-B498-43B3-948B-1728B52AA6E4}">
                <adec:decorative xmlns:adec="http://schemas.microsoft.com/office/drawing/2017/decorative" val="1"/>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DA6BF24D-B0D0-42C3-9EF4-98E2FA11A194}" type="slidenum">
              <a:rPr lang="he-IL" altLang="en-US" sz="1400" b="0">
                <a:latin typeface="Arial Black" panose="020B0A04020102020204" pitchFamily="34" charset="0"/>
              </a:rPr>
              <a:pPr algn="r" eaLnBrk="1" hangingPunct="1"/>
              <a:t>15</a:t>
            </a:fld>
            <a:endParaRPr lang="en-US" altLang="en-US" sz="1400" b="0">
              <a:latin typeface="Arial Black" panose="020B0A04020102020204" pitchFamily="34" charset="0"/>
            </a:endParaRPr>
          </a:p>
        </p:txBody>
      </p:sp>
      <p:sp>
        <p:nvSpPr>
          <p:cNvPr id="89091" name="Rectangle 5">
            <a:extLst>
              <a:ext uri="{FF2B5EF4-FFF2-40B4-BE49-F238E27FC236}">
                <a16:creationId xmlns:a16="http://schemas.microsoft.com/office/drawing/2014/main" id="{04D22808-11BD-B1F4-068F-E1E62F3C4A1E}"/>
              </a:ext>
              <a:ext uri="{C183D7F6-B498-43B3-948B-1728B52AA6E4}">
                <adec:decorative xmlns:adec="http://schemas.microsoft.com/office/drawing/2017/decorative" val="1"/>
              </a:ext>
            </a:extLst>
          </p:cNvPr>
          <p:cNvSpPr>
            <a:spLocks noChangeArrowheads="1"/>
          </p:cNvSpPr>
          <p:nvPr/>
        </p:nvSpPr>
        <p:spPr bwMode="auto">
          <a:xfrm>
            <a:off x="1547813" y="1700213"/>
            <a:ext cx="7345362" cy="481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folHlink"/>
              </a:buClr>
              <a:buSzPct val="110000"/>
              <a:buFont typeface="Wingdings 2" panose="05020102010507070707" pitchFamily="18" charset="2"/>
              <a:buChar char="í"/>
            </a:pPr>
            <a:r>
              <a:rPr lang="he-IL" altLang="en-US" sz="2800" b="0"/>
              <a:t>סך כל האנרגיה בחומר - האנרגיה הפוטנציאלית והאנרגיה הקינטית - נקראת </a:t>
            </a:r>
            <a:r>
              <a:rPr lang="he-IL" altLang="en-US" sz="2800">
                <a:solidFill>
                  <a:srgbClr val="333399"/>
                </a:solidFill>
              </a:rPr>
              <a:t>האנרגיה הפנימית</a:t>
            </a:r>
            <a:r>
              <a:rPr lang="he-IL" altLang="en-US" sz="2800" b="0"/>
              <a:t> של החומר</a:t>
            </a:r>
            <a:endParaRPr lang="en-US" altLang="en-US" sz="2800" b="0"/>
          </a:p>
          <a:p>
            <a:pPr algn="r" rtl="1" eaLnBrk="1" hangingPunct="1">
              <a:spcBef>
                <a:spcPct val="20000"/>
              </a:spcBef>
              <a:buClr>
                <a:schemeClr val="folHlink"/>
              </a:buClr>
              <a:buSzPct val="110000"/>
              <a:buFont typeface="Wingdings 2" panose="05020102010507070707" pitchFamily="18" charset="2"/>
              <a:buChar char="í"/>
            </a:pPr>
            <a:r>
              <a:rPr lang="he-IL" altLang="en-US" sz="2800" b="0"/>
              <a:t>האנרגיה של מערכת היא גודל המאפיין </a:t>
            </a:r>
            <a:r>
              <a:rPr lang="he-IL" altLang="en-US" sz="2800">
                <a:solidFill>
                  <a:srgbClr val="333399"/>
                </a:solidFill>
              </a:rPr>
              <a:t>מצב</a:t>
            </a:r>
            <a:r>
              <a:rPr lang="he-IL" altLang="en-US" sz="2800" b="0"/>
              <a:t> נתון ואין זה משנה כיצד הגיעה המערכת למצב זה.  לדוגמה, כמות נתונה של מים בטמפרטורה מסוימת מאופיינת על ידי אנרגיה מסוימת ואין זה משנה באיזו דרך  הגיעו המים לאותה טמפרטורה.</a:t>
            </a:r>
          </a:p>
        </p:txBody>
      </p:sp>
      <p:sp>
        <p:nvSpPr>
          <p:cNvPr id="21509" name="Text Box 5">
            <a:extLst>
              <a:ext uri="{FF2B5EF4-FFF2-40B4-BE49-F238E27FC236}">
                <a16:creationId xmlns:a16="http://schemas.microsoft.com/office/drawing/2014/main" id="{91EE3BFE-65C7-D455-6EB3-05B168F6294D}"/>
              </a:ext>
              <a:ext uri="{C183D7F6-B498-43B3-948B-1728B52AA6E4}">
                <adec:decorative xmlns:adec="http://schemas.microsoft.com/office/drawing/2017/decorative" val="1"/>
              </a:ext>
            </a:extLst>
          </p:cNvPr>
          <p:cNvSpPr txBox="1">
            <a:spLocks noChangeArrowheads="1"/>
          </p:cNvSpPr>
          <p:nvPr/>
        </p:nvSpPr>
        <p:spPr bwMode="auto">
          <a:xfrm>
            <a:off x="1547813" y="6375400"/>
            <a:ext cx="306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a:t>עמ' 13 , פסק זמן לחשיבה</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09" name="Rectangle 53">
            <a:extLst>
              <a:ext uri="{FF2B5EF4-FFF2-40B4-BE49-F238E27FC236}">
                <a16:creationId xmlns:a16="http://schemas.microsoft.com/office/drawing/2014/main" id="{C20D661F-78CD-9C07-1E75-63A67D29A6D4}"/>
              </a:ext>
            </a:extLst>
          </p:cNvPr>
          <p:cNvSpPr>
            <a:spLocks noChangeArrowheads="1"/>
          </p:cNvSpPr>
          <p:nvPr/>
        </p:nvSpPr>
        <p:spPr bwMode="auto">
          <a:xfrm>
            <a:off x="4999038" y="4616450"/>
            <a:ext cx="3917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Tx/>
              <a:buChar char="•"/>
            </a:pPr>
            <a:r>
              <a:rPr lang="he-IL" altLang="en-US" sz="2400" b="0"/>
              <a:t>נתונים 100 גרם מים ב-</a:t>
            </a:r>
            <a:r>
              <a:rPr lang="en-US" altLang="en-US" sz="2400" b="0"/>
              <a:t>50°C</a:t>
            </a:r>
            <a:r>
              <a:rPr lang="he-IL" altLang="en-US" sz="2400" b="0"/>
              <a:t> ו-100 גרם מים ב-</a:t>
            </a:r>
            <a:r>
              <a:rPr lang="en-US" altLang="en-US" sz="2400" b="0"/>
              <a:t> 90°C </a:t>
            </a:r>
            <a:r>
              <a:rPr lang="he-IL" altLang="en-US" sz="2400" b="0"/>
              <a:t>. למי אנרגיה פנימית גבוהה יותר?</a:t>
            </a:r>
            <a:endParaRPr lang="en-GB" altLang="en-US" sz="2400" b="0"/>
          </a:p>
        </p:txBody>
      </p:sp>
      <p:sp>
        <p:nvSpPr>
          <p:cNvPr id="96310" name="Rectangle 54">
            <a:extLst>
              <a:ext uri="{FF2B5EF4-FFF2-40B4-BE49-F238E27FC236}">
                <a16:creationId xmlns:a16="http://schemas.microsoft.com/office/drawing/2014/main" id="{F77F2101-144B-5BB1-BFF4-67F15F16F0E3}"/>
              </a:ext>
            </a:extLst>
          </p:cNvPr>
          <p:cNvSpPr>
            <a:spLocks noChangeArrowheads="1"/>
          </p:cNvSpPr>
          <p:nvPr/>
        </p:nvSpPr>
        <p:spPr bwMode="auto">
          <a:xfrm>
            <a:off x="1079500" y="4616450"/>
            <a:ext cx="39195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b="0"/>
              <a:t>למים בטמפרטורה גבוהה יש אנרגיה פנימית גבוהה יותר בגלל האנרגיה הקינטית הגבוהה בטמפ' גבוהה</a:t>
            </a:r>
            <a:r>
              <a:rPr lang="en-US" altLang="en-US" sz="2400" b="0"/>
              <a:t>. </a:t>
            </a:r>
            <a:endParaRPr lang="en-GB" altLang="en-US" sz="2400" b="0"/>
          </a:p>
        </p:txBody>
      </p:sp>
      <p:grpSp>
        <p:nvGrpSpPr>
          <p:cNvPr id="22532" name="Group 89">
            <a:extLst>
              <a:ext uri="{FF2B5EF4-FFF2-40B4-BE49-F238E27FC236}">
                <a16:creationId xmlns:a16="http://schemas.microsoft.com/office/drawing/2014/main" id="{427392DB-4D66-B766-7E66-7CE01D60D768}"/>
              </a:ext>
              <a:ext uri="{C183D7F6-B498-43B3-948B-1728B52AA6E4}">
                <adec:decorative xmlns:adec="http://schemas.microsoft.com/office/drawing/2017/decorative" val="1"/>
              </a:ext>
            </a:extLst>
          </p:cNvPr>
          <p:cNvGrpSpPr>
            <a:grpSpLocks/>
          </p:cNvGrpSpPr>
          <p:nvPr/>
        </p:nvGrpSpPr>
        <p:grpSpPr bwMode="auto">
          <a:xfrm>
            <a:off x="4993680" y="1458313"/>
            <a:ext cx="3917950" cy="3167062"/>
            <a:chOff x="3149" y="913"/>
            <a:chExt cx="2468" cy="1995"/>
          </a:xfrm>
        </p:grpSpPr>
        <p:sp>
          <p:nvSpPr>
            <p:cNvPr id="22544" name="Rectangle 55">
              <a:extLst>
                <a:ext uri="{FF2B5EF4-FFF2-40B4-BE49-F238E27FC236}">
                  <a16:creationId xmlns:a16="http://schemas.microsoft.com/office/drawing/2014/main" id="{B3AC8B88-AB4C-7627-52A3-F55EE460AF02}"/>
                </a:ext>
              </a:extLst>
            </p:cNvPr>
            <p:cNvSpPr>
              <a:spLocks noChangeArrowheads="1"/>
            </p:cNvSpPr>
            <p:nvPr/>
          </p:nvSpPr>
          <p:spPr bwMode="auto">
            <a:xfrm>
              <a:off x="3149" y="1470"/>
              <a:ext cx="246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Tx/>
                <a:buChar char="•"/>
              </a:pPr>
              <a:r>
                <a:rPr lang="he-IL" altLang="en-US" sz="2400" b="0"/>
                <a:t>נתונים 100 גרם מים </a:t>
              </a:r>
              <a:br>
                <a:rPr lang="en-US" altLang="en-US" sz="2400" b="0"/>
              </a:br>
              <a:r>
                <a:rPr lang="he-IL" altLang="en-US" sz="2400" b="0"/>
                <a:t>ו-50 גרם מים באותה טמפרטורה. למי אנרגיה פנימית גבוהה יותר?</a:t>
              </a:r>
            </a:p>
            <a:p>
              <a:pPr algn="r" rtl="1" eaLnBrk="1" hangingPunct="1">
                <a:spcBef>
                  <a:spcPct val="20000"/>
                </a:spcBef>
                <a:buFontTx/>
                <a:buChar char="•"/>
              </a:pPr>
              <a:endParaRPr lang="en-US" altLang="en-US" sz="2400" b="0"/>
            </a:p>
          </p:txBody>
        </p:sp>
        <p:sp>
          <p:nvSpPr>
            <p:cNvPr id="22545" name="Rectangle 63">
              <a:extLst>
                <a:ext uri="{FF2B5EF4-FFF2-40B4-BE49-F238E27FC236}">
                  <a16:creationId xmlns:a16="http://schemas.microsoft.com/office/drawing/2014/main" id="{73B82B76-B9ED-7445-8EE1-B73D35077047}"/>
                </a:ext>
              </a:extLst>
            </p:cNvPr>
            <p:cNvSpPr>
              <a:spLocks noChangeArrowheads="1"/>
            </p:cNvSpPr>
            <p:nvPr/>
          </p:nvSpPr>
          <p:spPr bwMode="auto">
            <a:xfrm>
              <a:off x="3149" y="913"/>
              <a:ext cx="2468" cy="55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a:solidFill>
                    <a:schemeClr val="bg1"/>
                  </a:solidFill>
                </a:rPr>
                <a:t>שאלה</a:t>
              </a:r>
              <a:endParaRPr lang="en-US" altLang="en-US" sz="2400">
                <a:solidFill>
                  <a:schemeClr val="bg1"/>
                </a:solidFill>
              </a:endParaRPr>
            </a:p>
          </p:txBody>
        </p:sp>
      </p:grpSp>
      <p:grpSp>
        <p:nvGrpSpPr>
          <p:cNvPr id="3" name="Group 90">
            <a:extLst>
              <a:ext uri="{FF2B5EF4-FFF2-40B4-BE49-F238E27FC236}">
                <a16:creationId xmlns:a16="http://schemas.microsoft.com/office/drawing/2014/main" id="{AE79100E-7356-03CE-B881-0D16814573C4}"/>
              </a:ext>
              <a:ext uri="{C183D7F6-B498-43B3-948B-1728B52AA6E4}">
                <adec:decorative xmlns:adec="http://schemas.microsoft.com/office/drawing/2017/decorative" val="1"/>
              </a:ext>
            </a:extLst>
          </p:cNvPr>
          <p:cNvGrpSpPr>
            <a:grpSpLocks/>
          </p:cNvGrpSpPr>
          <p:nvPr/>
        </p:nvGrpSpPr>
        <p:grpSpPr bwMode="auto">
          <a:xfrm>
            <a:off x="1079500" y="1449388"/>
            <a:ext cx="3919538" cy="3167062"/>
            <a:chOff x="680" y="913"/>
            <a:chExt cx="2469" cy="1995"/>
          </a:xfrm>
        </p:grpSpPr>
        <p:sp>
          <p:nvSpPr>
            <p:cNvPr id="22542" name="Rectangle 56">
              <a:extLst>
                <a:ext uri="{FF2B5EF4-FFF2-40B4-BE49-F238E27FC236}">
                  <a16:creationId xmlns:a16="http://schemas.microsoft.com/office/drawing/2014/main" id="{52C8F4E7-8CF2-66B5-035F-8331BAEEB68B}"/>
                </a:ext>
              </a:extLst>
            </p:cNvPr>
            <p:cNvSpPr>
              <a:spLocks noChangeArrowheads="1"/>
            </p:cNvSpPr>
            <p:nvPr/>
          </p:nvSpPr>
          <p:spPr bwMode="auto">
            <a:xfrm>
              <a:off x="680" y="1470"/>
              <a:ext cx="246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b="0"/>
                <a:t>לכמות המים הגבוהה יותר בגלל שיש יותר חלקיקים. לכן האנרגיה הקינטית </a:t>
              </a:r>
              <a:r>
                <a:rPr lang="he-IL" altLang="en-US" sz="2400"/>
                <a:t>הכוללת</a:t>
              </a:r>
              <a:r>
                <a:rPr lang="he-IL" altLang="en-US" sz="2400" b="0"/>
                <a:t> של החלקיקים גדולה יותר, נוסף לכך יש יותר אינטראקציות בין המולקולות</a:t>
              </a:r>
              <a:r>
                <a:rPr lang="en-US" altLang="en-US" sz="2400" b="0"/>
                <a:t> </a:t>
              </a:r>
              <a:endParaRPr lang="en-US" altLang="en-US" sz="2000" b="0"/>
            </a:p>
          </p:txBody>
        </p:sp>
        <p:sp>
          <p:nvSpPr>
            <p:cNvPr id="22543" name="Rectangle 64">
              <a:extLst>
                <a:ext uri="{FF2B5EF4-FFF2-40B4-BE49-F238E27FC236}">
                  <a16:creationId xmlns:a16="http://schemas.microsoft.com/office/drawing/2014/main" id="{1A71E7CA-FA4D-2448-BAE3-A495BBFFBD3D}"/>
                </a:ext>
              </a:extLst>
            </p:cNvPr>
            <p:cNvSpPr>
              <a:spLocks noChangeArrowheads="1"/>
            </p:cNvSpPr>
            <p:nvPr/>
          </p:nvSpPr>
          <p:spPr bwMode="auto">
            <a:xfrm>
              <a:off x="680" y="913"/>
              <a:ext cx="2469" cy="55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a:solidFill>
                    <a:schemeClr val="bg1"/>
                  </a:solidFill>
                </a:rPr>
                <a:t>תשובה</a:t>
              </a:r>
              <a:endParaRPr lang="en-US" altLang="en-US" sz="2400">
                <a:solidFill>
                  <a:schemeClr val="bg1"/>
                </a:solidFill>
              </a:endParaRPr>
            </a:p>
          </p:txBody>
        </p:sp>
      </p:grpSp>
      <p:sp>
        <p:nvSpPr>
          <p:cNvPr id="22534" name="Line 65">
            <a:extLst>
              <a:ext uri="{FF2B5EF4-FFF2-40B4-BE49-F238E27FC236}">
                <a16:creationId xmlns:a16="http://schemas.microsoft.com/office/drawing/2014/main" id="{5F74BCFC-4CF4-B7DF-87D0-C9852AFA117C}"/>
              </a:ext>
              <a:ext uri="{C183D7F6-B498-43B3-948B-1728B52AA6E4}">
                <adec:decorative xmlns:adec="http://schemas.microsoft.com/office/drawing/2017/decorative" val="1"/>
              </a:ext>
            </a:extLst>
          </p:cNvPr>
          <p:cNvSpPr>
            <a:spLocks noChangeShapeType="1"/>
          </p:cNvSpPr>
          <p:nvPr/>
        </p:nvSpPr>
        <p:spPr bwMode="auto">
          <a:xfrm>
            <a:off x="1079500" y="1449388"/>
            <a:ext cx="78374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2535" name="Line 66">
            <a:extLst>
              <a:ext uri="{FF2B5EF4-FFF2-40B4-BE49-F238E27FC236}">
                <a16:creationId xmlns:a16="http://schemas.microsoft.com/office/drawing/2014/main" id="{5D76081E-CB42-2AC0-C806-75E4A2D8E09F}"/>
              </a:ext>
              <a:ext uri="{C183D7F6-B498-43B3-948B-1728B52AA6E4}">
                <adec:decorative xmlns:adec="http://schemas.microsoft.com/office/drawing/2017/decorative" val="1"/>
              </a:ext>
            </a:extLst>
          </p:cNvPr>
          <p:cNvSpPr>
            <a:spLocks noChangeShapeType="1"/>
          </p:cNvSpPr>
          <p:nvPr/>
        </p:nvSpPr>
        <p:spPr bwMode="auto">
          <a:xfrm>
            <a:off x="1079500" y="2333625"/>
            <a:ext cx="78374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2536" name="Line 67">
            <a:extLst>
              <a:ext uri="{FF2B5EF4-FFF2-40B4-BE49-F238E27FC236}">
                <a16:creationId xmlns:a16="http://schemas.microsoft.com/office/drawing/2014/main" id="{508C3372-564A-2A21-07DC-21FB2792B1F6}"/>
              </a:ext>
              <a:ext uri="{C183D7F6-B498-43B3-948B-1728B52AA6E4}">
                <adec:decorative xmlns:adec="http://schemas.microsoft.com/office/drawing/2017/decorative" val="1"/>
              </a:ext>
            </a:extLst>
          </p:cNvPr>
          <p:cNvSpPr>
            <a:spLocks noChangeShapeType="1"/>
          </p:cNvSpPr>
          <p:nvPr/>
        </p:nvSpPr>
        <p:spPr bwMode="auto">
          <a:xfrm>
            <a:off x="1079500" y="6169025"/>
            <a:ext cx="78374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2537" name="Line 68">
            <a:extLst>
              <a:ext uri="{FF2B5EF4-FFF2-40B4-BE49-F238E27FC236}">
                <a16:creationId xmlns:a16="http://schemas.microsoft.com/office/drawing/2014/main" id="{8FCCAC0A-CA06-6D68-2037-56976214DEBA}"/>
              </a:ext>
              <a:ext uri="{C183D7F6-B498-43B3-948B-1728B52AA6E4}">
                <adec:decorative xmlns:adec="http://schemas.microsoft.com/office/drawing/2017/decorative" val="1"/>
              </a:ext>
            </a:extLst>
          </p:cNvPr>
          <p:cNvSpPr>
            <a:spLocks noChangeShapeType="1"/>
          </p:cNvSpPr>
          <p:nvPr/>
        </p:nvSpPr>
        <p:spPr bwMode="auto">
          <a:xfrm>
            <a:off x="1079500" y="1449388"/>
            <a:ext cx="0" cy="47196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2538" name="Line 69">
            <a:extLst>
              <a:ext uri="{FF2B5EF4-FFF2-40B4-BE49-F238E27FC236}">
                <a16:creationId xmlns:a16="http://schemas.microsoft.com/office/drawing/2014/main" id="{8412CEE8-4A59-E246-19B8-1BE9B6D11998}"/>
              </a:ext>
              <a:ext uri="{C183D7F6-B498-43B3-948B-1728B52AA6E4}">
                <adec:decorative xmlns:adec="http://schemas.microsoft.com/office/drawing/2017/decorative" val="1"/>
              </a:ext>
            </a:extLst>
          </p:cNvPr>
          <p:cNvSpPr>
            <a:spLocks noChangeShapeType="1"/>
          </p:cNvSpPr>
          <p:nvPr/>
        </p:nvSpPr>
        <p:spPr bwMode="auto">
          <a:xfrm>
            <a:off x="4999038" y="1449388"/>
            <a:ext cx="0" cy="4719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2539" name="Line 70">
            <a:extLst>
              <a:ext uri="{FF2B5EF4-FFF2-40B4-BE49-F238E27FC236}">
                <a16:creationId xmlns:a16="http://schemas.microsoft.com/office/drawing/2014/main" id="{0753050F-1D66-A35A-C14C-B387A9791AC2}"/>
              </a:ext>
              <a:ext uri="{C183D7F6-B498-43B3-948B-1728B52AA6E4}">
                <adec:decorative xmlns:adec="http://schemas.microsoft.com/office/drawing/2017/decorative" val="1"/>
              </a:ext>
            </a:extLst>
          </p:cNvPr>
          <p:cNvSpPr>
            <a:spLocks noChangeShapeType="1"/>
          </p:cNvSpPr>
          <p:nvPr/>
        </p:nvSpPr>
        <p:spPr bwMode="auto">
          <a:xfrm>
            <a:off x="8916988" y="1449388"/>
            <a:ext cx="0" cy="47196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2540" name="Line 73">
            <a:extLst>
              <a:ext uri="{FF2B5EF4-FFF2-40B4-BE49-F238E27FC236}">
                <a16:creationId xmlns:a16="http://schemas.microsoft.com/office/drawing/2014/main" id="{5548B380-13EB-26F3-AB77-CBD4E6D93722}"/>
              </a:ext>
              <a:ext uri="{C183D7F6-B498-43B3-948B-1728B52AA6E4}">
                <adec:decorative xmlns:adec="http://schemas.microsoft.com/office/drawing/2017/decorative" val="1"/>
              </a:ext>
            </a:extLst>
          </p:cNvPr>
          <p:cNvSpPr>
            <a:spLocks noChangeShapeType="1"/>
          </p:cNvSpPr>
          <p:nvPr/>
        </p:nvSpPr>
        <p:spPr bwMode="auto">
          <a:xfrm>
            <a:off x="1079500" y="4616450"/>
            <a:ext cx="78374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338" name="Rectangle 82">
            <a:extLst>
              <a:ext uri="{FF2B5EF4-FFF2-40B4-BE49-F238E27FC236}">
                <a16:creationId xmlns:a16="http://schemas.microsoft.com/office/drawing/2014/main" id="{F67E319D-61E0-B4A6-1FD2-5F1D8FD713DC}"/>
              </a:ext>
            </a:extLst>
          </p:cNvPr>
          <p:cNvSpPr>
            <a:spLocks noGrp="1" noChangeArrowheads="1"/>
          </p:cNvSpPr>
          <p:nvPr>
            <p:ph type="ctrTitle"/>
          </p:nvPr>
        </p:nvSpPr>
        <p:spPr>
          <a:xfrm>
            <a:off x="1908175" y="-26988"/>
            <a:ext cx="7008813" cy="900113"/>
          </a:xfrm>
        </p:spPr>
        <p:txBody>
          <a:bodyPr/>
          <a:lstStyle/>
          <a:p>
            <a:pPr eaLnBrk="1" hangingPunct="1">
              <a:defRPr/>
            </a:pPr>
            <a:r>
              <a:rPr lang="he-IL" b="1"/>
              <a:t>למי אנרגיה פנימית יותר גדולה?</a:t>
            </a:r>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09" grpId="0"/>
      <p:bldP spid="963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D1CE1B0A-02BE-D0A9-C500-CEB99F7909CF}"/>
              </a:ext>
            </a:extLst>
          </p:cNvPr>
          <p:cNvSpPr>
            <a:spLocks noChangeArrowheads="1"/>
          </p:cNvSpPr>
          <p:nvPr/>
        </p:nvSpPr>
        <p:spPr bwMode="auto">
          <a:xfrm>
            <a:off x="4999038" y="4616450"/>
            <a:ext cx="39179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Tx/>
              <a:buChar char="•"/>
            </a:pPr>
            <a:r>
              <a:rPr lang="he-IL" altLang="en-US" sz="2400" b="0"/>
              <a:t>נתונים 100 גרם מים ב-</a:t>
            </a:r>
            <a:r>
              <a:rPr lang="en-US" altLang="en-US" sz="2400" b="0"/>
              <a:t>10°C</a:t>
            </a:r>
            <a:r>
              <a:rPr lang="he-IL" altLang="en-US" sz="2400" b="0"/>
              <a:t> ו-10 גרם מים ב-</a:t>
            </a:r>
            <a:r>
              <a:rPr lang="en-US" altLang="en-US" sz="2400" b="0"/>
              <a:t> 90°C </a:t>
            </a:r>
            <a:r>
              <a:rPr lang="he-IL" altLang="en-US" sz="2400" b="0"/>
              <a:t>. למי אנרגיה פנימית גבוהה יותר?</a:t>
            </a:r>
            <a:endParaRPr lang="en-GB" altLang="en-US" sz="2400" b="0"/>
          </a:p>
        </p:txBody>
      </p:sp>
      <p:sp>
        <p:nvSpPr>
          <p:cNvPr id="98307" name="Rectangle 3">
            <a:extLst>
              <a:ext uri="{FF2B5EF4-FFF2-40B4-BE49-F238E27FC236}">
                <a16:creationId xmlns:a16="http://schemas.microsoft.com/office/drawing/2014/main" id="{1069B6EF-B3EB-58DB-C69E-896B88B6A078}"/>
              </a:ext>
            </a:extLst>
          </p:cNvPr>
          <p:cNvSpPr>
            <a:spLocks noChangeArrowheads="1"/>
          </p:cNvSpPr>
          <p:nvPr/>
        </p:nvSpPr>
        <p:spPr bwMode="auto">
          <a:xfrm>
            <a:off x="1079500" y="4616450"/>
            <a:ext cx="39195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b="0"/>
              <a:t>לא ניתן לקבוע</a:t>
            </a:r>
            <a:endParaRPr lang="en-GB" altLang="en-US" sz="2400" b="0"/>
          </a:p>
        </p:txBody>
      </p:sp>
      <p:grpSp>
        <p:nvGrpSpPr>
          <p:cNvPr id="23556" name="Group 4">
            <a:extLst>
              <a:ext uri="{FF2B5EF4-FFF2-40B4-BE49-F238E27FC236}">
                <a16:creationId xmlns:a16="http://schemas.microsoft.com/office/drawing/2014/main" id="{D39785CA-5DB7-22A2-FF0A-BF851B00B1BA}"/>
              </a:ext>
              <a:ext uri="{C183D7F6-B498-43B3-948B-1728B52AA6E4}">
                <adec:decorative xmlns:adec="http://schemas.microsoft.com/office/drawing/2017/decorative" val="1"/>
              </a:ext>
            </a:extLst>
          </p:cNvPr>
          <p:cNvGrpSpPr>
            <a:grpSpLocks/>
          </p:cNvGrpSpPr>
          <p:nvPr/>
        </p:nvGrpSpPr>
        <p:grpSpPr bwMode="auto">
          <a:xfrm>
            <a:off x="4999038" y="1449388"/>
            <a:ext cx="3917950" cy="3167062"/>
            <a:chOff x="3149" y="913"/>
            <a:chExt cx="2468" cy="1995"/>
          </a:xfrm>
        </p:grpSpPr>
        <p:sp>
          <p:nvSpPr>
            <p:cNvPr id="23568" name="Rectangle 5">
              <a:extLst>
                <a:ext uri="{FF2B5EF4-FFF2-40B4-BE49-F238E27FC236}">
                  <a16:creationId xmlns:a16="http://schemas.microsoft.com/office/drawing/2014/main" id="{27BC454E-9D8F-A9C1-7F3E-D93C3D96A53A}"/>
                </a:ext>
              </a:extLst>
            </p:cNvPr>
            <p:cNvSpPr>
              <a:spLocks noChangeArrowheads="1"/>
            </p:cNvSpPr>
            <p:nvPr/>
          </p:nvSpPr>
          <p:spPr bwMode="auto">
            <a:xfrm>
              <a:off x="3149" y="1470"/>
              <a:ext cx="2468"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FontTx/>
                <a:buChar char="•"/>
              </a:pPr>
              <a:r>
                <a:rPr lang="he-IL" altLang="en-US" sz="2400" b="0"/>
                <a:t>נתונים 100 גרם מים </a:t>
              </a:r>
              <a:br>
                <a:rPr lang="en-US" altLang="en-US" sz="2400" b="0"/>
              </a:br>
              <a:r>
                <a:rPr lang="he-IL" altLang="en-US" sz="2400" b="0"/>
                <a:t>ו-100 גרם אתנול באותה טמפרטורה. למי אנרגיה פנימית גבוהה יותר?</a:t>
              </a:r>
            </a:p>
            <a:p>
              <a:pPr algn="r" rtl="1" eaLnBrk="1" hangingPunct="1">
                <a:spcBef>
                  <a:spcPct val="20000"/>
                </a:spcBef>
                <a:buFontTx/>
                <a:buChar char="•"/>
              </a:pPr>
              <a:endParaRPr lang="en-US" altLang="en-US" sz="2400" b="0"/>
            </a:p>
          </p:txBody>
        </p:sp>
        <p:sp>
          <p:nvSpPr>
            <p:cNvPr id="23569" name="Rectangle 6">
              <a:extLst>
                <a:ext uri="{FF2B5EF4-FFF2-40B4-BE49-F238E27FC236}">
                  <a16:creationId xmlns:a16="http://schemas.microsoft.com/office/drawing/2014/main" id="{2DC3EE7E-9BC0-C75B-E102-CD1F73B6F76D}"/>
                </a:ext>
              </a:extLst>
            </p:cNvPr>
            <p:cNvSpPr>
              <a:spLocks noChangeArrowheads="1"/>
            </p:cNvSpPr>
            <p:nvPr/>
          </p:nvSpPr>
          <p:spPr bwMode="auto">
            <a:xfrm>
              <a:off x="3149" y="913"/>
              <a:ext cx="2468" cy="55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a:solidFill>
                    <a:schemeClr val="bg1"/>
                  </a:solidFill>
                </a:rPr>
                <a:t>שאלה</a:t>
              </a:r>
              <a:endParaRPr lang="en-US" altLang="en-US" sz="2400">
                <a:solidFill>
                  <a:schemeClr val="bg1"/>
                </a:solidFill>
              </a:endParaRPr>
            </a:p>
          </p:txBody>
        </p:sp>
      </p:grpSp>
      <p:grpSp>
        <p:nvGrpSpPr>
          <p:cNvPr id="3" name="Group 7">
            <a:extLst>
              <a:ext uri="{FF2B5EF4-FFF2-40B4-BE49-F238E27FC236}">
                <a16:creationId xmlns:a16="http://schemas.microsoft.com/office/drawing/2014/main" id="{F7D635D7-F9B6-BA6A-C62C-8F4488AD5D43}"/>
              </a:ext>
              <a:ext uri="{C183D7F6-B498-43B3-948B-1728B52AA6E4}">
                <adec:decorative xmlns:adec="http://schemas.microsoft.com/office/drawing/2017/decorative" val="1"/>
              </a:ext>
            </a:extLst>
          </p:cNvPr>
          <p:cNvGrpSpPr>
            <a:grpSpLocks/>
          </p:cNvGrpSpPr>
          <p:nvPr/>
        </p:nvGrpSpPr>
        <p:grpSpPr bwMode="auto">
          <a:xfrm>
            <a:off x="1079500" y="1449388"/>
            <a:ext cx="3919538" cy="3167062"/>
            <a:chOff x="680" y="913"/>
            <a:chExt cx="2469" cy="1995"/>
          </a:xfrm>
        </p:grpSpPr>
        <p:sp>
          <p:nvSpPr>
            <p:cNvPr id="23566" name="Rectangle 8">
              <a:extLst>
                <a:ext uri="{FF2B5EF4-FFF2-40B4-BE49-F238E27FC236}">
                  <a16:creationId xmlns:a16="http://schemas.microsoft.com/office/drawing/2014/main" id="{9EA29665-6281-A07C-F948-DECFFBB25E1E}"/>
                </a:ext>
              </a:extLst>
            </p:cNvPr>
            <p:cNvSpPr>
              <a:spLocks noChangeArrowheads="1"/>
            </p:cNvSpPr>
            <p:nvPr/>
          </p:nvSpPr>
          <p:spPr bwMode="auto">
            <a:xfrm>
              <a:off x="680" y="1470"/>
              <a:ext cx="246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b="0"/>
                <a:t>לא ניתן לקבוע</a:t>
              </a:r>
              <a:endParaRPr lang="en-US" altLang="en-US" sz="2000" b="0"/>
            </a:p>
          </p:txBody>
        </p:sp>
        <p:sp>
          <p:nvSpPr>
            <p:cNvPr id="23567" name="Rectangle 9">
              <a:extLst>
                <a:ext uri="{FF2B5EF4-FFF2-40B4-BE49-F238E27FC236}">
                  <a16:creationId xmlns:a16="http://schemas.microsoft.com/office/drawing/2014/main" id="{88F221AE-1A7F-B793-0FAD-F9DA539DB74D}"/>
                </a:ext>
              </a:extLst>
            </p:cNvPr>
            <p:cNvSpPr>
              <a:spLocks noChangeArrowheads="1"/>
            </p:cNvSpPr>
            <p:nvPr/>
          </p:nvSpPr>
          <p:spPr bwMode="auto">
            <a:xfrm>
              <a:off x="680" y="913"/>
              <a:ext cx="2469" cy="557"/>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pPr>
              <a:r>
                <a:rPr lang="he-IL" altLang="en-US" sz="2400">
                  <a:solidFill>
                    <a:schemeClr val="bg1"/>
                  </a:solidFill>
                </a:rPr>
                <a:t>תשובה</a:t>
              </a:r>
              <a:endParaRPr lang="en-US" altLang="en-US" sz="2400">
                <a:solidFill>
                  <a:schemeClr val="bg1"/>
                </a:solidFill>
              </a:endParaRPr>
            </a:p>
          </p:txBody>
        </p:sp>
      </p:grpSp>
      <p:sp>
        <p:nvSpPr>
          <p:cNvPr id="23558" name="Line 10">
            <a:extLst>
              <a:ext uri="{FF2B5EF4-FFF2-40B4-BE49-F238E27FC236}">
                <a16:creationId xmlns:a16="http://schemas.microsoft.com/office/drawing/2014/main" id="{80D865A4-1381-9617-611B-7A9E507241FE}"/>
              </a:ext>
              <a:ext uri="{C183D7F6-B498-43B3-948B-1728B52AA6E4}">
                <adec:decorative xmlns:adec="http://schemas.microsoft.com/office/drawing/2017/decorative" val="1"/>
              </a:ext>
            </a:extLst>
          </p:cNvPr>
          <p:cNvSpPr>
            <a:spLocks noChangeShapeType="1"/>
          </p:cNvSpPr>
          <p:nvPr/>
        </p:nvSpPr>
        <p:spPr bwMode="auto">
          <a:xfrm>
            <a:off x="1079500" y="1449388"/>
            <a:ext cx="78374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3559" name="Line 11">
            <a:extLst>
              <a:ext uri="{FF2B5EF4-FFF2-40B4-BE49-F238E27FC236}">
                <a16:creationId xmlns:a16="http://schemas.microsoft.com/office/drawing/2014/main" id="{2D579F59-2E2A-0EBA-35D5-C3FD1EE85014}"/>
              </a:ext>
              <a:ext uri="{C183D7F6-B498-43B3-948B-1728B52AA6E4}">
                <adec:decorative xmlns:adec="http://schemas.microsoft.com/office/drawing/2017/decorative" val="1"/>
              </a:ext>
            </a:extLst>
          </p:cNvPr>
          <p:cNvSpPr>
            <a:spLocks noChangeShapeType="1"/>
          </p:cNvSpPr>
          <p:nvPr/>
        </p:nvSpPr>
        <p:spPr bwMode="auto">
          <a:xfrm>
            <a:off x="1079500" y="2333625"/>
            <a:ext cx="78374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3560" name="Line 12">
            <a:extLst>
              <a:ext uri="{FF2B5EF4-FFF2-40B4-BE49-F238E27FC236}">
                <a16:creationId xmlns:a16="http://schemas.microsoft.com/office/drawing/2014/main" id="{E01E27AE-B414-070C-DDD9-5BB99BF925EC}"/>
              </a:ext>
              <a:ext uri="{C183D7F6-B498-43B3-948B-1728B52AA6E4}">
                <adec:decorative xmlns:adec="http://schemas.microsoft.com/office/drawing/2017/decorative" val="1"/>
              </a:ext>
            </a:extLst>
          </p:cNvPr>
          <p:cNvSpPr>
            <a:spLocks noChangeShapeType="1"/>
          </p:cNvSpPr>
          <p:nvPr/>
        </p:nvSpPr>
        <p:spPr bwMode="auto">
          <a:xfrm>
            <a:off x="1079500" y="6169025"/>
            <a:ext cx="783748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3561" name="Line 13">
            <a:extLst>
              <a:ext uri="{FF2B5EF4-FFF2-40B4-BE49-F238E27FC236}">
                <a16:creationId xmlns:a16="http://schemas.microsoft.com/office/drawing/2014/main" id="{E360D225-B709-71B6-EC74-22E1A4889AF6}"/>
              </a:ext>
              <a:ext uri="{C183D7F6-B498-43B3-948B-1728B52AA6E4}">
                <adec:decorative xmlns:adec="http://schemas.microsoft.com/office/drawing/2017/decorative" val="1"/>
              </a:ext>
            </a:extLst>
          </p:cNvPr>
          <p:cNvSpPr>
            <a:spLocks noChangeShapeType="1"/>
          </p:cNvSpPr>
          <p:nvPr/>
        </p:nvSpPr>
        <p:spPr bwMode="auto">
          <a:xfrm>
            <a:off x="1079500" y="1449388"/>
            <a:ext cx="0" cy="47196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3562" name="Line 14">
            <a:extLst>
              <a:ext uri="{FF2B5EF4-FFF2-40B4-BE49-F238E27FC236}">
                <a16:creationId xmlns:a16="http://schemas.microsoft.com/office/drawing/2014/main" id="{26A3038C-EFAB-7C41-50CC-AFD8011C0024}"/>
              </a:ext>
              <a:ext uri="{C183D7F6-B498-43B3-948B-1728B52AA6E4}">
                <adec:decorative xmlns:adec="http://schemas.microsoft.com/office/drawing/2017/decorative" val="1"/>
              </a:ext>
            </a:extLst>
          </p:cNvPr>
          <p:cNvSpPr>
            <a:spLocks noChangeShapeType="1"/>
          </p:cNvSpPr>
          <p:nvPr/>
        </p:nvSpPr>
        <p:spPr bwMode="auto">
          <a:xfrm>
            <a:off x="4999038" y="1449388"/>
            <a:ext cx="0" cy="4719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3563" name="Line 15">
            <a:extLst>
              <a:ext uri="{FF2B5EF4-FFF2-40B4-BE49-F238E27FC236}">
                <a16:creationId xmlns:a16="http://schemas.microsoft.com/office/drawing/2014/main" id="{86633D5D-5AB9-C7A6-908C-BAEA589F1F12}"/>
              </a:ext>
              <a:ext uri="{C183D7F6-B498-43B3-948B-1728B52AA6E4}">
                <adec:decorative xmlns:adec="http://schemas.microsoft.com/office/drawing/2017/decorative" val="1"/>
              </a:ext>
            </a:extLst>
          </p:cNvPr>
          <p:cNvSpPr>
            <a:spLocks noChangeShapeType="1"/>
          </p:cNvSpPr>
          <p:nvPr/>
        </p:nvSpPr>
        <p:spPr bwMode="auto">
          <a:xfrm>
            <a:off x="8916988" y="1449388"/>
            <a:ext cx="0" cy="471963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nchor="ctr" anchorCtr="1"/>
          <a:lstStyle/>
          <a:p>
            <a:endParaRPr lang="en-US"/>
          </a:p>
        </p:txBody>
      </p:sp>
      <p:sp>
        <p:nvSpPr>
          <p:cNvPr id="23564" name="Line 16">
            <a:extLst>
              <a:ext uri="{FF2B5EF4-FFF2-40B4-BE49-F238E27FC236}">
                <a16:creationId xmlns:a16="http://schemas.microsoft.com/office/drawing/2014/main" id="{ABB2A7B2-24DC-F67E-5F0C-33B19CA0EDEB}"/>
              </a:ext>
              <a:ext uri="{C183D7F6-B498-43B3-948B-1728B52AA6E4}">
                <adec:decorative xmlns:adec="http://schemas.microsoft.com/office/drawing/2017/decorative" val="1"/>
              </a:ext>
            </a:extLst>
          </p:cNvPr>
          <p:cNvSpPr>
            <a:spLocks noChangeShapeType="1"/>
          </p:cNvSpPr>
          <p:nvPr/>
        </p:nvSpPr>
        <p:spPr bwMode="auto">
          <a:xfrm>
            <a:off x="1079500" y="4616450"/>
            <a:ext cx="78374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1" name="Rectangle 17">
            <a:extLst>
              <a:ext uri="{FF2B5EF4-FFF2-40B4-BE49-F238E27FC236}">
                <a16:creationId xmlns:a16="http://schemas.microsoft.com/office/drawing/2014/main" id="{5EB29073-6A04-1C2E-9CE3-07C9E0107E9E}"/>
              </a:ext>
            </a:extLst>
          </p:cNvPr>
          <p:cNvSpPr>
            <a:spLocks noGrp="1" noChangeArrowheads="1"/>
          </p:cNvSpPr>
          <p:nvPr>
            <p:ph type="ctrTitle"/>
          </p:nvPr>
        </p:nvSpPr>
        <p:spPr>
          <a:xfrm>
            <a:off x="1079501" y="-26988"/>
            <a:ext cx="7837488" cy="900113"/>
          </a:xfrm>
        </p:spPr>
        <p:txBody>
          <a:bodyPr/>
          <a:lstStyle/>
          <a:p>
            <a:pPr eaLnBrk="1" hangingPunct="1">
              <a:defRPr/>
            </a:pPr>
            <a:r>
              <a:rPr lang="he-IL" b="1" dirty="0"/>
              <a:t>למי אנרגיה פנימית יותר גדולה? (המשך)</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A0CF5D7-92F1-49E0-8A79-77A899932845}"/>
              </a:ext>
            </a:extLst>
          </p:cNvPr>
          <p:cNvSpPr>
            <a:spLocks noGrp="1" noChangeArrowheads="1"/>
          </p:cNvSpPr>
          <p:nvPr>
            <p:ph type="title"/>
          </p:nvPr>
        </p:nvSpPr>
        <p:spPr/>
        <p:txBody>
          <a:bodyPr/>
          <a:lstStyle/>
          <a:p>
            <a:pPr eaLnBrk="1" hangingPunct="1"/>
            <a:r>
              <a:rPr lang="he-IL" altLang="en-US" b="1"/>
              <a:t>מערכת וסביבה</a:t>
            </a:r>
            <a:endParaRPr lang="en-US" altLang="en-US" b="1"/>
          </a:p>
        </p:txBody>
      </p:sp>
      <p:sp>
        <p:nvSpPr>
          <p:cNvPr id="100355" name="Rectangle 3">
            <a:extLst>
              <a:ext uri="{FF2B5EF4-FFF2-40B4-BE49-F238E27FC236}">
                <a16:creationId xmlns:a16="http://schemas.microsoft.com/office/drawing/2014/main" id="{E4D2544B-F6D2-AEF0-B994-3912C5E14BC7}"/>
              </a:ext>
            </a:extLst>
          </p:cNvPr>
          <p:cNvSpPr>
            <a:spLocks noGrp="1" noChangeArrowheads="1"/>
          </p:cNvSpPr>
          <p:nvPr>
            <p:ph type="body" idx="1"/>
          </p:nvPr>
        </p:nvSpPr>
        <p:spPr>
          <a:xfrm>
            <a:off x="1979613" y="2168525"/>
            <a:ext cx="6357937" cy="2449513"/>
          </a:xfrm>
          <a:noFill/>
        </p:spPr>
        <p:txBody>
          <a:bodyPr/>
          <a:lstStyle/>
          <a:p>
            <a:pPr eaLnBrk="1" hangingPunct="1">
              <a:lnSpc>
                <a:spcPct val="90000"/>
              </a:lnSpc>
              <a:buClr>
                <a:schemeClr val="folHlink"/>
              </a:buClr>
              <a:buFont typeface="Wingdings 2" panose="05020102010507070707" pitchFamily="18" charset="2"/>
              <a:buChar char="í"/>
            </a:pPr>
            <a:r>
              <a:rPr lang="he-IL" altLang="en-US" b="1">
                <a:solidFill>
                  <a:srgbClr val="333399"/>
                </a:solidFill>
              </a:rPr>
              <a:t>מערכת</a:t>
            </a:r>
            <a:r>
              <a:rPr lang="he-IL" altLang="en-US"/>
              <a:t> – מוקד ההתעניינות שלנו. כוללת את המגיבים לפני התרחשות התגובה, ואת התוצרים לאחר התרחשותה.</a:t>
            </a:r>
          </a:p>
          <a:p>
            <a:pPr eaLnBrk="1" hangingPunct="1">
              <a:lnSpc>
                <a:spcPct val="90000"/>
              </a:lnSpc>
              <a:buClr>
                <a:schemeClr val="folHlink"/>
              </a:buClr>
              <a:buFont typeface="Wingdings 2" panose="05020102010507070707" pitchFamily="18" charset="2"/>
              <a:buChar char="í"/>
            </a:pPr>
            <a:r>
              <a:rPr lang="he-IL" altLang="en-US" b="1">
                <a:solidFill>
                  <a:srgbClr val="333399"/>
                </a:solidFill>
              </a:rPr>
              <a:t>סביבה</a:t>
            </a:r>
            <a:r>
              <a:rPr lang="he-IL" altLang="en-US"/>
              <a:t> – כל מה שאינו מערכת.  </a:t>
            </a:r>
          </a:p>
          <a:p>
            <a:pPr eaLnBrk="1" hangingPunct="1">
              <a:lnSpc>
                <a:spcPct val="90000"/>
              </a:lnSpc>
              <a:buClr>
                <a:schemeClr val="folHlink"/>
              </a:buClr>
              <a:buFont typeface="Wingdings 2" panose="05020102010507070707" pitchFamily="18" charset="2"/>
              <a:buChar char="í"/>
            </a:pPr>
            <a:endParaRPr lang="en-US" altLang="en-US"/>
          </a:p>
        </p:txBody>
      </p:sp>
      <p:sp>
        <p:nvSpPr>
          <p:cNvPr id="24580" name="Text Box 6">
            <a:extLst>
              <a:ext uri="{FF2B5EF4-FFF2-40B4-BE49-F238E27FC236}">
                <a16:creationId xmlns:a16="http://schemas.microsoft.com/office/drawing/2014/main" id="{E17340DA-0273-A24D-7389-29DDCE97A60F}"/>
              </a:ext>
            </a:extLst>
          </p:cNvPr>
          <p:cNvSpPr txBox="1">
            <a:spLocks noChangeArrowheads="1"/>
          </p:cNvSpPr>
          <p:nvPr/>
        </p:nvSpPr>
        <p:spPr bwMode="auto">
          <a:xfrm>
            <a:off x="1547813" y="6375400"/>
            <a:ext cx="306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a:t>עמ' 16 , שאלה בראש הדף</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1000" fill="hold"/>
                                        <p:tgtEl>
                                          <p:spTgt spid="10035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1000" fill="hold"/>
                                        <p:tgtEl>
                                          <p:spTgt spid="10035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B037345-76EE-EE89-CA5D-8F7F5DAE6F19}"/>
              </a:ext>
            </a:extLst>
          </p:cNvPr>
          <p:cNvSpPr>
            <a:spLocks noGrp="1" noChangeArrowheads="1"/>
          </p:cNvSpPr>
          <p:nvPr>
            <p:ph type="title"/>
          </p:nvPr>
        </p:nvSpPr>
        <p:spPr/>
        <p:txBody>
          <a:bodyPr/>
          <a:lstStyle/>
          <a:p>
            <a:pPr eaLnBrk="1" hangingPunct="1"/>
            <a:r>
              <a:rPr lang="he-IL" altLang="en-US" b="1" dirty="0"/>
              <a:t>מערכת וסביבה  </a:t>
            </a:r>
            <a:endParaRPr lang="en-US" altLang="en-US" b="1" dirty="0"/>
          </a:p>
        </p:txBody>
      </p:sp>
      <p:sp>
        <p:nvSpPr>
          <p:cNvPr id="102403" name="Rectangle 3">
            <a:extLst>
              <a:ext uri="{FF2B5EF4-FFF2-40B4-BE49-F238E27FC236}">
                <a16:creationId xmlns:a16="http://schemas.microsoft.com/office/drawing/2014/main" id="{7A6B215F-3DB9-6EFF-2063-6F4BF2EFB9C9}"/>
              </a:ext>
            </a:extLst>
          </p:cNvPr>
          <p:cNvSpPr>
            <a:spLocks noGrp="1" noChangeArrowheads="1"/>
          </p:cNvSpPr>
          <p:nvPr>
            <p:ph type="body" idx="1"/>
          </p:nvPr>
        </p:nvSpPr>
        <p:spPr>
          <a:xfrm>
            <a:off x="2555875" y="1484313"/>
            <a:ext cx="6357938" cy="4357687"/>
          </a:xfrm>
        </p:spPr>
        <p:txBody>
          <a:bodyPr/>
          <a:lstStyle/>
          <a:p>
            <a:pPr eaLnBrk="1" hangingPunct="1">
              <a:lnSpc>
                <a:spcPct val="90000"/>
              </a:lnSpc>
              <a:buClr>
                <a:schemeClr val="folHlink"/>
              </a:buClr>
              <a:buFont typeface="Wingdings 2" panose="05020102010507070707" pitchFamily="18" charset="2"/>
              <a:buChar char="í"/>
            </a:pPr>
            <a:r>
              <a:rPr lang="he-IL" altLang="en-US"/>
              <a:t>במערכת </a:t>
            </a:r>
            <a:r>
              <a:rPr lang="he-IL" altLang="en-US" b="1">
                <a:solidFill>
                  <a:srgbClr val="333399"/>
                </a:solidFill>
              </a:rPr>
              <a:t>פתוחה</a:t>
            </a:r>
            <a:r>
              <a:rPr lang="he-IL" altLang="en-US"/>
              <a:t> קיימים חילופי אנרגיה וחומר עם הסביבה.</a:t>
            </a:r>
          </a:p>
          <a:p>
            <a:pPr eaLnBrk="1" hangingPunct="1">
              <a:lnSpc>
                <a:spcPct val="90000"/>
              </a:lnSpc>
              <a:buClr>
                <a:schemeClr val="folHlink"/>
              </a:buClr>
              <a:buFont typeface="Wingdings 2" panose="05020102010507070707" pitchFamily="18" charset="2"/>
              <a:buChar char="í"/>
            </a:pPr>
            <a:endParaRPr lang="he-IL" altLang="en-US"/>
          </a:p>
          <a:p>
            <a:pPr eaLnBrk="1" hangingPunct="1">
              <a:lnSpc>
                <a:spcPct val="90000"/>
              </a:lnSpc>
              <a:buClr>
                <a:schemeClr val="folHlink"/>
              </a:buClr>
              <a:buFont typeface="Wingdings 2" panose="05020102010507070707" pitchFamily="18" charset="2"/>
              <a:buChar char="í"/>
            </a:pPr>
            <a:r>
              <a:rPr lang="he-IL" altLang="en-US"/>
              <a:t>במערכת </a:t>
            </a:r>
            <a:r>
              <a:rPr lang="he-IL" altLang="en-US" b="1">
                <a:solidFill>
                  <a:srgbClr val="333399"/>
                </a:solidFill>
              </a:rPr>
              <a:t>סגורה</a:t>
            </a:r>
            <a:r>
              <a:rPr lang="he-IL" altLang="en-US"/>
              <a:t> קיימים חילופי אנרגיה עם הסביבה. </a:t>
            </a:r>
          </a:p>
          <a:p>
            <a:pPr eaLnBrk="1" hangingPunct="1">
              <a:lnSpc>
                <a:spcPct val="90000"/>
              </a:lnSpc>
              <a:buClr>
                <a:schemeClr val="folHlink"/>
              </a:buClr>
              <a:buFont typeface="Wingdings 2" panose="05020102010507070707" pitchFamily="18" charset="2"/>
              <a:buChar char="í"/>
            </a:pPr>
            <a:endParaRPr lang="en-US" altLang="en-US"/>
          </a:p>
          <a:p>
            <a:pPr eaLnBrk="1" hangingPunct="1">
              <a:lnSpc>
                <a:spcPct val="90000"/>
              </a:lnSpc>
              <a:buClr>
                <a:schemeClr val="folHlink"/>
              </a:buClr>
              <a:buFont typeface="Wingdings 2" panose="05020102010507070707" pitchFamily="18" charset="2"/>
              <a:buChar char="í"/>
            </a:pPr>
            <a:r>
              <a:rPr lang="he-IL" altLang="en-US"/>
              <a:t>מערכת </a:t>
            </a:r>
            <a:r>
              <a:rPr lang="he-IL" altLang="en-US" b="1">
                <a:solidFill>
                  <a:srgbClr val="333399"/>
                </a:solidFill>
              </a:rPr>
              <a:t>מבודדת</a:t>
            </a:r>
            <a:r>
              <a:rPr lang="he-IL" altLang="en-US"/>
              <a:t> – אין חילופי אנרגיה או חומר עם הסביבה</a:t>
            </a:r>
          </a:p>
        </p:txBody>
      </p:sp>
      <p:pic>
        <p:nvPicPr>
          <p:cNvPr id="25604" name="Picture 10">
            <a:extLst>
              <a:ext uri="{FF2B5EF4-FFF2-40B4-BE49-F238E27FC236}">
                <a16:creationId xmlns:a16="http://schemas.microsoft.com/office/drawing/2014/main" id="{6A165466-E033-7807-3E6D-BA9E1091ACF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3" y="4833938"/>
            <a:ext cx="1693862" cy="188118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12">
            <a:extLst>
              <a:ext uri="{FF2B5EF4-FFF2-40B4-BE49-F238E27FC236}">
                <a16:creationId xmlns:a16="http://schemas.microsoft.com/office/drawing/2014/main" id="{E0D78253-162F-9168-CE73-50981242394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84313"/>
            <a:ext cx="2124075" cy="159226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606" name="Picture 14">
            <a:extLst>
              <a:ext uri="{FF2B5EF4-FFF2-40B4-BE49-F238E27FC236}">
                <a16:creationId xmlns:a16="http://schemas.microsoft.com/office/drawing/2014/main" id="{A3E75D2C-520D-6855-F180-B2C6E097116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429000"/>
            <a:ext cx="1905000" cy="190500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1000" fill="hold"/>
                                        <p:tgtEl>
                                          <p:spTgt spid="10240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 calcmode="lin" valueType="num">
                                      <p:cBhvr additive="base">
                                        <p:cTn id="13" dur="1000" fill="hold"/>
                                        <p:tgtEl>
                                          <p:spTgt spid="10240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02403">
                                            <p:txEl>
                                              <p:pRg st="4" end="4"/>
                                            </p:txEl>
                                          </p:spTgt>
                                        </p:tgtEl>
                                        <p:attrNameLst>
                                          <p:attrName>style.visibility</p:attrName>
                                        </p:attrNameLst>
                                      </p:cBhvr>
                                      <p:to>
                                        <p:strVal val="visible"/>
                                      </p:to>
                                    </p:set>
                                    <p:anim calcmode="lin" valueType="num">
                                      <p:cBhvr additive="base">
                                        <p:cTn id="19" dur="1000" fill="hold"/>
                                        <p:tgtEl>
                                          <p:spTgt spid="10240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a:extLst>
              <a:ext uri="{FF2B5EF4-FFF2-40B4-BE49-F238E27FC236}">
                <a16:creationId xmlns:a16="http://schemas.microsoft.com/office/drawing/2014/main" id="{CD643C11-3781-2393-BCF6-C58E5FA719C1}"/>
              </a:ext>
            </a:extLst>
          </p:cNvPr>
          <p:cNvSpPr>
            <a:spLocks noGrp="1" noChangeArrowheads="1"/>
          </p:cNvSpPr>
          <p:nvPr>
            <p:ph type="title"/>
          </p:nvPr>
        </p:nvSpPr>
        <p:spPr/>
        <p:txBody>
          <a:bodyPr/>
          <a:lstStyle/>
          <a:p>
            <a:pPr eaLnBrk="1" hangingPunct="1"/>
            <a:r>
              <a:rPr lang="he-IL" altLang="en-US" sz="4100" b="1" dirty="0">
                <a:solidFill>
                  <a:schemeClr val="tx1"/>
                </a:solidFill>
              </a:rPr>
              <a:t>אנרגיה בקצב הכימיה</a:t>
            </a:r>
            <a:r>
              <a:rPr lang="en-US" altLang="en-US" sz="4100" b="1" dirty="0">
                <a:solidFill>
                  <a:schemeClr val="tx1"/>
                </a:solidFill>
              </a:rPr>
              <a:t> </a:t>
            </a:r>
            <a:r>
              <a:rPr lang="he-IL" altLang="en-US" sz="4100" b="1" dirty="0">
                <a:solidFill>
                  <a:schemeClr val="tx1"/>
                </a:solidFill>
              </a:rPr>
              <a:t>–הספר</a:t>
            </a:r>
            <a:endParaRPr lang="en-US" altLang="en-US" sz="4100" b="1" dirty="0">
              <a:solidFill>
                <a:schemeClr val="tx1"/>
              </a:solidFill>
            </a:endParaRPr>
          </a:p>
        </p:txBody>
      </p:sp>
      <p:sp>
        <p:nvSpPr>
          <p:cNvPr id="10242" name="Rectangle 3">
            <a:extLst>
              <a:ext uri="{FF2B5EF4-FFF2-40B4-BE49-F238E27FC236}">
                <a16:creationId xmlns:a16="http://schemas.microsoft.com/office/drawing/2014/main" id="{040F2A9E-A6EE-CF9D-5BEA-822E96B558E2}"/>
              </a:ext>
              <a:ext uri="{C183D7F6-B498-43B3-948B-1728B52AA6E4}">
                <adec:decorative xmlns:adec="http://schemas.microsoft.com/office/drawing/2017/decorative" val="1"/>
              </a:ext>
            </a:extLst>
          </p:cNvPr>
          <p:cNvSpPr>
            <a:spLocks noGrp="1" noChangeArrowheads="1"/>
          </p:cNvSpPr>
          <p:nvPr>
            <p:ph type="body" idx="1"/>
          </p:nvPr>
        </p:nvSpPr>
        <p:spPr>
          <a:xfrm>
            <a:off x="1511300" y="1952625"/>
            <a:ext cx="7400925" cy="4357688"/>
          </a:xfrm>
        </p:spPr>
        <p:txBody>
          <a:bodyPr/>
          <a:lstStyle/>
          <a:p>
            <a:pPr eaLnBrk="1" hangingPunct="1">
              <a:buClr>
                <a:schemeClr val="folHlink"/>
              </a:buClr>
              <a:buSzPct val="110000"/>
              <a:buFont typeface="Wingdings 2" panose="05020102010507070707" pitchFamily="18" charset="2"/>
              <a:buChar char="í"/>
            </a:pPr>
            <a:r>
              <a:rPr lang="he-IL" altLang="en-US" sz="2400" b="1"/>
              <a:t>פרק א</a:t>
            </a:r>
            <a:r>
              <a:rPr lang="en-US" altLang="en-US" sz="2400" b="1"/>
              <a:t> </a:t>
            </a:r>
            <a:r>
              <a:rPr lang="he-IL" altLang="en-US" sz="2400" b="1"/>
              <a:t>-</a:t>
            </a:r>
            <a:r>
              <a:rPr lang="he-IL" altLang="en-US" sz="2400"/>
              <a:t> אנרגיה וקצב</a:t>
            </a:r>
            <a:r>
              <a:rPr lang="he-IL" altLang="en-US" sz="2400" b="1"/>
              <a:t> </a:t>
            </a:r>
            <a:r>
              <a:rPr lang="he-IL" altLang="en-US" sz="2400"/>
              <a:t>בתגובה כימית-</a:t>
            </a:r>
            <a:r>
              <a:rPr lang="he-IL" altLang="en-US" sz="2400" b="1"/>
              <a:t> מה </a:t>
            </a:r>
            <a:r>
              <a:rPr lang="he-IL" altLang="en-US" sz="2400"/>
              <a:t>ואיך? היבטים איכותיים</a:t>
            </a:r>
          </a:p>
          <a:p>
            <a:pPr eaLnBrk="1" hangingPunct="1">
              <a:buClr>
                <a:schemeClr val="folHlink"/>
              </a:buClr>
              <a:buSzPct val="110000"/>
              <a:buFont typeface="Wingdings 2" panose="05020102010507070707" pitchFamily="18" charset="2"/>
              <a:buChar char="í"/>
            </a:pPr>
            <a:r>
              <a:rPr lang="he-IL" altLang="en-US" sz="2400" b="1"/>
              <a:t>פרק ב -</a:t>
            </a:r>
            <a:r>
              <a:rPr lang="he-IL" altLang="en-US" sz="2400"/>
              <a:t> שינויי אנרגיה בתגובה כימית</a:t>
            </a:r>
            <a:r>
              <a:rPr lang="he-IL" altLang="en-US" sz="2400" b="1"/>
              <a:t> - כמה</a:t>
            </a:r>
            <a:r>
              <a:rPr lang="he-IL" altLang="en-US" sz="2400"/>
              <a:t>?</a:t>
            </a:r>
            <a:br>
              <a:rPr lang="en-US" altLang="en-US" sz="2400"/>
            </a:br>
            <a:r>
              <a:rPr lang="he-IL" altLang="en-US" sz="2400"/>
              <a:t>היבטים חישוביים</a:t>
            </a:r>
          </a:p>
          <a:p>
            <a:pPr eaLnBrk="1" hangingPunct="1">
              <a:buClr>
                <a:schemeClr val="folHlink"/>
              </a:buClr>
              <a:buSzPct val="110000"/>
              <a:buFont typeface="Wingdings 2" panose="05020102010507070707" pitchFamily="18" charset="2"/>
              <a:buChar char="í"/>
            </a:pPr>
            <a:r>
              <a:rPr lang="he-IL" altLang="en-US" sz="2400" b="1"/>
              <a:t>פרק ג –</a:t>
            </a:r>
            <a:r>
              <a:rPr lang="en-US" altLang="en-US" sz="2400" b="1"/>
              <a:t> </a:t>
            </a:r>
            <a:r>
              <a:rPr lang="he-IL" altLang="en-US" sz="2400"/>
              <a:t>מקצב תגובות ועד שיווי משקל כימי– מה ואיך? קינטיקה וש"מ של מערכות הומוגניות  – היבטים איכותיים</a:t>
            </a:r>
          </a:p>
          <a:p>
            <a:pPr eaLnBrk="1" hangingPunct="1">
              <a:buClr>
                <a:schemeClr val="folHlink"/>
              </a:buClr>
              <a:buSzPct val="110000"/>
              <a:buFont typeface="Wingdings 2" panose="05020102010507070707" pitchFamily="18" charset="2"/>
              <a:buChar char="í"/>
            </a:pPr>
            <a:r>
              <a:rPr lang="he-IL" altLang="en-US" sz="2400" b="1"/>
              <a:t>פרק ד</a:t>
            </a:r>
            <a:r>
              <a:rPr lang="en-US" altLang="en-US" sz="2400" b="1"/>
              <a:t> </a:t>
            </a:r>
            <a:r>
              <a:rPr lang="he-IL" altLang="en-US" sz="2400" b="1"/>
              <a:t>-</a:t>
            </a:r>
            <a:r>
              <a:rPr lang="he-IL" altLang="en-US" sz="2400"/>
              <a:t> שינויי התנאים במערכת שיווי משקל –עד כמה זה משפיע? היבטים כמותיים</a:t>
            </a:r>
          </a:p>
          <a:p>
            <a:pPr eaLnBrk="1" hangingPunct="1">
              <a:buClr>
                <a:schemeClr val="folHlink"/>
              </a:buClr>
              <a:buSzPct val="110000"/>
              <a:buFont typeface="Wingdings 2" panose="05020102010507070707" pitchFamily="18" charset="2"/>
              <a:buChar char="í"/>
            </a:pPr>
            <a:r>
              <a:rPr lang="he-IL" altLang="en-US" sz="2400" b="1"/>
              <a:t>פרק ה - מדוע</a:t>
            </a:r>
            <a:r>
              <a:rPr lang="he-IL" altLang="en-US" sz="2400"/>
              <a:t> מתרחשות תגובות כימיות? </a:t>
            </a:r>
            <a:br>
              <a:rPr lang="en-US" altLang="en-US" sz="2400"/>
            </a:br>
            <a:r>
              <a:rPr lang="he-IL" altLang="en-US" sz="2400"/>
              <a:t>תרמודינמיקה</a:t>
            </a:r>
            <a:endParaRPr lang="en-US" altLang="en-US" sz="2400"/>
          </a:p>
          <a:p>
            <a:pPr eaLnBrk="1" hangingPunct="1">
              <a:buClr>
                <a:schemeClr val="folHlink"/>
              </a:buClr>
              <a:buSzPct val="110000"/>
              <a:buFont typeface="Wingdings 2" panose="05020102010507070707" pitchFamily="18" charset="2"/>
              <a:buChar char="í"/>
            </a:pPr>
            <a:endParaRPr lang="en-US" altLang="en-US" sz="2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993A4E8-C7EB-F8C4-22A9-45D5487A4B3F}"/>
              </a:ext>
            </a:extLst>
          </p:cNvPr>
          <p:cNvSpPr>
            <a:spLocks noGrp="1" noChangeArrowheads="1"/>
          </p:cNvSpPr>
          <p:nvPr>
            <p:ph type="title" idx="4294967295"/>
          </p:nvPr>
        </p:nvSpPr>
        <p:spPr/>
        <p:txBody>
          <a:bodyPr/>
          <a:lstStyle/>
          <a:p>
            <a:pPr eaLnBrk="1" hangingPunct="1"/>
            <a:r>
              <a:rPr lang="he-IL" altLang="en-US" b="1"/>
              <a:t>חימום - הסבר ברמת המיקרו </a:t>
            </a:r>
            <a:endParaRPr lang="en-US" altLang="en-US" b="1"/>
          </a:p>
        </p:txBody>
      </p:sp>
      <p:sp>
        <p:nvSpPr>
          <p:cNvPr id="26627" name="Rectangle 3">
            <a:extLst>
              <a:ext uri="{FF2B5EF4-FFF2-40B4-BE49-F238E27FC236}">
                <a16:creationId xmlns:a16="http://schemas.microsoft.com/office/drawing/2014/main" id="{C47A978E-105C-69A2-4ED0-C1206CBB6C91}"/>
              </a:ext>
              <a:ext uri="{C183D7F6-B498-43B3-948B-1728B52AA6E4}">
                <adec:decorative xmlns:adec="http://schemas.microsoft.com/office/drawing/2017/decorative" val="1"/>
              </a:ext>
            </a:extLst>
          </p:cNvPr>
          <p:cNvSpPr>
            <a:spLocks noGrp="1" noChangeArrowheads="1"/>
          </p:cNvSpPr>
          <p:nvPr>
            <p:ph type="body" idx="4294967295"/>
          </p:nvPr>
        </p:nvSpPr>
        <p:spPr>
          <a:xfrm>
            <a:off x="2125663" y="1484313"/>
            <a:ext cx="6788150" cy="2197100"/>
          </a:xfrm>
        </p:spPr>
        <p:txBody>
          <a:bodyPr/>
          <a:lstStyle/>
          <a:p>
            <a:pPr marL="0" indent="0" eaLnBrk="1" hangingPunct="1">
              <a:lnSpc>
                <a:spcPct val="110000"/>
              </a:lnSpc>
              <a:buClr>
                <a:schemeClr val="folHlink"/>
              </a:buClr>
              <a:buFontTx/>
              <a:buNone/>
            </a:pPr>
            <a:r>
              <a:rPr lang="he-IL" altLang="en-US" sz="2400"/>
              <a:t>מולקולות נעות ומתנגשות זו בזו אנרגיה עוברת מהמולקולות שנעות מהר יותר (בעלות אנרגיה קינטית גבוהה יותר) לאלו הנעות לאט יותר (בעלות אנרגיה קינטית נמוכה יותר) עד שהמהירות הממוצעת משתווה ומגיעים לשיוויון טמפרטורות.</a:t>
            </a:r>
          </a:p>
        </p:txBody>
      </p:sp>
      <p:pic>
        <p:nvPicPr>
          <p:cNvPr id="26628" name="Picture 10">
            <a:extLst>
              <a:ext uri="{FF2B5EF4-FFF2-40B4-BE49-F238E27FC236}">
                <a16:creationId xmlns:a16="http://schemas.microsoft.com/office/drawing/2014/main" id="{D02277A8-918E-02B2-4816-BA33C1EA43A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800225"/>
            <a:ext cx="1693862" cy="188118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8F8A421-DB6D-94EA-CDAE-4FFD72A22C88}"/>
              </a:ext>
              <a:ext uri="{C183D7F6-B498-43B3-948B-1728B52AA6E4}">
                <adec:decorative xmlns:adec="http://schemas.microsoft.com/office/drawing/2017/decorative" val="1"/>
              </a:ext>
            </a:extLst>
          </p:cNvPr>
          <p:cNvSpPr>
            <a:spLocks noChangeArrowheads="1"/>
          </p:cNvSpPr>
          <p:nvPr/>
        </p:nvSpPr>
        <p:spPr bwMode="auto">
          <a:xfrm>
            <a:off x="1614488" y="4059238"/>
            <a:ext cx="7386637" cy="485775"/>
          </a:xfrm>
          <a:prstGeom prst="rect">
            <a:avLst/>
          </a:prstGeom>
          <a:solidFill>
            <a:schemeClr val="accent1"/>
          </a:solidFill>
          <a:ln w="9525">
            <a:solidFill>
              <a:schemeClr val="tx1"/>
            </a:solidFill>
            <a:miter lim="800000"/>
            <a:headEnd/>
            <a:tailEnd/>
          </a:ln>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lnSpc>
                <a:spcPct val="90000"/>
              </a:lnSpc>
              <a:spcBef>
                <a:spcPct val="20000"/>
              </a:spcBef>
              <a:buClr>
                <a:srgbClr val="FF6600"/>
              </a:buClr>
            </a:pPr>
            <a:r>
              <a:rPr lang="he-IL" altLang="en-US" sz="2800">
                <a:solidFill>
                  <a:srgbClr val="000000"/>
                </a:solidFill>
              </a:rPr>
              <a:t>חימום (בהסעה) = מעבר אנרגיה על ידי התנגשויות </a:t>
            </a:r>
            <a:endParaRPr lang="he-IL" altLang="en-US" sz="2800" b="0">
              <a:solidFill>
                <a:srgbClr val="000000"/>
              </a:solidFill>
            </a:endParaRPr>
          </a:p>
        </p:txBody>
      </p:sp>
      <p:sp>
        <p:nvSpPr>
          <p:cNvPr id="8" name="Rectangle 7">
            <a:extLst>
              <a:ext uri="{FF2B5EF4-FFF2-40B4-BE49-F238E27FC236}">
                <a16:creationId xmlns:a16="http://schemas.microsoft.com/office/drawing/2014/main" id="{B98A6A2E-2E28-6442-2594-F002CC07993B}"/>
              </a:ext>
              <a:ext uri="{C183D7F6-B498-43B3-948B-1728B52AA6E4}">
                <adec:decorative xmlns:adec="http://schemas.microsoft.com/office/drawing/2017/decorative" val="1"/>
              </a:ext>
            </a:extLst>
          </p:cNvPr>
          <p:cNvSpPr>
            <a:spLocks noChangeArrowheads="1"/>
          </p:cNvSpPr>
          <p:nvPr/>
        </p:nvSpPr>
        <p:spPr bwMode="auto">
          <a:xfrm>
            <a:off x="1628775" y="4905375"/>
            <a:ext cx="729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lnSpc>
                <a:spcPct val="90000"/>
              </a:lnSpc>
              <a:spcBef>
                <a:spcPct val="20000"/>
              </a:spcBef>
              <a:buClr>
                <a:srgbClr val="FF6600"/>
              </a:buClr>
            </a:pPr>
            <a:r>
              <a:rPr lang="he-IL" altLang="en-US" sz="2400" b="0">
                <a:solidFill>
                  <a:srgbClr val="000000"/>
                </a:solidFill>
              </a:rPr>
              <a:t>מערכת </a:t>
            </a:r>
            <a:r>
              <a:rPr lang="he-IL" altLang="en-US" sz="2400">
                <a:solidFill>
                  <a:srgbClr val="333399"/>
                </a:solidFill>
              </a:rPr>
              <a:t>מבודדת</a:t>
            </a:r>
            <a:r>
              <a:rPr lang="he-IL" altLang="en-US" sz="2400" b="0">
                <a:solidFill>
                  <a:srgbClr val="000000"/>
                </a:solidFill>
              </a:rPr>
              <a:t> –</a:t>
            </a:r>
            <a:r>
              <a:rPr lang="en-US" altLang="en-US" sz="2400" b="0">
                <a:solidFill>
                  <a:srgbClr val="000000"/>
                </a:solidFill>
              </a:rPr>
              <a:t> </a:t>
            </a:r>
            <a:r>
              <a:rPr lang="he-IL" altLang="en-US" sz="2400" b="0">
                <a:solidFill>
                  <a:srgbClr val="000000"/>
                </a:solidFill>
              </a:rPr>
              <a:t>בנויה משכבות שביניהן אוויר או שכבה ריקה, ללא גז. כדי למנוע התנגשויות בין חלקיקים וכתוצאה מכך מעבר אנרגיה</a:t>
            </a:r>
          </a:p>
        </p:txBody>
      </p:sp>
      <p:sp>
        <p:nvSpPr>
          <p:cNvPr id="9" name="Rectangle 8">
            <a:extLst>
              <a:ext uri="{FF2B5EF4-FFF2-40B4-BE49-F238E27FC236}">
                <a16:creationId xmlns:a16="http://schemas.microsoft.com/office/drawing/2014/main" id="{6EB4D19F-1F5A-E167-7AF5-8E0AFA42A2D5}"/>
              </a:ext>
              <a:ext uri="{C183D7F6-B498-43B3-948B-1728B52AA6E4}">
                <adec:decorative xmlns:adec="http://schemas.microsoft.com/office/drawing/2017/decorative" val="1"/>
              </a:ext>
            </a:extLst>
          </p:cNvPr>
          <p:cNvSpPr/>
          <p:nvPr/>
        </p:nvSpPr>
        <p:spPr>
          <a:xfrm>
            <a:off x="5580063" y="6057900"/>
            <a:ext cx="3333750" cy="479425"/>
          </a:xfrm>
          <a:prstGeom prst="rect">
            <a:avLst/>
          </a:prstGeom>
        </p:spPr>
        <p:txBody>
          <a:bodyPr>
            <a:spAutoFit/>
          </a:bodyPr>
          <a:lstStyle/>
          <a:p>
            <a:pPr marL="342900" indent="-342900" algn="r" rtl="1">
              <a:lnSpc>
                <a:spcPct val="90000"/>
              </a:lnSpc>
              <a:spcBef>
                <a:spcPct val="20000"/>
              </a:spcBef>
              <a:buClr>
                <a:srgbClr val="FF6600"/>
              </a:buClr>
              <a:defRPr/>
            </a:pPr>
            <a:r>
              <a:rPr lang="he-IL" sz="2800" b="0" kern="0" dirty="0">
                <a:solidFill>
                  <a:srgbClr val="000000"/>
                </a:solidFill>
                <a:latin typeface="Arial"/>
                <a:cs typeface="Arial"/>
              </a:rPr>
              <a:t>האם שמיכה מחממת?</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a:extLst>
              <a:ext uri="{FF2B5EF4-FFF2-40B4-BE49-F238E27FC236}">
                <a16:creationId xmlns:a16="http://schemas.microsoft.com/office/drawing/2014/main" id="{346D4955-5F4D-7F6B-0393-8B8ED41B8C6B}"/>
              </a:ext>
            </a:extLst>
          </p:cNvPr>
          <p:cNvSpPr>
            <a:spLocks noGrp="1" noChangeArrowheads="1"/>
          </p:cNvSpPr>
          <p:nvPr>
            <p:ph type="title" idx="4294967295"/>
          </p:nvPr>
        </p:nvSpPr>
        <p:spPr bwMode="auto">
          <a:xfrm>
            <a:off x="1527175" y="457200"/>
            <a:ext cx="7616825" cy="838200"/>
          </a:xfrm>
          <a:prstGeom prst="rect">
            <a:avLst/>
          </a:prstGeom>
          <a:solidFill>
            <a:schemeClr val="bg2"/>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מערכת וסביבה בתגובה כימית</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27650" name="Rectangle 3">
            <a:extLst>
              <a:ext uri="{FF2B5EF4-FFF2-40B4-BE49-F238E27FC236}">
                <a16:creationId xmlns:a16="http://schemas.microsoft.com/office/drawing/2014/main" id="{01EDF1B2-2FDB-CE92-59B1-381CF45F6968}"/>
              </a:ext>
              <a:ext uri="{C183D7F6-B498-43B3-948B-1728B52AA6E4}">
                <adec:decorative xmlns:adec="http://schemas.microsoft.com/office/drawing/2017/decorative" val="1"/>
              </a:ext>
            </a:extLst>
          </p:cNvPr>
          <p:cNvSpPr>
            <a:spLocks noGrp="1" noChangeArrowheads="1"/>
          </p:cNvSpPr>
          <p:nvPr>
            <p:ph sz="quarter" idx="4294967295"/>
          </p:nvPr>
        </p:nvSpPr>
        <p:spPr>
          <a:xfrm>
            <a:off x="1882775" y="1295400"/>
            <a:ext cx="7045325" cy="3702050"/>
          </a:xfrm>
        </p:spPr>
        <p:txBody>
          <a:bodyPr/>
          <a:lstStyle/>
          <a:p>
            <a:pPr eaLnBrk="1" hangingPunct="1">
              <a:lnSpc>
                <a:spcPct val="90000"/>
              </a:lnSpc>
              <a:buClr>
                <a:schemeClr val="folHlink"/>
              </a:buClr>
              <a:buFont typeface="Wingdings 2" panose="05020102010507070707" pitchFamily="18" charset="2"/>
              <a:buChar char="í"/>
            </a:pPr>
            <a:r>
              <a:rPr lang="he-IL" altLang="en-US" b="1">
                <a:solidFill>
                  <a:srgbClr val="333399"/>
                </a:solidFill>
              </a:rPr>
              <a:t>המערכת</a:t>
            </a:r>
            <a:r>
              <a:rPr lang="he-IL" altLang="en-US"/>
              <a:t> מוגדרת על פי  מוקד העניין שלנו וכוללת את המגיבים לפני התרחשות התגובה ואת החומרים החדשים, התוצרים, לאחר התרחשות  התגובה. הדגש הוא על החלקיקים המרכיבים את המגיבים והתוצרים.</a:t>
            </a:r>
          </a:p>
          <a:p>
            <a:pPr eaLnBrk="1" hangingPunct="1">
              <a:lnSpc>
                <a:spcPct val="90000"/>
              </a:lnSpc>
              <a:buClr>
                <a:schemeClr val="folHlink"/>
              </a:buClr>
              <a:buFont typeface="Wingdings 2" panose="05020102010507070707" pitchFamily="18" charset="2"/>
              <a:buChar char="í"/>
            </a:pPr>
            <a:r>
              <a:rPr lang="he-IL" altLang="en-US" b="1">
                <a:solidFill>
                  <a:srgbClr val="333399"/>
                </a:solidFill>
              </a:rPr>
              <a:t>הסביבה</a:t>
            </a:r>
            <a:r>
              <a:rPr lang="he-IL" altLang="en-US"/>
              <a:t> מוגדרת כ"כל מה שאינו מערכת".</a:t>
            </a:r>
          </a:p>
          <a:p>
            <a:pPr eaLnBrk="1" hangingPunct="1">
              <a:lnSpc>
                <a:spcPct val="90000"/>
              </a:lnSpc>
              <a:buClr>
                <a:schemeClr val="folHlink"/>
              </a:buClr>
              <a:buFont typeface="Wingdings 2" panose="05020102010507070707" pitchFamily="18" charset="2"/>
              <a:buChar char="í"/>
            </a:pPr>
            <a:r>
              <a:rPr lang="he-IL" altLang="en-US"/>
              <a:t>תיחום חלק מהסביבה - הופך את  הסביבה למוגדרת. (כל הסביבה- </a:t>
            </a:r>
            <a:r>
              <a:rPr lang="he-IL" altLang="en-US">
                <a:solidFill>
                  <a:srgbClr val="333399"/>
                </a:solidFill>
              </a:rPr>
              <a:t>לא</a:t>
            </a:r>
            <a:r>
              <a:rPr lang="he-IL" altLang="en-US"/>
              <a:t> מוגדרת) </a:t>
            </a:r>
          </a:p>
        </p:txBody>
      </p:sp>
      <p:pic>
        <p:nvPicPr>
          <p:cNvPr id="27652" name="Picture 6">
            <a:extLst>
              <a:ext uri="{FF2B5EF4-FFF2-40B4-BE49-F238E27FC236}">
                <a16:creationId xmlns:a16="http://schemas.microsoft.com/office/drawing/2014/main" id="{735EE397-27DC-AE33-7E4C-F1A1A1E68EB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8775" cy="2606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4455" name="AutoShape 7">
            <a:extLst>
              <a:ext uri="{FF2B5EF4-FFF2-40B4-BE49-F238E27FC236}">
                <a16:creationId xmlns:a16="http://schemas.microsoft.com/office/drawing/2014/main" id="{229DC1D4-AFC3-09AF-8170-55B22E55F84A}"/>
              </a:ext>
              <a:ext uri="{C183D7F6-B498-43B3-948B-1728B52AA6E4}">
                <adec:decorative xmlns:adec="http://schemas.microsoft.com/office/drawing/2017/decorative" val="1"/>
              </a:ext>
            </a:extLst>
          </p:cNvPr>
          <p:cNvSpPr>
            <a:spLocks noChangeArrowheads="1"/>
          </p:cNvSpPr>
          <p:nvPr/>
        </p:nvSpPr>
        <p:spPr bwMode="auto">
          <a:xfrm rot="-918873">
            <a:off x="2195513" y="3790950"/>
            <a:ext cx="5832475" cy="2411413"/>
          </a:xfrm>
          <a:prstGeom prst="irregularSeal1">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מדידת הטמפ' של הסביבה מאפשרת לנו ללמוד </a:t>
            </a:r>
          </a:p>
          <a:p>
            <a:pPr algn="ctr" eaLnBrk="1" hangingPunct="1"/>
            <a:r>
              <a:rPr lang="he-IL" altLang="en-US"/>
              <a:t>מה קורה במערכת ...</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 calcmode="lin" valueType="num">
                                      <p:cBhvr>
                                        <p:cTn id="7" dur="1000" fill="hold"/>
                                        <p:tgtEl>
                                          <p:spTgt spid="104455"/>
                                        </p:tgtEl>
                                        <p:attrNameLst>
                                          <p:attrName>ppt_w</p:attrName>
                                        </p:attrNameLst>
                                      </p:cBhvr>
                                      <p:tavLst>
                                        <p:tav tm="0">
                                          <p:val>
                                            <p:fltVal val="0"/>
                                          </p:val>
                                        </p:tav>
                                        <p:tav tm="100000">
                                          <p:val>
                                            <p:strVal val="#ppt_w"/>
                                          </p:val>
                                        </p:tav>
                                      </p:tavLst>
                                    </p:anim>
                                    <p:anim calcmode="lin" valueType="num">
                                      <p:cBhvr>
                                        <p:cTn id="8" dur="1000" fill="hold"/>
                                        <p:tgtEl>
                                          <p:spTgt spid="104455"/>
                                        </p:tgtEl>
                                        <p:attrNameLst>
                                          <p:attrName>ppt_h</p:attrName>
                                        </p:attrNameLst>
                                      </p:cBhvr>
                                      <p:tavLst>
                                        <p:tav tm="0">
                                          <p:val>
                                            <p:fltVal val="0"/>
                                          </p:val>
                                        </p:tav>
                                        <p:tav tm="100000">
                                          <p:val>
                                            <p:strVal val="#ppt_h"/>
                                          </p:val>
                                        </p:tav>
                                      </p:tavLst>
                                    </p:anim>
                                    <p:anim calcmode="lin" valueType="num">
                                      <p:cBhvr>
                                        <p:cTn id="9" dur="1000" fill="hold"/>
                                        <p:tgtEl>
                                          <p:spTgt spid="10445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445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5">
            <a:extLst>
              <a:ext uri="{FF2B5EF4-FFF2-40B4-BE49-F238E27FC236}">
                <a16:creationId xmlns:a16="http://schemas.microsoft.com/office/drawing/2014/main" id="{34B07A45-D526-E3ED-7FFD-45912C5247AB}"/>
              </a:ext>
            </a:extLst>
          </p:cNvPr>
          <p:cNvSpPr>
            <a:spLocks noGrp="1" noChangeArrowheads="1"/>
          </p:cNvSpPr>
          <p:nvPr>
            <p:ph type="title" idx="4294967295"/>
          </p:nvPr>
        </p:nvSpPr>
        <p:spPr bwMode="auto">
          <a:xfrm>
            <a:off x="1511300" y="457200"/>
            <a:ext cx="7616825" cy="838200"/>
          </a:xfrm>
          <a:prstGeom prst="rect">
            <a:avLst/>
          </a:prstGeom>
          <a:solidFill>
            <a:schemeClr val="bg2"/>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חוק שימור האנרגיה</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74755" name="Rectangle 3">
            <a:extLst>
              <a:ext uri="{FF2B5EF4-FFF2-40B4-BE49-F238E27FC236}">
                <a16:creationId xmlns:a16="http://schemas.microsoft.com/office/drawing/2014/main" id="{68512985-2192-4705-1784-F10406DA6D37}"/>
              </a:ext>
              <a:ext uri="{C183D7F6-B498-43B3-948B-1728B52AA6E4}">
                <adec:decorative xmlns:adec="http://schemas.microsoft.com/office/drawing/2017/decorative" val="1"/>
              </a:ext>
            </a:extLst>
          </p:cNvPr>
          <p:cNvSpPr>
            <a:spLocks noGrp="1" noChangeArrowheads="1"/>
          </p:cNvSpPr>
          <p:nvPr>
            <p:ph sz="quarter" idx="4294967295"/>
          </p:nvPr>
        </p:nvSpPr>
        <p:spPr>
          <a:xfrm>
            <a:off x="1511300" y="1295400"/>
            <a:ext cx="7616825" cy="2312988"/>
          </a:xfrm>
        </p:spPr>
        <p:txBody>
          <a:bodyPr/>
          <a:lstStyle/>
          <a:p>
            <a:pPr marL="381000" indent="-381000" eaLnBrk="1" hangingPunct="1">
              <a:spcAft>
                <a:spcPct val="10000"/>
              </a:spcAft>
              <a:buClr>
                <a:schemeClr val="folHlink"/>
              </a:buClr>
              <a:buFont typeface="Wingdings 2" panose="05020102010507070707" pitchFamily="18" charset="2"/>
              <a:buNone/>
            </a:pPr>
            <a:r>
              <a:rPr lang="he-IL" altLang="en-US"/>
              <a:t> </a:t>
            </a:r>
            <a:r>
              <a:rPr lang="he-IL" altLang="en-US" sz="3200" b="1">
                <a:solidFill>
                  <a:srgbClr val="333399"/>
                </a:solidFill>
              </a:rPr>
              <a:t>האנרגיה הכללית של היקום הוא ערך קבוע</a:t>
            </a:r>
          </a:p>
          <a:p>
            <a:pPr marL="381000" indent="-381000" eaLnBrk="1" hangingPunct="1">
              <a:spcAft>
                <a:spcPct val="10000"/>
              </a:spcAft>
              <a:buClr>
                <a:schemeClr val="folHlink"/>
              </a:buClr>
              <a:buFont typeface="Wingdings 2" panose="05020102010507070707" pitchFamily="18" charset="2"/>
              <a:buChar char="í"/>
            </a:pPr>
            <a:r>
              <a:rPr lang="he-IL" altLang="en-US" sz="2400"/>
              <a:t>מערכת מבודדת (תרמוס) מהווה "מיני יקום"</a:t>
            </a:r>
          </a:p>
          <a:p>
            <a:pPr marL="381000" indent="-381000" eaLnBrk="1" hangingPunct="1">
              <a:spcAft>
                <a:spcPct val="10000"/>
              </a:spcAft>
              <a:buClr>
                <a:schemeClr val="folHlink"/>
              </a:buClr>
              <a:buFont typeface="Wingdings 2" panose="05020102010507070707" pitchFamily="18" charset="2"/>
              <a:buChar char="í"/>
            </a:pPr>
            <a:r>
              <a:rPr lang="he-IL" altLang="en-US" sz="2400"/>
              <a:t>מערכת (תגובה כימית) יחד עם סביבה מוגדרת מהווה </a:t>
            </a:r>
            <a:r>
              <a:rPr lang="he-IL" altLang="en-US" sz="2400" b="1">
                <a:solidFill>
                  <a:srgbClr val="333399"/>
                </a:solidFill>
              </a:rPr>
              <a:t>"מיני יקום".</a:t>
            </a:r>
            <a:r>
              <a:rPr lang="he-IL" altLang="en-US" sz="2400"/>
              <a:t> (לדוגמה תגובת חומצה בסיס בתוך כוס קלקר).</a:t>
            </a:r>
          </a:p>
          <a:p>
            <a:pPr marL="381000" indent="-381000" eaLnBrk="1" hangingPunct="1">
              <a:spcAft>
                <a:spcPct val="10000"/>
              </a:spcAft>
              <a:buClr>
                <a:schemeClr val="folHlink"/>
              </a:buClr>
              <a:buFont typeface="Wingdings 2" panose="05020102010507070707" pitchFamily="18" charset="2"/>
              <a:buChar char="í"/>
            </a:pPr>
            <a:r>
              <a:rPr lang="he-IL" altLang="en-US" sz="2400"/>
              <a:t>"מיני יקום"= מערכת + סביבה</a:t>
            </a:r>
            <a:endParaRPr lang="en-US" altLang="en-US" sz="2400"/>
          </a:p>
        </p:txBody>
      </p:sp>
      <p:pic>
        <p:nvPicPr>
          <p:cNvPr id="105495" name="Picture 23">
            <a:extLst>
              <a:ext uri="{FF2B5EF4-FFF2-40B4-BE49-F238E27FC236}">
                <a16:creationId xmlns:a16="http://schemas.microsoft.com/office/drawing/2014/main" id="{A0A92381-CA6D-E73C-8F5B-61007F18BF0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4041775"/>
            <a:ext cx="784225" cy="26273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5496" name="AutoShape 24">
            <a:extLst>
              <a:ext uri="{FF2B5EF4-FFF2-40B4-BE49-F238E27FC236}">
                <a16:creationId xmlns:a16="http://schemas.microsoft.com/office/drawing/2014/main" id="{82941FD2-98AE-302D-CEEC-5613FAE6AF65}"/>
              </a:ext>
              <a:ext uri="{C183D7F6-B498-43B3-948B-1728B52AA6E4}">
                <adec:decorative xmlns:adec="http://schemas.microsoft.com/office/drawing/2017/decorative" val="1"/>
              </a:ext>
            </a:extLst>
          </p:cNvPr>
          <p:cNvSpPr>
            <a:spLocks noChangeArrowheads="1"/>
          </p:cNvSpPr>
          <p:nvPr/>
        </p:nvSpPr>
        <p:spPr bwMode="auto">
          <a:xfrm>
            <a:off x="6804025" y="5265738"/>
            <a:ext cx="684213" cy="179387"/>
          </a:xfrm>
          <a:prstGeom prst="leftRightArrow">
            <a:avLst>
              <a:gd name="adj1" fmla="val 50000"/>
              <a:gd name="adj2" fmla="val 76283"/>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2" name="Group 30">
            <a:extLst>
              <a:ext uri="{FF2B5EF4-FFF2-40B4-BE49-F238E27FC236}">
                <a16:creationId xmlns:a16="http://schemas.microsoft.com/office/drawing/2014/main" id="{4F992021-4405-E26B-7992-A53FAD882082}"/>
              </a:ext>
              <a:ext uri="{C183D7F6-B498-43B3-948B-1728B52AA6E4}">
                <adec:decorative xmlns:adec="http://schemas.microsoft.com/office/drawing/2017/decorative" val="1"/>
              </a:ext>
            </a:extLst>
          </p:cNvPr>
          <p:cNvGrpSpPr>
            <a:grpSpLocks/>
          </p:cNvGrpSpPr>
          <p:nvPr/>
        </p:nvGrpSpPr>
        <p:grpSpPr bwMode="auto">
          <a:xfrm>
            <a:off x="1800225" y="3933825"/>
            <a:ext cx="4535488" cy="2787650"/>
            <a:chOff x="1134" y="2478"/>
            <a:chExt cx="2857" cy="1756"/>
          </a:xfrm>
        </p:grpSpPr>
        <p:sp>
          <p:nvSpPr>
            <p:cNvPr id="28679" name="Line 6">
              <a:extLst>
                <a:ext uri="{FF2B5EF4-FFF2-40B4-BE49-F238E27FC236}">
                  <a16:creationId xmlns:a16="http://schemas.microsoft.com/office/drawing/2014/main" id="{0BCAD1F3-FBB2-7A14-2E30-B353498B6204}"/>
                </a:ext>
              </a:extLst>
            </p:cNvPr>
            <p:cNvSpPr>
              <a:spLocks noChangeShapeType="1"/>
            </p:cNvSpPr>
            <p:nvPr/>
          </p:nvSpPr>
          <p:spPr bwMode="auto">
            <a:xfrm flipV="1">
              <a:off x="1542" y="2704"/>
              <a:ext cx="0"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7">
              <a:extLst>
                <a:ext uri="{FF2B5EF4-FFF2-40B4-BE49-F238E27FC236}">
                  <a16:creationId xmlns:a16="http://schemas.microsoft.com/office/drawing/2014/main" id="{19646528-2162-FDEC-EDA9-CE16F743A786}"/>
                </a:ext>
              </a:extLst>
            </p:cNvPr>
            <p:cNvSpPr>
              <a:spLocks noChangeShapeType="1"/>
            </p:cNvSpPr>
            <p:nvPr/>
          </p:nvSpPr>
          <p:spPr bwMode="auto">
            <a:xfrm>
              <a:off x="1542" y="3702"/>
              <a:ext cx="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8">
              <a:extLst>
                <a:ext uri="{FF2B5EF4-FFF2-40B4-BE49-F238E27FC236}">
                  <a16:creationId xmlns:a16="http://schemas.microsoft.com/office/drawing/2014/main" id="{722C5D9F-2721-587E-3E91-23CA1064C393}"/>
                </a:ext>
              </a:extLst>
            </p:cNvPr>
            <p:cNvSpPr>
              <a:spLocks noChangeShapeType="1"/>
            </p:cNvSpPr>
            <p:nvPr/>
          </p:nvSpPr>
          <p:spPr bwMode="auto">
            <a:xfrm>
              <a:off x="1542" y="3045"/>
              <a:ext cx="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Text Box 9">
              <a:extLst>
                <a:ext uri="{FF2B5EF4-FFF2-40B4-BE49-F238E27FC236}">
                  <a16:creationId xmlns:a16="http://schemas.microsoft.com/office/drawing/2014/main" id="{3AEAE368-93AD-2460-8912-A43FACDE7222}"/>
                </a:ext>
              </a:extLst>
            </p:cNvPr>
            <p:cNvSpPr txBox="1">
              <a:spLocks noChangeArrowheads="1"/>
            </p:cNvSpPr>
            <p:nvPr/>
          </p:nvSpPr>
          <p:spPr bwMode="auto">
            <a:xfrm>
              <a:off x="1298" y="2704"/>
              <a:ext cx="289" cy="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a:t>אנרגיה פנימית</a:t>
              </a:r>
              <a:endParaRPr lang="en-US" altLang="en-US"/>
            </a:p>
          </p:txBody>
        </p:sp>
        <p:sp>
          <p:nvSpPr>
            <p:cNvPr id="28683" name="Text Box 11">
              <a:extLst>
                <a:ext uri="{FF2B5EF4-FFF2-40B4-BE49-F238E27FC236}">
                  <a16:creationId xmlns:a16="http://schemas.microsoft.com/office/drawing/2014/main" id="{155936E8-29C2-EA9D-7F45-093AD7CF51E5}"/>
                </a:ext>
              </a:extLst>
            </p:cNvPr>
            <p:cNvSpPr txBox="1">
              <a:spLocks noChangeArrowheads="1"/>
            </p:cNvSpPr>
            <p:nvPr/>
          </p:nvSpPr>
          <p:spPr bwMode="auto">
            <a:xfrm>
              <a:off x="1587" y="3947"/>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a:t>מערכת</a:t>
              </a:r>
              <a:endParaRPr lang="en-US" altLang="en-US"/>
            </a:p>
          </p:txBody>
        </p:sp>
        <p:sp>
          <p:nvSpPr>
            <p:cNvPr id="28684" name="Line 12">
              <a:extLst>
                <a:ext uri="{FF2B5EF4-FFF2-40B4-BE49-F238E27FC236}">
                  <a16:creationId xmlns:a16="http://schemas.microsoft.com/office/drawing/2014/main" id="{CD1351B7-92AE-0DE0-5622-7E6A54196529}"/>
                </a:ext>
              </a:extLst>
            </p:cNvPr>
            <p:cNvSpPr>
              <a:spLocks noChangeShapeType="1"/>
            </p:cNvSpPr>
            <p:nvPr/>
          </p:nvSpPr>
          <p:spPr bwMode="auto">
            <a:xfrm flipV="1">
              <a:off x="1882" y="3045"/>
              <a:ext cx="0" cy="6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5" name="Line 13">
              <a:extLst>
                <a:ext uri="{FF2B5EF4-FFF2-40B4-BE49-F238E27FC236}">
                  <a16:creationId xmlns:a16="http://schemas.microsoft.com/office/drawing/2014/main" id="{05044472-E875-D5F4-5E45-101CF896EBF3}"/>
                </a:ext>
              </a:extLst>
            </p:cNvPr>
            <p:cNvSpPr>
              <a:spLocks noChangeShapeType="1"/>
            </p:cNvSpPr>
            <p:nvPr/>
          </p:nvSpPr>
          <p:spPr bwMode="auto">
            <a:xfrm flipV="1">
              <a:off x="2835" y="2700"/>
              <a:ext cx="0"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6" name="Line 14">
              <a:extLst>
                <a:ext uri="{FF2B5EF4-FFF2-40B4-BE49-F238E27FC236}">
                  <a16:creationId xmlns:a16="http://schemas.microsoft.com/office/drawing/2014/main" id="{40FB409F-9285-2FC5-0899-72F743A60D5E}"/>
                </a:ext>
              </a:extLst>
            </p:cNvPr>
            <p:cNvSpPr>
              <a:spLocks noChangeShapeType="1"/>
            </p:cNvSpPr>
            <p:nvPr/>
          </p:nvSpPr>
          <p:spPr bwMode="auto">
            <a:xfrm>
              <a:off x="2835" y="3698"/>
              <a:ext cx="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15">
              <a:extLst>
                <a:ext uri="{FF2B5EF4-FFF2-40B4-BE49-F238E27FC236}">
                  <a16:creationId xmlns:a16="http://schemas.microsoft.com/office/drawing/2014/main" id="{19AF89C3-254B-C48B-931F-F6950588465C}"/>
                </a:ext>
              </a:extLst>
            </p:cNvPr>
            <p:cNvSpPr>
              <a:spLocks noChangeShapeType="1"/>
            </p:cNvSpPr>
            <p:nvPr/>
          </p:nvSpPr>
          <p:spPr bwMode="auto">
            <a:xfrm>
              <a:off x="2835" y="3041"/>
              <a:ext cx="6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Text Box 17">
              <a:extLst>
                <a:ext uri="{FF2B5EF4-FFF2-40B4-BE49-F238E27FC236}">
                  <a16:creationId xmlns:a16="http://schemas.microsoft.com/office/drawing/2014/main" id="{F93F6B6B-A85D-7417-E432-85A3B6AC2A0F}"/>
                </a:ext>
              </a:extLst>
            </p:cNvPr>
            <p:cNvSpPr txBox="1">
              <a:spLocks noChangeArrowheads="1"/>
            </p:cNvSpPr>
            <p:nvPr/>
          </p:nvSpPr>
          <p:spPr bwMode="auto">
            <a:xfrm>
              <a:off x="2880" y="3947"/>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a:t>סביבה</a:t>
              </a:r>
              <a:endParaRPr lang="en-US" altLang="en-US"/>
            </a:p>
          </p:txBody>
        </p:sp>
        <p:sp>
          <p:nvSpPr>
            <p:cNvPr id="28689" name="Line 18">
              <a:extLst>
                <a:ext uri="{FF2B5EF4-FFF2-40B4-BE49-F238E27FC236}">
                  <a16:creationId xmlns:a16="http://schemas.microsoft.com/office/drawing/2014/main" id="{993838AE-9F13-87EE-4618-E27036B7BC0E}"/>
                </a:ext>
              </a:extLst>
            </p:cNvPr>
            <p:cNvSpPr>
              <a:spLocks noChangeShapeType="1"/>
            </p:cNvSpPr>
            <p:nvPr/>
          </p:nvSpPr>
          <p:spPr bwMode="auto">
            <a:xfrm>
              <a:off x="3175" y="3041"/>
              <a:ext cx="0" cy="65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90" name="Rectangle 19">
              <a:extLst>
                <a:ext uri="{FF2B5EF4-FFF2-40B4-BE49-F238E27FC236}">
                  <a16:creationId xmlns:a16="http://schemas.microsoft.com/office/drawing/2014/main" id="{1850AC0D-5D4A-4804-FE2F-A61FAA1D1E74}"/>
                </a:ext>
              </a:extLst>
            </p:cNvPr>
            <p:cNvSpPr>
              <a:spLocks noChangeArrowheads="1"/>
            </p:cNvSpPr>
            <p:nvPr/>
          </p:nvSpPr>
          <p:spPr bwMode="auto">
            <a:xfrm>
              <a:off x="1134" y="2478"/>
              <a:ext cx="2857" cy="1756"/>
            </a:xfrm>
            <a:prstGeom prst="rect">
              <a:avLst/>
            </a:prstGeom>
            <a:noFill/>
            <a:ln w="2540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691" name="Text Box 25">
              <a:extLst>
                <a:ext uri="{FF2B5EF4-FFF2-40B4-BE49-F238E27FC236}">
                  <a16:creationId xmlns:a16="http://schemas.microsoft.com/office/drawing/2014/main" id="{666253C9-0338-5822-DD83-82E257E2C439}"/>
                </a:ext>
              </a:extLst>
            </p:cNvPr>
            <p:cNvSpPr txBox="1">
              <a:spLocks noChangeArrowheads="1"/>
            </p:cNvSpPr>
            <p:nvPr/>
          </p:nvSpPr>
          <p:spPr bwMode="auto">
            <a:xfrm>
              <a:off x="1542" y="3702"/>
              <a:ext cx="5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1600"/>
                <a:t>קרח</a:t>
              </a:r>
              <a:endParaRPr lang="en-US" altLang="en-US" sz="1600"/>
            </a:p>
          </p:txBody>
        </p:sp>
        <p:sp>
          <p:nvSpPr>
            <p:cNvPr id="28692" name="Text Box 27">
              <a:extLst>
                <a:ext uri="{FF2B5EF4-FFF2-40B4-BE49-F238E27FC236}">
                  <a16:creationId xmlns:a16="http://schemas.microsoft.com/office/drawing/2014/main" id="{B93AFFF4-3481-0274-0F55-545D63ADF120}"/>
                </a:ext>
              </a:extLst>
            </p:cNvPr>
            <p:cNvSpPr txBox="1">
              <a:spLocks noChangeArrowheads="1"/>
            </p:cNvSpPr>
            <p:nvPr/>
          </p:nvSpPr>
          <p:spPr bwMode="auto">
            <a:xfrm>
              <a:off x="2676" y="3716"/>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1600"/>
                <a:t>מים בטמפ' נמוכה</a:t>
              </a:r>
              <a:endParaRPr lang="en-US" altLang="en-US" sz="1600"/>
            </a:p>
          </p:txBody>
        </p:sp>
        <p:sp>
          <p:nvSpPr>
            <p:cNvPr id="28693" name="Text Box 28">
              <a:extLst>
                <a:ext uri="{FF2B5EF4-FFF2-40B4-BE49-F238E27FC236}">
                  <a16:creationId xmlns:a16="http://schemas.microsoft.com/office/drawing/2014/main" id="{621C9554-F9E0-015D-538D-D27D070B7CF9}"/>
                </a:ext>
              </a:extLst>
            </p:cNvPr>
            <p:cNvSpPr txBox="1">
              <a:spLocks noChangeArrowheads="1"/>
            </p:cNvSpPr>
            <p:nvPr/>
          </p:nvSpPr>
          <p:spPr bwMode="auto">
            <a:xfrm>
              <a:off x="1542" y="2829"/>
              <a:ext cx="56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1600"/>
                <a:t>מים</a:t>
              </a:r>
              <a:endParaRPr lang="en-US" altLang="en-US" sz="1600"/>
            </a:p>
          </p:txBody>
        </p:sp>
        <p:sp>
          <p:nvSpPr>
            <p:cNvPr id="28694" name="Text Box 29">
              <a:extLst>
                <a:ext uri="{FF2B5EF4-FFF2-40B4-BE49-F238E27FC236}">
                  <a16:creationId xmlns:a16="http://schemas.microsoft.com/office/drawing/2014/main" id="{E1B25711-ED79-4ABC-6273-E52426FB5D6C}"/>
                </a:ext>
              </a:extLst>
            </p:cNvPr>
            <p:cNvSpPr txBox="1">
              <a:spLocks noChangeArrowheads="1"/>
            </p:cNvSpPr>
            <p:nvPr/>
          </p:nvSpPr>
          <p:spPr bwMode="auto">
            <a:xfrm>
              <a:off x="2835" y="2833"/>
              <a:ext cx="113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1600"/>
                <a:t>מים בטמפ' גבוהה</a:t>
              </a:r>
              <a:endParaRPr lang="en-US" altLang="en-US" sz="16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105495"/>
                                        </p:tgtEl>
                                        <p:attrNameLst>
                                          <p:attrName>style.visibility</p:attrName>
                                        </p:attrNameLst>
                                      </p:cBhvr>
                                      <p:to>
                                        <p:strVal val="visible"/>
                                      </p:to>
                                    </p:set>
                                    <p:animEffect transition="in" filter="wipe(right)">
                                      <p:cBhvr>
                                        <p:cTn id="31" dur="500"/>
                                        <p:tgtEl>
                                          <p:spTgt spid="10549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05496"/>
                                        </p:tgtEl>
                                        <p:attrNameLst>
                                          <p:attrName>style.visibility</p:attrName>
                                        </p:attrNameLst>
                                      </p:cBhvr>
                                      <p:to>
                                        <p:strVal val="visible"/>
                                      </p:to>
                                    </p:set>
                                    <p:animEffect transition="in" filter="wipe(right)">
                                      <p:cBhvr>
                                        <p:cTn id="34" dur="500"/>
                                        <p:tgtEl>
                                          <p:spTgt spid="105496"/>
                                        </p:tgtEl>
                                      </p:cBhvr>
                                    </p:animEffect>
                                  </p:childTnLst>
                                </p:cTn>
                              </p:par>
                              <p:par>
                                <p:cTn id="35" presetID="22" presetClass="entr" presetSubtype="2"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1054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9751F88-78F2-A3EE-80C3-2BF11445B249}"/>
              </a:ext>
            </a:extLst>
          </p:cNvPr>
          <p:cNvSpPr>
            <a:spLocks noGrp="1" noChangeArrowheads="1"/>
          </p:cNvSpPr>
          <p:nvPr>
            <p:ph type="title"/>
          </p:nvPr>
        </p:nvSpPr>
        <p:spPr/>
        <p:txBody>
          <a:bodyPr/>
          <a:lstStyle/>
          <a:p>
            <a:pPr eaLnBrk="1" hangingPunct="1"/>
            <a:r>
              <a:rPr lang="he-IL" altLang="en-US" b="1"/>
              <a:t>סוגי מערכות</a:t>
            </a:r>
            <a:endParaRPr lang="en-US" altLang="en-US" b="1"/>
          </a:p>
        </p:txBody>
      </p:sp>
      <p:sp>
        <p:nvSpPr>
          <p:cNvPr id="29699" name="AutoShape 4">
            <a:extLst>
              <a:ext uri="{FF2B5EF4-FFF2-40B4-BE49-F238E27FC236}">
                <a16:creationId xmlns:a16="http://schemas.microsoft.com/office/drawing/2014/main" id="{A59342C8-D4A8-1253-5D4B-3C7364109BD7}"/>
              </a:ext>
              <a:ext uri="{C183D7F6-B498-43B3-948B-1728B52AA6E4}">
                <adec:decorative xmlns:adec="http://schemas.microsoft.com/office/drawing/2017/decorative" val="1"/>
              </a:ext>
            </a:extLst>
          </p:cNvPr>
          <p:cNvSpPr>
            <a:spLocks noChangeArrowheads="1"/>
          </p:cNvSpPr>
          <p:nvPr/>
        </p:nvSpPr>
        <p:spPr bwMode="auto">
          <a:xfrm>
            <a:off x="4518025" y="1717675"/>
            <a:ext cx="1547813" cy="6127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000"/>
              <a:t>מערכת</a:t>
            </a:r>
            <a:endParaRPr lang="en-US" altLang="en-US" sz="2000"/>
          </a:p>
        </p:txBody>
      </p:sp>
      <p:sp>
        <p:nvSpPr>
          <p:cNvPr id="29700" name="AutoShape 5">
            <a:extLst>
              <a:ext uri="{FF2B5EF4-FFF2-40B4-BE49-F238E27FC236}">
                <a16:creationId xmlns:a16="http://schemas.microsoft.com/office/drawing/2014/main" id="{58BAA5FA-5C6E-529C-40C9-AE3D76B35823}"/>
              </a:ext>
              <a:ext uri="{C183D7F6-B498-43B3-948B-1728B52AA6E4}">
                <adec:decorative xmlns:adec="http://schemas.microsoft.com/office/drawing/2017/decorative" val="1"/>
              </a:ext>
            </a:extLst>
          </p:cNvPr>
          <p:cNvSpPr>
            <a:spLocks noChangeArrowheads="1"/>
          </p:cNvSpPr>
          <p:nvPr/>
        </p:nvSpPr>
        <p:spPr bwMode="auto">
          <a:xfrm>
            <a:off x="2808288" y="2995613"/>
            <a:ext cx="1547812" cy="6127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000"/>
              <a:t>סגורה</a:t>
            </a:r>
            <a:endParaRPr lang="en-US" altLang="en-US" sz="2000"/>
          </a:p>
        </p:txBody>
      </p:sp>
      <p:sp>
        <p:nvSpPr>
          <p:cNvPr id="29701" name="AutoShape 6">
            <a:extLst>
              <a:ext uri="{FF2B5EF4-FFF2-40B4-BE49-F238E27FC236}">
                <a16:creationId xmlns:a16="http://schemas.microsoft.com/office/drawing/2014/main" id="{9EF0694F-8C36-C606-2954-E875D7C68791}"/>
              </a:ext>
              <a:ext uri="{C183D7F6-B498-43B3-948B-1728B52AA6E4}">
                <adec:decorative xmlns:adec="http://schemas.microsoft.com/office/drawing/2017/decorative" val="1"/>
              </a:ext>
            </a:extLst>
          </p:cNvPr>
          <p:cNvSpPr>
            <a:spLocks noChangeArrowheads="1"/>
          </p:cNvSpPr>
          <p:nvPr/>
        </p:nvSpPr>
        <p:spPr bwMode="auto">
          <a:xfrm>
            <a:off x="6227763" y="2995613"/>
            <a:ext cx="1547812" cy="6127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000"/>
              <a:t>פתוחה</a:t>
            </a:r>
            <a:endParaRPr lang="en-US" altLang="en-US" sz="2000"/>
          </a:p>
        </p:txBody>
      </p:sp>
      <p:sp>
        <p:nvSpPr>
          <p:cNvPr id="29702" name="AutoShape 7">
            <a:extLst>
              <a:ext uri="{FF2B5EF4-FFF2-40B4-BE49-F238E27FC236}">
                <a16:creationId xmlns:a16="http://schemas.microsoft.com/office/drawing/2014/main" id="{1E983189-955D-3A3A-71E6-DAEEA0592AE2}"/>
              </a:ext>
              <a:ext uri="{C183D7F6-B498-43B3-948B-1728B52AA6E4}">
                <adec:decorative xmlns:adec="http://schemas.microsoft.com/office/drawing/2017/decorative" val="1"/>
              </a:ext>
            </a:extLst>
          </p:cNvPr>
          <p:cNvSpPr>
            <a:spLocks noChangeArrowheads="1"/>
          </p:cNvSpPr>
          <p:nvPr/>
        </p:nvSpPr>
        <p:spPr bwMode="auto">
          <a:xfrm>
            <a:off x="1655763" y="4095750"/>
            <a:ext cx="1547812" cy="6127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000"/>
              <a:t>מבודדת</a:t>
            </a:r>
            <a:endParaRPr lang="en-US" altLang="en-US" sz="2000"/>
          </a:p>
        </p:txBody>
      </p:sp>
      <p:sp>
        <p:nvSpPr>
          <p:cNvPr id="29703" name="AutoShape 8">
            <a:extLst>
              <a:ext uri="{FF2B5EF4-FFF2-40B4-BE49-F238E27FC236}">
                <a16:creationId xmlns:a16="http://schemas.microsoft.com/office/drawing/2014/main" id="{0687E8EA-B0EC-03B2-353C-B8058A6E0D46}"/>
              </a:ext>
              <a:ext uri="{C183D7F6-B498-43B3-948B-1728B52AA6E4}">
                <adec:decorative xmlns:adec="http://schemas.microsoft.com/office/drawing/2017/decorative" val="1"/>
              </a:ext>
            </a:extLst>
          </p:cNvPr>
          <p:cNvSpPr>
            <a:spLocks noChangeArrowheads="1"/>
          </p:cNvSpPr>
          <p:nvPr/>
        </p:nvSpPr>
        <p:spPr bwMode="auto">
          <a:xfrm>
            <a:off x="1655763" y="5481638"/>
            <a:ext cx="1547812" cy="6127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000"/>
              <a:t>"מיני יקום"</a:t>
            </a:r>
            <a:endParaRPr lang="en-US" altLang="en-US" sz="2000"/>
          </a:p>
        </p:txBody>
      </p:sp>
      <p:sp>
        <p:nvSpPr>
          <p:cNvPr id="29704" name="AutoShape 9">
            <a:extLst>
              <a:ext uri="{FF2B5EF4-FFF2-40B4-BE49-F238E27FC236}">
                <a16:creationId xmlns:a16="http://schemas.microsoft.com/office/drawing/2014/main" id="{00A73DB7-CC40-DBD0-1E9E-B85B40FC2F07}"/>
              </a:ext>
              <a:ext uri="{C183D7F6-B498-43B3-948B-1728B52AA6E4}">
                <adec:decorative xmlns:adec="http://schemas.microsoft.com/office/drawing/2017/decorative" val="1"/>
              </a:ext>
            </a:extLst>
          </p:cNvPr>
          <p:cNvSpPr>
            <a:spLocks noChangeArrowheads="1"/>
          </p:cNvSpPr>
          <p:nvPr/>
        </p:nvSpPr>
        <p:spPr bwMode="auto">
          <a:xfrm>
            <a:off x="4157663" y="4095750"/>
            <a:ext cx="1547812" cy="612775"/>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000"/>
              <a:t>לא מבודדת</a:t>
            </a:r>
            <a:endParaRPr lang="en-US" altLang="en-US" sz="2000"/>
          </a:p>
        </p:txBody>
      </p:sp>
      <p:cxnSp>
        <p:nvCxnSpPr>
          <p:cNvPr id="29705" name="AutoShape 10">
            <a:extLst>
              <a:ext uri="{FF2B5EF4-FFF2-40B4-BE49-F238E27FC236}">
                <a16:creationId xmlns:a16="http://schemas.microsoft.com/office/drawing/2014/main" id="{0A86DCAF-4244-CFFC-B719-5A09937A26D5}"/>
              </a:ext>
              <a:ext uri="{C183D7F6-B498-43B3-948B-1728B52AA6E4}">
                <adec:decorative xmlns:adec="http://schemas.microsoft.com/office/drawing/2017/decorative" val="1"/>
              </a:ext>
            </a:extLst>
          </p:cNvPr>
          <p:cNvCxnSpPr>
            <a:cxnSpLocks noChangeShapeType="1"/>
            <a:stCxn id="29699" idx="2"/>
            <a:endCxn id="29701" idx="0"/>
          </p:cNvCxnSpPr>
          <p:nvPr/>
        </p:nvCxnSpPr>
        <p:spPr bwMode="auto">
          <a:xfrm>
            <a:off x="5292725" y="2330450"/>
            <a:ext cx="1709738" cy="665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06" name="AutoShape 11">
            <a:extLst>
              <a:ext uri="{FF2B5EF4-FFF2-40B4-BE49-F238E27FC236}">
                <a16:creationId xmlns:a16="http://schemas.microsoft.com/office/drawing/2014/main" id="{98B52AC6-DEC0-3CE4-17CB-CE92A6FED63E}"/>
              </a:ext>
              <a:ext uri="{C183D7F6-B498-43B3-948B-1728B52AA6E4}">
                <adec:decorative xmlns:adec="http://schemas.microsoft.com/office/drawing/2017/decorative" val="1"/>
              </a:ext>
            </a:extLst>
          </p:cNvPr>
          <p:cNvCxnSpPr>
            <a:cxnSpLocks noChangeShapeType="1"/>
            <a:stCxn id="29699" idx="2"/>
            <a:endCxn id="29700" idx="0"/>
          </p:cNvCxnSpPr>
          <p:nvPr/>
        </p:nvCxnSpPr>
        <p:spPr bwMode="auto">
          <a:xfrm flipH="1">
            <a:off x="3582988" y="2330450"/>
            <a:ext cx="1709737" cy="66516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07" name="AutoShape 12">
            <a:extLst>
              <a:ext uri="{FF2B5EF4-FFF2-40B4-BE49-F238E27FC236}">
                <a16:creationId xmlns:a16="http://schemas.microsoft.com/office/drawing/2014/main" id="{081B996A-8031-0CE1-A253-257A9A209AEB}"/>
              </a:ext>
              <a:ext uri="{C183D7F6-B498-43B3-948B-1728B52AA6E4}">
                <adec:decorative xmlns:adec="http://schemas.microsoft.com/office/drawing/2017/decorative" val="1"/>
              </a:ext>
            </a:extLst>
          </p:cNvPr>
          <p:cNvCxnSpPr>
            <a:cxnSpLocks noChangeShapeType="1"/>
            <a:stCxn id="29700" idx="2"/>
            <a:endCxn id="29704" idx="0"/>
          </p:cNvCxnSpPr>
          <p:nvPr/>
        </p:nvCxnSpPr>
        <p:spPr bwMode="auto">
          <a:xfrm>
            <a:off x="3582988" y="3608388"/>
            <a:ext cx="1349375" cy="4873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08" name="AutoShape 13">
            <a:extLst>
              <a:ext uri="{FF2B5EF4-FFF2-40B4-BE49-F238E27FC236}">
                <a16:creationId xmlns:a16="http://schemas.microsoft.com/office/drawing/2014/main" id="{82DDA61C-F85B-9924-9E0F-48422DB9C561}"/>
              </a:ext>
              <a:ext uri="{C183D7F6-B498-43B3-948B-1728B52AA6E4}">
                <adec:decorative xmlns:adec="http://schemas.microsoft.com/office/drawing/2017/decorative" val="1"/>
              </a:ext>
            </a:extLst>
          </p:cNvPr>
          <p:cNvCxnSpPr>
            <a:cxnSpLocks noChangeShapeType="1"/>
            <a:stCxn id="29700" idx="2"/>
            <a:endCxn id="29702" idx="0"/>
          </p:cNvCxnSpPr>
          <p:nvPr/>
        </p:nvCxnSpPr>
        <p:spPr bwMode="auto">
          <a:xfrm flipH="1">
            <a:off x="2430463" y="3608388"/>
            <a:ext cx="1152525" cy="4873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09" name="AutoShape 14">
            <a:extLst>
              <a:ext uri="{FF2B5EF4-FFF2-40B4-BE49-F238E27FC236}">
                <a16:creationId xmlns:a16="http://schemas.microsoft.com/office/drawing/2014/main" id="{6FA7D900-669D-B8F7-3BFD-0A4784C74F50}"/>
              </a:ext>
              <a:ext uri="{C183D7F6-B498-43B3-948B-1728B52AA6E4}">
                <adec:decorative xmlns:adec="http://schemas.microsoft.com/office/drawing/2017/decorative" val="1"/>
              </a:ext>
            </a:extLst>
          </p:cNvPr>
          <p:cNvCxnSpPr>
            <a:cxnSpLocks noChangeShapeType="1"/>
            <a:stCxn id="29702" idx="2"/>
            <a:endCxn id="29703" idx="0"/>
          </p:cNvCxnSpPr>
          <p:nvPr/>
        </p:nvCxnSpPr>
        <p:spPr bwMode="auto">
          <a:xfrm>
            <a:off x="2430463" y="4708525"/>
            <a:ext cx="0" cy="7731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29710" name="Picture 16">
            <a:extLst>
              <a:ext uri="{FF2B5EF4-FFF2-40B4-BE49-F238E27FC236}">
                <a16:creationId xmlns:a16="http://schemas.microsoft.com/office/drawing/2014/main" id="{89AFC669-9E98-04E1-4E68-DA4F2722B23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996"/>
          <a:stretch>
            <a:fillRect/>
          </a:stretch>
        </p:blipFill>
        <p:spPr bwMode="auto">
          <a:xfrm>
            <a:off x="7002463" y="4178300"/>
            <a:ext cx="1573212" cy="231933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7" name="Rectangle 17">
            <a:extLst>
              <a:ext uri="{FF2B5EF4-FFF2-40B4-BE49-F238E27FC236}">
                <a16:creationId xmlns:a16="http://schemas.microsoft.com/office/drawing/2014/main" id="{B4BCFD95-2A22-495E-ACE1-CE617EEC0821}"/>
              </a:ext>
            </a:extLst>
          </p:cNvPr>
          <p:cNvSpPr>
            <a:spLocks noGrp="1" noChangeArrowheads="1"/>
          </p:cNvSpPr>
          <p:nvPr>
            <p:ph type="ctrTitle"/>
          </p:nvPr>
        </p:nvSpPr>
        <p:spPr>
          <a:xfrm>
            <a:off x="576263" y="-26988"/>
            <a:ext cx="8340725" cy="900113"/>
          </a:xfrm>
        </p:spPr>
        <p:txBody>
          <a:bodyPr/>
          <a:lstStyle/>
          <a:p>
            <a:pPr eaLnBrk="1" hangingPunct="1">
              <a:defRPr/>
            </a:pPr>
            <a:r>
              <a:rPr lang="he-IL" sz="2800" b="1"/>
              <a:t>מהי המערכת? מהו סוג המערכת? ומהי הסביבה?</a:t>
            </a:r>
            <a:r>
              <a:rPr lang="en-US" sz="2800" b="1"/>
              <a:t> </a:t>
            </a:r>
          </a:p>
        </p:txBody>
      </p:sp>
      <p:graphicFrame>
        <p:nvGraphicFramePr>
          <p:cNvPr id="112765" name="Group 125">
            <a:extLst>
              <a:ext uri="{FF2B5EF4-FFF2-40B4-BE49-F238E27FC236}">
                <a16:creationId xmlns:a16="http://schemas.microsoft.com/office/drawing/2014/main" id="{A13FDA55-F1A3-CE14-8884-86F267FD8C56}"/>
              </a:ext>
            </a:extLst>
          </p:cNvPr>
          <p:cNvGraphicFramePr>
            <a:graphicFrameLocks noGrp="1"/>
          </p:cNvGraphicFramePr>
          <p:nvPr>
            <p:extLst>
              <p:ext uri="{D42A27DB-BD31-4B8C-83A1-F6EECF244321}">
                <p14:modId xmlns:p14="http://schemas.microsoft.com/office/powerpoint/2010/main" val="659183883"/>
              </p:ext>
            </p:extLst>
          </p:nvPr>
        </p:nvGraphicFramePr>
        <p:xfrm>
          <a:off x="288925" y="1160463"/>
          <a:ext cx="8628063" cy="4831147"/>
        </p:xfrm>
        <a:graphic>
          <a:graphicData uri="http://schemas.openxmlformats.org/drawingml/2006/table">
            <a:tbl>
              <a:tblPr firstRow="1"/>
              <a:tblGrid>
                <a:gridCol w="1725613">
                  <a:extLst>
                    <a:ext uri="{9D8B030D-6E8A-4147-A177-3AD203B41FA5}">
                      <a16:colId xmlns:a16="http://schemas.microsoft.com/office/drawing/2014/main" val="20000"/>
                    </a:ext>
                  </a:extLst>
                </a:gridCol>
                <a:gridCol w="1725612">
                  <a:extLst>
                    <a:ext uri="{9D8B030D-6E8A-4147-A177-3AD203B41FA5}">
                      <a16:colId xmlns:a16="http://schemas.microsoft.com/office/drawing/2014/main" val="20001"/>
                    </a:ext>
                  </a:extLst>
                </a:gridCol>
                <a:gridCol w="1725613">
                  <a:extLst>
                    <a:ext uri="{9D8B030D-6E8A-4147-A177-3AD203B41FA5}">
                      <a16:colId xmlns:a16="http://schemas.microsoft.com/office/drawing/2014/main" val="20002"/>
                    </a:ext>
                  </a:extLst>
                </a:gridCol>
                <a:gridCol w="1725612">
                  <a:extLst>
                    <a:ext uri="{9D8B030D-6E8A-4147-A177-3AD203B41FA5}">
                      <a16:colId xmlns:a16="http://schemas.microsoft.com/office/drawing/2014/main" val="20003"/>
                    </a:ext>
                  </a:extLst>
                </a:gridCol>
                <a:gridCol w="1725613">
                  <a:extLst>
                    <a:ext uri="{9D8B030D-6E8A-4147-A177-3AD203B41FA5}">
                      <a16:colId xmlns:a16="http://schemas.microsoft.com/office/drawing/2014/main" val="20004"/>
                    </a:ext>
                  </a:extLst>
                </a:gridCol>
              </a:tblGrid>
              <a:tr h="106666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שינוי באנרגיה הפנימית של מערכת</a:t>
                      </a:r>
                      <a:r>
                        <a:rPr kumimoji="0" lang="en-US" sz="2000" b="0" i="0" u="none" strike="noStrike" cap="none" normalizeH="0" baseline="0">
                          <a:ln>
                            <a:noFill/>
                          </a:ln>
                          <a:solidFill>
                            <a:schemeClr val="tx1"/>
                          </a:solidFill>
                          <a:effectLst/>
                          <a:latin typeface="Arial" charset="0"/>
                          <a:cs typeface="Arial"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מעבר האנרגיה</a:t>
                      </a:r>
                      <a:r>
                        <a:rPr kumimoji="0" lang="en-US" sz="2000" b="0" i="0" u="none" strike="noStrike" cap="none" normalizeH="0" baseline="0">
                          <a:ln>
                            <a:noFill/>
                          </a:ln>
                          <a:solidFill>
                            <a:schemeClr val="tx1"/>
                          </a:solidFill>
                          <a:effectLst/>
                          <a:latin typeface="Arial" charset="0"/>
                          <a:cs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הגדרת הסביבה</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וסוג הסביבה</a:t>
                      </a:r>
                      <a:r>
                        <a:rPr kumimoji="0" lang="en-US" sz="2000" b="0" i="0" u="none" strike="noStrike" cap="none" normalizeH="0" baseline="0">
                          <a:ln>
                            <a:noFill/>
                          </a:ln>
                          <a:solidFill>
                            <a:schemeClr val="tx1"/>
                          </a:solidFill>
                          <a:effectLst/>
                          <a:latin typeface="Arial" charset="0"/>
                          <a:cs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הגדרת המערכת וסוג המערכת</a:t>
                      </a:r>
                      <a:r>
                        <a:rPr kumimoji="0" lang="en-US" sz="2000" b="0" i="0" u="none" strike="noStrike" cap="none" normalizeH="0" baseline="0">
                          <a:ln>
                            <a:noFill/>
                          </a:ln>
                          <a:solidFill>
                            <a:schemeClr val="tx1"/>
                          </a:solidFill>
                          <a:effectLst/>
                          <a:latin typeface="Arial" charset="0"/>
                          <a:cs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Arial" charset="0"/>
                          <a:cs typeface="Arial" charset="0"/>
                        </a:rPr>
                        <a:t>התופעה</a:t>
                      </a:r>
                      <a:r>
                        <a:rPr kumimoji="0" lang="en-US" sz="2000" b="0" i="0" u="none" strike="noStrike" cap="none" normalizeH="0" baseline="0" dirty="0">
                          <a:ln>
                            <a:noFill/>
                          </a:ln>
                          <a:solidFill>
                            <a:schemeClr val="tx1"/>
                          </a:solidFill>
                          <a:effectLst/>
                          <a:latin typeface="Arial" charset="0"/>
                          <a:cs typeface="Arial"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221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האנרגיה הפנימית של המערכת גדלה.</a:t>
                      </a:r>
                      <a:r>
                        <a:rPr kumimoji="0" lang="en-US" sz="1600" b="0" i="0" u="none" strike="noStrike" cap="none" normalizeH="0" baseline="0">
                          <a:ln>
                            <a:noFill/>
                          </a:ln>
                          <a:solidFill>
                            <a:schemeClr val="tx1"/>
                          </a:solidFill>
                          <a:effectLst/>
                          <a:latin typeface="Arial" charset="0"/>
                          <a:cs typeface="Arial"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אנרגיה עוברת על ידי חימום מהכיריים אל המים בכלי.</a:t>
                      </a:r>
                      <a:endParaRPr kumimoji="0" lang="en-US" sz="1600" b="0" i="0" u="none" strike="noStrike" cap="none" normalizeH="0" baseline="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הסביבה לא מוגדרת, היא מורכבת מכלי הזכוכית, הכיריים, סביבת הכיריים, האוויר בחדר ... </a:t>
                      </a:r>
                      <a:endParaRPr kumimoji="0" lang="en-US" sz="1600" b="0" i="0" u="none" strike="noStrike" cap="none" normalizeH="0" baseline="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0"/>
                        </a:spcBef>
                        <a:spcAft>
                          <a:spcPct val="1000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המים המצויים בכלי לפני החימום הנמצאים בטמפ' החדר , ולאחר מכן בטמפ' גבוהה יותר.  המערכת היא   </a:t>
                      </a:r>
                      <a:r>
                        <a:rPr kumimoji="0" lang="he-IL" sz="1600" b="1" i="0" u="none" strike="noStrike" cap="none" normalizeH="0" baseline="0">
                          <a:ln>
                            <a:noFill/>
                          </a:ln>
                          <a:solidFill>
                            <a:schemeClr val="tx1"/>
                          </a:solidFill>
                          <a:effectLst/>
                          <a:latin typeface="Arial" charset="0"/>
                          <a:cs typeface="Arial" charset="0"/>
                        </a:rPr>
                        <a:t>פתוחה</a:t>
                      </a:r>
                      <a:r>
                        <a:rPr kumimoji="0" lang="en-US" sz="1600" b="0" i="0" u="none" strike="noStrike" cap="none" normalizeH="0" baseline="0">
                          <a:ln>
                            <a:noFill/>
                          </a:ln>
                          <a:solidFill>
                            <a:schemeClr val="tx1"/>
                          </a:solidFill>
                          <a:effectLst/>
                          <a:latin typeface="Arial" charset="0"/>
                          <a:cs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tab pos="0" algn="l"/>
                        </a:tabLst>
                      </a:pPr>
                      <a:r>
                        <a:rPr kumimoji="0" lang="he-IL" sz="1600" b="0" i="0" u="none" strike="noStrike" cap="none" normalizeH="0" baseline="0">
                          <a:ln>
                            <a:noFill/>
                          </a:ln>
                          <a:solidFill>
                            <a:schemeClr val="tx1"/>
                          </a:solidFill>
                          <a:effectLst/>
                          <a:latin typeface="Arial" charset="0"/>
                          <a:cs typeface="Arial" charset="0"/>
                        </a:rPr>
                        <a:t>כלי זכוכית המכיל מים מונח על כיריים גז דלוקים. (1)</a:t>
                      </a:r>
                      <a:endParaRPr kumimoji="0" lang="en-US" sz="1600" b="0" i="0" u="none" strike="noStrike" cap="none" normalizeH="0" baseline="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41891">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האנרגיה הפנימית של המערכת קטנה. </a:t>
                      </a:r>
                      <a:endParaRPr kumimoji="0" lang="en-US" sz="1600" b="0" i="0" u="none" strike="noStrike" cap="none" normalizeH="0" baseline="0">
                        <a:ln>
                          <a:noFill/>
                        </a:ln>
                        <a:solidFill>
                          <a:schemeClr val="tx1"/>
                        </a:solidFill>
                        <a:effectLst/>
                        <a:latin typeface="Arial"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אנרגיה עוברת על ידי חימום בתהליך שריפת הגז אל הסביבה המוגדרת. </a:t>
                      </a:r>
                      <a:endParaRPr kumimoji="0" lang="en-US" sz="1600" b="0" i="0" u="none" strike="noStrike" cap="none" normalizeH="0" baseline="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הסביבה לא מוגדרת אולם אפשר להתייחס לכוס עם המים כאל הסביבה היחידה המוגדרת (ולהתעלם מאיבודי אנרגיה).</a:t>
                      </a:r>
                      <a:r>
                        <a:rPr kumimoji="0" lang="en-US" sz="1600" b="0" i="0" u="none" strike="noStrike" cap="none" normalizeH="0" baseline="0">
                          <a:ln>
                            <a:noFill/>
                          </a:ln>
                          <a:solidFill>
                            <a:schemeClr val="tx1"/>
                          </a:solidFill>
                          <a:effectLst/>
                          <a:latin typeface="Arial" charset="0"/>
                          <a:cs typeface="Arial"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1" i="0" u="none" strike="noStrike" cap="none" normalizeH="0" baseline="0">
                          <a:ln>
                            <a:noFill/>
                          </a:ln>
                          <a:solidFill>
                            <a:schemeClr val="tx1"/>
                          </a:solidFill>
                          <a:effectLst/>
                          <a:latin typeface="Arial" charset="0"/>
                          <a:cs typeface="Arial" charset="0"/>
                        </a:rPr>
                        <a:t>הגז הבוער בכיריים</a:t>
                      </a:r>
                      <a:r>
                        <a:rPr kumimoji="0" lang="he-IL" sz="1600" b="0" i="0" u="none" strike="noStrike" cap="none" normalizeH="0" baseline="0">
                          <a:ln>
                            <a:noFill/>
                          </a:ln>
                          <a:solidFill>
                            <a:schemeClr val="tx1"/>
                          </a:solidFill>
                          <a:effectLst/>
                          <a:latin typeface="Arial" charset="0"/>
                          <a:cs typeface="Arial" charset="0"/>
                        </a:rPr>
                        <a:t>. המערכת כוללת את הגז והחמצן ולאחר התגובה את תוצרי השריפה. </a:t>
                      </a:r>
                      <a:r>
                        <a:rPr kumimoji="0" lang="he-IL" sz="1600" b="1" i="0" u="none" strike="noStrike" cap="none" normalizeH="0" baseline="0">
                          <a:ln>
                            <a:noFill/>
                          </a:ln>
                          <a:solidFill>
                            <a:schemeClr val="tx1"/>
                          </a:solidFill>
                          <a:effectLst/>
                          <a:latin typeface="Arial" charset="0"/>
                          <a:cs typeface="Arial" charset="0"/>
                        </a:rPr>
                        <a:t>פתוחה</a:t>
                      </a:r>
                      <a:endParaRPr kumimoji="0" lang="en-US" sz="2400" b="1" i="0" u="none" strike="noStrike" cap="none" normalizeH="0" baseline="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tab pos="0" algn="l"/>
                        </a:tabLst>
                      </a:pPr>
                      <a:r>
                        <a:rPr kumimoji="0" lang="he-IL" sz="1600" b="0" i="0" u="none" strike="noStrike" cap="none" normalizeH="0" baseline="0" dirty="0">
                          <a:ln>
                            <a:noFill/>
                          </a:ln>
                          <a:solidFill>
                            <a:schemeClr val="tx1"/>
                          </a:solidFill>
                          <a:effectLst/>
                          <a:latin typeface="Arial" charset="0"/>
                          <a:cs typeface="Arial" charset="0"/>
                        </a:rPr>
                        <a:t>כלי זכוכית המכיל מים מונח על כיריים גז דלוקים. (2)</a:t>
                      </a:r>
                      <a:endParaRPr kumimoji="0" lang="en-US" sz="1600" b="0"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tab pos="0" algn="l"/>
                        </a:tabLst>
                      </a:pPr>
                      <a:endParaRPr kumimoji="0" lang="en-US" sz="1600" b="0" i="0" u="none" strike="noStrike" cap="none" normalizeH="0" baseline="0" dirty="0">
                        <a:ln>
                          <a:noFill/>
                        </a:ln>
                        <a:solidFill>
                          <a:schemeClr val="tx1"/>
                        </a:solidFill>
                        <a:effectLst/>
                        <a:latin typeface="Arial" charset="0"/>
                        <a:cs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49" name="Text Box 126">
            <a:extLst>
              <a:ext uri="{FF2B5EF4-FFF2-40B4-BE49-F238E27FC236}">
                <a16:creationId xmlns:a16="http://schemas.microsoft.com/office/drawing/2014/main" id="{751D45E9-4262-EF6D-C28E-F6BBC5C3D61F}"/>
              </a:ext>
            </a:extLst>
          </p:cNvPr>
          <p:cNvSpPr txBox="1">
            <a:spLocks noChangeArrowheads="1"/>
          </p:cNvSpPr>
          <p:nvPr/>
        </p:nvSpPr>
        <p:spPr bwMode="auto">
          <a:xfrm>
            <a:off x="1547813" y="6375400"/>
            <a:ext cx="306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a:t>דף עבודה משוכפל</a:t>
            </a:r>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33" name="Rectangle 45">
            <a:extLst>
              <a:ext uri="{FF2B5EF4-FFF2-40B4-BE49-F238E27FC236}">
                <a16:creationId xmlns:a16="http://schemas.microsoft.com/office/drawing/2014/main" id="{DEA20BE4-D001-E8F0-074E-BD25C347E1E6}"/>
              </a:ext>
            </a:extLst>
          </p:cNvPr>
          <p:cNvSpPr>
            <a:spLocks noGrp="1" noChangeArrowheads="1"/>
          </p:cNvSpPr>
          <p:nvPr>
            <p:ph type="ctrTitle"/>
          </p:nvPr>
        </p:nvSpPr>
        <p:spPr>
          <a:xfrm>
            <a:off x="576263" y="-26988"/>
            <a:ext cx="8340725" cy="900113"/>
          </a:xfrm>
        </p:spPr>
        <p:txBody>
          <a:bodyPr/>
          <a:lstStyle/>
          <a:p>
            <a:pPr eaLnBrk="1" hangingPunct="1">
              <a:defRPr/>
            </a:pPr>
            <a:r>
              <a:rPr lang="he-IL" sz="2800" b="1" dirty="0"/>
              <a:t>מהי המערכת? מהו סוג המערכת? ומהי הסביבה?   </a:t>
            </a:r>
            <a:r>
              <a:rPr lang="en-US" sz="2800" dirty="0"/>
              <a:t> </a:t>
            </a:r>
          </a:p>
        </p:txBody>
      </p:sp>
      <p:graphicFrame>
        <p:nvGraphicFramePr>
          <p:cNvPr id="114758" name="Group 70">
            <a:extLst>
              <a:ext uri="{FF2B5EF4-FFF2-40B4-BE49-F238E27FC236}">
                <a16:creationId xmlns:a16="http://schemas.microsoft.com/office/drawing/2014/main" id="{126AF810-7197-3F15-A2D4-C077B12BB95D}"/>
              </a:ext>
            </a:extLst>
          </p:cNvPr>
          <p:cNvGraphicFramePr>
            <a:graphicFrameLocks noGrp="1"/>
          </p:cNvGraphicFramePr>
          <p:nvPr>
            <p:extLst>
              <p:ext uri="{D42A27DB-BD31-4B8C-83A1-F6EECF244321}">
                <p14:modId xmlns:p14="http://schemas.microsoft.com/office/powerpoint/2010/main" val="361385192"/>
              </p:ext>
            </p:extLst>
          </p:nvPr>
        </p:nvGraphicFramePr>
        <p:xfrm>
          <a:off x="288925" y="873125"/>
          <a:ext cx="8628063" cy="5974064"/>
        </p:xfrm>
        <a:graphic>
          <a:graphicData uri="http://schemas.openxmlformats.org/drawingml/2006/table">
            <a:tbl>
              <a:tblPr firstRow="1"/>
              <a:tblGrid>
                <a:gridCol w="1725613">
                  <a:extLst>
                    <a:ext uri="{9D8B030D-6E8A-4147-A177-3AD203B41FA5}">
                      <a16:colId xmlns:a16="http://schemas.microsoft.com/office/drawing/2014/main" val="20000"/>
                    </a:ext>
                  </a:extLst>
                </a:gridCol>
                <a:gridCol w="1725612">
                  <a:extLst>
                    <a:ext uri="{9D8B030D-6E8A-4147-A177-3AD203B41FA5}">
                      <a16:colId xmlns:a16="http://schemas.microsoft.com/office/drawing/2014/main" val="20001"/>
                    </a:ext>
                  </a:extLst>
                </a:gridCol>
                <a:gridCol w="1725613">
                  <a:extLst>
                    <a:ext uri="{9D8B030D-6E8A-4147-A177-3AD203B41FA5}">
                      <a16:colId xmlns:a16="http://schemas.microsoft.com/office/drawing/2014/main" val="20002"/>
                    </a:ext>
                  </a:extLst>
                </a:gridCol>
                <a:gridCol w="1725612">
                  <a:extLst>
                    <a:ext uri="{9D8B030D-6E8A-4147-A177-3AD203B41FA5}">
                      <a16:colId xmlns:a16="http://schemas.microsoft.com/office/drawing/2014/main" val="20003"/>
                    </a:ext>
                  </a:extLst>
                </a:gridCol>
                <a:gridCol w="1725613">
                  <a:extLst>
                    <a:ext uri="{9D8B030D-6E8A-4147-A177-3AD203B41FA5}">
                      <a16:colId xmlns:a16="http://schemas.microsoft.com/office/drawing/2014/main" val="20004"/>
                    </a:ext>
                  </a:extLst>
                </a:gridCol>
              </a:tblGrid>
              <a:tr h="106674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שינוי באנרגיה הפנימית של מערכת</a:t>
                      </a:r>
                      <a:r>
                        <a:rPr kumimoji="0" lang="en-US" sz="2000" b="0" i="0" u="none" strike="noStrike" cap="none" normalizeH="0" baseline="0">
                          <a:ln>
                            <a:noFill/>
                          </a:ln>
                          <a:solidFill>
                            <a:schemeClr val="tx1"/>
                          </a:solidFill>
                          <a:effectLst/>
                          <a:latin typeface="Arial" charset="0"/>
                          <a:cs typeface="Arial" charset="0"/>
                        </a:rPr>
                        <a:t>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מעבר האנרגיה</a:t>
                      </a:r>
                      <a:r>
                        <a:rPr kumimoji="0" lang="en-US" sz="20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הגדרת הסביבה</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וסוג הסביבה</a:t>
                      </a:r>
                      <a:r>
                        <a:rPr kumimoji="0" lang="en-US" sz="20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a:ln>
                            <a:noFill/>
                          </a:ln>
                          <a:solidFill>
                            <a:schemeClr val="tx1"/>
                          </a:solidFill>
                          <a:effectLst/>
                          <a:latin typeface="Arial" charset="0"/>
                          <a:cs typeface="Arial" charset="0"/>
                        </a:rPr>
                        <a:t>הגדרת המערכת וסוג המערכת</a:t>
                      </a:r>
                      <a:r>
                        <a:rPr kumimoji="0" lang="en-US" sz="20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dirty="0">
                          <a:ln>
                            <a:noFill/>
                          </a:ln>
                          <a:solidFill>
                            <a:schemeClr val="tx1"/>
                          </a:solidFill>
                          <a:effectLst/>
                          <a:latin typeface="Arial" charset="0"/>
                          <a:cs typeface="Arial" charset="0"/>
                        </a:rPr>
                        <a:t>התופעה</a:t>
                      </a:r>
                      <a:r>
                        <a:rPr kumimoji="0" lang="en-US" sz="2000" b="0" i="0" u="none" strike="noStrike" cap="none" normalizeH="0" baseline="0" dirty="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1057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a:t>
                      </a:r>
                      <a:r>
                        <a:rPr kumimoji="0" lang="he-IL" sz="1600" b="0" i="0" u="none" strike="noStrike" cap="none" normalizeH="0" baseline="0">
                          <a:ln>
                            <a:noFill/>
                          </a:ln>
                          <a:solidFill>
                            <a:schemeClr val="tx1"/>
                          </a:solidFill>
                          <a:effectLst/>
                          <a:latin typeface="Arial" charset="0"/>
                          <a:cs typeface="Arial" charset="0"/>
                        </a:rPr>
                        <a:t>האנרגיה הפנימית של המערכת עולה.</a:t>
                      </a:r>
                      <a:r>
                        <a:rPr kumimoji="0" lang="en-US" sz="1600" b="0" i="0" u="none" strike="noStrike" cap="none" normalizeH="0" baseline="0">
                          <a:ln>
                            <a:noFill/>
                          </a:ln>
                          <a:solidFill>
                            <a:schemeClr val="tx1"/>
                          </a:solidFill>
                          <a:effectLst/>
                          <a:latin typeface="Arial" charset="0"/>
                          <a:cs typeface="Arial" charset="0"/>
                        </a:rPr>
                        <a:t>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אנרגיה עוברת מהמים המצויים בתרמוס אל הקובייה. </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הסביבה היא מוגדרת ומבודדת וכוללת את המים הנמצאים בתוך התרמוס.</a:t>
                      </a:r>
                      <a:r>
                        <a:rPr kumimoji="0" lang="en-US" sz="16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0"/>
                        </a:spcBef>
                        <a:spcAft>
                          <a:spcPct val="1000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קוביית הקרח (</a:t>
                      </a:r>
                      <a:r>
                        <a:rPr kumimoji="0" lang="en-US" sz="1600" b="0" i="0" u="none" strike="noStrike" cap="none" normalizeH="0" baseline="0">
                          <a:ln>
                            <a:noFill/>
                          </a:ln>
                          <a:solidFill>
                            <a:schemeClr val="tx1"/>
                          </a:solidFill>
                          <a:effectLst/>
                          <a:latin typeface="Arial" charset="0"/>
                          <a:cs typeface="Arial" charset="0"/>
                        </a:rPr>
                        <a:t>H</a:t>
                      </a:r>
                      <a:r>
                        <a:rPr kumimoji="0" lang="en-US" sz="1600" b="0" i="0" u="none" strike="noStrike" cap="none" normalizeH="0" baseline="-25000">
                          <a:ln>
                            <a:noFill/>
                          </a:ln>
                          <a:solidFill>
                            <a:schemeClr val="tx1"/>
                          </a:solidFill>
                          <a:effectLst/>
                          <a:latin typeface="Arial" charset="0"/>
                          <a:cs typeface="Arial" charset="0"/>
                        </a:rPr>
                        <a:t>2</a:t>
                      </a:r>
                      <a:r>
                        <a:rPr kumimoji="0" lang="en-US" sz="1600" b="0" i="0" u="none" strike="noStrike" cap="none" normalizeH="0" baseline="0">
                          <a:ln>
                            <a:noFill/>
                          </a:ln>
                          <a:solidFill>
                            <a:schemeClr val="tx1"/>
                          </a:solidFill>
                          <a:effectLst/>
                          <a:latin typeface="Arial" charset="0"/>
                          <a:cs typeface="Arial" charset="0"/>
                        </a:rPr>
                        <a:t>O</a:t>
                      </a:r>
                      <a:r>
                        <a:rPr kumimoji="0" lang="en-US" sz="1600" b="0" i="0" u="none" strike="noStrike" cap="none" normalizeH="0" baseline="-25000">
                          <a:ln>
                            <a:noFill/>
                          </a:ln>
                          <a:solidFill>
                            <a:schemeClr val="tx1"/>
                          </a:solidFill>
                          <a:effectLst/>
                          <a:latin typeface="Arial" charset="0"/>
                          <a:cs typeface="Arial" charset="0"/>
                        </a:rPr>
                        <a:t>(s)</a:t>
                      </a:r>
                      <a:r>
                        <a:rPr kumimoji="0" lang="he-IL" sz="1600" b="0" i="0" u="none" strike="noStrike" cap="none" normalizeH="0" baseline="0">
                          <a:ln>
                            <a:noFill/>
                          </a:ln>
                          <a:solidFill>
                            <a:schemeClr val="tx1"/>
                          </a:solidFill>
                          <a:effectLst/>
                          <a:latin typeface="Arial" charset="0"/>
                          <a:cs typeface="Arial" charset="0"/>
                        </a:rPr>
                        <a:t>) ניתכת הופכת ל-(</a:t>
                      </a:r>
                      <a:r>
                        <a:rPr kumimoji="0" lang="en-US" sz="1600" b="0" i="0" u="none" strike="noStrike" cap="none" normalizeH="0" baseline="0">
                          <a:ln>
                            <a:noFill/>
                          </a:ln>
                          <a:solidFill>
                            <a:schemeClr val="tx1"/>
                          </a:solidFill>
                          <a:effectLst/>
                          <a:latin typeface="Arial" charset="0"/>
                          <a:cs typeface="Arial" charset="0"/>
                        </a:rPr>
                        <a:t>H</a:t>
                      </a:r>
                      <a:r>
                        <a:rPr kumimoji="0" lang="en-US" sz="1600" b="0" i="0" u="none" strike="noStrike" cap="none" normalizeH="0" baseline="-25000">
                          <a:ln>
                            <a:noFill/>
                          </a:ln>
                          <a:solidFill>
                            <a:schemeClr val="tx1"/>
                          </a:solidFill>
                          <a:effectLst/>
                          <a:latin typeface="Arial" charset="0"/>
                          <a:cs typeface="Arial" charset="0"/>
                        </a:rPr>
                        <a:t>2</a:t>
                      </a:r>
                      <a:r>
                        <a:rPr kumimoji="0" lang="en-US" sz="1600" b="0" i="0" u="none" strike="noStrike" cap="none" normalizeH="0" baseline="0">
                          <a:ln>
                            <a:noFill/>
                          </a:ln>
                          <a:solidFill>
                            <a:schemeClr val="tx1"/>
                          </a:solidFill>
                          <a:effectLst/>
                          <a:latin typeface="Arial" charset="0"/>
                          <a:cs typeface="Arial" charset="0"/>
                        </a:rPr>
                        <a:t>O</a:t>
                      </a:r>
                      <a:r>
                        <a:rPr kumimoji="0" lang="en-US" sz="1600" b="0" i="0" u="none" strike="noStrike" cap="none" normalizeH="0" baseline="-25000">
                          <a:ln>
                            <a:noFill/>
                          </a:ln>
                          <a:solidFill>
                            <a:schemeClr val="tx1"/>
                          </a:solidFill>
                          <a:effectLst/>
                          <a:latin typeface="Arial" charset="0"/>
                          <a:cs typeface="Arial" charset="0"/>
                        </a:rPr>
                        <a:t>(l)</a:t>
                      </a:r>
                      <a:r>
                        <a:rPr kumimoji="0" lang="he-IL" sz="1600" b="0" i="0" u="none" strike="noStrike" cap="none" normalizeH="0" baseline="0">
                          <a:ln>
                            <a:noFill/>
                          </a:ln>
                          <a:solidFill>
                            <a:schemeClr val="tx1"/>
                          </a:solidFill>
                          <a:effectLst/>
                          <a:latin typeface="Arial" charset="0"/>
                          <a:cs typeface="Arial" charset="0"/>
                        </a:rPr>
                        <a:t>)</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tab pos="0" algn="l"/>
                        </a:tabLst>
                      </a:pPr>
                      <a:r>
                        <a:rPr kumimoji="0" lang="he-IL" sz="1600" b="0" i="0" u="none" strike="noStrike" cap="none" normalizeH="0" baseline="0">
                          <a:ln>
                            <a:noFill/>
                          </a:ln>
                          <a:solidFill>
                            <a:schemeClr val="tx1"/>
                          </a:solidFill>
                          <a:effectLst/>
                          <a:latin typeface="Arial" charset="0"/>
                          <a:cs typeface="Arial" charset="0"/>
                        </a:rPr>
                        <a:t>קוביית קרח מוכנסת למים בטמפרטורת החדר, המצויים בתרמוס</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2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האנרגיה הפנימית של המערכת יורדת.</a:t>
                      </a:r>
                      <a:r>
                        <a:rPr kumimoji="0" lang="en-US" sz="1600" b="0" i="0" u="none" strike="noStrike" cap="none" normalizeH="0" baseline="0">
                          <a:ln>
                            <a:noFill/>
                          </a:ln>
                          <a:solidFill>
                            <a:schemeClr val="tx1"/>
                          </a:solidFill>
                          <a:effectLst/>
                          <a:latin typeface="Arial" charset="0"/>
                          <a:cs typeface="Arial" charset="0"/>
                        </a:rPr>
                        <a:t>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אנרגיה עוברת על ידי חימום וקרינה מהמערכת אל הסביבה. </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הסביבה אינה מוגדרת וכוללת את המלקחיים המחזיקים את המגנזיום, את מבצע הניסוי, את האוויר סביב ואת ... </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בתגובת השריפה המגיבים הם מגנזיום וחמצן, והתוצרים הם מגנזיום חמצני</a:t>
                      </a:r>
                    </a:p>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המערכת פתוחה</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tab pos="0" algn="l"/>
                        </a:tabLst>
                      </a:pPr>
                      <a:r>
                        <a:rPr kumimoji="0" lang="he-IL" sz="1600" b="0" i="0" u="none" strike="noStrike" cap="none" normalizeH="0" baseline="0">
                          <a:ln>
                            <a:noFill/>
                          </a:ln>
                          <a:solidFill>
                            <a:schemeClr val="tx1"/>
                          </a:solidFill>
                          <a:effectLst/>
                          <a:latin typeface="Arial" charset="0"/>
                          <a:cs typeface="Arial" charset="0"/>
                        </a:rPr>
                        <a:t>שריפת פס מגנזיום הגורם לחימום הסביבה ולפליטת אור לבן בוהק</a:t>
                      </a:r>
                      <a:endParaRPr kumimoji="0" lang="en-US" sz="1600" b="0" i="0" u="none" strike="noStrike" cap="none" normalizeH="0" baseline="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tab pos="0" algn="l"/>
                        </a:tabLst>
                      </a:pP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9822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האנרגיה הפנימית של המערכת קטנה. </a:t>
                      </a:r>
                      <a:endParaRPr kumimoji="0" lang="en-US" sz="1600" b="0" i="0" u="none" strike="noStrike" cap="none" normalizeH="0" baseline="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אנרגיה עוברת מהמערכת אל הסביבה.</a:t>
                      </a:r>
                      <a:r>
                        <a:rPr kumimoji="0" lang="en-US" sz="16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הסביבה היא מוגדרת ומבודדת וכוללת את המים המצויים בכוס הקלקר, לתוכם הכנסנו את המומס.</a:t>
                      </a:r>
                      <a:r>
                        <a:rPr kumimoji="0" lang="en-US" sz="16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600" b="0" i="0" u="none" strike="noStrike" cap="none" normalizeH="0" baseline="0">
                          <a:ln>
                            <a:noFill/>
                          </a:ln>
                          <a:solidFill>
                            <a:schemeClr val="tx1"/>
                          </a:solidFill>
                          <a:effectLst/>
                          <a:latin typeface="Arial" charset="0"/>
                          <a:cs typeface="Arial" charset="0"/>
                        </a:rPr>
                        <a:t>התגובה היא המסת </a:t>
                      </a:r>
                      <a:r>
                        <a:rPr kumimoji="0" lang="en-US" sz="1600" b="0" i="0" u="none" strike="noStrike" cap="none" normalizeH="0" baseline="0">
                          <a:ln>
                            <a:noFill/>
                          </a:ln>
                          <a:solidFill>
                            <a:schemeClr val="tx1"/>
                          </a:solidFill>
                          <a:effectLst/>
                          <a:latin typeface="Arial" charset="0"/>
                          <a:cs typeface="Arial" charset="0"/>
                        </a:rPr>
                        <a:t>NaOH</a:t>
                      </a:r>
                      <a:r>
                        <a:rPr kumimoji="0" lang="en-US" sz="1600" b="0" i="0" u="none" strike="noStrike" cap="none" normalizeH="0" baseline="-25000">
                          <a:ln>
                            <a:noFill/>
                          </a:ln>
                          <a:solidFill>
                            <a:schemeClr val="tx1"/>
                          </a:solidFill>
                          <a:effectLst/>
                          <a:latin typeface="Arial" charset="0"/>
                          <a:cs typeface="Arial" charset="0"/>
                        </a:rPr>
                        <a:t>(s)</a:t>
                      </a:r>
                      <a:r>
                        <a:rPr kumimoji="0" lang="he-IL" sz="1600" b="0" i="0" u="none" strike="noStrike" cap="none" normalizeH="0" baseline="0">
                          <a:ln>
                            <a:noFill/>
                          </a:ln>
                          <a:solidFill>
                            <a:schemeClr val="tx1"/>
                          </a:solidFill>
                          <a:effectLst/>
                          <a:latin typeface="Arial" charset="0"/>
                          <a:cs typeface="Arial" charset="0"/>
                        </a:rPr>
                        <a:t> המערכת כוללת את המגיבים ולאחר מכן את התוצרים היונים הממוימים:</a:t>
                      </a:r>
                      <a:r>
                        <a:rPr kumimoji="0" lang="en-US" sz="1600" b="0" i="0" u="none" strike="noStrike" cap="none" normalizeH="0" baseline="0">
                          <a:ln>
                            <a:noFill/>
                          </a:ln>
                          <a:solidFill>
                            <a:schemeClr val="tx1"/>
                          </a:solidFill>
                          <a:effectLst/>
                          <a:latin typeface="Arial" charset="0"/>
                          <a:cs typeface="Arial" charset="0"/>
                        </a:rPr>
                        <a:t>Na</a:t>
                      </a:r>
                      <a:r>
                        <a:rPr kumimoji="0" lang="en-US" sz="1600" b="0" i="0" u="none" strike="noStrike" cap="none" normalizeH="0" baseline="30000">
                          <a:ln>
                            <a:noFill/>
                          </a:ln>
                          <a:solidFill>
                            <a:schemeClr val="tx1"/>
                          </a:solidFill>
                          <a:effectLst/>
                          <a:latin typeface="Arial" charset="0"/>
                          <a:cs typeface="Arial" charset="0"/>
                        </a:rPr>
                        <a:t>+</a:t>
                      </a:r>
                      <a:r>
                        <a:rPr kumimoji="0" lang="en-US" sz="1600" b="0" i="0" u="none" strike="noStrike" cap="none" normalizeH="0" baseline="-25000">
                          <a:ln>
                            <a:noFill/>
                          </a:ln>
                          <a:solidFill>
                            <a:schemeClr val="tx1"/>
                          </a:solidFill>
                          <a:effectLst/>
                          <a:latin typeface="Arial" charset="0"/>
                          <a:cs typeface="Arial" charset="0"/>
                        </a:rPr>
                        <a:t>(aq)</a:t>
                      </a:r>
                      <a:r>
                        <a:rPr kumimoji="0" lang="en-US" sz="1600" b="0" i="0" u="none" strike="noStrike" cap="none" normalizeH="0" baseline="0">
                          <a:ln>
                            <a:noFill/>
                          </a:ln>
                          <a:solidFill>
                            <a:schemeClr val="tx1"/>
                          </a:solidFill>
                          <a:effectLst/>
                          <a:latin typeface="Arial" charset="0"/>
                          <a:cs typeface="Arial" charset="0"/>
                        </a:rPr>
                        <a:t> +OH</a:t>
                      </a:r>
                      <a:r>
                        <a:rPr kumimoji="0" lang="en-US" sz="1600" b="0" i="0" u="none" strike="noStrike" cap="none" normalizeH="0" baseline="30000">
                          <a:ln>
                            <a:noFill/>
                          </a:ln>
                          <a:solidFill>
                            <a:schemeClr val="tx1"/>
                          </a:solidFill>
                          <a:effectLst/>
                          <a:latin typeface="Arial" charset="0"/>
                          <a:cs typeface="Arial" charset="0"/>
                        </a:rPr>
                        <a:t>-</a:t>
                      </a:r>
                      <a:r>
                        <a:rPr kumimoji="0" lang="en-US" sz="1600" b="0" i="0" u="none" strike="noStrike" cap="none" normalizeH="0" baseline="-25000">
                          <a:ln>
                            <a:noFill/>
                          </a:ln>
                          <a:solidFill>
                            <a:schemeClr val="tx1"/>
                          </a:solidFill>
                          <a:effectLst/>
                          <a:latin typeface="Arial" charset="0"/>
                          <a:cs typeface="Arial" charset="0"/>
                        </a:rPr>
                        <a:t>(aq)</a:t>
                      </a:r>
                      <a:r>
                        <a:rPr kumimoji="0" lang="en-US" sz="1600" b="0" i="0" u="none" strike="noStrike" cap="none" normalizeH="0" baseline="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tab pos="0" algn="l"/>
                        </a:tabLst>
                      </a:pPr>
                      <a:r>
                        <a:rPr kumimoji="0" lang="he-IL" sz="1600" b="0" i="0" u="none" strike="noStrike" cap="none" normalizeH="0" baseline="0" dirty="0">
                          <a:ln>
                            <a:noFill/>
                          </a:ln>
                          <a:solidFill>
                            <a:schemeClr val="tx1"/>
                          </a:solidFill>
                          <a:effectLst/>
                          <a:latin typeface="Arial" charset="0"/>
                          <a:cs typeface="Arial" charset="0"/>
                        </a:rPr>
                        <a:t>גרגרי נתרן </a:t>
                      </a:r>
                      <a:r>
                        <a:rPr kumimoji="0" lang="he-IL" sz="1600" b="0" i="0" u="none" strike="noStrike" cap="none" normalizeH="0" baseline="0" dirty="0" err="1">
                          <a:ln>
                            <a:noFill/>
                          </a:ln>
                          <a:solidFill>
                            <a:schemeClr val="tx1"/>
                          </a:solidFill>
                          <a:effectLst/>
                          <a:latin typeface="Arial" charset="0"/>
                          <a:cs typeface="Arial" charset="0"/>
                        </a:rPr>
                        <a:t>הידרוכסידי</a:t>
                      </a:r>
                      <a:r>
                        <a:rPr kumimoji="0" lang="he-IL" sz="1600" b="0" i="0" u="none" strike="noStrike" cap="none" normalizeH="0" baseline="0" dirty="0">
                          <a:ln>
                            <a:noFill/>
                          </a:ln>
                          <a:solidFill>
                            <a:schemeClr val="tx1"/>
                          </a:solidFill>
                          <a:effectLst/>
                          <a:latin typeface="Arial" charset="0"/>
                          <a:cs typeface="Arial" charset="0"/>
                        </a:rPr>
                        <a:t> </a:t>
                      </a:r>
                      <a:r>
                        <a:rPr kumimoji="0" lang="en-US" sz="1600" b="0" i="0" u="none" strike="noStrike" cap="none" normalizeH="0" baseline="0" dirty="0">
                          <a:ln>
                            <a:noFill/>
                          </a:ln>
                          <a:solidFill>
                            <a:schemeClr val="tx1"/>
                          </a:solidFill>
                          <a:effectLst/>
                          <a:latin typeface="Arial" charset="0"/>
                          <a:cs typeface="Arial" charset="0"/>
                        </a:rPr>
                        <a:t>NaOH</a:t>
                      </a:r>
                      <a:r>
                        <a:rPr kumimoji="0" lang="en-US" sz="1600" b="0" i="0" u="none" strike="noStrike" cap="none" normalizeH="0" baseline="-25000" dirty="0">
                          <a:ln>
                            <a:noFill/>
                          </a:ln>
                          <a:solidFill>
                            <a:schemeClr val="tx1"/>
                          </a:solidFill>
                          <a:effectLst/>
                          <a:latin typeface="Arial" charset="0"/>
                          <a:cs typeface="Arial" charset="0"/>
                        </a:rPr>
                        <a:t>(s)</a:t>
                      </a:r>
                      <a:r>
                        <a:rPr kumimoji="0" lang="en-US" sz="1600" b="0" i="0" u="none" strike="noStrike" cap="none" normalizeH="0" baseline="0" dirty="0">
                          <a:ln>
                            <a:noFill/>
                          </a:ln>
                          <a:solidFill>
                            <a:schemeClr val="tx1"/>
                          </a:solidFill>
                          <a:effectLst/>
                          <a:latin typeface="Arial" charset="0"/>
                          <a:cs typeface="Arial" charset="0"/>
                        </a:rPr>
                        <a:t> </a:t>
                      </a:r>
                      <a:r>
                        <a:rPr kumimoji="0" lang="he-IL" sz="1600" b="0" i="0" u="none" strike="noStrike" cap="none" normalizeH="0" baseline="0" dirty="0">
                          <a:ln>
                            <a:noFill/>
                          </a:ln>
                          <a:solidFill>
                            <a:schemeClr val="tx1"/>
                          </a:solidFill>
                          <a:effectLst/>
                          <a:latin typeface="Arial" charset="0"/>
                          <a:cs typeface="Arial" charset="0"/>
                        </a:rPr>
                        <a:t> מוכנסים למים המצויים בכוס קלקר והטמפ' של המים עולה</a:t>
                      </a:r>
                      <a:r>
                        <a:rPr kumimoji="0" lang="he-IL" sz="2400" b="0" i="0" u="none" strike="noStrike" cap="none" normalizeH="0" baseline="0" dirty="0">
                          <a:ln>
                            <a:noFill/>
                          </a:ln>
                          <a:solidFill>
                            <a:schemeClr val="tx1"/>
                          </a:solidFill>
                          <a:effectLst/>
                          <a:latin typeface="Arial" charset="0"/>
                          <a:cs typeface="Arial" charset="0"/>
                        </a:rPr>
                        <a:t>.</a:t>
                      </a:r>
                      <a:r>
                        <a:rPr kumimoji="0" lang="en-US" sz="2400" b="0" i="0" u="none" strike="noStrike" cap="none" normalizeH="0" baseline="0" dirty="0">
                          <a:ln>
                            <a:noFill/>
                          </a:ln>
                          <a:solidFill>
                            <a:schemeClr val="tx1"/>
                          </a:solidFill>
                          <a:effectLst/>
                          <a:latin typeface="Arial" charset="0"/>
                          <a:cs typeface="Arial" charset="0"/>
                        </a:rPr>
                        <a:t>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4734" name="Rectangle 46">
            <a:extLst>
              <a:ext uri="{FF2B5EF4-FFF2-40B4-BE49-F238E27FC236}">
                <a16:creationId xmlns:a16="http://schemas.microsoft.com/office/drawing/2014/main" id="{3F2B7F47-B826-E1E0-3F8C-F7BB02C87B68}"/>
              </a:ext>
              <a:ext uri="{C183D7F6-B498-43B3-948B-1728B52AA6E4}">
                <adec:decorative xmlns:adec="http://schemas.microsoft.com/office/drawing/2017/decorative" val="1"/>
              </a:ext>
            </a:extLst>
          </p:cNvPr>
          <p:cNvSpPr>
            <a:spLocks noChangeArrowheads="1"/>
          </p:cNvSpPr>
          <p:nvPr/>
        </p:nvSpPr>
        <p:spPr bwMode="auto">
          <a:xfrm>
            <a:off x="288925" y="1938338"/>
            <a:ext cx="5176838" cy="1312862"/>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735" name="Rectangle 47">
            <a:extLst>
              <a:ext uri="{FF2B5EF4-FFF2-40B4-BE49-F238E27FC236}">
                <a16:creationId xmlns:a16="http://schemas.microsoft.com/office/drawing/2014/main" id="{331D83D0-3F20-4BC4-E253-DC3FC544348E}"/>
              </a:ext>
              <a:ext uri="{C183D7F6-B498-43B3-948B-1728B52AA6E4}">
                <adec:decorative xmlns:adec="http://schemas.microsoft.com/office/drawing/2017/decorative" val="1"/>
              </a:ext>
            </a:extLst>
          </p:cNvPr>
          <p:cNvSpPr>
            <a:spLocks noChangeArrowheads="1"/>
          </p:cNvSpPr>
          <p:nvPr/>
        </p:nvSpPr>
        <p:spPr bwMode="auto">
          <a:xfrm>
            <a:off x="288925" y="3251200"/>
            <a:ext cx="5176838" cy="1801813"/>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759" name="Rectangle 71">
            <a:extLst>
              <a:ext uri="{FF2B5EF4-FFF2-40B4-BE49-F238E27FC236}">
                <a16:creationId xmlns:a16="http://schemas.microsoft.com/office/drawing/2014/main" id="{6444E330-F06C-38A1-32FE-040AF5D56BAE}"/>
              </a:ext>
              <a:ext uri="{C183D7F6-B498-43B3-948B-1728B52AA6E4}">
                <adec:decorative xmlns:adec="http://schemas.microsoft.com/office/drawing/2017/decorative" val="1"/>
              </a:ext>
            </a:extLst>
          </p:cNvPr>
          <p:cNvSpPr>
            <a:spLocks noChangeArrowheads="1"/>
          </p:cNvSpPr>
          <p:nvPr/>
        </p:nvSpPr>
        <p:spPr bwMode="auto">
          <a:xfrm>
            <a:off x="288925" y="5053013"/>
            <a:ext cx="3451225" cy="1801812"/>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4760" name="Rectangle 72">
            <a:extLst>
              <a:ext uri="{FF2B5EF4-FFF2-40B4-BE49-F238E27FC236}">
                <a16:creationId xmlns:a16="http://schemas.microsoft.com/office/drawing/2014/main" id="{F19A66DF-81AE-E87B-BB8C-5649DEA899DE}"/>
              </a:ext>
              <a:ext uri="{C183D7F6-B498-43B3-948B-1728B52AA6E4}">
                <adec:decorative xmlns:adec="http://schemas.microsoft.com/office/drawing/2017/decorative" val="1"/>
              </a:ext>
            </a:extLst>
          </p:cNvPr>
          <p:cNvSpPr>
            <a:spLocks noChangeArrowheads="1"/>
          </p:cNvSpPr>
          <p:nvPr/>
        </p:nvSpPr>
        <p:spPr bwMode="auto">
          <a:xfrm>
            <a:off x="5465763" y="5053013"/>
            <a:ext cx="1725612" cy="1801812"/>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473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473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14760"/>
                                        </p:tgtEl>
                                      </p:cBhvr>
                                    </p:animEffect>
                                    <p:set>
                                      <p:cBhvr>
                                        <p:cTn id="15" dur="1" fill="hold">
                                          <p:stCondLst>
                                            <p:cond delay="499"/>
                                          </p:stCondLst>
                                        </p:cTn>
                                        <p:tgtEl>
                                          <p:spTgt spid="114760"/>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1147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4" grpId="0" animBg="1"/>
      <p:bldP spid="114735" grpId="0" animBg="1"/>
      <p:bldP spid="114759" grpId="0" animBg="1"/>
      <p:bldP spid="11476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4A3981F-FE8B-46E4-36DB-B26D7676397D}"/>
              </a:ext>
            </a:extLst>
          </p:cNvPr>
          <p:cNvSpPr>
            <a:spLocks noGrp="1" noChangeArrowheads="1"/>
          </p:cNvSpPr>
          <p:nvPr>
            <p:ph type="title"/>
          </p:nvPr>
        </p:nvSpPr>
        <p:spPr/>
        <p:txBody>
          <a:bodyPr/>
          <a:lstStyle/>
          <a:p>
            <a:pPr eaLnBrk="1" hangingPunct="1"/>
            <a:r>
              <a:rPr lang="he-IL" altLang="en-US" b="1"/>
              <a:t>אנרגיה טמפרטורה ומה שביניהן – ניסוי 3</a:t>
            </a:r>
            <a:endParaRPr lang="en-US" altLang="en-US" b="1"/>
          </a:p>
        </p:txBody>
      </p:sp>
      <p:graphicFrame>
        <p:nvGraphicFramePr>
          <p:cNvPr id="107588" name="Group 68">
            <a:extLst>
              <a:ext uri="{FF2B5EF4-FFF2-40B4-BE49-F238E27FC236}">
                <a16:creationId xmlns:a16="http://schemas.microsoft.com/office/drawing/2014/main" id="{9B8AB6AF-B835-4AF8-7A85-50CFEFFB042F}"/>
              </a:ext>
            </a:extLst>
          </p:cNvPr>
          <p:cNvGraphicFramePr>
            <a:graphicFrameLocks noGrp="1"/>
          </p:cNvGraphicFramePr>
          <p:nvPr>
            <p:ph type="tbl" idx="1"/>
            <p:extLst>
              <p:ext uri="{D42A27DB-BD31-4B8C-83A1-F6EECF244321}">
                <p14:modId xmlns:p14="http://schemas.microsoft.com/office/powerpoint/2010/main" val="1245865093"/>
              </p:ext>
            </p:extLst>
          </p:nvPr>
        </p:nvGraphicFramePr>
        <p:xfrm>
          <a:off x="1527175" y="1790700"/>
          <a:ext cx="7400925" cy="2557463"/>
        </p:xfrm>
        <a:graphic>
          <a:graphicData uri="http://schemas.openxmlformats.org/drawingml/2006/table">
            <a:tbl>
              <a:tblPr firstRow="1"/>
              <a:tblGrid>
                <a:gridCol w="4737100">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tblGrid>
              <a:tr h="8651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מסקנות</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תיאור</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dirty="0">
                          <a:ln>
                            <a:noFill/>
                          </a:ln>
                          <a:solidFill>
                            <a:srgbClr val="FFFFFF"/>
                          </a:solidFill>
                          <a:effectLst/>
                          <a:latin typeface="Arial" charset="0"/>
                          <a:cs typeface="Arial" charset="0"/>
                        </a:rPr>
                        <a:t>ניסוי 3</a:t>
                      </a:r>
                      <a:endParaRPr kumimoji="0" lang="en-US" sz="22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169227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"חם" ו"קר" מביעים תחושות. הנוזל בעל הטמפרטורה הגבוהה נתפס כחם יותר.</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טמפרטורה היא מדד לאנרגיה קינטית ממוצעת של חומר.</a:t>
                      </a: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000" b="0" i="0" u="none" strike="noStrike" cap="none" normalizeH="0" baseline="0">
                          <a:ln>
                            <a:noFill/>
                          </a:ln>
                          <a:solidFill>
                            <a:schemeClr val="tx1"/>
                          </a:solidFill>
                          <a:effectLst/>
                          <a:latin typeface="Arial" charset="0"/>
                          <a:cs typeface="Arial" charset="0"/>
                        </a:rPr>
                        <a:t>טבילת אצבע ב-3 כוסות עם מים בטמפ' שונות. </a:t>
                      </a: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שלב א</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bl>
          </a:graphicData>
        </a:graphic>
      </p:graphicFrame>
      <p:sp>
        <p:nvSpPr>
          <p:cNvPr id="107587" name="AutoShape 67">
            <a:extLst>
              <a:ext uri="{FF2B5EF4-FFF2-40B4-BE49-F238E27FC236}">
                <a16:creationId xmlns:a16="http://schemas.microsoft.com/office/drawing/2014/main" id="{A6148A2D-64D3-E926-1E70-BCD73B45A075}"/>
              </a:ext>
            </a:extLst>
          </p:cNvPr>
          <p:cNvSpPr>
            <a:spLocks noChangeArrowheads="1"/>
          </p:cNvSpPr>
          <p:nvPr/>
        </p:nvSpPr>
        <p:spPr bwMode="auto">
          <a:xfrm>
            <a:off x="1835150" y="4797425"/>
            <a:ext cx="7092950" cy="1871663"/>
          </a:xfrm>
          <a:prstGeom prst="horizontalScroll">
            <a:avLst>
              <a:gd name="adj" fmla="val 19606"/>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הטמפרטורה הנמדדת של חומר היא מדד לאנרגיית התנועה הממוצעת</a:t>
            </a:r>
          </a:p>
          <a:p>
            <a:pPr algn="ctr" eaLnBrk="1" hangingPunct="1"/>
            <a:r>
              <a:rPr lang="he-IL" altLang="en-US"/>
              <a:t> של החלקיקים המרכיבים את החומר</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87"/>
                                        </p:tgtEl>
                                        <p:attrNameLst>
                                          <p:attrName>style.visibility</p:attrName>
                                        </p:attrNameLst>
                                      </p:cBhvr>
                                      <p:to>
                                        <p:strVal val="visible"/>
                                      </p:to>
                                    </p:set>
                                    <p:animEffect transition="in" filter="dissolve">
                                      <p:cBhvr>
                                        <p:cTn id="7" dur="500"/>
                                        <p:tgtEl>
                                          <p:spTgt spid="10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4171303-151A-48F4-1089-24B2837821EF}"/>
              </a:ext>
            </a:extLst>
          </p:cNvPr>
          <p:cNvSpPr>
            <a:spLocks noGrp="1" noChangeArrowheads="1"/>
          </p:cNvSpPr>
          <p:nvPr>
            <p:ph type="title"/>
          </p:nvPr>
        </p:nvSpPr>
        <p:spPr/>
        <p:txBody>
          <a:bodyPr/>
          <a:lstStyle/>
          <a:p>
            <a:pPr eaLnBrk="1" hangingPunct="1"/>
            <a:r>
              <a:rPr lang="he-IL" altLang="en-US" b="1" dirty="0"/>
              <a:t>אנרגיה טמפרטורה ומה שביניהן – ניסוי 3  </a:t>
            </a:r>
            <a:endParaRPr lang="en-US" altLang="en-US" b="1" dirty="0"/>
          </a:p>
        </p:txBody>
      </p:sp>
      <p:graphicFrame>
        <p:nvGraphicFramePr>
          <p:cNvPr id="117780" name="Group 20">
            <a:extLst>
              <a:ext uri="{FF2B5EF4-FFF2-40B4-BE49-F238E27FC236}">
                <a16:creationId xmlns:a16="http://schemas.microsoft.com/office/drawing/2014/main" id="{23E10CAC-2187-02A1-7EE4-9ECF630965DA}"/>
              </a:ext>
            </a:extLst>
          </p:cNvPr>
          <p:cNvGraphicFramePr>
            <a:graphicFrameLocks noGrp="1"/>
          </p:cNvGraphicFramePr>
          <p:nvPr>
            <p:ph type="tbl" idx="1"/>
            <p:extLst>
              <p:ext uri="{D42A27DB-BD31-4B8C-83A1-F6EECF244321}">
                <p14:modId xmlns:p14="http://schemas.microsoft.com/office/powerpoint/2010/main" val="1386968146"/>
              </p:ext>
            </p:extLst>
          </p:nvPr>
        </p:nvGraphicFramePr>
        <p:xfrm>
          <a:off x="1527175" y="1592263"/>
          <a:ext cx="7400925" cy="2557462"/>
        </p:xfrm>
        <a:graphic>
          <a:graphicData uri="http://schemas.openxmlformats.org/drawingml/2006/table">
            <a:tbl>
              <a:tblPr firstRow="1"/>
              <a:tblGrid>
                <a:gridCol w="4737100">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tblGrid>
              <a:tr h="8651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מסקנות</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תיאור</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dirty="0">
                          <a:ln>
                            <a:noFill/>
                          </a:ln>
                          <a:solidFill>
                            <a:srgbClr val="FFFFFF"/>
                          </a:solidFill>
                          <a:effectLst/>
                          <a:latin typeface="Arial" charset="0"/>
                          <a:cs typeface="Arial" charset="0"/>
                        </a:rPr>
                        <a:t>ניסוי 3</a:t>
                      </a:r>
                      <a:endParaRPr kumimoji="0" lang="en-US" sz="22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1692274">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המים בכוסות מגיעים לאותה טמפרטורה, שהיא טמפרטורת הסביבה.</a:t>
                      </a:r>
                      <a:endParaRPr kumimoji="0" lang="en-US" sz="2100" b="0" i="0" u="none" strike="noStrike" cap="none" normalizeH="0" baseline="0">
                        <a:ln>
                          <a:noFill/>
                        </a:ln>
                        <a:solidFill>
                          <a:schemeClr val="tx1"/>
                        </a:solidFill>
                        <a:effectLst/>
                        <a:latin typeface="Arial Black"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000" b="0" i="0" u="none" strike="noStrike" cap="none" normalizeH="0" baseline="0">
                          <a:ln>
                            <a:noFill/>
                          </a:ln>
                          <a:solidFill>
                            <a:schemeClr val="tx1"/>
                          </a:solidFill>
                          <a:effectLst/>
                          <a:latin typeface="Arial Black" pitchFamily="34" charset="0"/>
                          <a:cs typeface="Arial" charset="0"/>
                        </a:rPr>
                        <a:t>מדידת טמפרטורה בכוסות לאורך זמן</a:t>
                      </a:r>
                      <a:endParaRPr kumimoji="0" lang="en-US" sz="2000" b="0" i="0" u="none" strike="noStrike" cap="none" normalizeH="0" baseline="0">
                        <a:ln>
                          <a:noFill/>
                        </a:ln>
                        <a:solidFill>
                          <a:schemeClr val="tx1"/>
                        </a:solidFill>
                        <a:effectLst/>
                        <a:latin typeface="Arial Black" pitchFamily="34"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שלב ב</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bl>
          </a:graphicData>
        </a:graphic>
      </p:graphicFrame>
      <p:sp>
        <p:nvSpPr>
          <p:cNvPr id="117779" name="AutoShape 19">
            <a:extLst>
              <a:ext uri="{FF2B5EF4-FFF2-40B4-BE49-F238E27FC236}">
                <a16:creationId xmlns:a16="http://schemas.microsoft.com/office/drawing/2014/main" id="{9368FA1C-8147-FEB6-88D1-B48046088894}"/>
              </a:ext>
            </a:extLst>
          </p:cNvPr>
          <p:cNvSpPr>
            <a:spLocks noChangeArrowheads="1"/>
          </p:cNvSpPr>
          <p:nvPr/>
        </p:nvSpPr>
        <p:spPr bwMode="auto">
          <a:xfrm>
            <a:off x="1835150" y="4797425"/>
            <a:ext cx="7092950" cy="1871663"/>
          </a:xfrm>
          <a:prstGeom prst="horizontalScroll">
            <a:avLst>
              <a:gd name="adj" fmla="val 19606"/>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טמפרטורה של חומר משתווה, לאחר זמן, עם טמפרטורת הסביבה</a:t>
            </a:r>
            <a:endParaRPr lang="en-US" altLang="en-US"/>
          </a:p>
        </p:txBody>
      </p:sp>
      <p:sp>
        <p:nvSpPr>
          <p:cNvPr id="33810" name="Text Box 21">
            <a:extLst>
              <a:ext uri="{FF2B5EF4-FFF2-40B4-BE49-F238E27FC236}">
                <a16:creationId xmlns:a16="http://schemas.microsoft.com/office/drawing/2014/main" id="{79DED78B-CE3A-43BE-F527-F47E2F9A9FB0}"/>
              </a:ext>
            </a:extLst>
          </p:cNvPr>
          <p:cNvSpPr txBox="1">
            <a:spLocks noChangeArrowheads="1"/>
          </p:cNvSpPr>
          <p:nvPr/>
        </p:nvSpPr>
        <p:spPr bwMode="auto">
          <a:xfrm>
            <a:off x="2808288" y="4430713"/>
            <a:ext cx="17637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a:t>שאלות עמ' 20</a:t>
            </a:r>
            <a:endParaRPr lang="en-US" altLang="en-US"/>
          </a:p>
        </p:txBody>
      </p:sp>
      <p:sp>
        <p:nvSpPr>
          <p:cNvPr id="117782" name="Rectangle 22">
            <a:extLst>
              <a:ext uri="{FF2B5EF4-FFF2-40B4-BE49-F238E27FC236}">
                <a16:creationId xmlns:a16="http://schemas.microsoft.com/office/drawing/2014/main" id="{6C66FCCC-FE06-718F-B2D3-E399F70AA871}"/>
              </a:ext>
              <a:ext uri="{C183D7F6-B498-43B3-948B-1728B52AA6E4}">
                <adec:decorative xmlns:adec="http://schemas.microsoft.com/office/drawing/2017/decorative" val="1"/>
              </a:ext>
            </a:extLst>
          </p:cNvPr>
          <p:cNvSpPr>
            <a:spLocks noChangeArrowheads="1"/>
          </p:cNvSpPr>
          <p:nvPr/>
        </p:nvSpPr>
        <p:spPr bwMode="auto">
          <a:xfrm>
            <a:off x="1527175" y="2457450"/>
            <a:ext cx="4737100" cy="1692275"/>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17782"/>
                                        </p:tgtEl>
                                      </p:cBhvr>
                                    </p:animEffect>
                                    <p:set>
                                      <p:cBhvr>
                                        <p:cTn id="7" dur="1" fill="hold">
                                          <p:stCondLst>
                                            <p:cond delay="499"/>
                                          </p:stCondLst>
                                        </p:cTn>
                                        <p:tgtEl>
                                          <p:spTgt spid="1177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7779"/>
                                        </p:tgtEl>
                                        <p:attrNameLst>
                                          <p:attrName>style.visibility</p:attrName>
                                        </p:attrNameLst>
                                      </p:cBhvr>
                                      <p:to>
                                        <p:strVal val="visible"/>
                                      </p:to>
                                    </p:set>
                                    <p:animEffect transition="in" filter="dissolve">
                                      <p:cBhvr>
                                        <p:cTn id="12" dur="500"/>
                                        <p:tgtEl>
                                          <p:spTgt spid="117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9" grpId="0" animBg="1"/>
      <p:bldP spid="1177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B9FBE29-0038-7395-1648-3A01DC994CB8}"/>
              </a:ext>
            </a:extLst>
          </p:cNvPr>
          <p:cNvSpPr>
            <a:spLocks noGrp="1" noChangeArrowheads="1"/>
          </p:cNvSpPr>
          <p:nvPr>
            <p:ph type="title"/>
          </p:nvPr>
        </p:nvSpPr>
        <p:spPr/>
        <p:txBody>
          <a:bodyPr/>
          <a:lstStyle/>
          <a:p>
            <a:pPr eaLnBrk="1" hangingPunct="1"/>
            <a:r>
              <a:rPr lang="he-IL" altLang="en-US" b="1" dirty="0"/>
              <a:t>אנרגיה טמפרטורה ומה שביניהן – ניסוי 3     </a:t>
            </a:r>
            <a:endParaRPr lang="en-US" altLang="en-US" b="1" dirty="0"/>
          </a:p>
        </p:txBody>
      </p:sp>
      <p:graphicFrame>
        <p:nvGraphicFramePr>
          <p:cNvPr id="118802" name="Group 18">
            <a:extLst>
              <a:ext uri="{FF2B5EF4-FFF2-40B4-BE49-F238E27FC236}">
                <a16:creationId xmlns:a16="http://schemas.microsoft.com/office/drawing/2014/main" id="{AF951BB1-8261-90AB-0DC6-539B151FDC13}"/>
              </a:ext>
            </a:extLst>
          </p:cNvPr>
          <p:cNvGraphicFramePr>
            <a:graphicFrameLocks noGrp="1"/>
          </p:cNvGraphicFramePr>
          <p:nvPr>
            <p:ph type="tbl" idx="1"/>
            <p:extLst>
              <p:ext uri="{D42A27DB-BD31-4B8C-83A1-F6EECF244321}">
                <p14:modId xmlns:p14="http://schemas.microsoft.com/office/powerpoint/2010/main" val="2425900018"/>
              </p:ext>
            </p:extLst>
          </p:nvPr>
        </p:nvGraphicFramePr>
        <p:xfrm>
          <a:off x="1527175" y="1608138"/>
          <a:ext cx="7400925" cy="2922588"/>
        </p:xfrm>
        <a:graphic>
          <a:graphicData uri="http://schemas.openxmlformats.org/drawingml/2006/table">
            <a:tbl>
              <a:tblPr firstRow="1"/>
              <a:tblGrid>
                <a:gridCol w="4737100">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tblGrid>
              <a:tr h="8651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מסקנות</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תיאור</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dirty="0">
                          <a:ln>
                            <a:noFill/>
                          </a:ln>
                          <a:solidFill>
                            <a:srgbClr val="FFFFFF"/>
                          </a:solidFill>
                          <a:effectLst/>
                          <a:latin typeface="Arial" charset="0"/>
                          <a:cs typeface="Arial" charset="0"/>
                        </a:rPr>
                        <a:t>ניסוי 3</a:t>
                      </a:r>
                      <a:endParaRPr kumimoji="0" lang="en-US" sz="22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2057399">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לכמויות שונות של מים המצויים בטמפרטורה זהה יש אנרגיה פנימית שונה. </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על מנת שהטמפרטורה הסופית תהיה זהה יש צורך להשקיע אנרגיה בכמות שונה. </a:t>
                      </a:r>
                      <a:endParaRPr kumimoji="0" lang="en-US" sz="2100" b="0" i="0" u="none" strike="noStrike" cap="none" normalizeH="0" baseline="0">
                        <a:ln>
                          <a:noFill/>
                        </a:ln>
                        <a:solidFill>
                          <a:schemeClr val="tx1"/>
                        </a:solidFill>
                        <a:effectLst/>
                        <a:latin typeface="Arial Black"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חימום </a:t>
                      </a:r>
                      <a:r>
                        <a:rPr kumimoji="0" lang="he-IL" sz="2100" b="1" i="0" u="none" strike="noStrike" cap="none" normalizeH="0" baseline="0">
                          <a:ln>
                            <a:noFill/>
                          </a:ln>
                          <a:solidFill>
                            <a:schemeClr val="tx1"/>
                          </a:solidFill>
                          <a:effectLst/>
                          <a:latin typeface="Arial Black" pitchFamily="34" charset="0"/>
                          <a:cs typeface="Arial" charset="0"/>
                        </a:rPr>
                        <a:t>כמויות מים שונות</a:t>
                      </a:r>
                      <a:r>
                        <a:rPr kumimoji="0" lang="he-IL" sz="2100" b="0" i="0" u="none" strike="noStrike" cap="none" normalizeH="0" baseline="0">
                          <a:ln>
                            <a:noFill/>
                          </a:ln>
                          <a:solidFill>
                            <a:schemeClr val="tx1"/>
                          </a:solidFill>
                          <a:effectLst/>
                          <a:latin typeface="Arial Black" pitchFamily="34" charset="0"/>
                          <a:cs typeface="Arial" charset="0"/>
                        </a:rPr>
                        <a:t> ומדידת טמפרטורה סופית. </a:t>
                      </a:r>
                      <a:endParaRPr kumimoji="0" lang="en-US" sz="2100" b="0" i="0" u="none" strike="noStrike" cap="none" normalizeH="0" baseline="0">
                        <a:ln>
                          <a:noFill/>
                        </a:ln>
                        <a:solidFill>
                          <a:schemeClr val="tx1"/>
                        </a:solidFill>
                        <a:effectLst/>
                        <a:latin typeface="Arial Black" pitchFamily="34"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שלב ג</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bl>
          </a:graphicData>
        </a:graphic>
      </p:graphicFrame>
      <p:sp>
        <p:nvSpPr>
          <p:cNvPr id="118803" name="AutoShape 19">
            <a:extLst>
              <a:ext uri="{FF2B5EF4-FFF2-40B4-BE49-F238E27FC236}">
                <a16:creationId xmlns:a16="http://schemas.microsoft.com/office/drawing/2014/main" id="{0C449A89-A524-E98F-D0ED-351039AF44AA}"/>
              </a:ext>
            </a:extLst>
          </p:cNvPr>
          <p:cNvSpPr>
            <a:spLocks noChangeArrowheads="1"/>
          </p:cNvSpPr>
          <p:nvPr/>
        </p:nvSpPr>
        <p:spPr bwMode="auto">
          <a:xfrm>
            <a:off x="1835150" y="4797425"/>
            <a:ext cx="7092950" cy="1871663"/>
          </a:xfrm>
          <a:prstGeom prst="horizontalScroll">
            <a:avLst>
              <a:gd name="adj" fmla="val 19606"/>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על מנת להגיע לאנרגיה קינטית ממוצעת </a:t>
            </a:r>
            <a:r>
              <a:rPr lang="he-IL" altLang="en-US" u="sng"/>
              <a:t>זהה</a:t>
            </a:r>
            <a:r>
              <a:rPr lang="he-IL" altLang="en-US"/>
              <a:t> של מולקולות</a:t>
            </a:r>
          </a:p>
          <a:p>
            <a:pPr algn="ctr" eaLnBrk="1" hangingPunct="1"/>
            <a:r>
              <a:rPr lang="he-IL" altLang="en-US"/>
              <a:t> בכמויות </a:t>
            </a:r>
            <a:r>
              <a:rPr lang="he-IL" altLang="en-US" u="sng"/>
              <a:t>שונות</a:t>
            </a:r>
            <a:r>
              <a:rPr lang="he-IL" altLang="en-US"/>
              <a:t> של מים, יש צורך בהעברת כמויות </a:t>
            </a:r>
            <a:r>
              <a:rPr lang="he-IL" altLang="en-US" u="sng"/>
              <a:t>שונות</a:t>
            </a:r>
            <a:r>
              <a:rPr lang="he-IL" altLang="en-US"/>
              <a:t> של אנרגיה</a:t>
            </a:r>
            <a:endParaRPr lang="en-US" altLang="en-US"/>
          </a:p>
        </p:txBody>
      </p:sp>
      <p:sp>
        <p:nvSpPr>
          <p:cNvPr id="34834" name="Text Box 20">
            <a:extLst>
              <a:ext uri="{FF2B5EF4-FFF2-40B4-BE49-F238E27FC236}">
                <a16:creationId xmlns:a16="http://schemas.microsoft.com/office/drawing/2014/main" id="{9DDEC32C-06C8-1C55-6E0E-E211C6C1A12D}"/>
              </a:ext>
            </a:extLst>
          </p:cNvPr>
          <p:cNvSpPr txBox="1">
            <a:spLocks noChangeArrowheads="1"/>
          </p:cNvSpPr>
          <p:nvPr/>
        </p:nvSpPr>
        <p:spPr bwMode="auto">
          <a:xfrm>
            <a:off x="1835150" y="4613275"/>
            <a:ext cx="306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a:t>שאלות עמ' 21</a:t>
            </a:r>
            <a:endParaRPr lang="en-US" altLang="en-US"/>
          </a:p>
        </p:txBody>
      </p:sp>
      <p:sp>
        <p:nvSpPr>
          <p:cNvPr id="118805" name="Rectangle 21">
            <a:extLst>
              <a:ext uri="{FF2B5EF4-FFF2-40B4-BE49-F238E27FC236}">
                <a16:creationId xmlns:a16="http://schemas.microsoft.com/office/drawing/2014/main" id="{C13AA7F1-2F9F-5D2C-EA2D-86C15C1B1336}"/>
              </a:ext>
              <a:ext uri="{C183D7F6-B498-43B3-948B-1728B52AA6E4}">
                <adec:decorative xmlns:adec="http://schemas.microsoft.com/office/drawing/2017/decorative" val="1"/>
              </a:ext>
            </a:extLst>
          </p:cNvPr>
          <p:cNvSpPr>
            <a:spLocks noChangeArrowheads="1"/>
          </p:cNvSpPr>
          <p:nvPr/>
        </p:nvSpPr>
        <p:spPr bwMode="auto">
          <a:xfrm>
            <a:off x="1527175" y="2473325"/>
            <a:ext cx="4737100" cy="2058988"/>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8805"/>
                                        </p:tgtEl>
                                      </p:cBhvr>
                                    </p:animEffect>
                                    <p:set>
                                      <p:cBhvr>
                                        <p:cTn id="7" dur="1" fill="hold">
                                          <p:stCondLst>
                                            <p:cond delay="499"/>
                                          </p:stCondLst>
                                        </p:cTn>
                                        <p:tgtEl>
                                          <p:spTgt spid="11880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8803"/>
                                        </p:tgtEl>
                                        <p:attrNameLst>
                                          <p:attrName>style.visibility</p:attrName>
                                        </p:attrNameLst>
                                      </p:cBhvr>
                                      <p:to>
                                        <p:strVal val="visible"/>
                                      </p:to>
                                    </p:set>
                                    <p:animEffect transition="in" filter="dissolve">
                                      <p:cBhvr>
                                        <p:cTn id="12" dur="500"/>
                                        <p:tgtEl>
                                          <p:spTgt spid="118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3" grpId="0" animBg="1"/>
      <p:bldP spid="11880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50233B0-568E-0003-7BD4-5F173456D236}"/>
              </a:ext>
            </a:extLst>
          </p:cNvPr>
          <p:cNvSpPr>
            <a:spLocks noGrp="1" noChangeArrowheads="1"/>
          </p:cNvSpPr>
          <p:nvPr>
            <p:ph type="title"/>
          </p:nvPr>
        </p:nvSpPr>
        <p:spPr/>
        <p:txBody>
          <a:bodyPr/>
          <a:lstStyle/>
          <a:p>
            <a:pPr eaLnBrk="1" hangingPunct="1"/>
            <a:r>
              <a:rPr lang="he-IL" altLang="en-US" b="1" dirty="0"/>
              <a:t>אנרגיה טמפרטורה ומה שביניהן  – ניסוי 3</a:t>
            </a:r>
            <a:endParaRPr lang="en-US" altLang="en-US" b="1" dirty="0"/>
          </a:p>
        </p:txBody>
      </p:sp>
      <p:graphicFrame>
        <p:nvGraphicFramePr>
          <p:cNvPr id="119828" name="Group 20">
            <a:extLst>
              <a:ext uri="{FF2B5EF4-FFF2-40B4-BE49-F238E27FC236}">
                <a16:creationId xmlns:a16="http://schemas.microsoft.com/office/drawing/2014/main" id="{1928B831-A330-D50E-EB55-564DB06B05B0}"/>
              </a:ext>
            </a:extLst>
          </p:cNvPr>
          <p:cNvGraphicFramePr>
            <a:graphicFrameLocks noGrp="1"/>
          </p:cNvGraphicFramePr>
          <p:nvPr>
            <p:ph type="tbl" idx="1"/>
            <p:extLst>
              <p:ext uri="{D42A27DB-BD31-4B8C-83A1-F6EECF244321}">
                <p14:modId xmlns:p14="http://schemas.microsoft.com/office/powerpoint/2010/main" val="3527505397"/>
              </p:ext>
            </p:extLst>
          </p:nvPr>
        </p:nvGraphicFramePr>
        <p:xfrm>
          <a:off x="1527175" y="1790700"/>
          <a:ext cx="7400925" cy="2557463"/>
        </p:xfrm>
        <a:graphic>
          <a:graphicData uri="http://schemas.openxmlformats.org/drawingml/2006/table">
            <a:tbl>
              <a:tblPr firstRow="1"/>
              <a:tblGrid>
                <a:gridCol w="4737100">
                  <a:extLst>
                    <a:ext uri="{9D8B030D-6E8A-4147-A177-3AD203B41FA5}">
                      <a16:colId xmlns:a16="http://schemas.microsoft.com/office/drawing/2014/main" val="20000"/>
                    </a:ext>
                  </a:extLst>
                </a:gridCol>
                <a:gridCol w="16557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tblGrid>
              <a:tr h="8651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מסקנות</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תיאור</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200" b="0" i="0" u="none" strike="noStrike" cap="none" normalizeH="0" baseline="0">
                          <a:ln>
                            <a:noFill/>
                          </a:ln>
                          <a:solidFill>
                            <a:srgbClr val="FFFFFF"/>
                          </a:solidFill>
                          <a:effectLst/>
                          <a:latin typeface="Arial" charset="0"/>
                          <a:cs typeface="Arial" charset="0"/>
                        </a:rPr>
                        <a:t>ניסוי 3</a:t>
                      </a:r>
                      <a:endParaRPr kumimoji="0" lang="en-US" sz="22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169227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טמפרטורת הערבוב היא טמפרטורת ביניים. </a:t>
                      </a:r>
                      <a:endParaRPr kumimoji="0" lang="en-US" sz="2100" b="0" i="0" u="none" strike="noStrike" cap="none" normalizeH="0" baseline="0">
                        <a:ln>
                          <a:noFill/>
                        </a:ln>
                        <a:solidFill>
                          <a:schemeClr val="tx1"/>
                        </a:solidFill>
                        <a:effectLst/>
                        <a:latin typeface="Arial Black"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חימום שונה של כמויות שוות של מים וערבובם.</a:t>
                      </a:r>
                      <a:endParaRPr kumimoji="0" lang="en-US"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dirty="0">
                          <a:ln>
                            <a:noFill/>
                          </a:ln>
                          <a:solidFill>
                            <a:schemeClr val="tx1"/>
                          </a:solidFill>
                          <a:effectLst/>
                          <a:latin typeface="Arial" charset="0"/>
                          <a:cs typeface="Arial" charset="0"/>
                        </a:rPr>
                        <a:t>שלב ד</a:t>
                      </a:r>
                      <a:endParaRPr kumimoji="0" lang="en-US"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bl>
          </a:graphicData>
        </a:graphic>
      </p:graphicFrame>
      <p:sp>
        <p:nvSpPr>
          <p:cNvPr id="119827" name="AutoShape 19">
            <a:extLst>
              <a:ext uri="{FF2B5EF4-FFF2-40B4-BE49-F238E27FC236}">
                <a16:creationId xmlns:a16="http://schemas.microsoft.com/office/drawing/2014/main" id="{FDF43E79-E722-8E65-72B2-1AFE1A855338}"/>
              </a:ext>
            </a:extLst>
          </p:cNvPr>
          <p:cNvSpPr>
            <a:spLocks noChangeArrowheads="1"/>
          </p:cNvSpPr>
          <p:nvPr/>
        </p:nvSpPr>
        <p:spPr bwMode="auto">
          <a:xfrm>
            <a:off x="1835150" y="4797425"/>
            <a:ext cx="7092950" cy="1871663"/>
          </a:xfrm>
          <a:prstGeom prst="horizontalScroll">
            <a:avLst>
              <a:gd name="adj" fmla="val 19606"/>
            </a:avLst>
          </a:prstGeom>
          <a:solidFill>
            <a:schemeClr val="accent1"/>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כאשר שני גופים שהטמפ' שלהם אינן זהות באים במגע זה עם זה,</a:t>
            </a:r>
          </a:p>
          <a:p>
            <a:pPr algn="ctr" eaLnBrk="1" hangingPunct="1"/>
            <a:r>
              <a:rPr lang="he-IL" altLang="en-US"/>
              <a:t>הטמפ' שלהם ישנו עד שוויון – שיווי משקל תרמי</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9827"/>
                                        </p:tgtEl>
                                        <p:attrNameLst>
                                          <p:attrName>style.visibility</p:attrName>
                                        </p:attrNameLst>
                                      </p:cBhvr>
                                      <p:to>
                                        <p:strVal val="visible"/>
                                      </p:to>
                                    </p:set>
                                    <p:animEffect transition="in" filter="dissolve">
                                      <p:cBhvr>
                                        <p:cTn id="7" dur="500"/>
                                        <p:tgtEl>
                                          <p:spTgt spid="119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0ABDD8A-D78E-A799-3615-1DEA8FBC582A}"/>
              </a:ext>
            </a:extLst>
          </p:cNvPr>
          <p:cNvSpPr>
            <a:spLocks noGrp="1" noChangeArrowheads="1"/>
          </p:cNvSpPr>
          <p:nvPr>
            <p:ph type="title"/>
          </p:nvPr>
        </p:nvSpPr>
        <p:spPr>
          <a:xfrm>
            <a:off x="1527175" y="457200"/>
            <a:ext cx="7616825" cy="847725"/>
          </a:xfrm>
        </p:spPr>
        <p:txBody>
          <a:bodyPr/>
          <a:lstStyle/>
          <a:p>
            <a:pPr eaLnBrk="1" hangingPunct="1"/>
            <a:r>
              <a:rPr lang="he-IL" altLang="en-US" b="1">
                <a:solidFill>
                  <a:schemeClr val="tx1"/>
                </a:solidFill>
              </a:rPr>
              <a:t>מושגים מרכזיים בפרק א – ספירת מלאי</a:t>
            </a:r>
            <a:endParaRPr lang="en-US" altLang="en-US" b="1">
              <a:solidFill>
                <a:schemeClr val="tx1"/>
              </a:solidFill>
            </a:endParaRPr>
          </a:p>
        </p:txBody>
      </p:sp>
      <p:sp>
        <p:nvSpPr>
          <p:cNvPr id="11267" name="Rectangle 3">
            <a:extLst>
              <a:ext uri="{FF2B5EF4-FFF2-40B4-BE49-F238E27FC236}">
                <a16:creationId xmlns:a16="http://schemas.microsoft.com/office/drawing/2014/main" id="{7ADB74CD-8190-85DD-4E7F-AE82131BFDC0}"/>
              </a:ext>
            </a:extLst>
          </p:cNvPr>
          <p:cNvSpPr>
            <a:spLocks noGrp="1" noChangeArrowheads="1"/>
          </p:cNvSpPr>
          <p:nvPr>
            <p:ph type="body" idx="1"/>
          </p:nvPr>
        </p:nvSpPr>
        <p:spPr>
          <a:xfrm>
            <a:off x="1584325" y="1557338"/>
            <a:ext cx="7246938" cy="4857750"/>
          </a:xfrm>
        </p:spPr>
        <p:txBody>
          <a:bodyPr/>
          <a:lstStyle/>
          <a:p>
            <a:pPr eaLnBrk="1" hangingPunct="1">
              <a:buClr>
                <a:schemeClr val="folHlink"/>
              </a:buClr>
              <a:buSzPct val="80000"/>
              <a:buFont typeface="Wingdings 2" panose="05020102010507070707" pitchFamily="18" charset="2"/>
              <a:buChar char="í"/>
            </a:pPr>
            <a:r>
              <a:rPr lang="he-IL" altLang="en-US" sz="2100"/>
              <a:t>אנרגיה פנימית</a:t>
            </a:r>
          </a:p>
          <a:p>
            <a:pPr eaLnBrk="1" hangingPunct="1">
              <a:buClr>
                <a:schemeClr val="folHlink"/>
              </a:buClr>
              <a:buSzPct val="80000"/>
              <a:buFont typeface="Wingdings 2" panose="05020102010507070707" pitchFamily="18" charset="2"/>
              <a:buChar char="í"/>
            </a:pPr>
            <a:r>
              <a:rPr lang="he-IL" altLang="en-US" sz="2100"/>
              <a:t>אנרגיה קינטית</a:t>
            </a:r>
          </a:p>
          <a:p>
            <a:pPr eaLnBrk="1" hangingPunct="1">
              <a:buClr>
                <a:schemeClr val="folHlink"/>
              </a:buClr>
              <a:buSzPct val="80000"/>
              <a:buFont typeface="Wingdings 2" panose="05020102010507070707" pitchFamily="18" charset="2"/>
              <a:buChar char="í"/>
            </a:pPr>
            <a:r>
              <a:rPr lang="he-IL" altLang="en-US" sz="2100"/>
              <a:t>אנרגיה פוטנציאלית</a:t>
            </a:r>
          </a:p>
          <a:p>
            <a:pPr eaLnBrk="1" hangingPunct="1">
              <a:buClr>
                <a:schemeClr val="folHlink"/>
              </a:buClr>
              <a:buSzPct val="80000"/>
              <a:buFont typeface="Wingdings 2" panose="05020102010507070707" pitchFamily="18" charset="2"/>
              <a:buChar char="í"/>
            </a:pPr>
            <a:r>
              <a:rPr lang="he-IL" altLang="en-US" sz="2100"/>
              <a:t>טמפרטורה</a:t>
            </a:r>
          </a:p>
          <a:p>
            <a:pPr eaLnBrk="1" hangingPunct="1">
              <a:buClr>
                <a:schemeClr val="folHlink"/>
              </a:buClr>
              <a:buSzPct val="80000"/>
              <a:buFont typeface="Wingdings 2" panose="05020102010507070707" pitchFamily="18" charset="2"/>
              <a:buChar char="í"/>
            </a:pPr>
            <a:r>
              <a:rPr lang="he-IL" altLang="en-US" sz="2100"/>
              <a:t>מערכת – פתוחה, סגורה, מבודדת</a:t>
            </a:r>
          </a:p>
          <a:p>
            <a:pPr eaLnBrk="1" hangingPunct="1">
              <a:buClr>
                <a:schemeClr val="folHlink"/>
              </a:buClr>
              <a:buSzPct val="80000"/>
              <a:buFont typeface="Wingdings 2" panose="05020102010507070707" pitchFamily="18" charset="2"/>
              <a:buChar char="í"/>
            </a:pPr>
            <a:r>
              <a:rPr lang="he-IL" altLang="en-US" sz="2100"/>
              <a:t>סביבה</a:t>
            </a:r>
          </a:p>
          <a:p>
            <a:pPr eaLnBrk="1" hangingPunct="1">
              <a:buClr>
                <a:schemeClr val="folHlink"/>
              </a:buClr>
              <a:buSzPct val="80000"/>
              <a:buFont typeface="Wingdings 2" panose="05020102010507070707" pitchFamily="18" charset="2"/>
              <a:buChar char="í"/>
            </a:pPr>
            <a:r>
              <a:rPr lang="he-IL" altLang="en-US" sz="2100"/>
              <a:t>חוק שימור האנרגיה</a:t>
            </a:r>
          </a:p>
          <a:p>
            <a:pPr eaLnBrk="1" hangingPunct="1">
              <a:buClr>
                <a:schemeClr val="folHlink"/>
              </a:buClr>
              <a:buSzPct val="80000"/>
              <a:buFont typeface="Wingdings 2" panose="05020102010507070707" pitchFamily="18" charset="2"/>
              <a:buChar char="í"/>
            </a:pPr>
            <a:r>
              <a:rPr lang="he-IL" altLang="en-US" sz="2100"/>
              <a:t>מעברי אנרגיה כגון חימום</a:t>
            </a:r>
          </a:p>
          <a:p>
            <a:pPr eaLnBrk="1" hangingPunct="1">
              <a:buClr>
                <a:schemeClr val="folHlink"/>
              </a:buClr>
              <a:buSzPct val="80000"/>
              <a:buFont typeface="Wingdings 2" panose="05020102010507070707" pitchFamily="18" charset="2"/>
              <a:buChar char="í"/>
            </a:pPr>
            <a:r>
              <a:rPr lang="he-IL" altLang="en-US" sz="2100"/>
              <a:t>אנתלפיה, שינוי אנתלפיה</a:t>
            </a:r>
          </a:p>
          <a:p>
            <a:pPr eaLnBrk="1" hangingPunct="1">
              <a:buClr>
                <a:schemeClr val="folHlink"/>
              </a:buClr>
              <a:buSzPct val="80000"/>
              <a:buFont typeface="Wingdings 2" panose="05020102010507070707" pitchFamily="18" charset="2"/>
              <a:buChar char="í"/>
            </a:pPr>
            <a:r>
              <a:rPr lang="he-IL" altLang="en-US" sz="2100"/>
              <a:t>תגובה אנדותרמית</a:t>
            </a:r>
          </a:p>
          <a:p>
            <a:pPr eaLnBrk="1" hangingPunct="1">
              <a:buClr>
                <a:schemeClr val="folHlink"/>
              </a:buClr>
              <a:buSzPct val="80000"/>
              <a:buFont typeface="Wingdings 2" panose="05020102010507070707" pitchFamily="18" charset="2"/>
              <a:buChar char="í"/>
            </a:pPr>
            <a:r>
              <a:rPr lang="he-IL" altLang="en-US" sz="2100"/>
              <a:t>תגובה אכסותרמית</a:t>
            </a:r>
          </a:p>
          <a:p>
            <a:pPr eaLnBrk="1" hangingPunct="1">
              <a:buClr>
                <a:schemeClr val="folHlink"/>
              </a:buClr>
              <a:buSzPct val="80000"/>
              <a:buFont typeface="Wingdings 2" panose="05020102010507070707" pitchFamily="18" charset="2"/>
              <a:buChar char="í"/>
            </a:pPr>
            <a:r>
              <a:rPr lang="he-IL" altLang="en-US" sz="2100"/>
              <a:t>רמות ההבנה בכימיה – מיקרוסקופית, מאקרוסקופית, סמל, תהליך</a:t>
            </a:r>
          </a:p>
          <a:p>
            <a:pPr eaLnBrk="1" hangingPunct="1">
              <a:buClr>
                <a:schemeClr val="folHlink"/>
              </a:buClr>
              <a:buSzPct val="80000"/>
              <a:buFont typeface="Wingdings 2" panose="05020102010507070707" pitchFamily="18" charset="2"/>
              <a:buChar char="í"/>
            </a:pPr>
            <a:r>
              <a:rPr lang="he-IL" altLang="en-US" sz="2100"/>
              <a:t>אנרגיית שפעול</a:t>
            </a:r>
            <a:endParaRPr lang="en-US" altLang="en-US" sz="21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5D467066-2F64-4B6D-B076-671C05A4D866}"/>
              </a:ext>
            </a:extLst>
          </p:cNvPr>
          <p:cNvSpPr>
            <a:spLocks noGrp="1" noChangeArrowheads="1"/>
          </p:cNvSpPr>
          <p:nvPr>
            <p:ph type="title"/>
          </p:nvPr>
        </p:nvSpPr>
        <p:spPr/>
        <p:txBody>
          <a:bodyPr/>
          <a:lstStyle/>
          <a:p>
            <a:pPr eaLnBrk="1" hangingPunct="1"/>
            <a:r>
              <a:rPr lang="he-IL" altLang="en-US" b="1"/>
              <a:t>אנרגיה, טמפרטורה ומה שביניהן - סיכום</a:t>
            </a:r>
            <a:endParaRPr lang="en-US" altLang="en-US" b="1"/>
          </a:p>
        </p:txBody>
      </p:sp>
      <p:sp>
        <p:nvSpPr>
          <p:cNvPr id="121861" name="Rectangle 5">
            <a:extLst>
              <a:ext uri="{FF2B5EF4-FFF2-40B4-BE49-F238E27FC236}">
                <a16:creationId xmlns:a16="http://schemas.microsoft.com/office/drawing/2014/main" id="{80D00573-30D6-3337-7251-19DAE5578062}"/>
              </a:ext>
            </a:extLst>
          </p:cNvPr>
          <p:cNvSpPr>
            <a:spLocks noGrp="1" noChangeArrowheads="1"/>
          </p:cNvSpPr>
          <p:nvPr>
            <p:ph type="body" idx="1"/>
          </p:nvPr>
        </p:nvSpPr>
        <p:spPr>
          <a:xfrm>
            <a:off x="1527175" y="1484313"/>
            <a:ext cx="7221538" cy="4357687"/>
          </a:xfrm>
          <a:noFill/>
        </p:spPr>
        <p:txBody>
          <a:bodyPr/>
          <a:lstStyle/>
          <a:p>
            <a:pPr eaLnBrk="1" hangingPunct="1">
              <a:spcBef>
                <a:spcPct val="25000"/>
              </a:spcBef>
              <a:spcAft>
                <a:spcPct val="25000"/>
              </a:spcAft>
              <a:buClr>
                <a:schemeClr val="folHlink"/>
              </a:buClr>
              <a:buFont typeface="Wingdings 2" panose="05020102010507070707" pitchFamily="18" charset="2"/>
              <a:buChar char="í"/>
            </a:pPr>
            <a:r>
              <a:rPr lang="he-IL" altLang="en-US" sz="2400"/>
              <a:t>הטמפרטורה הנמדדת של חומר היא מדד לאנרגיה הקינטית הממוצעת של החלקיקים בחומר</a:t>
            </a:r>
          </a:p>
          <a:p>
            <a:pPr eaLnBrk="1" hangingPunct="1">
              <a:spcBef>
                <a:spcPct val="25000"/>
              </a:spcBef>
              <a:spcAft>
                <a:spcPct val="25000"/>
              </a:spcAft>
              <a:buClr>
                <a:schemeClr val="folHlink"/>
              </a:buClr>
              <a:buFont typeface="Wingdings 2" panose="05020102010507070707" pitchFamily="18" charset="2"/>
              <a:buChar char="í"/>
            </a:pPr>
            <a:r>
              <a:rPr lang="he-IL" altLang="en-US" sz="2400"/>
              <a:t>טמפרטורה היא גדל שאינו תלוי בכמות החומר (תכונה אינטנסיבית)</a:t>
            </a:r>
          </a:p>
          <a:p>
            <a:pPr eaLnBrk="1" hangingPunct="1">
              <a:spcBef>
                <a:spcPct val="25000"/>
              </a:spcBef>
              <a:spcAft>
                <a:spcPct val="25000"/>
              </a:spcAft>
              <a:buClr>
                <a:schemeClr val="folHlink"/>
              </a:buClr>
              <a:buFont typeface="Wingdings 2" panose="05020102010507070707" pitchFamily="18" charset="2"/>
              <a:buChar char="í"/>
            </a:pPr>
            <a:r>
              <a:rPr lang="he-IL" altLang="en-US" sz="2400"/>
              <a:t>כאשר שני גופים שהטמפרטורות שלהם אינן זהות באים במגע זה עם זה, הטמפרטורות שלהן ישתנו עד לשוויון (שווי משקל תרמי)</a:t>
            </a:r>
          </a:p>
          <a:p>
            <a:pPr eaLnBrk="1" hangingPunct="1">
              <a:spcBef>
                <a:spcPct val="25000"/>
              </a:spcBef>
              <a:spcAft>
                <a:spcPct val="25000"/>
              </a:spcAft>
              <a:buClr>
                <a:schemeClr val="folHlink"/>
              </a:buClr>
              <a:buFont typeface="Wingdings 2" panose="05020102010507070707" pitchFamily="18" charset="2"/>
              <a:buChar char="í"/>
            </a:pPr>
            <a:r>
              <a:rPr lang="he-IL" altLang="en-US" sz="2400"/>
              <a:t>פעולת החימום היא דרך להעברת אנרגיה מגוף בעל טמפרטורה גבוהה יותר לגוף בעל טמפרטורה נמוכה יותר</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 calcmode="lin" valueType="num">
                                      <p:cBhvr additive="base">
                                        <p:cTn id="7" dur="500" fill="hold"/>
                                        <p:tgtEl>
                                          <p:spTgt spid="12186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18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1861">
                                            <p:txEl>
                                              <p:pRg st="1" end="1"/>
                                            </p:txEl>
                                          </p:spTgt>
                                        </p:tgtEl>
                                        <p:attrNameLst>
                                          <p:attrName>style.visibility</p:attrName>
                                        </p:attrNameLst>
                                      </p:cBhvr>
                                      <p:to>
                                        <p:strVal val="visible"/>
                                      </p:to>
                                    </p:set>
                                    <p:anim calcmode="lin" valueType="num">
                                      <p:cBhvr additive="base">
                                        <p:cTn id="13" dur="500" fill="hold"/>
                                        <p:tgtEl>
                                          <p:spTgt spid="12186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18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1861">
                                            <p:txEl>
                                              <p:pRg st="2" end="2"/>
                                            </p:txEl>
                                          </p:spTgt>
                                        </p:tgtEl>
                                        <p:attrNameLst>
                                          <p:attrName>style.visibility</p:attrName>
                                        </p:attrNameLst>
                                      </p:cBhvr>
                                      <p:to>
                                        <p:strVal val="visible"/>
                                      </p:to>
                                    </p:set>
                                    <p:anim calcmode="lin" valueType="num">
                                      <p:cBhvr additive="base">
                                        <p:cTn id="19" dur="500" fill="hold"/>
                                        <p:tgtEl>
                                          <p:spTgt spid="12186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18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1861">
                                            <p:txEl>
                                              <p:pRg st="3" end="3"/>
                                            </p:txEl>
                                          </p:spTgt>
                                        </p:tgtEl>
                                        <p:attrNameLst>
                                          <p:attrName>style.visibility</p:attrName>
                                        </p:attrNameLst>
                                      </p:cBhvr>
                                      <p:to>
                                        <p:strVal val="visible"/>
                                      </p:to>
                                    </p:set>
                                    <p:anim calcmode="lin" valueType="num">
                                      <p:cBhvr additive="base">
                                        <p:cTn id="25" dur="500" fill="hold"/>
                                        <p:tgtEl>
                                          <p:spTgt spid="12186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186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 name="Rectangle 27">
            <a:extLst>
              <a:ext uri="{FF2B5EF4-FFF2-40B4-BE49-F238E27FC236}">
                <a16:creationId xmlns:a16="http://schemas.microsoft.com/office/drawing/2014/main" id="{01F9F85D-02B8-E88B-5F20-11EC57E0075B}"/>
              </a:ext>
            </a:extLst>
          </p:cNvPr>
          <p:cNvSpPr>
            <a:spLocks noGrp="1" noChangeArrowheads="1"/>
          </p:cNvSpPr>
          <p:nvPr>
            <p:ph type="title" idx="4294967295"/>
          </p:nvPr>
        </p:nvSpPr>
        <p:spPr bwMode="auto">
          <a:xfrm>
            <a:off x="1527175" y="457200"/>
            <a:ext cx="7616825" cy="838200"/>
          </a:xfrm>
          <a:prstGeom prst="rect">
            <a:avLst/>
          </a:prstGeom>
          <a:solidFill>
            <a:schemeClr val="bg2"/>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אנרגיה וטמפרטורה - השוואה</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graphicFrame>
        <p:nvGraphicFramePr>
          <p:cNvPr id="123970" name="Group 66">
            <a:extLst>
              <a:ext uri="{FF2B5EF4-FFF2-40B4-BE49-F238E27FC236}">
                <a16:creationId xmlns:a16="http://schemas.microsoft.com/office/drawing/2014/main" id="{F76704C5-384E-F838-4D64-62D4D85CCC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8725848"/>
              </p:ext>
            </p:extLst>
          </p:nvPr>
        </p:nvGraphicFramePr>
        <p:xfrm>
          <a:off x="1547813" y="1628775"/>
          <a:ext cx="7596187" cy="4972548"/>
        </p:xfrm>
        <a:graphic>
          <a:graphicData uri="http://schemas.openxmlformats.org/drawingml/2006/table">
            <a:tbl>
              <a:tblPr rtl="1" firstRow="1"/>
              <a:tblGrid>
                <a:gridCol w="147637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2700337">
                  <a:extLst>
                    <a:ext uri="{9D8B030D-6E8A-4147-A177-3AD203B41FA5}">
                      <a16:colId xmlns:a16="http://schemas.microsoft.com/office/drawing/2014/main" val="20002"/>
                    </a:ext>
                  </a:extLst>
                </a:gridCol>
              </a:tblGrid>
              <a:tr h="817592">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endParaRPr kumimoji="0" lang="he-IL" sz="2400" b="1" i="0" u="none" strike="noStrike" cap="none" normalizeH="0" baseline="0">
                        <a:ln>
                          <a:noFill/>
                        </a:ln>
                        <a:solidFill>
                          <a:srgbClr val="FFFFFF"/>
                        </a:solidFill>
                        <a:effectLst/>
                        <a:latin typeface="Times New Roman" pitchFamily="18" charset="0"/>
                        <a:ea typeface="Times New Roman" pitchFamily="18" charset="0"/>
                        <a:cs typeface="David" pitchFamily="2" charset="-79"/>
                      </a:endParaRP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he-IL" sz="2400" b="1" i="0" u="none" strike="noStrike" cap="none" normalizeH="0" baseline="0">
                          <a:ln>
                            <a:noFill/>
                          </a:ln>
                          <a:solidFill>
                            <a:srgbClr val="FFFFFF"/>
                          </a:solidFill>
                          <a:effectLst/>
                          <a:latin typeface="Arial Black" pitchFamily="34" charset="0"/>
                          <a:cs typeface="Arial" charset="0"/>
                        </a:rPr>
                        <a:t>אנרגיה  פנימית של החומר</a:t>
                      </a:r>
                      <a:r>
                        <a:rPr kumimoji="0" lang="en-US" sz="2400" b="0" i="0" u="none" strike="noStrike" cap="none" normalizeH="0" baseline="0">
                          <a:ln>
                            <a:noFill/>
                          </a:ln>
                          <a:solidFill>
                            <a:srgbClr val="FFFFFF"/>
                          </a:solidFill>
                          <a:effectLst/>
                          <a:latin typeface="Arial Black" pitchFamily="34" charset="0"/>
                          <a:cs typeface="Arial" charset="0"/>
                        </a:rPr>
                        <a:t> </a:t>
                      </a: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he-IL" sz="2400" b="1" i="0" u="none" strike="noStrike" cap="none" normalizeH="0" baseline="0">
                          <a:ln>
                            <a:noFill/>
                          </a:ln>
                          <a:solidFill>
                            <a:srgbClr val="FFFFFF"/>
                          </a:solidFill>
                          <a:effectLst/>
                          <a:latin typeface="Arial Black" pitchFamily="34" charset="0"/>
                          <a:cs typeface="Arial" charset="0"/>
                        </a:rPr>
                        <a:t>טמפרטורה</a:t>
                      </a:r>
                      <a:r>
                        <a:rPr kumimoji="0" lang="en-US" sz="2400" b="1" i="0" u="none" strike="noStrike" cap="none" normalizeH="0" baseline="0">
                          <a:ln>
                            <a:noFill/>
                          </a:ln>
                          <a:solidFill>
                            <a:srgbClr val="FFFFFF"/>
                          </a:solidFill>
                          <a:effectLst/>
                          <a:latin typeface="Arial Black" pitchFamily="34" charset="0"/>
                          <a:cs typeface="Arial" charset="0"/>
                        </a:rPr>
                        <a:t> </a:t>
                      </a:r>
                      <a:r>
                        <a:rPr kumimoji="0" lang="he-IL" sz="2400" b="1" i="0" u="none" strike="noStrike" cap="none" normalizeH="0" baseline="0">
                          <a:ln>
                            <a:noFill/>
                          </a:ln>
                          <a:solidFill>
                            <a:srgbClr val="FFFFFF"/>
                          </a:solidFill>
                          <a:effectLst/>
                          <a:latin typeface="Arial Black" pitchFamily="34" charset="0"/>
                          <a:cs typeface="Arial" charset="0"/>
                        </a:rPr>
                        <a:t>של חומר</a:t>
                      </a:r>
                      <a:r>
                        <a:rPr kumimoji="0" lang="en-US" sz="2400" b="0" i="0" u="none" strike="noStrike" cap="none" normalizeH="0" baseline="0">
                          <a:ln>
                            <a:noFill/>
                          </a:ln>
                          <a:solidFill>
                            <a:srgbClr val="FFFFFF"/>
                          </a:solidFill>
                          <a:effectLst/>
                          <a:latin typeface="Arial Black" pitchFamily="34" charset="0"/>
                          <a:cs typeface="Arial" charset="0"/>
                        </a:rPr>
                        <a:t> </a:t>
                      </a: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1680605">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000" b="1" i="0" u="none" strike="noStrike" cap="none" normalizeH="0" baseline="0">
                          <a:ln>
                            <a:noFill/>
                          </a:ln>
                          <a:solidFill>
                            <a:schemeClr val="tx1"/>
                          </a:solidFill>
                          <a:effectLst/>
                          <a:latin typeface="Arial Black" pitchFamily="34" charset="0"/>
                          <a:cs typeface="Arial" charset="0"/>
                        </a:rPr>
                        <a:t>תלות במסה</a:t>
                      </a:r>
                      <a:r>
                        <a:rPr kumimoji="0" lang="en-US" sz="2000" b="0" i="0" u="none" strike="noStrike" cap="none" normalizeH="0" baseline="0">
                          <a:ln>
                            <a:noFill/>
                          </a:ln>
                          <a:solidFill>
                            <a:schemeClr val="tx1"/>
                          </a:solidFill>
                          <a:effectLst/>
                          <a:latin typeface="Arial Black" pitchFamily="34" charset="0"/>
                          <a:cs typeface="Arial" charset="0"/>
                        </a:rPr>
                        <a:t> </a:t>
                      </a: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אנרגיה פנימית היא גודל התלוי בכמות החומר. ככל שכמות החומר גדולה יותר, כך גדולה יותר כמות האנרגיה הפנימית. (גודל אקסטנסיבי)</a:t>
                      </a:r>
                      <a:r>
                        <a:rPr kumimoji="0" lang="en-US" sz="2100" b="0" i="0" u="none" strike="noStrike" cap="none" normalizeH="0" baseline="0">
                          <a:ln>
                            <a:noFill/>
                          </a:ln>
                          <a:solidFill>
                            <a:schemeClr val="tx1"/>
                          </a:solidFill>
                          <a:effectLst/>
                          <a:latin typeface="Arial Black" pitchFamily="34" charset="0"/>
                          <a:cs typeface="Arial" charset="0"/>
                        </a:rPr>
                        <a:t> </a:t>
                      </a: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טמפרטורה היא גודל שאינו תלוי בכמות החומר.</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(גודל אינטנסיבי) . </a:t>
                      </a:r>
                      <a:endParaRPr kumimoji="0" lang="en-US" sz="2100" b="0" i="0" u="none" strike="noStrike" cap="none" normalizeH="0" baseline="0">
                        <a:ln>
                          <a:noFill/>
                        </a:ln>
                        <a:solidFill>
                          <a:schemeClr val="tx1"/>
                        </a:solidFill>
                        <a:effectLst/>
                        <a:latin typeface="Arial Black" pitchFamily="34" charset="0"/>
                        <a:cs typeface="Arial" charset="0"/>
                      </a:endParaRP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2443691">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000" b="1" i="0" u="none" strike="noStrike" cap="none" normalizeH="0" baseline="0">
                          <a:ln>
                            <a:noFill/>
                          </a:ln>
                          <a:solidFill>
                            <a:schemeClr val="tx1"/>
                          </a:solidFill>
                          <a:effectLst/>
                          <a:latin typeface="Arial Black" pitchFamily="34" charset="0"/>
                          <a:cs typeface="Arial" charset="0"/>
                        </a:rPr>
                        <a:t>ערך מצטבר</a:t>
                      </a:r>
                      <a:r>
                        <a:rPr kumimoji="0" lang="en-US" sz="2000" b="0" i="0" u="none" strike="noStrike" cap="none" normalizeH="0" baseline="0">
                          <a:ln>
                            <a:noFill/>
                          </a:ln>
                          <a:solidFill>
                            <a:schemeClr val="tx1"/>
                          </a:solidFill>
                          <a:effectLst/>
                          <a:latin typeface="Arial Black" pitchFamily="34" charset="0"/>
                          <a:cs typeface="Arial" charset="0"/>
                        </a:rPr>
                        <a:t> </a:t>
                      </a: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אנרגיה היא גודל הניתן לחיבור.</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Black" pitchFamily="34" charset="0"/>
                          <a:cs typeface="Arial" charset="0"/>
                        </a:rPr>
                        <a:t>כאשר נערבב כמויות שונות של  מים, כמות האנרגיה הפנימית הכוללת שווה לסכום האנרגיה הפנימית של כמויות המים ההתחלתיות.</a:t>
                      </a:r>
                      <a:endParaRPr kumimoji="0" lang="en-US" sz="2100" b="0" i="0" u="none" strike="noStrike" cap="none" normalizeH="0" baseline="0">
                        <a:ln>
                          <a:noFill/>
                        </a:ln>
                        <a:solidFill>
                          <a:schemeClr val="tx1"/>
                        </a:solidFill>
                        <a:effectLst/>
                        <a:latin typeface="Arial Black" pitchFamily="34" charset="0"/>
                        <a:cs typeface="Arial" charset="0"/>
                      </a:endParaRP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en-US" sz="2100" b="0" i="0" u="none" strike="noStrike" cap="none" normalizeH="0" baseline="0">
                          <a:ln>
                            <a:noFill/>
                          </a:ln>
                          <a:solidFill>
                            <a:schemeClr val="tx1"/>
                          </a:solidFill>
                          <a:effectLst/>
                          <a:latin typeface="Arial" charset="0"/>
                          <a:cs typeface="Arial" charset="0"/>
                        </a:rPr>
                        <a:t>                 </a:t>
                      </a:r>
                      <a:endParaRPr kumimoji="0" lang="en-US" sz="2100" b="0" i="0" u="none" strike="noStrike" cap="none" normalizeH="0" baseline="0">
                        <a:ln>
                          <a:noFill/>
                        </a:ln>
                        <a:solidFill>
                          <a:schemeClr val="tx1"/>
                        </a:solidFill>
                        <a:effectLst/>
                        <a:latin typeface="Arial Black" pitchFamily="34" charset="0"/>
                        <a:cs typeface="David" pitchFamily="2" charset="-79"/>
                      </a:endParaRP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dirty="0">
                          <a:ln>
                            <a:noFill/>
                          </a:ln>
                          <a:solidFill>
                            <a:schemeClr val="tx1"/>
                          </a:solidFill>
                          <a:effectLst/>
                          <a:latin typeface="Arial Black" pitchFamily="34" charset="0"/>
                          <a:cs typeface="Arial" charset="0"/>
                        </a:rPr>
                        <a:t>טמפרטורה היא גודל </a:t>
                      </a:r>
                      <a:r>
                        <a:rPr kumimoji="0" lang="he-IL" sz="2100" b="1" i="0" u="none" strike="noStrike" cap="none" normalizeH="0" baseline="0" dirty="0">
                          <a:ln>
                            <a:noFill/>
                          </a:ln>
                          <a:solidFill>
                            <a:schemeClr val="tx1"/>
                          </a:solidFill>
                          <a:effectLst>
                            <a:outerShdw blurRad="38100" dist="38100" dir="2700000" algn="tl">
                              <a:srgbClr val="FFFFFF"/>
                            </a:outerShdw>
                          </a:effectLst>
                          <a:latin typeface="Arial Black" pitchFamily="34" charset="0"/>
                          <a:cs typeface="Arial" charset="0"/>
                        </a:rPr>
                        <a:t>שאינו</a:t>
                      </a:r>
                      <a:r>
                        <a:rPr kumimoji="0" lang="he-IL" sz="2100" b="0" i="0" u="none" strike="noStrike" cap="none" normalizeH="0" baseline="0" dirty="0">
                          <a:ln>
                            <a:noFill/>
                          </a:ln>
                          <a:solidFill>
                            <a:schemeClr val="tx1"/>
                          </a:solidFill>
                          <a:effectLst/>
                          <a:latin typeface="Arial Black" pitchFamily="34" charset="0"/>
                          <a:cs typeface="Arial" charset="0"/>
                        </a:rPr>
                        <a:t> ניתן לחיבור </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dirty="0">
                          <a:ln>
                            <a:noFill/>
                          </a:ln>
                          <a:solidFill>
                            <a:schemeClr val="tx1"/>
                          </a:solidFill>
                          <a:effectLst/>
                          <a:latin typeface="Arial Black" pitchFamily="34" charset="0"/>
                          <a:cs typeface="Arial" charset="0"/>
                        </a:rPr>
                        <a:t>לאחר ערבוב מים בטמפרטורה גבוהה עם מים בטמפרטורה נמוכה,  טמפרטורת המים אינה סכום הטמפרטורות </a:t>
                      </a:r>
                      <a:endParaRPr kumimoji="0" lang="en-US" sz="2100" b="0" i="0" u="none" strike="noStrike" cap="none" normalizeH="0" baseline="0" dirty="0">
                        <a:ln>
                          <a:noFill/>
                        </a:ln>
                        <a:solidFill>
                          <a:schemeClr val="tx1"/>
                        </a:solidFill>
                        <a:effectLst/>
                        <a:latin typeface="Arial Black" pitchFamily="34" charset="0"/>
                        <a:cs typeface="Arial" charset="0"/>
                      </a:endParaRPr>
                    </a:p>
                  </a:txBody>
                  <a:tcPr marT="45422" marB="45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2" name="Rectangle 21">
            <a:extLst>
              <a:ext uri="{FF2B5EF4-FFF2-40B4-BE49-F238E27FC236}">
                <a16:creationId xmlns:a16="http://schemas.microsoft.com/office/drawing/2014/main" id="{2D1E24B4-1086-9178-0402-326C07CD63DB}"/>
              </a:ext>
            </a:extLst>
          </p:cNvPr>
          <p:cNvSpPr>
            <a:spLocks noGrp="1" noChangeArrowheads="1"/>
          </p:cNvSpPr>
          <p:nvPr>
            <p:ph type="title" idx="4294967295"/>
          </p:nvPr>
        </p:nvSpPr>
        <p:spPr bwMode="auto">
          <a:xfrm>
            <a:off x="1511300" y="457200"/>
            <a:ext cx="7616825" cy="838200"/>
          </a:xfrm>
          <a:prstGeom prst="rect">
            <a:avLst/>
          </a:prstGeom>
          <a:solidFill>
            <a:schemeClr val="bg2"/>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אנרגיה וטמפרטורה - השוואה</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graphicFrame>
        <p:nvGraphicFramePr>
          <p:cNvPr id="124979" name="Group 51">
            <a:extLst>
              <a:ext uri="{FF2B5EF4-FFF2-40B4-BE49-F238E27FC236}">
                <a16:creationId xmlns:a16="http://schemas.microsoft.com/office/drawing/2014/main" id="{41CE31C2-9A68-B454-B2D6-F5B73EE3F99C}"/>
              </a:ext>
            </a:extLst>
          </p:cNvPr>
          <p:cNvGraphicFramePr>
            <a:graphicFrameLocks noGrp="1"/>
          </p:cNvGraphicFramePr>
          <p:nvPr>
            <p:extLst>
              <p:ext uri="{D42A27DB-BD31-4B8C-83A1-F6EECF244321}">
                <p14:modId xmlns:p14="http://schemas.microsoft.com/office/powerpoint/2010/main" val="3644108919"/>
              </p:ext>
            </p:extLst>
          </p:nvPr>
        </p:nvGraphicFramePr>
        <p:xfrm>
          <a:off x="1655763" y="1619250"/>
          <a:ext cx="7380287" cy="4721390"/>
        </p:xfrm>
        <a:graphic>
          <a:graphicData uri="http://schemas.openxmlformats.org/drawingml/2006/table">
            <a:tbl>
              <a:tblPr rtl="1" firstRow="1"/>
              <a:tblGrid>
                <a:gridCol w="129540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3132137">
                  <a:extLst>
                    <a:ext uri="{9D8B030D-6E8A-4147-A177-3AD203B41FA5}">
                      <a16:colId xmlns:a16="http://schemas.microsoft.com/office/drawing/2014/main" val="20002"/>
                    </a:ext>
                  </a:extLst>
                </a:gridCol>
              </a:tblGrid>
              <a:tr h="822905">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endParaRPr kumimoji="0" lang="he-IL" sz="2400" b="1" i="0" u="none" strike="noStrike" cap="none" normalizeH="0" baseline="0">
                        <a:ln>
                          <a:noFill/>
                        </a:ln>
                        <a:solidFill>
                          <a:srgbClr val="FFFFFF"/>
                        </a:solidFill>
                        <a:effectLst/>
                        <a:latin typeface="Times New Roman" pitchFamily="18" charset="0"/>
                        <a:ea typeface="Times New Roman" pitchFamily="18" charset="0"/>
                        <a:cs typeface="David" pitchFamily="2" charset="-79"/>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he-IL" sz="2400" b="1" i="0" u="none" strike="noStrike" cap="none" normalizeH="0" baseline="0">
                          <a:ln>
                            <a:noFill/>
                          </a:ln>
                          <a:solidFill>
                            <a:srgbClr val="FFFFFF"/>
                          </a:solidFill>
                          <a:effectLst/>
                          <a:latin typeface="Arial Black" pitchFamily="34" charset="0"/>
                          <a:cs typeface="Arial" charset="0"/>
                        </a:rPr>
                        <a:t>אנרגיה  פנימית של החומר</a:t>
                      </a:r>
                      <a:r>
                        <a:rPr kumimoji="0" lang="en-US" sz="2400" b="0" i="0" u="none" strike="noStrike" cap="none" normalizeH="0" baseline="0">
                          <a:ln>
                            <a:noFill/>
                          </a:ln>
                          <a:solidFill>
                            <a:srgbClr val="FFFFFF"/>
                          </a:solidFill>
                          <a:effectLst/>
                          <a:latin typeface="Arial Black" pitchFamily="34" charset="0"/>
                          <a:cs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he-IL" sz="2400" b="1" i="0" u="none" strike="noStrike" cap="none" normalizeH="0" baseline="0">
                          <a:ln>
                            <a:noFill/>
                          </a:ln>
                          <a:solidFill>
                            <a:srgbClr val="FFFFFF"/>
                          </a:solidFill>
                          <a:effectLst/>
                          <a:latin typeface="Arial Black" pitchFamily="34" charset="0"/>
                          <a:cs typeface="Arial" charset="0"/>
                        </a:rPr>
                        <a:t>טמפרטורה</a:t>
                      </a:r>
                      <a:r>
                        <a:rPr kumimoji="0" lang="en-US" sz="2400" b="1" i="0" u="none" strike="noStrike" cap="none" normalizeH="0" baseline="0">
                          <a:ln>
                            <a:noFill/>
                          </a:ln>
                          <a:solidFill>
                            <a:srgbClr val="FFFFFF"/>
                          </a:solidFill>
                          <a:effectLst/>
                          <a:latin typeface="Arial Black" pitchFamily="34" charset="0"/>
                          <a:cs typeface="Arial" charset="0"/>
                        </a:rPr>
                        <a:t> </a:t>
                      </a:r>
                      <a:r>
                        <a:rPr kumimoji="0" lang="he-IL" sz="2400" b="1" i="0" u="none" strike="noStrike" cap="none" normalizeH="0" baseline="0">
                          <a:ln>
                            <a:noFill/>
                          </a:ln>
                          <a:solidFill>
                            <a:srgbClr val="FFFFFF"/>
                          </a:solidFill>
                          <a:effectLst/>
                          <a:latin typeface="Arial Black" pitchFamily="34" charset="0"/>
                          <a:cs typeface="Arial" charset="0"/>
                        </a:rPr>
                        <a:t>של חומר</a:t>
                      </a:r>
                      <a:r>
                        <a:rPr kumimoji="0" lang="en-US" sz="2400" b="0" i="0" u="none" strike="noStrike" cap="none" normalizeH="0" baseline="0">
                          <a:ln>
                            <a:noFill/>
                          </a:ln>
                          <a:solidFill>
                            <a:srgbClr val="FFFFFF"/>
                          </a:solidFill>
                          <a:effectLst/>
                          <a:latin typeface="Arial Black" pitchFamily="34" charset="0"/>
                          <a:cs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1798199">
                <a:tc>
                  <a:txBody>
                    <a:bodyPr/>
                    <a:lstStyle/>
                    <a:p>
                      <a:pPr marL="0" marR="0" lvl="0" indent="0" algn="ctr" defTabSz="914400" rtl="1" eaLnBrk="1" fontAlgn="base" latinLnBrk="0" hangingPunct="1">
                        <a:lnSpc>
                          <a:spcPct val="100000"/>
                        </a:lnSpc>
                        <a:spcBef>
                          <a:spcPct val="20000"/>
                        </a:spcBef>
                        <a:spcAft>
                          <a:spcPct val="0"/>
                        </a:spcAft>
                        <a:buClr>
                          <a:schemeClr val="hlink"/>
                        </a:buClr>
                        <a:buSzTx/>
                        <a:buFontTx/>
                        <a:buNone/>
                        <a:tabLst/>
                      </a:pPr>
                      <a:r>
                        <a:rPr kumimoji="0" lang="he-IL" sz="2000" b="1" i="0" u="none" strike="noStrike" cap="none" normalizeH="0" baseline="0">
                          <a:ln>
                            <a:noFill/>
                          </a:ln>
                          <a:solidFill>
                            <a:schemeClr val="tx1"/>
                          </a:solidFill>
                          <a:effectLst/>
                          <a:latin typeface="Arial" charset="0"/>
                          <a:cs typeface="Arial" charset="0"/>
                        </a:rPr>
                        <a:t>בדומה לגדלים אחרים</a:t>
                      </a:r>
                      <a:endParaRPr kumimoji="0" lang="en-US" sz="2000" b="1"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charset="0"/>
                          <a:cs typeface="Arial" charset="0"/>
                        </a:rPr>
                        <a:t>מס' המולים  תלוי בכמות החומר וניתן לחיבור</a:t>
                      </a:r>
                      <a:r>
                        <a:rPr kumimoji="0" lang="he-IL" sz="2800" b="0" i="0" u="none" strike="noStrike" cap="none" normalizeH="0" baseline="0">
                          <a:ln>
                            <a:noFill/>
                          </a:ln>
                          <a:solidFill>
                            <a:schemeClr val="tx1"/>
                          </a:solidFill>
                          <a:effectLst/>
                          <a:latin typeface="Arial" charset="0"/>
                          <a:cs typeface="Arial" charset="0"/>
                        </a:rPr>
                        <a:t> </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charset="0"/>
                          <a:cs typeface="Arial" charset="0"/>
                        </a:rPr>
                        <a:t>צפיפות, ריכוז</a:t>
                      </a:r>
                      <a:r>
                        <a:rPr kumimoji="0" lang="en-US" sz="2100" b="0" i="0" u="none" strike="noStrike" cap="none" normalizeH="0" baseline="0">
                          <a:ln>
                            <a:noFill/>
                          </a:ln>
                          <a:solidFill>
                            <a:schemeClr val="tx1"/>
                          </a:solidFill>
                          <a:effectLst/>
                          <a:latin typeface="Arial" charset="0"/>
                          <a:cs typeface="Arial" charset="0"/>
                        </a:rPr>
                        <a:t>  </a:t>
                      </a:r>
                      <a:r>
                        <a:rPr kumimoji="0" lang="he-IL" sz="2100" b="0" i="0" u="none" strike="noStrike" cap="none" normalizeH="0" baseline="0">
                          <a:ln>
                            <a:noFill/>
                          </a:ln>
                          <a:solidFill>
                            <a:schemeClr val="tx1"/>
                          </a:solidFill>
                          <a:effectLst/>
                          <a:latin typeface="Arial" charset="0"/>
                          <a:cs typeface="Arial" charset="0"/>
                        </a:rPr>
                        <a:t>(של תמיסות), מקדם התפשטות, מוליכות חשמלית של מתכות -  הם גדלים שאינם תלויים בכמות החומר ואינם ניתנים לחיבור</a:t>
                      </a:r>
                      <a:r>
                        <a:rPr kumimoji="0" lang="he-IL" sz="2800" b="0" i="0" u="none" strike="noStrike" cap="none" normalizeH="0" baseline="0">
                          <a:ln>
                            <a:noFill/>
                          </a:ln>
                          <a:solidFill>
                            <a:schemeClr val="tx1"/>
                          </a:solidFill>
                          <a:effectLst/>
                          <a:latin typeface="Arial" charset="0"/>
                          <a:cs typeface="Arial" charset="0"/>
                        </a:rPr>
                        <a:t> </a:t>
                      </a:r>
                      <a:endParaRPr kumimoji="0" lang="en-US" sz="28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2100122">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000" b="1" i="0" u="none" strike="noStrike" cap="none" normalizeH="0" baseline="0">
                          <a:ln>
                            <a:noFill/>
                          </a:ln>
                          <a:solidFill>
                            <a:schemeClr val="tx1"/>
                          </a:solidFill>
                          <a:effectLst/>
                          <a:latin typeface="Arial" charset="0"/>
                          <a:cs typeface="Arial" charset="0"/>
                        </a:rPr>
                        <a:t>דרך המדידה</a:t>
                      </a:r>
                      <a:endParaRPr kumimoji="0" lang="en-US" sz="2000" b="1"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charset="0"/>
                          <a:cs typeface="Arial" charset="0"/>
                        </a:rPr>
                        <a:t>אנרגיה לא ניתנת למדידה ישירה</a:t>
                      </a:r>
                    </a:p>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a:ln>
                            <a:noFill/>
                          </a:ln>
                          <a:solidFill>
                            <a:schemeClr val="tx1"/>
                          </a:solidFill>
                          <a:effectLst/>
                          <a:latin typeface="Arial" charset="0"/>
                          <a:cs typeface="Arial" charset="0"/>
                        </a:rPr>
                        <a:t>ניתן להבחין או למדוד מעברי אנרגיה בלבד.</a:t>
                      </a:r>
                      <a:endParaRPr kumimoji="0" lang="en-US" sz="2100" b="0" i="0" u="none" strike="noStrike" cap="none" normalizeH="0" baseline="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Tx/>
                        <a:buFontTx/>
                        <a:buNone/>
                        <a:tabLst/>
                      </a:pPr>
                      <a:r>
                        <a:rPr kumimoji="0" lang="he-IL" sz="2100" b="0" i="0" u="none" strike="noStrike" cap="none" normalizeH="0" baseline="0" dirty="0">
                          <a:ln>
                            <a:noFill/>
                          </a:ln>
                          <a:solidFill>
                            <a:schemeClr val="tx1"/>
                          </a:solidFill>
                          <a:effectLst/>
                          <a:latin typeface="Arial" charset="0"/>
                          <a:cs typeface="Arial" charset="0"/>
                        </a:rPr>
                        <a:t>טמפרטורה ניתנת למדידה בעזרת מד טמפרטורה. קיימים מדי טמפרטורה הפועלים על פי עקרונות שונים </a:t>
                      </a:r>
                      <a:endParaRPr kumimoji="0" lang="en-US" sz="2100" b="0" i="0" u="none" strike="noStrike" cap="none" normalizeH="0" baseline="0" dirty="0">
                        <a:ln>
                          <a:noFill/>
                        </a:ln>
                        <a:solidFill>
                          <a:schemeClr val="tx1"/>
                        </a:solidFill>
                        <a:effectLst/>
                        <a:latin typeface="Arial"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bl>
          </a:graphicData>
        </a:graphic>
      </p:graphicFrame>
      <p:sp>
        <p:nvSpPr>
          <p:cNvPr id="124980" name="Rectangle 52">
            <a:extLst>
              <a:ext uri="{FF2B5EF4-FFF2-40B4-BE49-F238E27FC236}">
                <a16:creationId xmlns:a16="http://schemas.microsoft.com/office/drawing/2014/main" id="{ED1DED44-0E75-0C3A-62CF-DB40908D768A}"/>
              </a:ext>
              <a:ext uri="{C183D7F6-B498-43B3-948B-1728B52AA6E4}">
                <adec:decorative xmlns:adec="http://schemas.microsoft.com/office/drawing/2017/decorative" val="1"/>
              </a:ext>
            </a:extLst>
          </p:cNvPr>
          <p:cNvSpPr>
            <a:spLocks noChangeArrowheads="1"/>
          </p:cNvSpPr>
          <p:nvPr/>
        </p:nvSpPr>
        <p:spPr bwMode="auto">
          <a:xfrm>
            <a:off x="1655763" y="4240213"/>
            <a:ext cx="6084887" cy="2100262"/>
          </a:xfrm>
          <a:prstGeom prst="rect">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34" name="Text Box 53">
            <a:extLst>
              <a:ext uri="{FF2B5EF4-FFF2-40B4-BE49-F238E27FC236}">
                <a16:creationId xmlns:a16="http://schemas.microsoft.com/office/drawing/2014/main" id="{8D452CA3-660C-86EB-5D65-6AA2F30CD5AA}"/>
              </a:ext>
            </a:extLst>
          </p:cNvPr>
          <p:cNvSpPr txBox="1">
            <a:spLocks noChangeArrowheads="1"/>
          </p:cNvSpPr>
          <p:nvPr/>
        </p:nvSpPr>
        <p:spPr bwMode="auto">
          <a:xfrm>
            <a:off x="2301875" y="6375400"/>
            <a:ext cx="3529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en-US"/>
              <a:t>שאלות עמ' 25  + ניסוי בית</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124980"/>
                                        </p:tgtEl>
                                      </p:cBhvr>
                                    </p:animEffect>
                                    <p:set>
                                      <p:cBhvr>
                                        <p:cTn id="7" dur="1" fill="hold">
                                          <p:stCondLst>
                                            <p:cond delay="499"/>
                                          </p:stCondLst>
                                        </p:cTn>
                                        <p:tgtEl>
                                          <p:spTgt spid="1249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17B130F0-B4C3-9294-E174-1CB544CA14D1}"/>
              </a:ext>
            </a:extLst>
          </p:cNvPr>
          <p:cNvSpPr>
            <a:spLocks noGrp="1" noChangeArrowheads="1"/>
          </p:cNvSpPr>
          <p:nvPr>
            <p:ph type="title"/>
          </p:nvPr>
        </p:nvSpPr>
        <p:spPr/>
        <p:txBody>
          <a:bodyPr/>
          <a:lstStyle/>
          <a:p>
            <a:pPr eaLnBrk="1" hangingPunct="1"/>
            <a:r>
              <a:rPr lang="he-IL" altLang="en-US" b="1"/>
              <a:t>יחידות המידה של אנרגיה</a:t>
            </a:r>
            <a:endParaRPr lang="en-US" altLang="en-US" b="1"/>
          </a:p>
        </p:txBody>
      </p:sp>
      <p:sp>
        <p:nvSpPr>
          <p:cNvPr id="125956" name="Rectangle 4">
            <a:extLst>
              <a:ext uri="{FF2B5EF4-FFF2-40B4-BE49-F238E27FC236}">
                <a16:creationId xmlns:a16="http://schemas.microsoft.com/office/drawing/2014/main" id="{BA5F8113-6EA4-94F8-248C-BA4703E8318A}"/>
              </a:ext>
            </a:extLst>
          </p:cNvPr>
          <p:cNvSpPr>
            <a:spLocks noGrp="1" noChangeArrowheads="1"/>
          </p:cNvSpPr>
          <p:nvPr>
            <p:ph type="body" idx="1"/>
          </p:nvPr>
        </p:nvSpPr>
        <p:spPr>
          <a:xfrm>
            <a:off x="2051050" y="1808163"/>
            <a:ext cx="6357938" cy="4357687"/>
          </a:xfrm>
          <a:noFill/>
        </p:spPr>
        <p:txBody>
          <a:bodyPr/>
          <a:lstStyle/>
          <a:p>
            <a:pPr eaLnBrk="1" hangingPunct="1">
              <a:spcBef>
                <a:spcPct val="25000"/>
              </a:spcBef>
              <a:spcAft>
                <a:spcPct val="25000"/>
              </a:spcAft>
              <a:buClr>
                <a:schemeClr val="folHlink"/>
              </a:buClr>
              <a:buFont typeface="Wingdings 2" panose="05020102010507070707" pitchFamily="18" charset="2"/>
              <a:buChar char="í"/>
            </a:pPr>
            <a:r>
              <a:rPr lang="he-IL" altLang="en-US" sz="2400"/>
              <a:t>לא ניתן למדוד אנרגיה באופן ישיר אלא את השינוי הנגרם ממעבר אנרגיה כמו חימום או עבודה. </a:t>
            </a:r>
          </a:p>
          <a:p>
            <a:pPr eaLnBrk="1" hangingPunct="1">
              <a:spcBef>
                <a:spcPct val="25000"/>
              </a:spcBef>
              <a:spcAft>
                <a:spcPct val="25000"/>
              </a:spcAft>
              <a:buClr>
                <a:schemeClr val="folHlink"/>
              </a:buClr>
              <a:buFont typeface="Wingdings 2" panose="05020102010507070707" pitchFamily="18" charset="2"/>
              <a:buChar char="í"/>
            </a:pPr>
            <a:r>
              <a:rPr lang="he-IL" altLang="en-US" sz="2400"/>
              <a:t>היחידה המקובלת היא היחידה הנגזרת מעבודה, ג'אול, וסימנה </a:t>
            </a:r>
            <a:r>
              <a:rPr lang="en-US" altLang="en-US" sz="2400"/>
              <a:t>J</a:t>
            </a:r>
            <a:r>
              <a:rPr lang="he-IL" altLang="en-US" sz="2400"/>
              <a:t> או קילוג'אול </a:t>
            </a:r>
            <a:r>
              <a:rPr lang="en-US" altLang="en-US" sz="2400"/>
              <a:t>kJ</a:t>
            </a:r>
            <a:endParaRPr lang="he-IL" altLang="en-US" sz="2400"/>
          </a:p>
          <a:p>
            <a:pPr eaLnBrk="1" hangingPunct="1">
              <a:spcBef>
                <a:spcPct val="25000"/>
              </a:spcBef>
              <a:spcAft>
                <a:spcPct val="25000"/>
              </a:spcAft>
              <a:buClr>
                <a:schemeClr val="folHlink"/>
              </a:buClr>
              <a:buFont typeface="Wingdings 2" panose="05020102010507070707" pitchFamily="18" charset="2"/>
              <a:buChar char="í"/>
            </a:pPr>
            <a:r>
              <a:rPr lang="en-US" altLang="en-US" sz="2400"/>
              <a:t>1000J = 1kJ</a:t>
            </a:r>
            <a:endParaRPr lang="he-IL" altLang="en-US" sz="2400"/>
          </a:p>
          <a:p>
            <a:pPr eaLnBrk="1" hangingPunct="1">
              <a:spcBef>
                <a:spcPct val="25000"/>
              </a:spcBef>
              <a:spcAft>
                <a:spcPct val="25000"/>
              </a:spcAft>
              <a:buClr>
                <a:schemeClr val="folHlink"/>
              </a:buClr>
              <a:buFont typeface="Wingdings 2" panose="05020102010507070707" pitchFamily="18" charset="2"/>
              <a:buChar char="í"/>
            </a:pPr>
            <a:r>
              <a:rPr lang="he-IL" altLang="en-US" sz="2400"/>
              <a:t>כאשר אדם מרים משקולת של 100 ק"ג לגובה של 1 מ' הוא משקיע בכך אנרגיה של 1 קילוג'אול</a:t>
            </a:r>
            <a:endParaRPr lang="en-US" altLang="en-US" sz="2400"/>
          </a:p>
          <a:p>
            <a:pPr eaLnBrk="1" hangingPunct="1">
              <a:spcBef>
                <a:spcPct val="25000"/>
              </a:spcBef>
              <a:spcAft>
                <a:spcPct val="25000"/>
              </a:spcAft>
              <a:buClr>
                <a:schemeClr val="folHlink"/>
              </a:buClr>
              <a:buFont typeface="Wingdings 2" panose="05020102010507070707" pitchFamily="18" charset="2"/>
              <a:buChar char="í"/>
            </a:pPr>
            <a:endParaRPr lang="he-IL"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 calcmode="lin" valueType="num">
                                      <p:cBhvr additive="base">
                                        <p:cTn id="7" dur="1000" fill="hold"/>
                                        <p:tgtEl>
                                          <p:spTgt spid="12595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259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5956">
                                            <p:txEl>
                                              <p:pRg st="1" end="1"/>
                                            </p:txEl>
                                          </p:spTgt>
                                        </p:tgtEl>
                                        <p:attrNameLst>
                                          <p:attrName>style.visibility</p:attrName>
                                        </p:attrNameLst>
                                      </p:cBhvr>
                                      <p:to>
                                        <p:strVal val="visible"/>
                                      </p:to>
                                    </p:set>
                                    <p:anim calcmode="lin" valueType="num">
                                      <p:cBhvr additive="base">
                                        <p:cTn id="13" dur="1000" fill="hold"/>
                                        <p:tgtEl>
                                          <p:spTgt spid="125956">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259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5956">
                                            <p:txEl>
                                              <p:pRg st="2" end="2"/>
                                            </p:txEl>
                                          </p:spTgt>
                                        </p:tgtEl>
                                        <p:attrNameLst>
                                          <p:attrName>style.visibility</p:attrName>
                                        </p:attrNameLst>
                                      </p:cBhvr>
                                      <p:to>
                                        <p:strVal val="visible"/>
                                      </p:to>
                                    </p:set>
                                    <p:anim calcmode="lin" valueType="num">
                                      <p:cBhvr additive="base">
                                        <p:cTn id="19" dur="1000" fill="hold"/>
                                        <p:tgtEl>
                                          <p:spTgt spid="125956">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259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5956">
                                            <p:txEl>
                                              <p:pRg st="3" end="3"/>
                                            </p:txEl>
                                          </p:spTgt>
                                        </p:tgtEl>
                                        <p:attrNameLst>
                                          <p:attrName>style.visibility</p:attrName>
                                        </p:attrNameLst>
                                      </p:cBhvr>
                                      <p:to>
                                        <p:strVal val="visible"/>
                                      </p:to>
                                    </p:set>
                                    <p:anim calcmode="lin" valueType="num">
                                      <p:cBhvr additive="base">
                                        <p:cTn id="25" dur="1000" fill="hold"/>
                                        <p:tgtEl>
                                          <p:spTgt spid="125956">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259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CC4BDBE-A8AD-17AA-5460-CEBC5CACE1CF}"/>
              </a:ext>
            </a:extLst>
          </p:cNvPr>
          <p:cNvSpPr>
            <a:spLocks noGrp="1" noChangeArrowheads="1"/>
          </p:cNvSpPr>
          <p:nvPr>
            <p:ph type="title"/>
          </p:nvPr>
        </p:nvSpPr>
        <p:spPr/>
        <p:txBody>
          <a:bodyPr/>
          <a:lstStyle/>
          <a:p>
            <a:pPr eaLnBrk="1" hangingPunct="1"/>
            <a:r>
              <a:rPr lang="he-IL" altLang="en-US" b="1"/>
              <a:t>יחידת אנרגיה הנגזרת מחימום</a:t>
            </a:r>
            <a:endParaRPr lang="en-US" altLang="en-US" b="1"/>
          </a:p>
        </p:txBody>
      </p:sp>
      <p:sp>
        <p:nvSpPr>
          <p:cNvPr id="128003" name="Rectangle 3">
            <a:extLst>
              <a:ext uri="{FF2B5EF4-FFF2-40B4-BE49-F238E27FC236}">
                <a16:creationId xmlns:a16="http://schemas.microsoft.com/office/drawing/2014/main" id="{11D52AC0-FF01-DC87-6155-51A8177C1E0E}"/>
              </a:ext>
            </a:extLst>
          </p:cNvPr>
          <p:cNvSpPr>
            <a:spLocks noGrp="1" noChangeArrowheads="1"/>
          </p:cNvSpPr>
          <p:nvPr>
            <p:ph type="body" idx="1"/>
          </p:nvPr>
        </p:nvSpPr>
        <p:spPr>
          <a:xfrm>
            <a:off x="1527175" y="1484313"/>
            <a:ext cx="7185025" cy="4357687"/>
          </a:xfrm>
          <a:noFill/>
        </p:spPr>
        <p:txBody>
          <a:bodyPr/>
          <a:lstStyle/>
          <a:p>
            <a:pPr eaLnBrk="1" hangingPunct="1">
              <a:spcBef>
                <a:spcPct val="25000"/>
              </a:spcBef>
              <a:spcAft>
                <a:spcPct val="25000"/>
              </a:spcAft>
              <a:buClr>
                <a:schemeClr val="folHlink"/>
              </a:buClr>
              <a:buFont typeface="Wingdings 2" panose="05020102010507070707" pitchFamily="18" charset="2"/>
              <a:buChar char="í"/>
            </a:pPr>
            <a:r>
              <a:rPr lang="he-IL" altLang="en-US" sz="2400"/>
              <a:t>היחידה המשמשת היום בעיקר למדידת ערך קלורי של מזון נקראת קלוריה. </a:t>
            </a:r>
          </a:p>
          <a:p>
            <a:pPr eaLnBrk="1" hangingPunct="1">
              <a:spcBef>
                <a:spcPct val="25000"/>
              </a:spcBef>
              <a:spcAft>
                <a:spcPct val="25000"/>
              </a:spcAft>
              <a:buClr>
                <a:schemeClr val="folHlink"/>
              </a:buClr>
              <a:buFont typeface="Wingdings 2" panose="05020102010507070707" pitchFamily="18" charset="2"/>
              <a:buChar char="í"/>
            </a:pPr>
            <a:r>
              <a:rPr lang="he-IL" altLang="en-US" sz="2400"/>
              <a:t>קלוריה </a:t>
            </a:r>
            <a:r>
              <a:rPr lang="en-US" altLang="en-US" sz="2400"/>
              <a:t>cal</a:t>
            </a:r>
            <a:r>
              <a:rPr lang="he-IL" altLang="en-US" sz="2400"/>
              <a:t> היא כמות האנרגיה הדרושה לחימום 1 גרם מים במעלה אחת. </a:t>
            </a:r>
          </a:p>
          <a:p>
            <a:pPr eaLnBrk="1" hangingPunct="1">
              <a:spcBef>
                <a:spcPct val="25000"/>
              </a:spcBef>
              <a:spcAft>
                <a:spcPct val="25000"/>
              </a:spcAft>
              <a:buClr>
                <a:schemeClr val="folHlink"/>
              </a:buClr>
              <a:buFont typeface="Wingdings 2" panose="05020102010507070707" pitchFamily="18" charset="2"/>
              <a:buChar char="í"/>
            </a:pPr>
            <a:r>
              <a:rPr lang="en-US" altLang="en-US" sz="2400"/>
              <a:t>1000 cal = 1kcal</a:t>
            </a:r>
            <a:endParaRPr lang="he-IL" altLang="en-US" sz="2400"/>
          </a:p>
          <a:p>
            <a:pPr eaLnBrk="1" hangingPunct="1">
              <a:spcBef>
                <a:spcPct val="25000"/>
              </a:spcBef>
              <a:spcAft>
                <a:spcPct val="25000"/>
              </a:spcAft>
              <a:buClr>
                <a:schemeClr val="folHlink"/>
              </a:buClr>
              <a:buFont typeface="Wingdings 2" panose="05020102010507070707" pitchFamily="18" charset="2"/>
              <a:buChar char="í"/>
            </a:pPr>
            <a:r>
              <a:rPr lang="he-IL" altLang="en-US" sz="2400"/>
              <a:t>בשפת היום יום כאשר מדברים על קלוריה, מתכוונים לקילוקלוריה</a:t>
            </a:r>
          </a:p>
          <a:p>
            <a:pPr eaLnBrk="1" hangingPunct="1">
              <a:spcBef>
                <a:spcPct val="25000"/>
              </a:spcBef>
              <a:spcAft>
                <a:spcPct val="25000"/>
              </a:spcAft>
              <a:buClr>
                <a:schemeClr val="folHlink"/>
              </a:buClr>
              <a:buFont typeface="Wingdings 2" panose="05020102010507070707" pitchFamily="18" charset="2"/>
              <a:buChar char="í"/>
            </a:pPr>
            <a:r>
              <a:rPr lang="he-IL" altLang="en-US" sz="2400"/>
              <a:t> </a:t>
            </a:r>
            <a:r>
              <a:rPr lang="en-US" altLang="en-US" sz="2400"/>
              <a:t>1cal = 4.184J</a:t>
            </a:r>
            <a:r>
              <a:rPr lang="he-IL" altLang="en-US" sz="2400"/>
              <a:t>  או  </a:t>
            </a:r>
            <a:r>
              <a:rPr lang="en-US" altLang="en-US" sz="2400"/>
              <a:t>1kcal = 4.184kJ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 fill="hold"/>
                                        <p:tgtEl>
                                          <p:spTgt spid="1280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8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 calcmode="lin" valueType="num">
                                      <p:cBhvr additive="base">
                                        <p:cTn id="19" dur="500" fill="hold"/>
                                        <p:tgtEl>
                                          <p:spTgt spid="1280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8003">
                                            <p:txEl>
                                              <p:pRg st="3" end="3"/>
                                            </p:txEl>
                                          </p:spTgt>
                                        </p:tgtEl>
                                        <p:attrNameLst>
                                          <p:attrName>style.visibility</p:attrName>
                                        </p:attrNameLst>
                                      </p:cBhvr>
                                      <p:to>
                                        <p:strVal val="visible"/>
                                      </p:to>
                                    </p:set>
                                    <p:anim calcmode="lin" valueType="num">
                                      <p:cBhvr additive="base">
                                        <p:cTn id="25" dur="500" fill="hold"/>
                                        <p:tgtEl>
                                          <p:spTgt spid="1280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8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8003">
                                            <p:txEl>
                                              <p:pRg st="4" end="4"/>
                                            </p:txEl>
                                          </p:spTgt>
                                        </p:tgtEl>
                                        <p:attrNameLst>
                                          <p:attrName>style.visibility</p:attrName>
                                        </p:attrNameLst>
                                      </p:cBhvr>
                                      <p:to>
                                        <p:strVal val="visible"/>
                                      </p:to>
                                    </p:set>
                                    <p:anim calcmode="lin" valueType="num">
                                      <p:cBhvr additive="base">
                                        <p:cTn id="31" dur="500" fill="hold"/>
                                        <p:tgtEl>
                                          <p:spTgt spid="12800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80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7">
            <a:extLst>
              <a:ext uri="{FF2B5EF4-FFF2-40B4-BE49-F238E27FC236}">
                <a16:creationId xmlns:a16="http://schemas.microsoft.com/office/drawing/2014/main" id="{62149CBD-B4E2-55F8-2925-F51537FE2480}"/>
              </a:ext>
            </a:extLst>
          </p:cNvPr>
          <p:cNvSpPr>
            <a:spLocks noGrp="1" noChangeArrowheads="1"/>
          </p:cNvSpPr>
          <p:nvPr>
            <p:ph type="title"/>
          </p:nvPr>
        </p:nvSpPr>
        <p:spPr/>
        <p:txBody>
          <a:bodyPr/>
          <a:lstStyle/>
          <a:p>
            <a:pPr eaLnBrk="1" hangingPunct="1"/>
            <a:r>
              <a:rPr lang="he-IL" altLang="en-US" b="1"/>
              <a:t>שאלה מעברי אנרגיה / מערכות</a:t>
            </a:r>
            <a:endParaRPr lang="en-US" altLang="en-US" b="1"/>
          </a:p>
        </p:txBody>
      </p:sp>
      <p:sp>
        <p:nvSpPr>
          <p:cNvPr id="41987" name="Rectangle 3">
            <a:extLst>
              <a:ext uri="{FF2B5EF4-FFF2-40B4-BE49-F238E27FC236}">
                <a16:creationId xmlns:a16="http://schemas.microsoft.com/office/drawing/2014/main" id="{BABE8F55-9810-E9A4-1952-205AEFD6B116}"/>
              </a:ext>
            </a:extLst>
          </p:cNvPr>
          <p:cNvSpPr>
            <a:spLocks noGrp="1" noChangeArrowheads="1"/>
          </p:cNvSpPr>
          <p:nvPr>
            <p:ph type="body" sz="half" idx="1"/>
          </p:nvPr>
        </p:nvSpPr>
        <p:spPr>
          <a:xfrm>
            <a:off x="1527175" y="1484313"/>
            <a:ext cx="7437438" cy="2016125"/>
          </a:xfrm>
          <a:noFill/>
        </p:spPr>
        <p:txBody>
          <a:bodyPr/>
          <a:lstStyle/>
          <a:p>
            <a:pPr eaLnBrk="1" hangingPunct="1">
              <a:lnSpc>
                <a:spcPct val="80000"/>
              </a:lnSpc>
              <a:buClr>
                <a:schemeClr val="folHlink"/>
              </a:buClr>
              <a:buFont typeface="Wingdings 2" panose="05020102010507070707" pitchFamily="18" charset="2"/>
              <a:buChar char="í"/>
            </a:pPr>
            <a:r>
              <a:rPr lang="he-IL" altLang="en-US" sz="2000"/>
              <a:t>נועה הכניסה שני בקבוקי מיץ בצידנית והשאירה אותה פתוחה זמן ממושך. היא הוציאה שקית סגורה עם קרח מהמקפיא, הניחה אותה בצידנית וסגרה אותה. לאחר שהצידנית היתה סגורה כשעה, היא פתחה אותה והרגישה שהאוויר ובקבוקי המיץ התקררו. </a:t>
            </a:r>
          </a:p>
          <a:p>
            <a:pPr eaLnBrk="1" hangingPunct="1">
              <a:lnSpc>
                <a:spcPct val="80000"/>
              </a:lnSpc>
              <a:buClr>
                <a:schemeClr val="folHlink"/>
              </a:buClr>
              <a:buFont typeface="Wingdings 2" panose="05020102010507070707" pitchFamily="18" charset="2"/>
              <a:buChar char="í"/>
            </a:pPr>
            <a:r>
              <a:rPr lang="he-IL" altLang="en-US" sz="2000"/>
              <a:t>בשקית נשאר קצת  קרח בתוך מים. טמפרטורת החדר היתה </a:t>
            </a:r>
            <a:r>
              <a:rPr lang="en-US" altLang="en-US" sz="2000"/>
              <a:t>25</a:t>
            </a:r>
            <a:r>
              <a:rPr lang="en-US" altLang="en-US" sz="2000" baseline="30000"/>
              <a:t>0</a:t>
            </a:r>
            <a:r>
              <a:rPr lang="en-US" altLang="en-US" sz="2000"/>
              <a:t>C</a:t>
            </a:r>
            <a:r>
              <a:rPr lang="he-IL" altLang="en-US" sz="2000"/>
              <a:t> טמפרטורת המקפיא היתה </a:t>
            </a:r>
            <a:r>
              <a:rPr lang="en-US" altLang="en-US" sz="2000"/>
              <a:t>0</a:t>
            </a:r>
            <a:r>
              <a:rPr lang="en-US" altLang="en-US" sz="2000" baseline="30000"/>
              <a:t>0</a:t>
            </a:r>
            <a:r>
              <a:rPr lang="en-US" altLang="en-US" sz="2000"/>
              <a:t>C</a:t>
            </a:r>
            <a:endParaRPr lang="he-IL" altLang="en-US" sz="2000"/>
          </a:p>
          <a:p>
            <a:pPr eaLnBrk="1" hangingPunct="1">
              <a:lnSpc>
                <a:spcPct val="80000"/>
              </a:lnSpc>
              <a:buClr>
                <a:schemeClr val="folHlink"/>
              </a:buClr>
              <a:buFont typeface="Wingdings 2" panose="05020102010507070707" pitchFamily="18" charset="2"/>
              <a:buNone/>
            </a:pPr>
            <a:r>
              <a:rPr lang="he-IL" altLang="en-US" sz="2000"/>
              <a:t>השלימו את טבלה הבאה:            </a:t>
            </a:r>
          </a:p>
        </p:txBody>
      </p:sp>
      <p:graphicFrame>
        <p:nvGraphicFramePr>
          <p:cNvPr id="109624" name="Group 56">
            <a:extLst>
              <a:ext uri="{FF2B5EF4-FFF2-40B4-BE49-F238E27FC236}">
                <a16:creationId xmlns:a16="http://schemas.microsoft.com/office/drawing/2014/main" id="{9BDB7B9E-5563-6196-CAA1-CB1E7C570544}"/>
              </a:ext>
            </a:extLst>
          </p:cNvPr>
          <p:cNvGraphicFramePr>
            <a:graphicFrameLocks noGrp="1"/>
          </p:cNvGraphicFramePr>
          <p:nvPr>
            <p:ph sz="half" idx="2"/>
            <p:extLst>
              <p:ext uri="{D42A27DB-BD31-4B8C-83A1-F6EECF244321}">
                <p14:modId xmlns:p14="http://schemas.microsoft.com/office/powerpoint/2010/main" val="4134749704"/>
              </p:ext>
            </p:extLst>
          </p:nvPr>
        </p:nvGraphicFramePr>
        <p:xfrm>
          <a:off x="2090738" y="3657600"/>
          <a:ext cx="6584950" cy="2743200"/>
        </p:xfrm>
        <a:graphic>
          <a:graphicData uri="http://schemas.openxmlformats.org/drawingml/2006/table">
            <a:tbl>
              <a:tblPr firstRow="1"/>
              <a:tblGrid>
                <a:gridCol w="1646237">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tblGrid>
              <a:tr h="4111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rgbClr val="FFFFFF"/>
                          </a:solidFill>
                          <a:effectLst/>
                          <a:latin typeface="Arial" charset="0"/>
                          <a:cs typeface="Arial" charset="0"/>
                        </a:rPr>
                        <a:t>מבודדת</a:t>
                      </a:r>
                      <a:endParaRPr kumimoji="0" lang="en-US" sz="2400" b="0" i="0" u="none" strike="noStrike" cap="none" normalizeH="0" baseline="0">
                        <a:ln>
                          <a:noFill/>
                        </a:ln>
                        <a:solidFill>
                          <a:srgbClr val="FFFFFF"/>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rgbClr val="FFFFFF"/>
                          </a:solidFill>
                          <a:effectLst/>
                          <a:latin typeface="Arial" charset="0"/>
                          <a:cs typeface="Arial" charset="0"/>
                        </a:rPr>
                        <a:t>סגורה</a:t>
                      </a:r>
                      <a:endParaRPr kumimoji="0" lang="en-US" sz="24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rgbClr val="FFFFFF"/>
                          </a:solidFill>
                          <a:effectLst/>
                          <a:latin typeface="Arial" charset="0"/>
                          <a:cs typeface="Arial" charset="0"/>
                        </a:rPr>
                        <a:t>פתוחה</a:t>
                      </a:r>
                      <a:endParaRPr kumimoji="0" lang="en-US" sz="24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a:ln>
                            <a:noFill/>
                          </a:ln>
                          <a:solidFill>
                            <a:srgbClr val="FFFFFF"/>
                          </a:solidFill>
                          <a:effectLst/>
                          <a:latin typeface="Arial" charset="0"/>
                          <a:cs typeface="Arial" charset="0"/>
                        </a:rPr>
                        <a:t>המערכת</a:t>
                      </a:r>
                      <a:endParaRPr kumimoji="0" lang="en-US" sz="2400" b="0"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409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a:ln>
                            <a:noFill/>
                          </a:ln>
                          <a:solidFill>
                            <a:schemeClr val="tx1"/>
                          </a:solidFill>
                          <a:effectLst/>
                          <a:latin typeface="Arial" charset="0"/>
                          <a:cs typeface="Arial" charset="0"/>
                        </a:rPr>
                        <a:t>צידנית סגורה</a:t>
                      </a:r>
                      <a:endParaRPr kumimoji="0" lang="en-US"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4111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a:ln>
                            <a:noFill/>
                          </a:ln>
                          <a:solidFill>
                            <a:schemeClr val="tx1"/>
                          </a:solidFill>
                          <a:effectLst/>
                          <a:latin typeface="Arial" charset="0"/>
                          <a:cs typeface="Arial" charset="0"/>
                        </a:rPr>
                        <a:t>שקית קרח</a:t>
                      </a:r>
                      <a:endParaRPr kumimoji="0" lang="en-US"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409575">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a:ln>
                            <a:noFill/>
                          </a:ln>
                          <a:solidFill>
                            <a:schemeClr val="tx1"/>
                          </a:solidFill>
                          <a:effectLst/>
                          <a:latin typeface="Arial" charset="0"/>
                          <a:cs typeface="Arial" charset="0"/>
                        </a:rPr>
                        <a:t>צידנית פתוחה</a:t>
                      </a:r>
                      <a:endParaRPr kumimoji="0" lang="en-US"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3"/>
                  </a:ext>
                </a:extLst>
              </a:tr>
              <a:tr h="4556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a:ln>
                            <a:noFill/>
                          </a:ln>
                          <a:solidFill>
                            <a:schemeClr val="tx1"/>
                          </a:solidFill>
                          <a:effectLst/>
                          <a:latin typeface="Arial" charset="0"/>
                          <a:cs typeface="Arial" charset="0"/>
                        </a:rPr>
                        <a:t>מקפיא</a:t>
                      </a:r>
                      <a:endParaRPr kumimoji="0" lang="en-US" sz="1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r h="41116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he-IL" sz="1800" b="0" i="0" u="none" strike="noStrike" cap="none" normalizeH="0" baseline="0" dirty="0">
                          <a:ln>
                            <a:noFill/>
                          </a:ln>
                          <a:solidFill>
                            <a:schemeClr val="tx1"/>
                          </a:solidFill>
                          <a:effectLst/>
                          <a:latin typeface="Arial" charset="0"/>
                          <a:cs typeface="Arial" charset="0"/>
                        </a:rPr>
                        <a:t>בקבוק מיץ</a:t>
                      </a:r>
                      <a:endParaRPr kumimoji="0" lang="en-US" sz="18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3264D3A-66F3-1C5F-749B-DE75223CB0BA}"/>
              </a:ext>
            </a:extLst>
          </p:cNvPr>
          <p:cNvSpPr>
            <a:spLocks noGrp="1" noChangeArrowheads="1"/>
          </p:cNvSpPr>
          <p:nvPr>
            <p:ph type="title"/>
          </p:nvPr>
        </p:nvSpPr>
        <p:spPr/>
        <p:txBody>
          <a:bodyPr/>
          <a:lstStyle/>
          <a:p>
            <a:pPr eaLnBrk="1" hangingPunct="1"/>
            <a:r>
              <a:rPr lang="he-IL" altLang="en-US" b="1"/>
              <a:t>... שאלה מעברי אנרגיה / מערכות</a:t>
            </a:r>
            <a:endParaRPr lang="en-US" altLang="en-US" b="1"/>
          </a:p>
        </p:txBody>
      </p:sp>
      <p:sp>
        <p:nvSpPr>
          <p:cNvPr id="43011" name="Rectangle 3">
            <a:extLst>
              <a:ext uri="{FF2B5EF4-FFF2-40B4-BE49-F238E27FC236}">
                <a16:creationId xmlns:a16="http://schemas.microsoft.com/office/drawing/2014/main" id="{FAE04BD7-EFEB-15F1-2CDB-BA8F1353C0E3}"/>
              </a:ext>
            </a:extLst>
          </p:cNvPr>
          <p:cNvSpPr>
            <a:spLocks noGrp="1" noChangeArrowheads="1"/>
          </p:cNvSpPr>
          <p:nvPr>
            <p:ph type="body" idx="1"/>
          </p:nvPr>
        </p:nvSpPr>
        <p:spPr>
          <a:xfrm>
            <a:off x="1835150" y="1700213"/>
            <a:ext cx="6840538" cy="4537075"/>
          </a:xfrm>
          <a:noFill/>
        </p:spPr>
        <p:txBody>
          <a:bodyPr/>
          <a:lstStyle/>
          <a:p>
            <a:pPr eaLnBrk="1" hangingPunct="1">
              <a:spcAft>
                <a:spcPct val="20000"/>
              </a:spcAft>
              <a:buClr>
                <a:schemeClr val="folHlink"/>
              </a:buClr>
              <a:buFont typeface="Wingdings 2" panose="05020102010507070707" pitchFamily="18" charset="2"/>
              <a:buChar char="í"/>
            </a:pPr>
            <a:r>
              <a:rPr lang="he-IL" altLang="en-US" sz="2400"/>
              <a:t>מי "הפסיד" אנרגיה?</a:t>
            </a:r>
          </a:p>
          <a:p>
            <a:pPr eaLnBrk="1" hangingPunct="1">
              <a:spcAft>
                <a:spcPct val="20000"/>
              </a:spcAft>
              <a:buClr>
                <a:schemeClr val="folHlink"/>
              </a:buClr>
              <a:buFont typeface="Wingdings 2" panose="05020102010507070707" pitchFamily="18" charset="2"/>
              <a:buChar char="í"/>
            </a:pPr>
            <a:r>
              <a:rPr lang="he-IL" altLang="en-US" sz="2400"/>
              <a:t>מי "הרוויח" אנרגיה כאשר הצידנית היתה סגורה? </a:t>
            </a:r>
            <a:br>
              <a:rPr lang="he-IL" altLang="en-US" sz="2400"/>
            </a:br>
            <a:r>
              <a:rPr lang="he-IL" altLang="en-US" sz="2400"/>
              <a:t>הסבר בעזרת דיאגרמת אנרגיה מתאימה.</a:t>
            </a:r>
          </a:p>
          <a:p>
            <a:pPr eaLnBrk="1" hangingPunct="1">
              <a:spcAft>
                <a:spcPct val="20000"/>
              </a:spcAft>
              <a:buClr>
                <a:schemeClr val="folHlink"/>
              </a:buClr>
              <a:buFont typeface="Wingdings 2" panose="05020102010507070707" pitchFamily="18" charset="2"/>
              <a:buChar char="í"/>
            </a:pPr>
            <a:r>
              <a:rPr lang="he-IL" altLang="en-US" sz="2400"/>
              <a:t>קבע אם האנרגיה הכוללת של תוכן הצידנית הסגורה גדלה\קטנה\לא השתנתה. הסבר את קביעתך.</a:t>
            </a:r>
          </a:p>
          <a:p>
            <a:pPr eaLnBrk="1" hangingPunct="1">
              <a:spcAft>
                <a:spcPct val="20000"/>
              </a:spcAft>
              <a:buClr>
                <a:schemeClr val="folHlink"/>
              </a:buClr>
              <a:buFont typeface="Wingdings 2" panose="05020102010507070707" pitchFamily="18" charset="2"/>
              <a:buChar char="í"/>
            </a:pPr>
            <a:r>
              <a:rPr lang="he-IL" altLang="en-US" sz="2400"/>
              <a:t>האם הטמפרטורה של הקרח עלתה, ירדה או לא השתנתה? הסבר.</a:t>
            </a:r>
          </a:p>
          <a:p>
            <a:pPr eaLnBrk="1" hangingPunct="1">
              <a:spcAft>
                <a:spcPct val="20000"/>
              </a:spcAft>
              <a:buClr>
                <a:schemeClr val="folHlink"/>
              </a:buClr>
              <a:buFont typeface="Wingdings 2" panose="05020102010507070707" pitchFamily="18" charset="2"/>
              <a:buChar char="í"/>
            </a:pPr>
            <a:r>
              <a:rPr lang="he-IL" altLang="en-US" sz="2400"/>
              <a:t>תאר ברמה המולקולרית מה קרה למולקולות של המיץ בזמן שהמיץ התקרר. </a:t>
            </a:r>
            <a:endParaRPr lang="en-US" altLang="en-US" sz="2400"/>
          </a:p>
          <a:p>
            <a:pPr eaLnBrk="1" hangingPunct="1">
              <a:spcAft>
                <a:spcPct val="20000"/>
              </a:spcAft>
              <a:buClr>
                <a:schemeClr val="folHlink"/>
              </a:buClr>
              <a:buFont typeface="Wingdings 2" panose="05020102010507070707" pitchFamily="18" charset="2"/>
              <a:buChar char="í"/>
            </a:pPr>
            <a:endParaRPr lang="en-US" altLang="en-US" sz="24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8">
            <a:extLst>
              <a:ext uri="{FF2B5EF4-FFF2-40B4-BE49-F238E27FC236}">
                <a16:creationId xmlns:a16="http://schemas.microsoft.com/office/drawing/2014/main" id="{4AF981FE-FDFD-AEAE-9BEC-DEE68A2DA078}"/>
              </a:ext>
            </a:extLst>
          </p:cNvPr>
          <p:cNvSpPr>
            <a:spLocks noGrp="1" noChangeArrowheads="1"/>
          </p:cNvSpPr>
          <p:nvPr>
            <p:ph type="title" idx="4294967295"/>
          </p:nvPr>
        </p:nvSpPr>
        <p:spPr>
          <a:xfrm>
            <a:off x="1481138" y="441325"/>
            <a:ext cx="7662862" cy="893763"/>
          </a:xfrm>
        </p:spPr>
        <p:txBody>
          <a:bodyPr/>
          <a:lstStyle/>
          <a:p>
            <a:pPr eaLnBrk="1" hangingPunct="1"/>
            <a:r>
              <a:rPr lang="he-IL" altLang="en-US" b="1"/>
              <a:t>חלק שני - מעברי אנרגיה</a:t>
            </a:r>
            <a:endParaRPr lang="en-US" altLang="en-US" b="1"/>
          </a:p>
        </p:txBody>
      </p:sp>
      <p:sp>
        <p:nvSpPr>
          <p:cNvPr id="10379" name="Rectangle 139">
            <a:extLst>
              <a:ext uri="{FF2B5EF4-FFF2-40B4-BE49-F238E27FC236}">
                <a16:creationId xmlns:a16="http://schemas.microsoft.com/office/drawing/2014/main" id="{50C0B1FC-F814-1270-9D03-99CD6383A4F7}"/>
              </a:ext>
            </a:extLst>
          </p:cNvPr>
          <p:cNvSpPr>
            <a:spLocks noGrp="1" noChangeArrowheads="1"/>
          </p:cNvSpPr>
          <p:nvPr>
            <p:ph sz="quarter" idx="4294967295"/>
          </p:nvPr>
        </p:nvSpPr>
        <p:spPr>
          <a:xfrm>
            <a:off x="2087563" y="1851025"/>
            <a:ext cx="6540500" cy="3962400"/>
          </a:xfrm>
        </p:spPr>
        <p:txBody>
          <a:bodyPr/>
          <a:lstStyle/>
          <a:p>
            <a:pPr eaLnBrk="1" hangingPunct="1">
              <a:spcAft>
                <a:spcPct val="20000"/>
              </a:spcAft>
              <a:buClr>
                <a:schemeClr val="folHlink"/>
              </a:buClr>
              <a:buFont typeface="Wingdings 2" panose="05020102010507070707" pitchFamily="18" charset="2"/>
              <a:buChar char="í"/>
            </a:pPr>
            <a:r>
              <a:rPr lang="he-IL" altLang="en-US"/>
              <a:t>לכל מערכת יש אנרגיה פנימית.</a:t>
            </a:r>
          </a:p>
          <a:p>
            <a:pPr eaLnBrk="1" hangingPunct="1">
              <a:spcAft>
                <a:spcPct val="20000"/>
              </a:spcAft>
              <a:buClr>
                <a:schemeClr val="folHlink"/>
              </a:buClr>
              <a:buFont typeface="Wingdings 2" panose="05020102010507070707" pitchFamily="18" charset="2"/>
              <a:buChar char="í"/>
            </a:pPr>
            <a:r>
              <a:rPr lang="he-IL" altLang="en-US"/>
              <a:t>שינויים באנרגיה פנימית מתרחשים כתוצאה מעברי אנרגיה בצורת חימום ו/או ביצוע עבודה ו/או קרינה</a:t>
            </a:r>
          </a:p>
          <a:p>
            <a:pPr eaLnBrk="1" hangingPunct="1">
              <a:spcAft>
                <a:spcPct val="20000"/>
              </a:spcAft>
              <a:buClr>
                <a:schemeClr val="folHlink"/>
              </a:buClr>
              <a:buFont typeface="Wingdings 2" panose="05020102010507070707" pitchFamily="18" charset="2"/>
              <a:buChar char="í"/>
            </a:pPr>
            <a:r>
              <a:rPr lang="he-IL" altLang="en-US"/>
              <a:t>כאשר מתרחשות תגובות כימיות חל שינוי באנרגיה הפנימית של המערכת</a:t>
            </a:r>
          </a:p>
        </p:txBody>
      </p:sp>
      <p:pic>
        <p:nvPicPr>
          <p:cNvPr id="44036" name="Picture 4" descr="how-solar-energy-works-growing-plants">
            <a:extLst>
              <a:ext uri="{FF2B5EF4-FFF2-40B4-BE49-F238E27FC236}">
                <a16:creationId xmlns:a16="http://schemas.microsoft.com/office/drawing/2014/main" id="{402FC9AB-31DD-4BD3-64DC-B5E99EA03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2863"/>
            <a:ext cx="2087563" cy="13954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6" descr="plug-in-hybrid-car-4">
            <a:extLst>
              <a:ext uri="{FF2B5EF4-FFF2-40B4-BE49-F238E27FC236}">
                <a16:creationId xmlns:a16="http://schemas.microsoft.com/office/drawing/2014/main" id="{5C9A168B-5ABA-7942-F904-7FC496BFE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062288"/>
            <a:ext cx="1657350" cy="165735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5" descr="Lightening">
            <a:extLst>
              <a:ext uri="{FF2B5EF4-FFF2-40B4-BE49-F238E27FC236}">
                <a16:creationId xmlns:a16="http://schemas.microsoft.com/office/drawing/2014/main" id="{B579F210-481D-E2F4-B5F7-4DAAD2B83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4851400"/>
            <a:ext cx="1768475" cy="192246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4039" name="Picture 7" descr="rocket3">
            <a:extLst>
              <a:ext uri="{FF2B5EF4-FFF2-40B4-BE49-F238E27FC236}">
                <a16:creationId xmlns:a16="http://schemas.microsoft.com/office/drawing/2014/main" id="{7E8EFBFA-B0FA-AD6E-1108-C714E6DD0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913" y="4949825"/>
            <a:ext cx="1728787" cy="16922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79">
                                            <p:txEl>
                                              <p:pRg st="0" end="0"/>
                                            </p:txEl>
                                          </p:spTgt>
                                        </p:tgtEl>
                                        <p:attrNameLst>
                                          <p:attrName>style.visibility</p:attrName>
                                        </p:attrNameLst>
                                      </p:cBhvr>
                                      <p:to>
                                        <p:strVal val="visible"/>
                                      </p:to>
                                    </p:set>
                                    <p:anim calcmode="lin" valueType="num">
                                      <p:cBhvr additive="base">
                                        <p:cTn id="7" dur="500" fill="hold"/>
                                        <p:tgtEl>
                                          <p:spTgt spid="10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79">
                                            <p:txEl>
                                              <p:pRg st="1" end="1"/>
                                            </p:txEl>
                                          </p:spTgt>
                                        </p:tgtEl>
                                        <p:attrNameLst>
                                          <p:attrName>style.visibility</p:attrName>
                                        </p:attrNameLst>
                                      </p:cBhvr>
                                      <p:to>
                                        <p:strVal val="visible"/>
                                      </p:to>
                                    </p:set>
                                    <p:anim calcmode="lin" valueType="num">
                                      <p:cBhvr additive="base">
                                        <p:cTn id="13" dur="500" fill="hold"/>
                                        <p:tgtEl>
                                          <p:spTgt spid="103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379">
                                            <p:txEl>
                                              <p:pRg st="2" end="2"/>
                                            </p:txEl>
                                          </p:spTgt>
                                        </p:tgtEl>
                                        <p:attrNameLst>
                                          <p:attrName>style.visibility</p:attrName>
                                        </p:attrNameLst>
                                      </p:cBhvr>
                                      <p:to>
                                        <p:strVal val="visible"/>
                                      </p:to>
                                    </p:set>
                                    <p:anim calcmode="lin" valueType="num">
                                      <p:cBhvr additive="base">
                                        <p:cTn id="19" dur="500" fill="hold"/>
                                        <p:tgtEl>
                                          <p:spTgt spid="103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6">
            <a:extLst>
              <a:ext uri="{FF2B5EF4-FFF2-40B4-BE49-F238E27FC236}">
                <a16:creationId xmlns:a16="http://schemas.microsoft.com/office/drawing/2014/main" id="{DF16251C-9C4A-5F4B-2C5F-29A73C48CA4A}"/>
              </a:ext>
            </a:extLst>
          </p:cNvPr>
          <p:cNvSpPr>
            <a:spLocks noGrp="1" noChangeArrowheads="1"/>
          </p:cNvSpPr>
          <p:nvPr>
            <p:ph type="title" idx="4294967295"/>
          </p:nvPr>
        </p:nvSpPr>
        <p:spPr bwMode="auto">
          <a:xfrm>
            <a:off x="5470525" y="80963"/>
            <a:ext cx="1873250" cy="611187"/>
          </a:xfrm>
          <a:prstGeom prst="roundRect">
            <a:avLst>
              <a:gd name="adj" fmla="val 16667"/>
            </a:avLst>
          </a:prstGeom>
          <a:solidFill>
            <a:schemeClr val="accent1"/>
          </a:solidFill>
          <a:ln w="9525">
            <a:solidFill>
              <a:schemeClr val="tx1"/>
            </a:solidFill>
            <a:prstDash/>
            <a:round/>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e-IL"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אנרגיה  </a:t>
            </a: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059" name="AutoShape 9">
            <a:extLst>
              <a:ext uri="{FF2B5EF4-FFF2-40B4-BE49-F238E27FC236}">
                <a16:creationId xmlns:a16="http://schemas.microsoft.com/office/drawing/2014/main" id="{6F6350F5-31A6-64EA-DCCD-071B8043F28B}"/>
              </a:ext>
            </a:extLst>
          </p:cNvPr>
          <p:cNvSpPr>
            <a:spLocks noChangeArrowheads="1"/>
          </p:cNvSpPr>
          <p:nvPr/>
        </p:nvSpPr>
        <p:spPr bwMode="auto">
          <a:xfrm>
            <a:off x="5470525" y="1414463"/>
            <a:ext cx="1873250" cy="611187"/>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פנימית</a:t>
            </a:r>
            <a:endParaRPr lang="en-US" altLang="en-US"/>
          </a:p>
        </p:txBody>
      </p:sp>
      <p:cxnSp>
        <p:nvCxnSpPr>
          <p:cNvPr id="45060" name="AutoShape 14" descr="חץ">
            <a:extLst>
              <a:ext uri="{FF2B5EF4-FFF2-40B4-BE49-F238E27FC236}">
                <a16:creationId xmlns:a16="http://schemas.microsoft.com/office/drawing/2014/main" id="{B157A267-035E-E444-566A-D7EC8F35612F}"/>
              </a:ext>
            </a:extLst>
          </p:cNvPr>
          <p:cNvCxnSpPr>
            <a:cxnSpLocks noChangeShapeType="1"/>
            <a:stCxn id="45058" idx="2"/>
            <a:endCxn id="45059" idx="0"/>
          </p:cNvCxnSpPr>
          <p:nvPr/>
        </p:nvCxnSpPr>
        <p:spPr bwMode="auto">
          <a:xfrm>
            <a:off x="6407150" y="692150"/>
            <a:ext cx="0" cy="72231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nvGrpSpPr>
          <p:cNvPr id="2" name="Group 47" descr="אנרגיה קינטית ופוטנציאלית">
            <a:extLst>
              <a:ext uri="{FF2B5EF4-FFF2-40B4-BE49-F238E27FC236}">
                <a16:creationId xmlns:a16="http://schemas.microsoft.com/office/drawing/2014/main" id="{1EC75B49-0188-2304-FDAE-D41D39E54A79}"/>
              </a:ext>
            </a:extLst>
          </p:cNvPr>
          <p:cNvGrpSpPr>
            <a:grpSpLocks/>
          </p:cNvGrpSpPr>
          <p:nvPr/>
        </p:nvGrpSpPr>
        <p:grpSpPr bwMode="auto">
          <a:xfrm>
            <a:off x="4505325" y="2025650"/>
            <a:ext cx="3981450" cy="1308100"/>
            <a:chOff x="2838" y="1276"/>
            <a:chExt cx="2508" cy="824"/>
          </a:xfrm>
        </p:grpSpPr>
        <p:sp>
          <p:nvSpPr>
            <p:cNvPr id="45101" name="AutoShape 7">
              <a:extLst>
                <a:ext uri="{FF2B5EF4-FFF2-40B4-BE49-F238E27FC236}">
                  <a16:creationId xmlns:a16="http://schemas.microsoft.com/office/drawing/2014/main" id="{A11AB038-7786-1E92-550D-6D1DF3A48449}"/>
                </a:ext>
              </a:extLst>
            </p:cNvPr>
            <p:cNvSpPr>
              <a:spLocks noChangeArrowheads="1"/>
            </p:cNvSpPr>
            <p:nvPr/>
          </p:nvSpPr>
          <p:spPr bwMode="auto">
            <a:xfrm>
              <a:off x="4532" y="1715"/>
              <a:ext cx="814"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a:t>
              </a:r>
            </a:p>
            <a:p>
              <a:pPr algn="ctr" eaLnBrk="1" hangingPunct="1"/>
              <a:r>
                <a:rPr lang="he-IL" altLang="en-US"/>
                <a:t>קינטית</a:t>
              </a:r>
              <a:endParaRPr lang="en-US" altLang="en-US"/>
            </a:p>
          </p:txBody>
        </p:sp>
        <p:sp>
          <p:nvSpPr>
            <p:cNvPr id="45102" name="AutoShape 10">
              <a:extLst>
                <a:ext uri="{FF2B5EF4-FFF2-40B4-BE49-F238E27FC236}">
                  <a16:creationId xmlns:a16="http://schemas.microsoft.com/office/drawing/2014/main" id="{B24869D2-ACE7-3F0C-80DF-FC121DFA4624}"/>
                </a:ext>
              </a:extLst>
            </p:cNvPr>
            <p:cNvSpPr>
              <a:spLocks noChangeArrowheads="1"/>
            </p:cNvSpPr>
            <p:nvPr/>
          </p:nvSpPr>
          <p:spPr bwMode="auto">
            <a:xfrm>
              <a:off x="2838" y="1715"/>
              <a:ext cx="885"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a:t>
              </a:r>
            </a:p>
            <a:p>
              <a:pPr algn="ctr" eaLnBrk="1" hangingPunct="1"/>
              <a:r>
                <a:rPr lang="he-IL" altLang="en-US"/>
                <a:t>פוטנציאלית</a:t>
              </a:r>
              <a:endParaRPr lang="en-US" altLang="en-US"/>
            </a:p>
          </p:txBody>
        </p:sp>
        <p:cxnSp>
          <p:nvCxnSpPr>
            <p:cNvPr id="45103" name="AutoShape 15">
              <a:extLst>
                <a:ext uri="{FF2B5EF4-FFF2-40B4-BE49-F238E27FC236}">
                  <a16:creationId xmlns:a16="http://schemas.microsoft.com/office/drawing/2014/main" id="{30FFB08E-B07F-C328-9160-D597E964D74D}"/>
                </a:ext>
              </a:extLst>
            </p:cNvPr>
            <p:cNvCxnSpPr>
              <a:cxnSpLocks noChangeShapeType="1"/>
              <a:stCxn id="45059" idx="2"/>
              <a:endCxn id="45102" idx="0"/>
            </p:cNvCxnSpPr>
            <p:nvPr/>
          </p:nvCxnSpPr>
          <p:spPr bwMode="auto">
            <a:xfrm flipH="1">
              <a:off x="3281" y="1276"/>
              <a:ext cx="755" cy="43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104" name="AutoShape 16">
              <a:extLst>
                <a:ext uri="{FF2B5EF4-FFF2-40B4-BE49-F238E27FC236}">
                  <a16:creationId xmlns:a16="http://schemas.microsoft.com/office/drawing/2014/main" id="{97845ED4-D50F-E378-649F-871CFEC2C78E}"/>
                </a:ext>
              </a:extLst>
            </p:cNvPr>
            <p:cNvCxnSpPr>
              <a:cxnSpLocks noChangeShapeType="1"/>
              <a:stCxn id="45059" idx="2"/>
              <a:endCxn id="45101" idx="0"/>
            </p:cNvCxnSpPr>
            <p:nvPr/>
          </p:nvCxnSpPr>
          <p:spPr bwMode="auto">
            <a:xfrm>
              <a:off x="4036" y="1276"/>
              <a:ext cx="903" cy="439"/>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105" name="Text Box 19">
              <a:extLst>
                <a:ext uri="{FF2B5EF4-FFF2-40B4-BE49-F238E27FC236}">
                  <a16:creationId xmlns:a16="http://schemas.microsoft.com/office/drawing/2014/main" id="{0687E727-C6EF-7830-CB19-89645202099D}"/>
                </a:ext>
              </a:extLst>
            </p:cNvPr>
            <p:cNvSpPr txBox="1">
              <a:spLocks noChangeArrowheads="1"/>
            </p:cNvSpPr>
            <p:nvPr/>
          </p:nvSpPr>
          <p:spPr bwMode="auto">
            <a:xfrm>
              <a:off x="3900" y="1775"/>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2000"/>
                <a:t>+</a:t>
              </a:r>
              <a:endParaRPr lang="en-US" altLang="en-US" sz="2000"/>
            </a:p>
          </p:txBody>
        </p:sp>
      </p:grpSp>
      <p:sp>
        <p:nvSpPr>
          <p:cNvPr id="45062" name="Text Box 40">
            <a:extLst>
              <a:ext uri="{FF2B5EF4-FFF2-40B4-BE49-F238E27FC236}">
                <a16:creationId xmlns:a16="http://schemas.microsoft.com/office/drawing/2014/main" id="{760735A1-32DD-2B17-70C2-C7D798E6D8DF}"/>
              </a:ext>
            </a:extLst>
          </p:cNvPr>
          <p:cNvSpPr txBox="1">
            <a:spLocks noChangeArrowheads="1"/>
          </p:cNvSpPr>
          <p:nvPr/>
        </p:nvSpPr>
        <p:spPr bwMode="auto">
          <a:xfrm>
            <a:off x="6480175" y="982663"/>
            <a:ext cx="266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ltLang="en-US" sz="1600">
                <a:latin typeface="BN Anna" pitchFamily="2" charset="-79"/>
                <a:cs typeface="Guttman Yad-Brush" panose="02010401010101010101" pitchFamily="2" charset="-79"/>
              </a:rPr>
              <a:t>של חומר מבוטאת ע"י</a:t>
            </a:r>
            <a:endParaRPr lang="en-US" altLang="en-US" sz="1600">
              <a:latin typeface="BN Anna" pitchFamily="2" charset="-79"/>
              <a:cs typeface="Guttman Yad-Brush" panose="02010401010101010101" pitchFamily="2" charset="-79"/>
            </a:endParaRPr>
          </a:p>
        </p:txBody>
      </p:sp>
      <p:grpSp>
        <p:nvGrpSpPr>
          <p:cNvPr id="3" name="Group 51" descr="משתנה באמצעות">
            <a:extLst>
              <a:ext uri="{FF2B5EF4-FFF2-40B4-BE49-F238E27FC236}">
                <a16:creationId xmlns:a16="http://schemas.microsoft.com/office/drawing/2014/main" id="{03FDD9EB-9FC5-F679-04E6-FE3EA3DE42E1}"/>
              </a:ext>
            </a:extLst>
          </p:cNvPr>
          <p:cNvGrpSpPr>
            <a:grpSpLocks/>
          </p:cNvGrpSpPr>
          <p:nvPr/>
        </p:nvGrpSpPr>
        <p:grpSpPr bwMode="auto">
          <a:xfrm>
            <a:off x="1008063" y="1414463"/>
            <a:ext cx="4537075" cy="611187"/>
            <a:chOff x="635" y="891"/>
            <a:chExt cx="2858" cy="385"/>
          </a:xfrm>
        </p:grpSpPr>
        <p:sp>
          <p:nvSpPr>
            <p:cNvPr id="45098" name="AutoShape 12">
              <a:extLst>
                <a:ext uri="{FF2B5EF4-FFF2-40B4-BE49-F238E27FC236}">
                  <a16:creationId xmlns:a16="http://schemas.microsoft.com/office/drawing/2014/main" id="{1838D8FE-15A6-1D76-6EF5-E29B7EF8A497}"/>
                </a:ext>
              </a:extLst>
            </p:cNvPr>
            <p:cNvSpPr>
              <a:spLocks noChangeArrowheads="1"/>
            </p:cNvSpPr>
            <p:nvPr/>
          </p:nvSpPr>
          <p:spPr bwMode="auto">
            <a:xfrm>
              <a:off x="635" y="891"/>
              <a:ext cx="1180"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מעברי אנרגיה</a:t>
              </a:r>
              <a:endParaRPr lang="en-US" altLang="en-US"/>
            </a:p>
          </p:txBody>
        </p:sp>
        <p:cxnSp>
          <p:nvCxnSpPr>
            <p:cNvPr id="45099" name="AutoShape 33">
              <a:extLst>
                <a:ext uri="{FF2B5EF4-FFF2-40B4-BE49-F238E27FC236}">
                  <a16:creationId xmlns:a16="http://schemas.microsoft.com/office/drawing/2014/main" id="{9A56FB55-D562-F977-3115-D8CC502074B9}"/>
                </a:ext>
              </a:extLst>
            </p:cNvPr>
            <p:cNvCxnSpPr>
              <a:cxnSpLocks noChangeShapeType="1"/>
              <a:stCxn id="45059" idx="1"/>
              <a:endCxn id="45098" idx="3"/>
            </p:cNvCxnSpPr>
            <p:nvPr/>
          </p:nvCxnSpPr>
          <p:spPr bwMode="auto">
            <a:xfrm flipH="1">
              <a:off x="1815" y="1084"/>
              <a:ext cx="1631"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100" name="Text Box 41">
              <a:extLst>
                <a:ext uri="{FF2B5EF4-FFF2-40B4-BE49-F238E27FC236}">
                  <a16:creationId xmlns:a16="http://schemas.microsoft.com/office/drawing/2014/main" id="{B0EE7A34-2585-C629-C37D-66AA8DD047CF}"/>
                </a:ext>
              </a:extLst>
            </p:cNvPr>
            <p:cNvSpPr txBox="1">
              <a:spLocks noChangeArrowheads="1"/>
            </p:cNvSpPr>
            <p:nvPr/>
          </p:nvSpPr>
          <p:spPr bwMode="auto">
            <a:xfrm>
              <a:off x="1815" y="891"/>
              <a:ext cx="167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משתנה באמצעות</a:t>
              </a:r>
              <a:endParaRPr lang="en-US" altLang="en-US" sz="1600">
                <a:latin typeface="BN Anna" pitchFamily="2" charset="-79"/>
                <a:cs typeface="Guttman Yad-Brush" panose="02010401010101010101" pitchFamily="2" charset="-79"/>
              </a:endParaRPr>
            </a:p>
          </p:txBody>
        </p:sp>
      </p:grpSp>
      <p:grpSp>
        <p:nvGrpSpPr>
          <p:cNvPr id="4" name="Group 48" descr="מהירות תנועה ומסה">
            <a:extLst>
              <a:ext uri="{FF2B5EF4-FFF2-40B4-BE49-F238E27FC236}">
                <a16:creationId xmlns:a16="http://schemas.microsoft.com/office/drawing/2014/main" id="{A6CE774A-7625-19F9-C5E5-623B533663BE}"/>
              </a:ext>
            </a:extLst>
          </p:cNvPr>
          <p:cNvGrpSpPr>
            <a:grpSpLocks/>
          </p:cNvGrpSpPr>
          <p:nvPr/>
        </p:nvGrpSpPr>
        <p:grpSpPr bwMode="auto">
          <a:xfrm>
            <a:off x="6697663" y="3333750"/>
            <a:ext cx="2446337" cy="1506538"/>
            <a:chOff x="4219" y="2100"/>
            <a:chExt cx="1541" cy="949"/>
          </a:xfrm>
        </p:grpSpPr>
        <p:sp>
          <p:nvSpPr>
            <p:cNvPr id="45093" name="AutoShape 8">
              <a:extLst>
                <a:ext uri="{FF2B5EF4-FFF2-40B4-BE49-F238E27FC236}">
                  <a16:creationId xmlns:a16="http://schemas.microsoft.com/office/drawing/2014/main" id="{989EA9A1-368A-BD85-B3DB-CE5C0125C6C7}"/>
                </a:ext>
              </a:extLst>
            </p:cNvPr>
            <p:cNvSpPr>
              <a:spLocks noChangeArrowheads="1"/>
            </p:cNvSpPr>
            <p:nvPr/>
          </p:nvSpPr>
          <p:spPr bwMode="auto">
            <a:xfrm>
              <a:off x="5079" y="2664"/>
              <a:ext cx="681"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מהירות </a:t>
              </a:r>
            </a:p>
            <a:p>
              <a:pPr algn="ctr" eaLnBrk="1" hangingPunct="1"/>
              <a:r>
                <a:rPr lang="he-IL" altLang="en-US"/>
                <a:t>תנועה</a:t>
              </a:r>
              <a:endParaRPr lang="en-US" altLang="en-US"/>
            </a:p>
          </p:txBody>
        </p:sp>
        <p:sp>
          <p:nvSpPr>
            <p:cNvPr id="45094" name="AutoShape 11">
              <a:extLst>
                <a:ext uri="{FF2B5EF4-FFF2-40B4-BE49-F238E27FC236}">
                  <a16:creationId xmlns:a16="http://schemas.microsoft.com/office/drawing/2014/main" id="{0CFE4F1E-DD42-5C76-ED6A-9E9E4DC7DBDB}"/>
                </a:ext>
              </a:extLst>
            </p:cNvPr>
            <p:cNvSpPr>
              <a:spLocks noChangeArrowheads="1"/>
            </p:cNvSpPr>
            <p:nvPr/>
          </p:nvSpPr>
          <p:spPr bwMode="auto">
            <a:xfrm>
              <a:off x="4219" y="2664"/>
              <a:ext cx="625"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מסה</a:t>
              </a:r>
              <a:endParaRPr lang="en-US" altLang="en-US"/>
            </a:p>
          </p:txBody>
        </p:sp>
        <p:cxnSp>
          <p:nvCxnSpPr>
            <p:cNvPr id="45095" name="AutoShape 17">
              <a:extLst>
                <a:ext uri="{FF2B5EF4-FFF2-40B4-BE49-F238E27FC236}">
                  <a16:creationId xmlns:a16="http://schemas.microsoft.com/office/drawing/2014/main" id="{1764D50C-FDCC-D6A0-290C-55D99247EC7E}"/>
                </a:ext>
              </a:extLst>
            </p:cNvPr>
            <p:cNvCxnSpPr>
              <a:cxnSpLocks noChangeShapeType="1"/>
              <a:stCxn id="45101" idx="2"/>
              <a:endCxn id="45093" idx="0"/>
            </p:cNvCxnSpPr>
            <p:nvPr/>
          </p:nvCxnSpPr>
          <p:spPr bwMode="auto">
            <a:xfrm>
              <a:off x="4939" y="2100"/>
              <a:ext cx="481" cy="5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96" name="AutoShape 18">
              <a:extLst>
                <a:ext uri="{FF2B5EF4-FFF2-40B4-BE49-F238E27FC236}">
                  <a16:creationId xmlns:a16="http://schemas.microsoft.com/office/drawing/2014/main" id="{2E7B88A4-A9E3-8DB8-873E-D584FB9547EF}"/>
                </a:ext>
              </a:extLst>
            </p:cNvPr>
            <p:cNvCxnSpPr>
              <a:cxnSpLocks noChangeShapeType="1"/>
              <a:stCxn id="45101" idx="2"/>
              <a:endCxn id="45094" idx="0"/>
            </p:cNvCxnSpPr>
            <p:nvPr/>
          </p:nvCxnSpPr>
          <p:spPr bwMode="auto">
            <a:xfrm flipH="1">
              <a:off x="4532" y="2100"/>
              <a:ext cx="407" cy="5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097" name="Text Box 42">
              <a:extLst>
                <a:ext uri="{FF2B5EF4-FFF2-40B4-BE49-F238E27FC236}">
                  <a16:creationId xmlns:a16="http://schemas.microsoft.com/office/drawing/2014/main" id="{9377F132-1D0F-FFAD-7C19-7D9E29F03319}"/>
                </a:ext>
              </a:extLst>
            </p:cNvPr>
            <p:cNvSpPr txBox="1">
              <a:spLocks noChangeArrowheads="1"/>
            </p:cNvSpPr>
            <p:nvPr/>
          </p:nvSpPr>
          <p:spPr bwMode="auto">
            <a:xfrm>
              <a:off x="4532" y="228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תלויה ב:</a:t>
              </a:r>
              <a:endParaRPr lang="en-US" altLang="en-US" sz="1600">
                <a:latin typeface="BN Anna" pitchFamily="2" charset="-79"/>
                <a:cs typeface="Guttman Yad-Brush" panose="02010401010101010101" pitchFamily="2" charset="-79"/>
              </a:endParaRPr>
            </a:p>
          </p:txBody>
        </p:sp>
      </p:grpSp>
      <p:grpSp>
        <p:nvGrpSpPr>
          <p:cNvPr id="5" name="Group 49" descr="מיקום וסך הכוחות הפועלים">
            <a:extLst>
              <a:ext uri="{FF2B5EF4-FFF2-40B4-BE49-F238E27FC236}">
                <a16:creationId xmlns:a16="http://schemas.microsoft.com/office/drawing/2014/main" id="{E019772D-7A35-1770-A8B0-473C49961C20}"/>
              </a:ext>
            </a:extLst>
          </p:cNvPr>
          <p:cNvGrpSpPr>
            <a:grpSpLocks/>
          </p:cNvGrpSpPr>
          <p:nvPr/>
        </p:nvGrpSpPr>
        <p:grpSpPr bwMode="auto">
          <a:xfrm>
            <a:off x="3894138" y="3333750"/>
            <a:ext cx="2586037" cy="1506538"/>
            <a:chOff x="2453" y="2100"/>
            <a:chExt cx="1629" cy="949"/>
          </a:xfrm>
        </p:grpSpPr>
        <p:sp>
          <p:nvSpPr>
            <p:cNvPr id="45088" name="AutoShape 21">
              <a:extLst>
                <a:ext uri="{FF2B5EF4-FFF2-40B4-BE49-F238E27FC236}">
                  <a16:creationId xmlns:a16="http://schemas.microsoft.com/office/drawing/2014/main" id="{7688846F-69C8-CC59-9C4D-2F5E628DEA5D}"/>
                </a:ext>
              </a:extLst>
            </p:cNvPr>
            <p:cNvSpPr>
              <a:spLocks noChangeArrowheads="1"/>
            </p:cNvSpPr>
            <p:nvPr/>
          </p:nvSpPr>
          <p:spPr bwMode="auto">
            <a:xfrm>
              <a:off x="3395" y="2664"/>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מיקום</a:t>
              </a:r>
              <a:endParaRPr lang="en-US" altLang="en-US"/>
            </a:p>
          </p:txBody>
        </p:sp>
        <p:sp>
          <p:nvSpPr>
            <p:cNvPr id="45089" name="AutoShape 22">
              <a:extLst>
                <a:ext uri="{FF2B5EF4-FFF2-40B4-BE49-F238E27FC236}">
                  <a16:creationId xmlns:a16="http://schemas.microsoft.com/office/drawing/2014/main" id="{96E15FD2-6376-C082-8E00-8E06F7D53694}"/>
                </a:ext>
              </a:extLst>
            </p:cNvPr>
            <p:cNvSpPr>
              <a:spLocks noChangeArrowheads="1"/>
            </p:cNvSpPr>
            <p:nvPr/>
          </p:nvSpPr>
          <p:spPr bwMode="auto">
            <a:xfrm>
              <a:off x="2453" y="2664"/>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סך הכוחות</a:t>
              </a:r>
            </a:p>
            <a:p>
              <a:pPr algn="ctr" eaLnBrk="1" hangingPunct="1"/>
              <a:r>
                <a:rPr lang="he-IL" altLang="en-US"/>
                <a:t>הפועלים</a:t>
              </a:r>
              <a:endParaRPr lang="en-US" altLang="en-US"/>
            </a:p>
          </p:txBody>
        </p:sp>
        <p:cxnSp>
          <p:nvCxnSpPr>
            <p:cNvPr id="45090" name="AutoShape 23">
              <a:extLst>
                <a:ext uri="{FF2B5EF4-FFF2-40B4-BE49-F238E27FC236}">
                  <a16:creationId xmlns:a16="http://schemas.microsoft.com/office/drawing/2014/main" id="{F5FDBECC-7DB2-1FF4-5F1E-51B02A3A3ED8}"/>
                </a:ext>
              </a:extLst>
            </p:cNvPr>
            <p:cNvCxnSpPr>
              <a:cxnSpLocks noChangeShapeType="1"/>
              <a:stCxn id="45102" idx="2"/>
              <a:endCxn id="45088" idx="0"/>
            </p:cNvCxnSpPr>
            <p:nvPr/>
          </p:nvCxnSpPr>
          <p:spPr bwMode="auto">
            <a:xfrm>
              <a:off x="3281" y="2100"/>
              <a:ext cx="458" cy="5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91" name="AutoShape 24">
              <a:extLst>
                <a:ext uri="{FF2B5EF4-FFF2-40B4-BE49-F238E27FC236}">
                  <a16:creationId xmlns:a16="http://schemas.microsoft.com/office/drawing/2014/main" id="{23444615-D7BE-0638-4896-2840B9EE5D8E}"/>
                </a:ext>
              </a:extLst>
            </p:cNvPr>
            <p:cNvCxnSpPr>
              <a:cxnSpLocks noChangeShapeType="1"/>
              <a:stCxn id="45102" idx="2"/>
              <a:endCxn id="45089" idx="0"/>
            </p:cNvCxnSpPr>
            <p:nvPr/>
          </p:nvCxnSpPr>
          <p:spPr bwMode="auto">
            <a:xfrm flipH="1">
              <a:off x="2797" y="2100"/>
              <a:ext cx="484" cy="5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092" name="Text Box 43">
              <a:extLst>
                <a:ext uri="{FF2B5EF4-FFF2-40B4-BE49-F238E27FC236}">
                  <a16:creationId xmlns:a16="http://schemas.microsoft.com/office/drawing/2014/main" id="{2B635FC8-B180-666B-F037-73545CEF2B53}"/>
                </a:ext>
              </a:extLst>
            </p:cNvPr>
            <p:cNvSpPr txBox="1">
              <a:spLocks noChangeArrowheads="1"/>
            </p:cNvSpPr>
            <p:nvPr/>
          </p:nvSpPr>
          <p:spPr bwMode="auto">
            <a:xfrm>
              <a:off x="2759" y="2288"/>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תלויה ב:</a:t>
              </a:r>
              <a:endParaRPr lang="en-US" altLang="en-US" sz="1600">
                <a:latin typeface="BN Anna" pitchFamily="2" charset="-79"/>
                <a:cs typeface="Guttman Yad-Brush" panose="02010401010101010101" pitchFamily="2" charset="-79"/>
              </a:endParaRPr>
            </a:p>
          </p:txBody>
        </p:sp>
      </p:grpSp>
      <p:grpSp>
        <p:nvGrpSpPr>
          <p:cNvPr id="6" name="Group 50" descr="אנרגית גובה ואנרגיה של קפיץ">
            <a:extLst>
              <a:ext uri="{FF2B5EF4-FFF2-40B4-BE49-F238E27FC236}">
                <a16:creationId xmlns:a16="http://schemas.microsoft.com/office/drawing/2014/main" id="{44EB3412-739D-0107-DBD0-C0AC33A0E6CB}"/>
              </a:ext>
            </a:extLst>
          </p:cNvPr>
          <p:cNvGrpSpPr>
            <a:grpSpLocks/>
          </p:cNvGrpSpPr>
          <p:nvPr/>
        </p:nvGrpSpPr>
        <p:grpSpPr bwMode="auto">
          <a:xfrm>
            <a:off x="3894138" y="3333750"/>
            <a:ext cx="2586037" cy="3082925"/>
            <a:chOff x="2453" y="2100"/>
            <a:chExt cx="1629" cy="1942"/>
          </a:xfrm>
        </p:grpSpPr>
        <p:sp>
          <p:nvSpPr>
            <p:cNvPr id="45083" name="AutoShape 13">
              <a:extLst>
                <a:ext uri="{FF2B5EF4-FFF2-40B4-BE49-F238E27FC236}">
                  <a16:creationId xmlns:a16="http://schemas.microsoft.com/office/drawing/2014/main" id="{58D9AD02-FA7F-8714-AB8F-6C470B2B35DE}"/>
                </a:ext>
              </a:extLst>
            </p:cNvPr>
            <p:cNvSpPr>
              <a:spLocks noChangeArrowheads="1"/>
            </p:cNvSpPr>
            <p:nvPr/>
          </p:nvSpPr>
          <p:spPr bwMode="auto">
            <a:xfrm>
              <a:off x="2453" y="3657"/>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אנרגיה של</a:t>
              </a:r>
            </a:p>
            <a:p>
              <a:pPr algn="ctr" eaLnBrk="1" hangingPunct="1"/>
              <a:r>
                <a:rPr lang="he-IL" altLang="en-US"/>
                <a:t> קפיץ</a:t>
              </a:r>
              <a:endParaRPr lang="en-US" altLang="en-US"/>
            </a:p>
          </p:txBody>
        </p:sp>
        <p:sp>
          <p:nvSpPr>
            <p:cNvPr id="45084" name="AutoShape 20">
              <a:extLst>
                <a:ext uri="{FF2B5EF4-FFF2-40B4-BE49-F238E27FC236}">
                  <a16:creationId xmlns:a16="http://schemas.microsoft.com/office/drawing/2014/main" id="{92D176DA-68C6-6B0C-E464-468402BB589F}"/>
                </a:ext>
              </a:extLst>
            </p:cNvPr>
            <p:cNvSpPr>
              <a:spLocks noChangeArrowheads="1"/>
            </p:cNvSpPr>
            <p:nvPr/>
          </p:nvSpPr>
          <p:spPr bwMode="auto">
            <a:xfrm>
              <a:off x="3395" y="3657"/>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אנרגיית</a:t>
              </a:r>
            </a:p>
            <a:p>
              <a:pPr algn="ctr" eaLnBrk="1" hangingPunct="1"/>
              <a:r>
                <a:rPr lang="he-IL" altLang="en-US"/>
                <a:t>גובה</a:t>
              </a:r>
              <a:endParaRPr lang="en-US" altLang="en-US"/>
            </a:p>
          </p:txBody>
        </p:sp>
        <p:cxnSp>
          <p:nvCxnSpPr>
            <p:cNvPr id="45085" name="AutoShape 25">
              <a:extLst>
                <a:ext uri="{FF2B5EF4-FFF2-40B4-BE49-F238E27FC236}">
                  <a16:creationId xmlns:a16="http://schemas.microsoft.com/office/drawing/2014/main" id="{DB221F85-5F17-E82D-AB94-FE8E04235ED4}"/>
                </a:ext>
              </a:extLst>
            </p:cNvPr>
            <p:cNvCxnSpPr>
              <a:cxnSpLocks noChangeShapeType="1"/>
              <a:stCxn id="45102" idx="2"/>
              <a:endCxn id="45083" idx="3"/>
            </p:cNvCxnSpPr>
            <p:nvPr/>
          </p:nvCxnSpPr>
          <p:spPr bwMode="auto">
            <a:xfrm rot="5400000">
              <a:off x="2336" y="2904"/>
              <a:ext cx="1750" cy="141"/>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45086" name="AutoShape 26">
              <a:extLst>
                <a:ext uri="{FF2B5EF4-FFF2-40B4-BE49-F238E27FC236}">
                  <a16:creationId xmlns:a16="http://schemas.microsoft.com/office/drawing/2014/main" id="{BC582416-E837-4860-CFD7-196145E2F88F}"/>
                </a:ext>
              </a:extLst>
            </p:cNvPr>
            <p:cNvCxnSpPr>
              <a:cxnSpLocks noChangeShapeType="1"/>
              <a:stCxn id="45102" idx="2"/>
              <a:endCxn id="45084" idx="1"/>
            </p:cNvCxnSpPr>
            <p:nvPr/>
          </p:nvCxnSpPr>
          <p:spPr bwMode="auto">
            <a:xfrm rot="16200000" flipH="1">
              <a:off x="2463" y="2918"/>
              <a:ext cx="1750" cy="114"/>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45087" name="Text Box 44">
              <a:extLst>
                <a:ext uri="{FF2B5EF4-FFF2-40B4-BE49-F238E27FC236}">
                  <a16:creationId xmlns:a16="http://schemas.microsoft.com/office/drawing/2014/main" id="{F859810F-9359-3B11-B033-19340107F2C2}"/>
                </a:ext>
              </a:extLst>
            </p:cNvPr>
            <p:cNvSpPr txBox="1">
              <a:spLocks noChangeArrowheads="1"/>
            </p:cNvSpPr>
            <p:nvPr/>
          </p:nvSpPr>
          <p:spPr bwMode="auto">
            <a:xfrm>
              <a:off x="2924" y="3264"/>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לדוגמא:</a:t>
              </a:r>
              <a:endParaRPr lang="en-US" altLang="en-US" sz="1600">
                <a:latin typeface="BN Anna" pitchFamily="2" charset="-79"/>
                <a:cs typeface="Guttman Yad-Brush" panose="02010401010101010101" pitchFamily="2" charset="-79"/>
              </a:endParaRPr>
            </a:p>
          </p:txBody>
        </p:sp>
      </p:grpSp>
      <p:grpSp>
        <p:nvGrpSpPr>
          <p:cNvPr id="7" name="Group 53" descr="לדוגמא">
            <a:extLst>
              <a:ext uri="{FF2B5EF4-FFF2-40B4-BE49-F238E27FC236}">
                <a16:creationId xmlns:a16="http://schemas.microsoft.com/office/drawing/2014/main" id="{A9543AD8-83F2-64D1-0E42-186359EF0AE6}"/>
              </a:ext>
            </a:extLst>
          </p:cNvPr>
          <p:cNvGrpSpPr>
            <a:grpSpLocks/>
          </p:cNvGrpSpPr>
          <p:nvPr/>
        </p:nvGrpSpPr>
        <p:grpSpPr bwMode="auto">
          <a:xfrm>
            <a:off x="0" y="3897313"/>
            <a:ext cx="3924300" cy="2447925"/>
            <a:chOff x="0" y="2455"/>
            <a:chExt cx="2472" cy="1542"/>
          </a:xfrm>
        </p:grpSpPr>
        <p:sp>
          <p:nvSpPr>
            <p:cNvPr id="45076" name="AutoShape 34">
              <a:extLst>
                <a:ext uri="{FF2B5EF4-FFF2-40B4-BE49-F238E27FC236}">
                  <a16:creationId xmlns:a16="http://schemas.microsoft.com/office/drawing/2014/main" id="{9F3DCB77-0F00-20CB-7EAB-22E9B971E55B}"/>
                </a:ext>
              </a:extLst>
            </p:cNvPr>
            <p:cNvSpPr>
              <a:spLocks noChangeArrowheads="1"/>
            </p:cNvSpPr>
            <p:nvPr/>
          </p:nvSpPr>
          <p:spPr bwMode="auto">
            <a:xfrm>
              <a:off x="1568" y="3158"/>
              <a:ext cx="904"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1600"/>
                <a:t>חום שנפלט</a:t>
              </a:r>
            </a:p>
            <a:p>
              <a:pPr algn="ctr" eaLnBrk="1" hangingPunct="1"/>
              <a:r>
                <a:rPr lang="he-IL" altLang="en-US" sz="1600"/>
                <a:t>בבעירת הזיקוק</a:t>
              </a:r>
              <a:endParaRPr lang="en-US" altLang="en-US" sz="1600"/>
            </a:p>
          </p:txBody>
        </p:sp>
        <p:sp>
          <p:nvSpPr>
            <p:cNvPr id="45077" name="AutoShape 35">
              <a:extLst>
                <a:ext uri="{FF2B5EF4-FFF2-40B4-BE49-F238E27FC236}">
                  <a16:creationId xmlns:a16="http://schemas.microsoft.com/office/drawing/2014/main" id="{6A75ED9D-B241-A408-F182-12C2AB400FCC}"/>
                </a:ext>
              </a:extLst>
            </p:cNvPr>
            <p:cNvSpPr>
              <a:spLocks noChangeArrowheads="1"/>
            </p:cNvSpPr>
            <p:nvPr/>
          </p:nvSpPr>
          <p:spPr bwMode="auto">
            <a:xfrm>
              <a:off x="862" y="3612"/>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1600"/>
                <a:t>דחיפת </a:t>
              </a:r>
            </a:p>
            <a:p>
              <a:pPr algn="ctr" eaLnBrk="1" hangingPunct="1"/>
              <a:r>
                <a:rPr lang="he-IL" altLang="en-US" sz="1600"/>
                <a:t>חלקיקים</a:t>
              </a:r>
              <a:endParaRPr lang="en-US" altLang="en-US" sz="1600"/>
            </a:p>
          </p:txBody>
        </p:sp>
        <p:sp>
          <p:nvSpPr>
            <p:cNvPr id="45078" name="AutoShape 36">
              <a:extLst>
                <a:ext uri="{FF2B5EF4-FFF2-40B4-BE49-F238E27FC236}">
                  <a16:creationId xmlns:a16="http://schemas.microsoft.com/office/drawing/2014/main" id="{C3F5B522-9E88-2D3A-BA8B-DCB763ED60A6}"/>
                </a:ext>
              </a:extLst>
            </p:cNvPr>
            <p:cNvSpPr>
              <a:spLocks noChangeArrowheads="1"/>
            </p:cNvSpPr>
            <p:nvPr/>
          </p:nvSpPr>
          <p:spPr bwMode="auto">
            <a:xfrm>
              <a:off x="0" y="3158"/>
              <a:ext cx="862"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1600"/>
                <a:t>אור שנפלט</a:t>
              </a:r>
            </a:p>
            <a:p>
              <a:pPr algn="ctr" eaLnBrk="1" hangingPunct="1"/>
              <a:r>
                <a:rPr lang="he-IL" altLang="en-US" sz="1600"/>
                <a:t>בבעירת הזיקוק</a:t>
              </a:r>
              <a:endParaRPr lang="en-US" altLang="en-US" sz="1600"/>
            </a:p>
          </p:txBody>
        </p:sp>
        <p:cxnSp>
          <p:nvCxnSpPr>
            <p:cNvPr id="45079" name="AutoShape 37">
              <a:extLst>
                <a:ext uri="{FF2B5EF4-FFF2-40B4-BE49-F238E27FC236}">
                  <a16:creationId xmlns:a16="http://schemas.microsoft.com/office/drawing/2014/main" id="{0C638E57-94E4-869F-9CD8-0826DB64FA31}"/>
                </a:ext>
              </a:extLst>
            </p:cNvPr>
            <p:cNvCxnSpPr>
              <a:cxnSpLocks noChangeShapeType="1"/>
              <a:stCxn id="45070" idx="2"/>
              <a:endCxn id="45077" idx="0"/>
            </p:cNvCxnSpPr>
            <p:nvPr/>
          </p:nvCxnSpPr>
          <p:spPr bwMode="auto">
            <a:xfrm>
              <a:off x="1206" y="2455"/>
              <a:ext cx="0" cy="115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80" name="AutoShape 38">
              <a:extLst>
                <a:ext uri="{FF2B5EF4-FFF2-40B4-BE49-F238E27FC236}">
                  <a16:creationId xmlns:a16="http://schemas.microsoft.com/office/drawing/2014/main" id="{6CF5F72D-1E4F-48E8-8504-1102FFA1407B}"/>
                </a:ext>
              </a:extLst>
            </p:cNvPr>
            <p:cNvCxnSpPr>
              <a:cxnSpLocks noChangeShapeType="1"/>
              <a:stCxn id="45069" idx="2"/>
              <a:endCxn id="45078" idx="0"/>
            </p:cNvCxnSpPr>
            <p:nvPr/>
          </p:nvCxnSpPr>
          <p:spPr bwMode="auto">
            <a:xfrm flipH="1">
              <a:off x="431" y="2455"/>
              <a:ext cx="3" cy="70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81" name="AutoShape 39">
              <a:extLst>
                <a:ext uri="{FF2B5EF4-FFF2-40B4-BE49-F238E27FC236}">
                  <a16:creationId xmlns:a16="http://schemas.microsoft.com/office/drawing/2014/main" id="{4A49CB8F-6ECB-3261-E1CC-56D259031467}"/>
                </a:ext>
              </a:extLst>
            </p:cNvPr>
            <p:cNvCxnSpPr>
              <a:cxnSpLocks noChangeShapeType="1"/>
              <a:stCxn id="45071" idx="2"/>
              <a:endCxn id="45076" idx="0"/>
            </p:cNvCxnSpPr>
            <p:nvPr/>
          </p:nvCxnSpPr>
          <p:spPr bwMode="auto">
            <a:xfrm>
              <a:off x="2015" y="2455"/>
              <a:ext cx="5" cy="70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082" name="Text Box 45">
              <a:extLst>
                <a:ext uri="{FF2B5EF4-FFF2-40B4-BE49-F238E27FC236}">
                  <a16:creationId xmlns:a16="http://schemas.microsoft.com/office/drawing/2014/main" id="{A091E743-60E1-1459-349C-625297F8F06E}"/>
                </a:ext>
              </a:extLst>
            </p:cNvPr>
            <p:cNvSpPr txBox="1">
              <a:spLocks noChangeArrowheads="1"/>
            </p:cNvSpPr>
            <p:nvPr/>
          </p:nvSpPr>
          <p:spPr bwMode="auto">
            <a:xfrm>
              <a:off x="703" y="2664"/>
              <a:ext cx="10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לדוגמא</a:t>
              </a:r>
              <a:endParaRPr lang="en-US" altLang="en-US" sz="1600">
                <a:latin typeface="BN Anna" pitchFamily="2" charset="-79"/>
                <a:cs typeface="Guttman Yad-Brush" panose="02010401010101010101" pitchFamily="2" charset="-79"/>
              </a:endParaRPr>
            </a:p>
          </p:txBody>
        </p:sp>
      </p:grpSp>
      <p:grpSp>
        <p:nvGrpSpPr>
          <p:cNvPr id="8" name="Group 52" descr="יכולים להטבטא ב">
            <a:extLst>
              <a:ext uri="{FF2B5EF4-FFF2-40B4-BE49-F238E27FC236}">
                <a16:creationId xmlns:a16="http://schemas.microsoft.com/office/drawing/2014/main" id="{9DE7F2FB-2A95-C079-296E-6A10EF4A7AC5}"/>
              </a:ext>
            </a:extLst>
          </p:cNvPr>
          <p:cNvGrpSpPr>
            <a:grpSpLocks/>
          </p:cNvGrpSpPr>
          <p:nvPr/>
        </p:nvGrpSpPr>
        <p:grpSpPr bwMode="auto">
          <a:xfrm>
            <a:off x="142875" y="2025650"/>
            <a:ext cx="3600450" cy="1871663"/>
            <a:chOff x="90" y="1276"/>
            <a:chExt cx="2268" cy="1179"/>
          </a:xfrm>
        </p:grpSpPr>
        <p:sp>
          <p:nvSpPr>
            <p:cNvPr id="45069" name="AutoShape 27">
              <a:extLst>
                <a:ext uri="{FF2B5EF4-FFF2-40B4-BE49-F238E27FC236}">
                  <a16:creationId xmlns:a16="http://schemas.microsoft.com/office/drawing/2014/main" id="{6D760D82-5D22-AF8F-FB47-B10EF07E95DC}"/>
                </a:ext>
              </a:extLst>
            </p:cNvPr>
            <p:cNvSpPr>
              <a:spLocks noChangeArrowheads="1"/>
            </p:cNvSpPr>
            <p:nvPr/>
          </p:nvSpPr>
          <p:spPr bwMode="auto">
            <a:xfrm>
              <a:off x="90" y="2070"/>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קרינה</a:t>
              </a:r>
              <a:endParaRPr lang="en-US" altLang="en-US"/>
            </a:p>
          </p:txBody>
        </p:sp>
        <p:sp>
          <p:nvSpPr>
            <p:cNvPr id="45070" name="AutoShape 28">
              <a:extLst>
                <a:ext uri="{FF2B5EF4-FFF2-40B4-BE49-F238E27FC236}">
                  <a16:creationId xmlns:a16="http://schemas.microsoft.com/office/drawing/2014/main" id="{C8D517AE-941F-D96A-E562-037865754541}"/>
                </a:ext>
              </a:extLst>
            </p:cNvPr>
            <p:cNvSpPr>
              <a:spLocks noChangeArrowheads="1"/>
            </p:cNvSpPr>
            <p:nvPr/>
          </p:nvSpPr>
          <p:spPr bwMode="auto">
            <a:xfrm>
              <a:off x="862" y="2070"/>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עבודה</a:t>
              </a:r>
              <a:endParaRPr lang="en-US" altLang="en-US"/>
            </a:p>
          </p:txBody>
        </p:sp>
        <p:sp>
          <p:nvSpPr>
            <p:cNvPr id="45071" name="AutoShape 29">
              <a:extLst>
                <a:ext uri="{FF2B5EF4-FFF2-40B4-BE49-F238E27FC236}">
                  <a16:creationId xmlns:a16="http://schemas.microsoft.com/office/drawing/2014/main" id="{79A9BEA7-69B5-A78D-B004-92F56821C1A8}"/>
                </a:ext>
              </a:extLst>
            </p:cNvPr>
            <p:cNvSpPr>
              <a:spLocks noChangeArrowheads="1"/>
            </p:cNvSpPr>
            <p:nvPr/>
          </p:nvSpPr>
          <p:spPr bwMode="auto">
            <a:xfrm>
              <a:off x="1671" y="2070"/>
              <a:ext cx="687" cy="385"/>
            </a:xfrm>
            <a:prstGeom prst="roundRect">
              <a:avLst>
                <a:gd name="adj" fmla="val 16667"/>
              </a:avLst>
            </a:prstGeom>
            <a:solidFill>
              <a:srgbClr val="EFE743"/>
            </a:solidFill>
            <a:ln w="9525">
              <a:solidFill>
                <a:schemeClr val="tx1"/>
              </a:solidFill>
              <a:round/>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a:t>חום</a:t>
              </a:r>
              <a:endParaRPr lang="en-US" altLang="en-US"/>
            </a:p>
          </p:txBody>
        </p:sp>
        <p:cxnSp>
          <p:nvCxnSpPr>
            <p:cNvPr id="45072" name="AutoShape 30">
              <a:extLst>
                <a:ext uri="{FF2B5EF4-FFF2-40B4-BE49-F238E27FC236}">
                  <a16:creationId xmlns:a16="http://schemas.microsoft.com/office/drawing/2014/main" id="{D2B54C90-44BF-057E-2267-C197B4636D2F}"/>
                </a:ext>
              </a:extLst>
            </p:cNvPr>
            <p:cNvCxnSpPr>
              <a:cxnSpLocks noChangeShapeType="1"/>
              <a:stCxn id="45098" idx="2"/>
              <a:endCxn id="45071" idx="0"/>
            </p:cNvCxnSpPr>
            <p:nvPr/>
          </p:nvCxnSpPr>
          <p:spPr bwMode="auto">
            <a:xfrm>
              <a:off x="1225" y="1276"/>
              <a:ext cx="790" cy="7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73" name="AutoShape 31">
              <a:extLst>
                <a:ext uri="{FF2B5EF4-FFF2-40B4-BE49-F238E27FC236}">
                  <a16:creationId xmlns:a16="http://schemas.microsoft.com/office/drawing/2014/main" id="{657A1247-0607-B138-F203-D6A1B8B24673}"/>
                </a:ext>
              </a:extLst>
            </p:cNvPr>
            <p:cNvCxnSpPr>
              <a:cxnSpLocks noChangeShapeType="1"/>
              <a:stCxn id="45098" idx="2"/>
              <a:endCxn id="45070" idx="0"/>
            </p:cNvCxnSpPr>
            <p:nvPr/>
          </p:nvCxnSpPr>
          <p:spPr bwMode="auto">
            <a:xfrm flipH="1">
              <a:off x="1206" y="1276"/>
              <a:ext cx="19" cy="7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074" name="AutoShape 32">
              <a:extLst>
                <a:ext uri="{FF2B5EF4-FFF2-40B4-BE49-F238E27FC236}">
                  <a16:creationId xmlns:a16="http://schemas.microsoft.com/office/drawing/2014/main" id="{3D1BB388-C5DF-8F8C-6819-23C93C15D81A}"/>
                </a:ext>
              </a:extLst>
            </p:cNvPr>
            <p:cNvCxnSpPr>
              <a:cxnSpLocks noChangeShapeType="1"/>
              <a:stCxn id="45098" idx="2"/>
              <a:endCxn id="45069" idx="0"/>
            </p:cNvCxnSpPr>
            <p:nvPr/>
          </p:nvCxnSpPr>
          <p:spPr bwMode="auto">
            <a:xfrm flipH="1">
              <a:off x="434" y="1276"/>
              <a:ext cx="791" cy="79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075" name="Text Box 46">
              <a:extLst>
                <a:ext uri="{FF2B5EF4-FFF2-40B4-BE49-F238E27FC236}">
                  <a16:creationId xmlns:a16="http://schemas.microsoft.com/office/drawing/2014/main" id="{800255A1-C0BE-F1A6-53AF-5B987D496B3A}"/>
                </a:ext>
              </a:extLst>
            </p:cNvPr>
            <p:cNvSpPr txBox="1">
              <a:spLocks noChangeArrowheads="1"/>
            </p:cNvSpPr>
            <p:nvPr/>
          </p:nvSpPr>
          <p:spPr bwMode="auto">
            <a:xfrm>
              <a:off x="534" y="1503"/>
              <a:ext cx="13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he-IL" altLang="en-US" sz="1600">
                  <a:latin typeface="BN Anna" pitchFamily="2" charset="-79"/>
                  <a:cs typeface="Guttman Yad-Brush" panose="02010401010101010101" pitchFamily="2" charset="-79"/>
                </a:rPr>
                <a:t>יכולים להתבטא ב:</a:t>
              </a:r>
              <a:endParaRPr lang="en-US" altLang="en-US" sz="1600">
                <a:latin typeface="BN Anna" pitchFamily="2" charset="-79"/>
                <a:cs typeface="Guttman Yad-Brush" panose="02010401010101010101" pitchFamily="2" charset="-79"/>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2213070-B035-69FD-209F-612242D3F004}"/>
              </a:ext>
            </a:extLst>
          </p:cNvPr>
          <p:cNvSpPr>
            <a:spLocks noGrp="1" noChangeArrowheads="1"/>
          </p:cNvSpPr>
          <p:nvPr>
            <p:ph type="title"/>
          </p:nvPr>
        </p:nvSpPr>
        <p:spPr/>
        <p:txBody>
          <a:bodyPr/>
          <a:lstStyle/>
          <a:p>
            <a:pPr eaLnBrk="1" hangingPunct="1"/>
            <a:r>
              <a:rPr lang="he-IL" altLang="en-US" b="1"/>
              <a:t>מעברי אנרגיה בתגובות</a:t>
            </a:r>
            <a:r>
              <a:rPr lang="he-IL" altLang="en-US"/>
              <a:t> </a:t>
            </a:r>
            <a:r>
              <a:rPr lang="he-IL" altLang="en-US" b="1"/>
              <a:t>כימיות</a:t>
            </a:r>
            <a:endParaRPr lang="en-US" altLang="en-US" b="1"/>
          </a:p>
        </p:txBody>
      </p:sp>
      <p:sp>
        <p:nvSpPr>
          <p:cNvPr id="130051" name="Rectangle 3">
            <a:extLst>
              <a:ext uri="{FF2B5EF4-FFF2-40B4-BE49-F238E27FC236}">
                <a16:creationId xmlns:a16="http://schemas.microsoft.com/office/drawing/2014/main" id="{F63A20A5-8C2A-E754-0F4C-30767C545E7C}"/>
              </a:ext>
            </a:extLst>
          </p:cNvPr>
          <p:cNvSpPr>
            <a:spLocks noGrp="1" noChangeArrowheads="1"/>
          </p:cNvSpPr>
          <p:nvPr>
            <p:ph type="body" idx="1"/>
          </p:nvPr>
        </p:nvSpPr>
        <p:spPr>
          <a:xfrm>
            <a:off x="2195513" y="1484313"/>
            <a:ext cx="6357937" cy="4357687"/>
          </a:xfrm>
          <a:noFill/>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sz="2400"/>
              <a:t>כאשר מתרחשת תגובה כימית, חל שינוי בהרכב החומרים, ולכן חל שינוי גם באנרגיה הפנימית של המערכת. </a:t>
            </a:r>
          </a:p>
          <a:p>
            <a:pPr eaLnBrk="1" hangingPunct="1">
              <a:lnSpc>
                <a:spcPct val="90000"/>
              </a:lnSpc>
              <a:spcAft>
                <a:spcPct val="20000"/>
              </a:spcAft>
              <a:buClr>
                <a:schemeClr val="folHlink"/>
              </a:buClr>
              <a:buFont typeface="Wingdings 2" panose="05020102010507070707" pitchFamily="18" charset="2"/>
              <a:buChar char="í"/>
            </a:pPr>
            <a:r>
              <a:rPr lang="he-IL" altLang="en-US" sz="2400"/>
              <a:t>אפשרות א' – </a:t>
            </a:r>
            <a:r>
              <a:rPr lang="he-IL" altLang="en-US" sz="2400" b="1">
                <a:solidFill>
                  <a:srgbClr val="333399"/>
                </a:solidFill>
              </a:rPr>
              <a:t>ירידה באנרגיה הפנימית</a:t>
            </a:r>
            <a:r>
              <a:rPr lang="he-IL" altLang="en-US" sz="2400"/>
              <a:t> של המערכת. נפלטה אנרגיה מהמערכת, ולתוצרים תהיה אנרגיה נמוכה מזו של המגיבים. </a:t>
            </a:r>
            <a:r>
              <a:rPr lang="he-IL" altLang="en-US" sz="2400" b="1">
                <a:solidFill>
                  <a:srgbClr val="333399"/>
                </a:solidFill>
              </a:rPr>
              <a:t>תגובה אכסותרמית</a:t>
            </a:r>
          </a:p>
          <a:p>
            <a:pPr eaLnBrk="1" hangingPunct="1">
              <a:lnSpc>
                <a:spcPct val="90000"/>
              </a:lnSpc>
              <a:spcAft>
                <a:spcPct val="20000"/>
              </a:spcAft>
              <a:buClr>
                <a:schemeClr val="folHlink"/>
              </a:buClr>
              <a:buFont typeface="Wingdings 2" panose="05020102010507070707" pitchFamily="18" charset="2"/>
              <a:buChar char="í"/>
            </a:pPr>
            <a:r>
              <a:rPr lang="he-IL" altLang="en-US" sz="2400"/>
              <a:t>אפשרות ב' – </a:t>
            </a:r>
            <a:r>
              <a:rPr lang="he-IL" altLang="en-US" sz="2400" b="1">
                <a:solidFill>
                  <a:srgbClr val="333399"/>
                </a:solidFill>
              </a:rPr>
              <a:t>עליה באנרגיה הפנימית</a:t>
            </a:r>
            <a:r>
              <a:rPr lang="he-IL" altLang="en-US" sz="2400"/>
              <a:t> של המערכת. נקלטה אנרגיה במערכת ולתוצרים תהיה אנרגיה גבוהה מזו של המגיבים. </a:t>
            </a:r>
            <a:r>
              <a:rPr lang="he-IL" altLang="en-US" sz="2400" b="1">
                <a:solidFill>
                  <a:srgbClr val="333399"/>
                </a:solidFill>
              </a:rPr>
              <a:t>תגובה אנדותרמית.</a:t>
            </a:r>
            <a:r>
              <a:rPr lang="he-IL" altLang="en-US" sz="2400"/>
              <a:t> </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D0DB7D-A6D3-FC7E-68B5-E044C798D178}"/>
              </a:ext>
            </a:extLst>
          </p:cNvPr>
          <p:cNvSpPr>
            <a:spLocks noGrp="1" noChangeArrowheads="1"/>
          </p:cNvSpPr>
          <p:nvPr>
            <p:ph type="title" idx="4294967295"/>
          </p:nvPr>
        </p:nvSpPr>
        <p:spPr>
          <a:xfrm>
            <a:off x="1511300" y="441325"/>
            <a:ext cx="7623175" cy="863600"/>
          </a:xfrm>
        </p:spPr>
        <p:txBody>
          <a:bodyPr/>
          <a:lstStyle/>
          <a:p>
            <a:pPr eaLnBrk="1" hangingPunct="1"/>
            <a:r>
              <a:rPr lang="he-IL" altLang="en-US" b="1">
                <a:solidFill>
                  <a:schemeClr val="tx1"/>
                </a:solidFill>
              </a:rPr>
              <a:t>ניסוי הזיקוקים</a:t>
            </a:r>
            <a:endParaRPr lang="en-US" altLang="en-US" b="1">
              <a:solidFill>
                <a:schemeClr val="tx1"/>
              </a:solidFill>
            </a:endParaRPr>
          </a:p>
        </p:txBody>
      </p:sp>
      <p:sp>
        <p:nvSpPr>
          <p:cNvPr id="70659" name="Rectangle 3">
            <a:extLst>
              <a:ext uri="{FF2B5EF4-FFF2-40B4-BE49-F238E27FC236}">
                <a16:creationId xmlns:a16="http://schemas.microsoft.com/office/drawing/2014/main" id="{E1BF7D75-7535-D4DC-61F7-4480CE00D118}"/>
              </a:ext>
            </a:extLst>
          </p:cNvPr>
          <p:cNvSpPr>
            <a:spLocks noGrp="1" noChangeArrowheads="1"/>
          </p:cNvSpPr>
          <p:nvPr>
            <p:ph sz="quarter" idx="4294967295"/>
          </p:nvPr>
        </p:nvSpPr>
        <p:spPr>
          <a:xfrm>
            <a:off x="1727200" y="1520825"/>
            <a:ext cx="7172325" cy="4572000"/>
          </a:xfrm>
        </p:spPr>
        <p:txBody>
          <a:bodyPr/>
          <a:lstStyle/>
          <a:p>
            <a:pPr eaLnBrk="1" hangingPunct="1">
              <a:buClr>
                <a:schemeClr val="folHlink"/>
              </a:buClr>
              <a:buSzPct val="110000"/>
              <a:buFont typeface="Wingdings 2" panose="05020102010507070707" pitchFamily="18" charset="2"/>
              <a:buChar char="í"/>
            </a:pPr>
            <a:r>
              <a:rPr lang="he-IL" altLang="en-US" sz="2400"/>
              <a:t>רשמו תצפיות בשלב הדלקת הזיקוק, ובשלב בעירתו</a:t>
            </a:r>
          </a:p>
          <a:p>
            <a:pPr eaLnBrk="1" hangingPunct="1">
              <a:buClr>
                <a:schemeClr val="folHlink"/>
              </a:buClr>
              <a:buSzPct val="110000"/>
              <a:buFont typeface="Wingdings 2" panose="05020102010507070707" pitchFamily="18" charset="2"/>
              <a:buChar char="í"/>
            </a:pPr>
            <a:r>
              <a:rPr lang="he-IL" altLang="en-US" sz="2400"/>
              <a:t>מדוע יש להדליק גפרור על מנת שהזיקוק יידלק?</a:t>
            </a:r>
          </a:p>
          <a:p>
            <a:pPr eaLnBrk="1" hangingPunct="1">
              <a:buClr>
                <a:schemeClr val="folHlink"/>
              </a:buClr>
              <a:buSzPct val="110000"/>
              <a:buFont typeface="Wingdings 2" panose="05020102010507070707" pitchFamily="18" charset="2"/>
              <a:buChar char="í"/>
            </a:pPr>
            <a:r>
              <a:rPr lang="he-IL" altLang="en-US" sz="2400"/>
              <a:t>האם נפלטת או מושקעת אנרגיה בתהליך בעירת הזיקוק? הסבירו</a:t>
            </a:r>
          </a:p>
          <a:p>
            <a:pPr eaLnBrk="1" hangingPunct="1">
              <a:buClr>
                <a:schemeClr val="folHlink"/>
              </a:buClr>
              <a:buSzPct val="110000"/>
              <a:buFont typeface="Wingdings 2" panose="05020102010507070707" pitchFamily="18" charset="2"/>
              <a:buChar char="í"/>
            </a:pPr>
            <a:r>
              <a:rPr lang="he-IL" altLang="en-US" sz="2400"/>
              <a:t>האם הזיקוק נדלק מייד עם קרוב הגפרור? הציעו הסבר לתופעה.</a:t>
            </a:r>
          </a:p>
          <a:p>
            <a:pPr eaLnBrk="1" hangingPunct="1">
              <a:buClr>
                <a:schemeClr val="folHlink"/>
              </a:buClr>
              <a:buSzPct val="110000"/>
              <a:buFont typeface="Wingdings 2" panose="05020102010507070707" pitchFamily="18" charset="2"/>
              <a:buChar char="í"/>
            </a:pPr>
            <a:r>
              <a:rPr lang="he-IL" altLang="en-US" sz="2400"/>
              <a:t>מדוע לדעתכם לא צריך להמשיך להבעיר את הזיקוק עם הגפרור לאורך כל זמן הביערה?</a:t>
            </a:r>
          </a:p>
          <a:p>
            <a:pPr eaLnBrk="1" hangingPunct="1">
              <a:buClr>
                <a:schemeClr val="folHlink"/>
              </a:buClr>
              <a:buSzPct val="110000"/>
              <a:buFont typeface="Wingdings 2" panose="05020102010507070707" pitchFamily="18" charset="2"/>
              <a:buChar char="í"/>
            </a:pPr>
            <a:r>
              <a:rPr lang="he-IL" altLang="en-US" sz="2400"/>
              <a:t>האם הזיקוק בוער מהר או לאט?</a:t>
            </a:r>
          </a:p>
          <a:p>
            <a:pPr eaLnBrk="1" hangingPunct="1">
              <a:buClr>
                <a:schemeClr val="folHlink"/>
              </a:buClr>
              <a:buSzPct val="110000"/>
              <a:buFont typeface="Wingdings 2" panose="05020102010507070707" pitchFamily="18" charset="2"/>
              <a:buChar char="í"/>
            </a:pPr>
            <a:r>
              <a:rPr lang="he-IL" altLang="en-US" sz="2400"/>
              <a:t>העלו 5 שאלות נוספות לגבי הזיקוק ובעירתו</a:t>
            </a:r>
            <a:endParaRPr lang="en-US" altLang="en-US" sz="2400"/>
          </a:p>
        </p:txBody>
      </p:sp>
      <p:pic>
        <p:nvPicPr>
          <p:cNvPr id="12292" name="Picture 4" descr="zikuk dolek">
            <a:extLst>
              <a:ext uri="{FF2B5EF4-FFF2-40B4-BE49-F238E27FC236}">
                <a16:creationId xmlns:a16="http://schemas.microsoft.com/office/drawing/2014/main" id="{F651902B-E326-547A-C0DF-F3040F2E3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76065">
            <a:off x="358775" y="4437063"/>
            <a:ext cx="2736850" cy="152876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6" descr="Sparkler">
            <a:extLst>
              <a:ext uri="{FF2B5EF4-FFF2-40B4-BE49-F238E27FC236}">
                <a16:creationId xmlns:a16="http://schemas.microsoft.com/office/drawing/2014/main" id="{733CC86A-801F-6CB9-43A7-3BD344EC2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44638"/>
            <a:ext cx="1143000" cy="152400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500" fill="hold"/>
                                        <p:tgtEl>
                                          <p:spTgt spid="706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500" fill="hold"/>
                                        <p:tgtEl>
                                          <p:spTgt spid="706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500" fill="hold"/>
                                        <p:tgtEl>
                                          <p:spTgt spid="7065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0659">
                                            <p:txEl>
                                              <p:pRg st="6" end="6"/>
                                            </p:txEl>
                                          </p:spTgt>
                                        </p:tgtEl>
                                        <p:attrNameLst>
                                          <p:attrName>style.visibility</p:attrName>
                                        </p:attrNameLst>
                                      </p:cBhvr>
                                      <p:to>
                                        <p:strVal val="visible"/>
                                      </p:to>
                                    </p:set>
                                    <p:anim calcmode="lin" valueType="num">
                                      <p:cBhvr additive="base">
                                        <p:cTn id="43" dur="500" fill="hold"/>
                                        <p:tgtEl>
                                          <p:spTgt spid="7065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06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a:extLst>
              <a:ext uri="{FF2B5EF4-FFF2-40B4-BE49-F238E27FC236}">
                <a16:creationId xmlns:a16="http://schemas.microsoft.com/office/drawing/2014/main" id="{E8B7D30D-C701-7E87-880D-8C8CA6ABC5D5}"/>
              </a:ext>
            </a:extLst>
          </p:cNvPr>
          <p:cNvSpPr>
            <a:spLocks noGrp="1" noChangeArrowheads="1"/>
          </p:cNvSpPr>
          <p:nvPr>
            <p:ph type="title" idx="4294967295"/>
          </p:nvPr>
        </p:nvSpPr>
        <p:spPr>
          <a:xfrm>
            <a:off x="1476375" y="441325"/>
            <a:ext cx="7632700" cy="927100"/>
          </a:xfrm>
        </p:spPr>
        <p:txBody>
          <a:bodyPr/>
          <a:lstStyle/>
          <a:p>
            <a:pPr eaLnBrk="1" hangingPunct="1"/>
            <a:r>
              <a:rPr lang="he-IL" altLang="en-US" b="1"/>
              <a:t>שינוי באנרגיה</a:t>
            </a:r>
            <a:r>
              <a:rPr lang="he-IL" altLang="en-US"/>
              <a:t> </a:t>
            </a:r>
            <a:r>
              <a:rPr lang="he-IL" altLang="en-US" b="1"/>
              <a:t>פנימית</a:t>
            </a:r>
            <a:r>
              <a:rPr lang="he-IL" altLang="en-US"/>
              <a:t> </a:t>
            </a:r>
            <a:endParaRPr lang="en-US" altLang="en-US"/>
          </a:p>
        </p:txBody>
      </p:sp>
      <p:sp>
        <p:nvSpPr>
          <p:cNvPr id="3075" name="Slide Number Placeholder 4">
            <a:extLst>
              <a:ext uri="{FF2B5EF4-FFF2-40B4-BE49-F238E27FC236}">
                <a16:creationId xmlns:a16="http://schemas.microsoft.com/office/drawing/2014/main" id="{3FDC42D4-5CD7-5F99-88F8-1B1409833C09}"/>
              </a:ext>
              <a:ext uri="{C183D7F6-B498-43B3-948B-1728B52AA6E4}">
                <adec:decorative xmlns:adec="http://schemas.microsoft.com/office/drawing/2017/decorative" val="1"/>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625BAED2-21C8-4358-B7DD-ECA3CCEA019F}" type="slidenum">
              <a:rPr lang="he-IL" altLang="en-US" sz="1400" b="0">
                <a:latin typeface="Arial Black" panose="020B0A04020102020204" pitchFamily="34" charset="0"/>
              </a:rPr>
              <a:pPr algn="r" eaLnBrk="1" hangingPunct="1"/>
              <a:t>40</a:t>
            </a:fld>
            <a:endParaRPr lang="en-US" altLang="en-US" sz="1400" b="0">
              <a:latin typeface="Arial Black" panose="020B0A04020102020204" pitchFamily="34" charset="0"/>
            </a:endParaRPr>
          </a:p>
        </p:txBody>
      </p:sp>
      <p:sp>
        <p:nvSpPr>
          <p:cNvPr id="3076" name="Rectangle 5">
            <a:extLst>
              <a:ext uri="{FF2B5EF4-FFF2-40B4-BE49-F238E27FC236}">
                <a16:creationId xmlns:a16="http://schemas.microsoft.com/office/drawing/2014/main" id="{BC56B4DC-45AA-DF74-B0A5-949B5B0B11B7}"/>
              </a:ext>
              <a:ext uri="{C183D7F6-B498-43B3-948B-1728B52AA6E4}">
                <adec:decorative xmlns:adec="http://schemas.microsoft.com/office/drawing/2017/decorative" val="1"/>
              </a:ext>
            </a:extLst>
          </p:cNvPr>
          <p:cNvSpPr>
            <a:spLocks noChangeArrowheads="1"/>
          </p:cNvSpPr>
          <p:nvPr/>
        </p:nvSpPr>
        <p:spPr bwMode="auto">
          <a:xfrm>
            <a:off x="0" y="205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hlink"/>
              </a:buClr>
              <a:buFontTx/>
              <a:buChar char="•"/>
            </a:pPr>
            <a:endParaRPr lang="he-IL" altLang="en-US" sz="3200" b="0">
              <a:latin typeface="Arial Black" panose="020B0A04020102020204" pitchFamily="34" charset="0"/>
            </a:endParaRPr>
          </a:p>
        </p:txBody>
      </p:sp>
      <p:graphicFrame>
        <p:nvGraphicFramePr>
          <p:cNvPr id="132100" name="Object 4">
            <a:extLst>
              <a:ext uri="{FF2B5EF4-FFF2-40B4-BE49-F238E27FC236}">
                <a16:creationId xmlns:a16="http://schemas.microsoft.com/office/drawing/2014/main" id="{E085E90B-F349-7AD8-60DE-D695C1963E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9626787"/>
              </p:ext>
            </p:extLst>
          </p:nvPr>
        </p:nvGraphicFramePr>
        <p:xfrm>
          <a:off x="792163" y="1557338"/>
          <a:ext cx="7920037" cy="4138612"/>
        </p:xfrm>
        <a:graphic>
          <a:graphicData uri="http://schemas.openxmlformats.org/presentationml/2006/ole">
            <mc:AlternateContent xmlns:mc="http://schemas.openxmlformats.org/markup-compatibility/2006">
              <mc:Choice xmlns:v="urn:schemas-microsoft-com:vml" Requires="v">
                <p:oleObj name="Visio" r:id="rId3" imgW="5598914" imgH="2926802" progId="Visio.Drawing.11">
                  <p:embed/>
                </p:oleObj>
              </mc:Choice>
              <mc:Fallback>
                <p:oleObj name="Visio" r:id="rId3" imgW="5598914" imgH="2926802"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63" y="1557338"/>
                        <a:ext cx="7920037" cy="413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wheel(4)">
                                      <p:cBhvr>
                                        <p:cTn id="7"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6940C6CF-7882-B7F5-324E-22BB4B961130}"/>
              </a:ext>
            </a:extLst>
          </p:cNvPr>
          <p:cNvSpPr>
            <a:spLocks noGrp="1" noChangeArrowheads="1"/>
          </p:cNvSpPr>
          <p:nvPr>
            <p:ph type="title" idx="4294967295"/>
          </p:nvPr>
        </p:nvSpPr>
        <p:spPr/>
        <p:txBody>
          <a:bodyPr/>
          <a:lstStyle/>
          <a:p>
            <a:pPr eaLnBrk="1" hangingPunct="1"/>
            <a:r>
              <a:rPr lang="he-IL" altLang="en-US" b="1"/>
              <a:t>סביבה וסביבה מוגדרת</a:t>
            </a:r>
            <a:endParaRPr lang="en-US" altLang="en-US" b="1"/>
          </a:p>
        </p:txBody>
      </p:sp>
      <p:grpSp>
        <p:nvGrpSpPr>
          <p:cNvPr id="2" name="Group 15">
            <a:extLst>
              <a:ext uri="{FF2B5EF4-FFF2-40B4-BE49-F238E27FC236}">
                <a16:creationId xmlns:a16="http://schemas.microsoft.com/office/drawing/2014/main" id="{47CE986B-F72D-4730-1034-F7AC535EC99A}"/>
              </a:ext>
              <a:ext uri="{C183D7F6-B498-43B3-948B-1728B52AA6E4}">
                <adec:decorative xmlns:adec="http://schemas.microsoft.com/office/drawing/2017/decorative" val="1"/>
              </a:ext>
            </a:extLst>
          </p:cNvPr>
          <p:cNvGrpSpPr>
            <a:grpSpLocks/>
          </p:cNvGrpSpPr>
          <p:nvPr/>
        </p:nvGrpSpPr>
        <p:grpSpPr bwMode="auto">
          <a:xfrm>
            <a:off x="6135688" y="2819400"/>
            <a:ext cx="2828925" cy="3095625"/>
            <a:chOff x="3865" y="1776"/>
            <a:chExt cx="1782" cy="1950"/>
          </a:xfrm>
        </p:grpSpPr>
        <p:graphicFrame>
          <p:nvGraphicFramePr>
            <p:cNvPr id="4099" name="Object 5">
              <a:extLst>
                <a:ext uri="{FF2B5EF4-FFF2-40B4-BE49-F238E27FC236}">
                  <a16:creationId xmlns:a16="http://schemas.microsoft.com/office/drawing/2014/main" id="{7B8AA499-1B14-8843-9AD5-5F0B762EB3EE}"/>
                </a:ext>
              </a:extLst>
            </p:cNvPr>
            <p:cNvGraphicFramePr>
              <a:graphicFrameLocks noChangeAspect="1"/>
            </p:cNvGraphicFramePr>
            <p:nvPr/>
          </p:nvGraphicFramePr>
          <p:xfrm>
            <a:off x="4033" y="1884"/>
            <a:ext cx="1614" cy="1602"/>
          </p:xfrm>
          <a:graphic>
            <a:graphicData uri="http://schemas.openxmlformats.org/presentationml/2006/ole">
              <mc:AlternateContent xmlns:mc="http://schemas.openxmlformats.org/markup-compatibility/2006">
                <mc:Choice xmlns:v="urn:schemas-microsoft-com:vml" Requires="v">
                  <p:oleObj name="Visio" r:id="rId2" imgW="3252768" imgH="3225913" progId="Visio.Drawing.11">
                    <p:embed/>
                  </p:oleObj>
                </mc:Choice>
                <mc:Fallback>
                  <p:oleObj name="Visio" r:id="rId2" imgW="3252768" imgH="3225913" progId="Visio.Drawing.11">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 y="1884"/>
                          <a:ext cx="1614" cy="1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WordArt 7">
              <a:extLst>
                <a:ext uri="{FF2B5EF4-FFF2-40B4-BE49-F238E27FC236}">
                  <a16:creationId xmlns:a16="http://schemas.microsoft.com/office/drawing/2014/main" id="{89ACF40B-F128-164A-703F-ED7B30D7FCDE}"/>
                </a:ext>
              </a:extLst>
            </p:cNvPr>
            <p:cNvSpPr>
              <a:spLocks noChangeArrowheads="1" noChangeShapeType="1" noTextEdit="1"/>
            </p:cNvSpPr>
            <p:nvPr/>
          </p:nvSpPr>
          <p:spPr bwMode="auto">
            <a:xfrm rot="1579698">
              <a:off x="4921" y="1776"/>
              <a:ext cx="726" cy="108"/>
            </a:xfrm>
            <a:prstGeom prst="rect">
              <a:avLst/>
            </a:prstGeom>
          </p:spPr>
          <p:txBody>
            <a:bodyPr spcFirstLastPara="1" wrap="none" fromWordArt="1">
              <a:prstTxWarp prst="textArchUp">
                <a:avLst>
                  <a:gd name="adj" fmla="val 10800004"/>
                </a:avLst>
              </a:prstTxWarp>
            </a:bodyPr>
            <a:lstStyle/>
            <a:p>
              <a:pPr algn="ctr" rtl="1"/>
              <a:r>
                <a:rPr lang="he-IL" sz="3600" kern="10">
                  <a:ln w="9525">
                    <a:solidFill>
                      <a:srgbClr val="000000"/>
                    </a:solidFill>
                    <a:round/>
                    <a:headEnd/>
                    <a:tailEnd/>
                  </a:ln>
                  <a:solidFill>
                    <a:srgbClr val="FF9900"/>
                  </a:solidFill>
                </a:rPr>
                <a:t>סביבה</a:t>
              </a:r>
              <a:endParaRPr lang="en-US" sz="3600" kern="10">
                <a:ln w="9525">
                  <a:solidFill>
                    <a:srgbClr val="000000"/>
                  </a:solidFill>
                  <a:round/>
                  <a:headEnd/>
                  <a:tailEnd/>
                </a:ln>
                <a:solidFill>
                  <a:srgbClr val="FF9900"/>
                </a:solidFill>
              </a:endParaRPr>
            </a:p>
          </p:txBody>
        </p:sp>
        <p:sp>
          <p:nvSpPr>
            <p:cNvPr id="4109" name="WordArt 8">
              <a:extLst>
                <a:ext uri="{FF2B5EF4-FFF2-40B4-BE49-F238E27FC236}">
                  <a16:creationId xmlns:a16="http://schemas.microsoft.com/office/drawing/2014/main" id="{D27B2239-BF4D-B00F-EA7C-FB495A62E2CD}"/>
                </a:ext>
              </a:extLst>
            </p:cNvPr>
            <p:cNvSpPr>
              <a:spLocks noChangeArrowheads="1" noChangeShapeType="1" noTextEdit="1"/>
            </p:cNvSpPr>
            <p:nvPr/>
          </p:nvSpPr>
          <p:spPr bwMode="auto">
            <a:xfrm rot="10607431">
              <a:off x="4558" y="3510"/>
              <a:ext cx="726" cy="216"/>
            </a:xfrm>
            <a:prstGeom prst="rect">
              <a:avLst/>
            </a:prstGeom>
          </p:spPr>
          <p:txBody>
            <a:bodyPr spcFirstLastPara="1" wrap="none" fromWordArt="1">
              <a:prstTxWarp prst="textArchUp">
                <a:avLst>
                  <a:gd name="adj" fmla="val 10800004"/>
                </a:avLst>
              </a:prstTxWarp>
            </a:bodyPr>
            <a:lstStyle/>
            <a:p>
              <a:pPr algn="ctr" rtl="1"/>
              <a:r>
                <a:rPr lang="he-IL" sz="3600" kern="10">
                  <a:ln w="9525">
                    <a:solidFill>
                      <a:srgbClr val="000000"/>
                    </a:solidFill>
                    <a:round/>
                    <a:headEnd/>
                    <a:tailEnd/>
                  </a:ln>
                  <a:solidFill>
                    <a:srgbClr val="FF9900"/>
                  </a:solidFill>
                </a:rPr>
                <a:t>סביבה</a:t>
              </a:r>
              <a:endParaRPr lang="en-US" sz="3600" kern="10">
                <a:ln w="9525">
                  <a:solidFill>
                    <a:srgbClr val="000000"/>
                  </a:solidFill>
                  <a:round/>
                  <a:headEnd/>
                  <a:tailEnd/>
                </a:ln>
                <a:solidFill>
                  <a:srgbClr val="FF9900"/>
                </a:solidFill>
              </a:endParaRPr>
            </a:p>
          </p:txBody>
        </p:sp>
        <p:sp>
          <p:nvSpPr>
            <p:cNvPr id="4110" name="WordArt 9">
              <a:extLst>
                <a:ext uri="{FF2B5EF4-FFF2-40B4-BE49-F238E27FC236}">
                  <a16:creationId xmlns:a16="http://schemas.microsoft.com/office/drawing/2014/main" id="{E7EA9A2B-EFE5-E8C1-B953-F9A70CC45914}"/>
                </a:ext>
              </a:extLst>
            </p:cNvPr>
            <p:cNvSpPr>
              <a:spLocks noChangeArrowheads="1" noChangeShapeType="1" noTextEdit="1"/>
            </p:cNvSpPr>
            <p:nvPr/>
          </p:nvSpPr>
          <p:spPr bwMode="auto">
            <a:xfrm rot="-1933726">
              <a:off x="3865" y="1815"/>
              <a:ext cx="726" cy="216"/>
            </a:xfrm>
            <a:prstGeom prst="rect">
              <a:avLst/>
            </a:prstGeom>
          </p:spPr>
          <p:txBody>
            <a:bodyPr spcFirstLastPara="1" wrap="none" fromWordArt="1">
              <a:prstTxWarp prst="textArchUp">
                <a:avLst>
                  <a:gd name="adj" fmla="val 10800004"/>
                </a:avLst>
              </a:prstTxWarp>
            </a:bodyPr>
            <a:lstStyle/>
            <a:p>
              <a:pPr algn="ctr" rtl="1"/>
              <a:r>
                <a:rPr lang="he-IL" sz="3600" kern="10">
                  <a:ln w="9525">
                    <a:solidFill>
                      <a:srgbClr val="000000"/>
                    </a:solidFill>
                    <a:round/>
                    <a:headEnd/>
                    <a:tailEnd/>
                  </a:ln>
                  <a:solidFill>
                    <a:srgbClr val="FF9900"/>
                  </a:solidFill>
                </a:rPr>
                <a:t>סביבה</a:t>
              </a:r>
              <a:endParaRPr lang="en-US" sz="3600" kern="10">
                <a:ln w="9525">
                  <a:solidFill>
                    <a:srgbClr val="000000"/>
                  </a:solidFill>
                  <a:round/>
                  <a:headEnd/>
                  <a:tailEnd/>
                </a:ln>
                <a:solidFill>
                  <a:srgbClr val="FF9900"/>
                </a:solidFill>
              </a:endParaRPr>
            </a:p>
          </p:txBody>
        </p:sp>
      </p:grpSp>
      <p:graphicFrame>
        <p:nvGraphicFramePr>
          <p:cNvPr id="140297" name="Object 10">
            <a:extLst>
              <a:ext uri="{FF2B5EF4-FFF2-40B4-BE49-F238E27FC236}">
                <a16:creationId xmlns:a16="http://schemas.microsoft.com/office/drawing/2014/main" id="{43E423B2-C640-0633-64BA-D9D66312342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3147460"/>
              </p:ext>
            </p:extLst>
          </p:nvPr>
        </p:nvGraphicFramePr>
        <p:xfrm>
          <a:off x="1258888" y="2647950"/>
          <a:ext cx="3600450" cy="2971800"/>
        </p:xfrm>
        <a:graphic>
          <a:graphicData uri="http://schemas.openxmlformats.org/presentationml/2006/ole">
            <mc:AlternateContent xmlns:mc="http://schemas.openxmlformats.org/markup-compatibility/2006">
              <mc:Choice xmlns:v="urn:schemas-microsoft-com:vml" Requires="v">
                <p:oleObj name="Visio" r:id="rId4" imgW="3599715" imgH="3095504" progId="Visio.Drawing.11">
                  <p:embed/>
                </p:oleObj>
              </mc:Choice>
              <mc:Fallback>
                <p:oleObj name="Visio" r:id="rId4" imgW="3599715" imgH="3095504" progId="Visio.Drawing.11">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647950"/>
                        <a:ext cx="360045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6">
            <a:extLst>
              <a:ext uri="{FF2B5EF4-FFF2-40B4-BE49-F238E27FC236}">
                <a16:creationId xmlns:a16="http://schemas.microsoft.com/office/drawing/2014/main" id="{BB65C05B-71B0-30BB-58BC-5531C218AB74}"/>
              </a:ext>
              <a:ext uri="{C183D7F6-B498-43B3-948B-1728B52AA6E4}">
                <adec:decorative xmlns:adec="http://schemas.microsoft.com/office/drawing/2017/decorative" val="1"/>
              </a:ext>
            </a:extLst>
          </p:cNvPr>
          <p:cNvGrpSpPr>
            <a:grpSpLocks/>
          </p:cNvGrpSpPr>
          <p:nvPr/>
        </p:nvGrpSpPr>
        <p:grpSpPr bwMode="auto">
          <a:xfrm>
            <a:off x="1527175" y="5619750"/>
            <a:ext cx="4608513" cy="1049338"/>
            <a:chOff x="962" y="3540"/>
            <a:chExt cx="2903" cy="661"/>
          </a:xfrm>
        </p:grpSpPr>
        <p:sp>
          <p:nvSpPr>
            <p:cNvPr id="4105" name="Text Box 12">
              <a:extLst>
                <a:ext uri="{FF2B5EF4-FFF2-40B4-BE49-F238E27FC236}">
                  <a16:creationId xmlns:a16="http://schemas.microsoft.com/office/drawing/2014/main" id="{3C4B294F-03C0-807F-54E9-E5CAD80A9EA8}"/>
                </a:ext>
              </a:extLst>
            </p:cNvPr>
            <p:cNvSpPr txBox="1">
              <a:spLocks noChangeArrowheads="1"/>
            </p:cNvSpPr>
            <p:nvPr/>
          </p:nvSpPr>
          <p:spPr bwMode="auto">
            <a:xfrm>
              <a:off x="962" y="3830"/>
              <a:ext cx="2132" cy="371"/>
            </a:xfrm>
            <a:prstGeom prst="rect">
              <a:avLst/>
            </a:prstGeom>
            <a:solidFill>
              <a:schemeClr val="hlink"/>
            </a:solidFill>
            <a:ln w="9525" algn="ctr">
              <a:solidFill>
                <a:schemeClr val="tx2"/>
              </a:solidFill>
              <a:miter lim="800000"/>
              <a:headEnd/>
              <a:tailEnd/>
            </a:ln>
          </p:spPr>
          <p:txBody>
            <a:bodyPr>
              <a:spAutoFit/>
            </a:bodyP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chemeClr val="hlink"/>
                </a:buClr>
              </a:pPr>
              <a:r>
                <a:rPr lang="he-IL" altLang="en-US" sz="3200" b="0">
                  <a:latin typeface="Arial Black" panose="020B0A04020102020204" pitchFamily="34" charset="0"/>
                </a:rPr>
                <a:t>חוק שימור האנרגיה</a:t>
              </a:r>
              <a:endParaRPr lang="en-US" altLang="en-US" sz="3200" b="0">
                <a:latin typeface="Arial Black" panose="020B0A04020102020204" pitchFamily="34" charset="0"/>
              </a:endParaRPr>
            </a:p>
          </p:txBody>
        </p:sp>
        <p:sp>
          <p:nvSpPr>
            <p:cNvPr id="4106" name="AutoShape 14">
              <a:extLst>
                <a:ext uri="{FF2B5EF4-FFF2-40B4-BE49-F238E27FC236}">
                  <a16:creationId xmlns:a16="http://schemas.microsoft.com/office/drawing/2014/main" id="{67E49D05-74F6-83F8-CBD5-3813CD3853D0}"/>
                </a:ext>
              </a:extLst>
            </p:cNvPr>
            <p:cNvSpPr>
              <a:spLocks noChangeArrowheads="1"/>
            </p:cNvSpPr>
            <p:nvPr/>
          </p:nvSpPr>
          <p:spPr bwMode="auto">
            <a:xfrm rot="-2033688">
              <a:off x="3094" y="3540"/>
              <a:ext cx="771" cy="46"/>
            </a:xfrm>
            <a:prstGeom prst="rightArrow">
              <a:avLst>
                <a:gd name="adj1" fmla="val 50000"/>
                <a:gd name="adj2" fmla="val 419022"/>
              </a:avLst>
            </a:prstGeom>
            <a:solidFill>
              <a:schemeClr val="hlink"/>
            </a:solidFill>
            <a:ln w="9525" algn="ctr">
              <a:solidFill>
                <a:schemeClr val="tx1"/>
              </a:solidFill>
              <a:miter lim="800000"/>
              <a:headEnd/>
              <a:tailEnd/>
            </a:ln>
          </p:spPr>
          <p:txBody>
            <a:bodyPr wrap="none" anchor="ctr"/>
            <a:lstStyle>
              <a:lvl1pPr marL="342900" indent="-342900"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rtl="1" eaLnBrk="1" hangingPunct="1">
                <a:spcBef>
                  <a:spcPct val="20000"/>
                </a:spcBef>
                <a:buClr>
                  <a:schemeClr val="hlink"/>
                </a:buClr>
              </a:pPr>
              <a:endParaRPr lang="en-US" altLang="en-US" sz="3200" b="0">
                <a:solidFill>
                  <a:srgbClr val="3333FF"/>
                </a:solidFill>
                <a:latin typeface="Arial Black" panose="020B0A04020102020204" pitchFamily="34" charset="0"/>
              </a:endParaRPr>
            </a:p>
          </p:txBody>
        </p:sp>
        <p:sp>
          <p:nvSpPr>
            <p:cNvPr id="4107" name="AutoShape 16">
              <a:extLst>
                <a:ext uri="{FF2B5EF4-FFF2-40B4-BE49-F238E27FC236}">
                  <a16:creationId xmlns:a16="http://schemas.microsoft.com/office/drawing/2014/main" id="{1C545435-AAB2-655E-4BDE-54E481744D03}"/>
                </a:ext>
              </a:extLst>
            </p:cNvPr>
            <p:cNvSpPr>
              <a:spLocks noChangeArrowheads="1"/>
            </p:cNvSpPr>
            <p:nvPr/>
          </p:nvSpPr>
          <p:spPr bwMode="auto">
            <a:xfrm>
              <a:off x="1769" y="3540"/>
              <a:ext cx="136" cy="182"/>
            </a:xfrm>
            <a:prstGeom prst="upArrow">
              <a:avLst>
                <a:gd name="adj1" fmla="val 50000"/>
                <a:gd name="adj2" fmla="val 33456"/>
              </a:avLst>
            </a:prstGeom>
            <a:solidFill>
              <a:schemeClr val="hlink"/>
            </a:solidFill>
            <a:ln w="9525" algn="ctr">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hlink"/>
                </a:buClr>
                <a:buFontTx/>
                <a:buChar char="•"/>
              </a:pPr>
              <a:endParaRPr lang="he-IL" altLang="en-US" sz="3200" b="0">
                <a:latin typeface="Arial Black" panose="020B0A04020102020204" pitchFamily="34" charset="0"/>
              </a:endParaRPr>
            </a:p>
          </p:txBody>
        </p:sp>
      </p:grpSp>
      <p:sp>
        <p:nvSpPr>
          <p:cNvPr id="140302" name="Rectangle 6">
            <a:extLst>
              <a:ext uri="{FF2B5EF4-FFF2-40B4-BE49-F238E27FC236}">
                <a16:creationId xmlns:a16="http://schemas.microsoft.com/office/drawing/2014/main" id="{7347369D-81E7-6A7A-7C6E-2AA61E4500F5}"/>
              </a:ext>
            </a:extLst>
          </p:cNvPr>
          <p:cNvSpPr>
            <a:spLocks noChangeArrowheads="1"/>
          </p:cNvSpPr>
          <p:nvPr/>
        </p:nvSpPr>
        <p:spPr bwMode="auto">
          <a:xfrm>
            <a:off x="1527175" y="1335088"/>
            <a:ext cx="7616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hlink"/>
              </a:buClr>
            </a:pPr>
            <a:r>
              <a:rPr lang="he-IL" altLang="en-US" sz="2400" b="0">
                <a:latin typeface="Arial Black" panose="020B0A04020102020204" pitchFamily="34" charset="0"/>
              </a:rPr>
              <a:t>השינוי בכמות האנרגיה במהלך תגובה כימית, שווה לכמות האנרגיה הנקלטת ע"י הסביבה או הנפלטת מהסביבה.</a:t>
            </a:r>
            <a:r>
              <a:rPr lang="he-IL" altLang="en-US" sz="2000" b="0">
                <a:latin typeface="Arial Black" panose="020B0A04020102020204"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140302">
                                            <p:txEl>
                                              <p:pRg st="0" end="0"/>
                                            </p:txEl>
                                          </p:spTgt>
                                        </p:tgtEl>
                                        <p:attrNameLst>
                                          <p:attrName>style.visibility</p:attrName>
                                        </p:attrNameLst>
                                      </p:cBhvr>
                                      <p:to>
                                        <p:strVal val="visible"/>
                                      </p:to>
                                    </p:set>
                                    <p:anim calcmode="lin" valueType="num">
                                      <p:cBhvr additive="base">
                                        <p:cTn id="14" dur="500" fill="hold"/>
                                        <p:tgtEl>
                                          <p:spTgt spid="140302">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403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140297"/>
                                        </p:tgtEl>
                                        <p:attrNameLst>
                                          <p:attrName>style.visibility</p:attrName>
                                        </p:attrNameLst>
                                      </p:cBhvr>
                                      <p:to>
                                        <p:strVal val="visible"/>
                                      </p:to>
                                    </p:set>
                                    <p:anim calcmode="lin" valueType="num">
                                      <p:cBhvr>
                                        <p:cTn id="20" dur="1000" fill="hold"/>
                                        <p:tgtEl>
                                          <p:spTgt spid="140297"/>
                                        </p:tgtEl>
                                        <p:attrNameLst>
                                          <p:attrName>ppt_w</p:attrName>
                                        </p:attrNameLst>
                                      </p:cBhvr>
                                      <p:tavLst>
                                        <p:tav tm="0">
                                          <p:val>
                                            <p:strVal val="#ppt_w*0.70"/>
                                          </p:val>
                                        </p:tav>
                                        <p:tav tm="100000">
                                          <p:val>
                                            <p:strVal val="#ppt_w"/>
                                          </p:val>
                                        </p:tav>
                                      </p:tavLst>
                                    </p:anim>
                                    <p:anim calcmode="lin" valueType="num">
                                      <p:cBhvr>
                                        <p:cTn id="21" dur="1000" fill="hold"/>
                                        <p:tgtEl>
                                          <p:spTgt spid="140297"/>
                                        </p:tgtEl>
                                        <p:attrNameLst>
                                          <p:attrName>ppt_h</p:attrName>
                                        </p:attrNameLst>
                                      </p:cBhvr>
                                      <p:tavLst>
                                        <p:tav tm="0">
                                          <p:val>
                                            <p:strVal val="#ppt_h"/>
                                          </p:val>
                                        </p:tav>
                                        <p:tav tm="100000">
                                          <p:val>
                                            <p:strVal val="#ppt_h"/>
                                          </p:val>
                                        </p:tav>
                                      </p:tavLst>
                                    </p:anim>
                                    <p:animEffect transition="in" filter="fade">
                                      <p:cBhvr>
                                        <p:cTn id="22" dur="1000"/>
                                        <p:tgtEl>
                                          <p:spTgt spid="1402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C208274-5765-4C05-4C49-C32829E58C87}"/>
              </a:ext>
            </a:extLst>
          </p:cNvPr>
          <p:cNvSpPr>
            <a:spLocks noGrp="1" noChangeArrowheads="1"/>
          </p:cNvSpPr>
          <p:nvPr>
            <p:ph type="title"/>
          </p:nvPr>
        </p:nvSpPr>
        <p:spPr/>
        <p:txBody>
          <a:bodyPr/>
          <a:lstStyle/>
          <a:p>
            <a:pPr eaLnBrk="1" hangingPunct="1"/>
            <a:r>
              <a:rPr lang="he-IL" altLang="en-US" b="1"/>
              <a:t>מערכת וסביבה - הגדרה נוספת</a:t>
            </a:r>
            <a:endParaRPr lang="en-US" altLang="en-US" b="1"/>
          </a:p>
        </p:txBody>
      </p:sp>
      <p:sp>
        <p:nvSpPr>
          <p:cNvPr id="136195" name="Rectangle 3">
            <a:extLst>
              <a:ext uri="{FF2B5EF4-FFF2-40B4-BE49-F238E27FC236}">
                <a16:creationId xmlns:a16="http://schemas.microsoft.com/office/drawing/2014/main" id="{D970D191-70F6-AA31-C1CA-F82845A04947}"/>
              </a:ext>
            </a:extLst>
          </p:cNvPr>
          <p:cNvSpPr>
            <a:spLocks noGrp="1" noChangeArrowheads="1"/>
          </p:cNvSpPr>
          <p:nvPr>
            <p:ph type="body" sz="half" idx="1"/>
          </p:nvPr>
        </p:nvSpPr>
        <p:spPr>
          <a:xfrm>
            <a:off x="1527175" y="1484313"/>
            <a:ext cx="7077075" cy="4641850"/>
          </a:xfrm>
          <a:noFill/>
        </p:spPr>
        <p:txBody>
          <a:bodyPr/>
          <a:lstStyle/>
          <a:p>
            <a:pPr eaLnBrk="1" hangingPunct="1">
              <a:spcAft>
                <a:spcPct val="20000"/>
              </a:spcAft>
              <a:buClr>
                <a:schemeClr val="folHlink"/>
              </a:buClr>
              <a:buFont typeface="Wingdings 2" panose="05020102010507070707" pitchFamily="18" charset="2"/>
              <a:buChar char="í"/>
            </a:pPr>
            <a:r>
              <a:rPr lang="he-IL" altLang="en-US"/>
              <a:t>מערכת – עוברת שינוי כימי</a:t>
            </a:r>
          </a:p>
          <a:p>
            <a:pPr eaLnBrk="1" hangingPunct="1">
              <a:spcAft>
                <a:spcPct val="20000"/>
              </a:spcAft>
              <a:buClr>
                <a:schemeClr val="folHlink"/>
              </a:buClr>
              <a:buFont typeface="Wingdings 2" panose="05020102010507070707" pitchFamily="18" charset="2"/>
              <a:buChar char="í"/>
            </a:pPr>
            <a:r>
              <a:rPr lang="he-IL" altLang="en-US"/>
              <a:t>סביבה – עוברת שינוי תרמי</a:t>
            </a:r>
          </a:p>
          <a:p>
            <a:pPr eaLnBrk="1" hangingPunct="1">
              <a:spcAft>
                <a:spcPct val="20000"/>
              </a:spcAft>
              <a:buClr>
                <a:schemeClr val="folHlink"/>
              </a:buClr>
              <a:buFont typeface="Wingdings 2" panose="05020102010507070707" pitchFamily="18" charset="2"/>
              <a:buChar char="í"/>
            </a:pPr>
            <a:r>
              <a:rPr lang="he-IL" altLang="en-US"/>
              <a:t>כאשר האנרגיה של המערכת יורדת, האנרגיה עוברת לסביבה וטמפרטורת הסביבה עולה. לדוגמה, שריפת דלק.  </a:t>
            </a:r>
          </a:p>
          <a:p>
            <a:pPr eaLnBrk="1" hangingPunct="1">
              <a:spcAft>
                <a:spcPct val="20000"/>
              </a:spcAft>
              <a:buClr>
                <a:schemeClr val="folHlink"/>
              </a:buClr>
              <a:buFont typeface="Wingdings 2" panose="05020102010507070707" pitchFamily="18" charset="2"/>
              <a:buChar char="í"/>
            </a:pPr>
            <a:r>
              <a:rPr lang="he-IL" altLang="en-US"/>
              <a:t>כאשר האנרגיה של המערכת עולה, אנרגיה נקלטת מהסביבה וטמפרטורת הסביבה יורדת. לדוגמה, תהליך ההזעה.  </a:t>
            </a:r>
          </a:p>
          <a:p>
            <a:pPr eaLnBrk="1" hangingPunct="1">
              <a:spcAft>
                <a:spcPct val="20000"/>
              </a:spcAft>
              <a:buClr>
                <a:schemeClr val="folHlink"/>
              </a:buClr>
              <a:buFont typeface="Wingdings 2" panose="05020102010507070707" pitchFamily="18" charset="2"/>
              <a:buChar char="í"/>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1000" fill="hold"/>
                                        <p:tgtEl>
                                          <p:spTgt spid="13619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1000" fill="hold"/>
                                        <p:tgtEl>
                                          <p:spTgt spid="13619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36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1000" fill="hold"/>
                                        <p:tgtEl>
                                          <p:spTgt spid="13619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 calcmode="lin" valueType="num">
                                      <p:cBhvr additive="base">
                                        <p:cTn id="25" dur="1000" fill="hold"/>
                                        <p:tgtEl>
                                          <p:spTgt spid="13619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36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a:extLst>
              <a:ext uri="{FF2B5EF4-FFF2-40B4-BE49-F238E27FC236}">
                <a16:creationId xmlns:a16="http://schemas.microsoft.com/office/drawing/2014/main" id="{8659BA12-2FBF-738B-0DD6-284B0AD6234F}"/>
              </a:ext>
            </a:extLst>
          </p:cNvPr>
          <p:cNvSpPr>
            <a:spLocks noGrp="1" noChangeArrowheads="1"/>
          </p:cNvSpPr>
          <p:nvPr>
            <p:ph type="title" idx="4294967295"/>
          </p:nvPr>
        </p:nvSpPr>
        <p:spPr bwMode="auto">
          <a:xfrm>
            <a:off x="1527175" y="457200"/>
            <a:ext cx="7616825" cy="838200"/>
          </a:xfrm>
          <a:prstGeom prst="rect">
            <a:avLst/>
          </a:prstGeom>
          <a:solidFill>
            <a:schemeClr val="bg2"/>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אנתלפיה</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48130" name="Rectangle 3">
            <a:extLst>
              <a:ext uri="{FF2B5EF4-FFF2-40B4-BE49-F238E27FC236}">
                <a16:creationId xmlns:a16="http://schemas.microsoft.com/office/drawing/2014/main" id="{7C167AE8-355C-5BA0-07C4-77538F2DDE66}"/>
              </a:ext>
            </a:extLst>
          </p:cNvPr>
          <p:cNvSpPr>
            <a:spLocks noGrp="1" noChangeArrowheads="1"/>
          </p:cNvSpPr>
          <p:nvPr>
            <p:ph sz="quarter" idx="4294967295"/>
          </p:nvPr>
        </p:nvSpPr>
        <p:spPr>
          <a:xfrm>
            <a:off x="1527175" y="1527175"/>
            <a:ext cx="7278688" cy="4572000"/>
          </a:xfrm>
        </p:spPr>
        <p:txBody>
          <a:bodyPr/>
          <a:lstStyle/>
          <a:p>
            <a:pPr eaLnBrk="1" hangingPunct="1">
              <a:spcAft>
                <a:spcPct val="20000"/>
              </a:spcAft>
              <a:buClr>
                <a:schemeClr val="folHlink"/>
              </a:buClr>
              <a:buFont typeface="Wingdings 2" panose="05020102010507070707" pitchFamily="18" charset="2"/>
              <a:buChar char="í"/>
            </a:pPr>
            <a:r>
              <a:rPr lang="he-IL" altLang="en-US"/>
              <a:t>הוא השינוי באנרגיה הפנימית במהלך תגובה המתרחשת בלחץ קבוע, נקרא </a:t>
            </a:r>
            <a:r>
              <a:rPr lang="he-IL" altLang="en-US" b="1">
                <a:solidFill>
                  <a:srgbClr val="333399"/>
                </a:solidFill>
              </a:rPr>
              <a:t>השינוי באנתלפיה</a:t>
            </a:r>
            <a:r>
              <a:rPr lang="he-IL" altLang="en-US"/>
              <a:t> </a:t>
            </a:r>
            <a:r>
              <a:rPr lang="he-IL" altLang="en-US" b="1"/>
              <a:t>- </a:t>
            </a:r>
            <a:r>
              <a:rPr lang="en-US" altLang="en-US" b="1">
                <a:sym typeface="Symbol" panose="05050102010706020507" pitchFamily="18" charset="2"/>
              </a:rPr>
              <a:t>H</a:t>
            </a:r>
          </a:p>
          <a:p>
            <a:pPr eaLnBrk="1" hangingPunct="1">
              <a:spcAft>
                <a:spcPct val="20000"/>
              </a:spcAft>
              <a:buClr>
                <a:schemeClr val="folHlink"/>
              </a:buClr>
              <a:buFont typeface="Wingdings 2" panose="05020102010507070707" pitchFamily="18" charset="2"/>
              <a:buChar char="í"/>
            </a:pPr>
            <a:r>
              <a:rPr lang="he-IL" altLang="en-US"/>
              <a:t>בתגובות המתרחשות במעבדה בכלי פתוח או בגוף האדם.</a:t>
            </a:r>
            <a:br>
              <a:rPr lang="en-US" altLang="en-US"/>
            </a:br>
            <a:r>
              <a:rPr lang="he-IL" altLang="en-US"/>
              <a:t>שינוי באנתלפיה = שינוי באנרגיה הפנימית</a:t>
            </a:r>
          </a:p>
          <a:p>
            <a:pPr eaLnBrk="1" hangingPunct="1">
              <a:spcAft>
                <a:spcPct val="20000"/>
              </a:spcAft>
              <a:buClr>
                <a:schemeClr val="folHlink"/>
              </a:buClr>
              <a:buFont typeface="Wingdings 2" panose="05020102010507070707" pitchFamily="18" charset="2"/>
              <a:buNone/>
            </a:pPr>
            <a:endParaRPr lang="he-IL" altLang="en-US"/>
          </a:p>
          <a:p>
            <a:pPr eaLnBrk="1" hangingPunct="1">
              <a:spcAft>
                <a:spcPct val="20000"/>
              </a:spcAft>
              <a:buClr>
                <a:schemeClr val="folHlink"/>
              </a:buClr>
              <a:buFont typeface="Wingdings 2" panose="05020102010507070707" pitchFamily="18" charset="2"/>
              <a:buChar char="í"/>
            </a:pPr>
            <a:endParaRPr lang="en-US"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39452A4-CD94-45A0-709D-070E6F464C9C}"/>
              </a:ext>
            </a:extLst>
          </p:cNvPr>
          <p:cNvSpPr>
            <a:spLocks noGrp="1" noChangeArrowheads="1"/>
          </p:cNvSpPr>
          <p:nvPr>
            <p:ph type="title"/>
          </p:nvPr>
        </p:nvSpPr>
        <p:spPr/>
        <p:txBody>
          <a:bodyPr/>
          <a:lstStyle/>
          <a:p>
            <a:pPr eaLnBrk="1" hangingPunct="1"/>
            <a:r>
              <a:rPr lang="he-IL" altLang="en-US" b="1"/>
              <a:t>אנתאלפיה ואנרגיה פנימית</a:t>
            </a:r>
            <a:endParaRPr lang="en-US" altLang="en-US" b="1"/>
          </a:p>
        </p:txBody>
      </p:sp>
      <p:sp>
        <p:nvSpPr>
          <p:cNvPr id="49155" name="Rectangle 3">
            <a:extLst>
              <a:ext uri="{FF2B5EF4-FFF2-40B4-BE49-F238E27FC236}">
                <a16:creationId xmlns:a16="http://schemas.microsoft.com/office/drawing/2014/main" id="{03D05162-101B-17AD-44F6-C6763864C002}"/>
              </a:ext>
            </a:extLst>
          </p:cNvPr>
          <p:cNvSpPr>
            <a:spLocks noGrp="1" noChangeArrowheads="1"/>
          </p:cNvSpPr>
          <p:nvPr>
            <p:ph type="body" idx="1"/>
          </p:nvPr>
        </p:nvSpPr>
        <p:spPr>
          <a:xfrm>
            <a:off x="1527175" y="1484313"/>
            <a:ext cx="7221538" cy="4357687"/>
          </a:xfrm>
          <a:noFill/>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sz="3200"/>
              <a:t>בתגובה בה אשלגן כלורתי מתפרק בתוך כלי המחובר לבוכנה, נפלט גז, הדוחף את הבוכנה ועושה </a:t>
            </a:r>
            <a:r>
              <a:rPr lang="he-IL" altLang="en-US" sz="3200" b="1">
                <a:solidFill>
                  <a:srgbClr val="333399"/>
                </a:solidFill>
              </a:rPr>
              <a:t>עבודה</a:t>
            </a:r>
            <a:r>
              <a:rPr lang="he-IL" altLang="en-US" sz="3200"/>
              <a:t> על הסביבה. </a:t>
            </a:r>
          </a:p>
          <a:p>
            <a:pPr eaLnBrk="1" hangingPunct="1">
              <a:lnSpc>
                <a:spcPct val="90000"/>
              </a:lnSpc>
              <a:spcAft>
                <a:spcPct val="20000"/>
              </a:spcAft>
              <a:buClr>
                <a:schemeClr val="folHlink"/>
              </a:buClr>
              <a:buFont typeface="Wingdings 2" panose="05020102010507070707" pitchFamily="18" charset="2"/>
              <a:buChar char="í"/>
            </a:pPr>
            <a:r>
              <a:rPr lang="he-IL" altLang="en-US" sz="3200"/>
              <a:t>במקרה זה, השינוי באנרגיה הפנימית כולל פליטת אנרגיה בצורת חום וגם ביצוע עבודה.</a:t>
            </a:r>
          </a:p>
          <a:p>
            <a:pPr eaLnBrk="1" hangingPunct="1">
              <a:lnSpc>
                <a:spcPct val="90000"/>
              </a:lnSpc>
              <a:spcAft>
                <a:spcPct val="20000"/>
              </a:spcAft>
              <a:buClr>
                <a:schemeClr val="folHlink"/>
              </a:buClr>
              <a:buFont typeface="Wingdings 2" panose="05020102010507070707" pitchFamily="18" charset="2"/>
              <a:buChar char="í"/>
            </a:pPr>
            <a:r>
              <a:rPr lang="he-IL" altLang="en-US" sz="3200"/>
              <a:t>במקרה זה, השינוי באנרגיה הפנימית אינו שווה לשינוי באנתאלפיה.</a:t>
            </a:r>
            <a:endParaRPr lang="en-US" altLang="en-US" sz="320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24BC2215-F2AF-3353-109F-9626578C4AF2}"/>
              </a:ext>
            </a:extLst>
          </p:cNvPr>
          <p:cNvSpPr>
            <a:spLocks noGrp="1" noChangeArrowheads="1"/>
          </p:cNvSpPr>
          <p:nvPr>
            <p:ph type="title"/>
          </p:nvPr>
        </p:nvSpPr>
        <p:spPr/>
        <p:txBody>
          <a:bodyPr/>
          <a:lstStyle/>
          <a:p>
            <a:pPr eaLnBrk="1" hangingPunct="1"/>
            <a:r>
              <a:rPr lang="he-IL" altLang="en-US" b="1"/>
              <a:t>אנתלפיה - סיכום</a:t>
            </a:r>
            <a:endParaRPr lang="en-US" altLang="en-US" b="1"/>
          </a:p>
        </p:txBody>
      </p:sp>
      <p:sp>
        <p:nvSpPr>
          <p:cNvPr id="144387" name="Rectangle 3">
            <a:extLst>
              <a:ext uri="{FF2B5EF4-FFF2-40B4-BE49-F238E27FC236}">
                <a16:creationId xmlns:a16="http://schemas.microsoft.com/office/drawing/2014/main" id="{A472F078-2C52-49D9-3704-B5107C94D116}"/>
              </a:ext>
            </a:extLst>
          </p:cNvPr>
          <p:cNvSpPr>
            <a:spLocks noGrp="1" noChangeArrowheads="1"/>
          </p:cNvSpPr>
          <p:nvPr>
            <p:ph type="body" idx="1"/>
          </p:nvPr>
        </p:nvSpPr>
        <p:spPr>
          <a:xfrm>
            <a:off x="1871663" y="1736725"/>
            <a:ext cx="6357937" cy="4357688"/>
          </a:xfrm>
          <a:noFill/>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a:t>במהלך תגובה כימית יש שינוי באנרגיה הפנימית. </a:t>
            </a:r>
          </a:p>
          <a:p>
            <a:pPr eaLnBrk="1" hangingPunct="1">
              <a:lnSpc>
                <a:spcPct val="90000"/>
              </a:lnSpc>
              <a:spcAft>
                <a:spcPct val="20000"/>
              </a:spcAft>
              <a:buClr>
                <a:schemeClr val="folHlink"/>
              </a:buClr>
              <a:buFont typeface="Wingdings 2" panose="05020102010507070707" pitchFamily="18" charset="2"/>
              <a:buChar char="í"/>
            </a:pPr>
            <a:r>
              <a:rPr lang="he-IL" altLang="en-US"/>
              <a:t>אם התגובה מתבצעת בלחץ קבוע, השינוי באנרגיה הפנימית בא לידי ביטוי רק ע"י מעבר של אנרגיית חום הנפלטת או הנקלטת. </a:t>
            </a:r>
          </a:p>
          <a:p>
            <a:pPr eaLnBrk="1" hangingPunct="1">
              <a:lnSpc>
                <a:spcPct val="90000"/>
              </a:lnSpc>
              <a:spcAft>
                <a:spcPct val="20000"/>
              </a:spcAft>
              <a:buClr>
                <a:schemeClr val="folHlink"/>
              </a:buClr>
              <a:buFont typeface="Wingdings 2" panose="05020102010507070707" pitchFamily="18" charset="2"/>
              <a:buChar char="í"/>
            </a:pPr>
            <a:r>
              <a:rPr lang="he-IL" altLang="en-US"/>
              <a:t> </a:t>
            </a:r>
            <a:r>
              <a:rPr lang="en-US" altLang="en-US">
                <a:sym typeface="Symbol" panose="05050102010706020507" pitchFamily="18" charset="2"/>
              </a:rPr>
              <a:t>H = H</a:t>
            </a:r>
            <a:r>
              <a:rPr lang="en-US" altLang="en-US" baseline="-25000">
                <a:sym typeface="Symbol" panose="05050102010706020507" pitchFamily="18" charset="2"/>
              </a:rPr>
              <a:t>2 </a:t>
            </a:r>
            <a:r>
              <a:rPr lang="en-US" altLang="en-US">
                <a:sym typeface="Symbol" panose="05050102010706020507" pitchFamily="18" charset="2"/>
              </a:rPr>
              <a:t>– H</a:t>
            </a:r>
            <a:r>
              <a:rPr lang="en-US" altLang="en-US" baseline="-25000">
                <a:sym typeface="Symbol" panose="05050102010706020507" pitchFamily="18" charset="2"/>
              </a:rPr>
              <a:t>1</a:t>
            </a:r>
          </a:p>
          <a:p>
            <a:pPr eaLnBrk="1" hangingPunct="1">
              <a:lnSpc>
                <a:spcPct val="90000"/>
              </a:lnSpc>
              <a:spcAft>
                <a:spcPct val="20000"/>
              </a:spcAft>
              <a:buClr>
                <a:schemeClr val="folHlink"/>
              </a:buClr>
              <a:buFont typeface="Wingdings 2" panose="05020102010507070707" pitchFamily="18" charset="2"/>
              <a:buChar char="í"/>
            </a:pPr>
            <a:r>
              <a:rPr lang="he-IL" altLang="en-US"/>
              <a:t>אנחנו נעסוק בתגובות המתרחשות בלחץ קבוע לכן נתייחס </a:t>
            </a:r>
            <a:r>
              <a:rPr lang="he-IL" altLang="en-US" b="1">
                <a:solidFill>
                  <a:srgbClr val="333399"/>
                </a:solidFill>
              </a:rPr>
              <a:t>לשינוי האנתלפיה</a:t>
            </a:r>
            <a:endParaRPr lang="en-US" altLang="en-US" b="1" baseline="-25000">
              <a:solidFill>
                <a:srgbClr val="333399"/>
              </a:solidFill>
              <a:sym typeface="Symbol" panose="05050102010706020507" pitchFamily="18" charset="2"/>
            </a:endParaRPr>
          </a:p>
          <a:p>
            <a:pPr eaLnBrk="1" hangingPunct="1">
              <a:lnSpc>
                <a:spcPct val="90000"/>
              </a:lnSpc>
              <a:spcAft>
                <a:spcPct val="20000"/>
              </a:spcAft>
              <a:buClr>
                <a:schemeClr val="folHlink"/>
              </a:buClr>
              <a:buFont typeface="Wingdings 2" panose="05020102010507070707" pitchFamily="18" charset="2"/>
              <a:buNone/>
            </a:pPr>
            <a:endParaRPr lang="en-US" altLang="en-US" baseline="-2500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1+#ppt_w/2"/>
                                          </p:val>
                                        </p:tav>
                                        <p:tav tm="100000">
                                          <p:val>
                                            <p:strVal val="#ppt_x"/>
                                          </p:val>
                                        </p:tav>
                                      </p:tavLst>
                                    </p:anim>
                                    <p:anim calcmode="lin" valueType="num">
                                      <p:cBhvr additive="base">
                                        <p:cTn id="8" dur="500" fill="hold"/>
                                        <p:tgtEl>
                                          <p:spTgt spid="1443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4387">
                                            <p:txEl>
                                              <p:pRg st="0" end="0"/>
                                            </p:txEl>
                                          </p:spTgt>
                                        </p:tgtEl>
                                        <p:attrNameLst>
                                          <p:attrName>style.visibility</p:attrName>
                                        </p:attrNameLst>
                                      </p:cBhvr>
                                      <p:to>
                                        <p:strVal val="visible"/>
                                      </p:to>
                                    </p:set>
                                    <p:anim calcmode="lin" valueType="num">
                                      <p:cBhvr additive="base">
                                        <p:cTn id="13" dur="500" fill="hold"/>
                                        <p:tgtEl>
                                          <p:spTgt spid="14438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 calcmode="lin" valueType="num">
                                      <p:cBhvr additive="base">
                                        <p:cTn id="19" dur="500" fill="hold"/>
                                        <p:tgtEl>
                                          <p:spTgt spid="14438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4387">
                                            <p:txEl>
                                              <p:pRg st="2" end="2"/>
                                            </p:txEl>
                                          </p:spTgt>
                                        </p:tgtEl>
                                        <p:attrNameLst>
                                          <p:attrName>style.visibility</p:attrName>
                                        </p:attrNameLst>
                                      </p:cBhvr>
                                      <p:to>
                                        <p:strVal val="visible"/>
                                      </p:to>
                                    </p:set>
                                    <p:anim calcmode="lin" valueType="num">
                                      <p:cBhvr additive="base">
                                        <p:cTn id="25" dur="500" fill="hold"/>
                                        <p:tgtEl>
                                          <p:spTgt spid="14438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44387">
                                            <p:txEl>
                                              <p:pRg st="3" end="3"/>
                                            </p:txEl>
                                          </p:spTgt>
                                        </p:tgtEl>
                                        <p:attrNameLst>
                                          <p:attrName>style.visibility</p:attrName>
                                        </p:attrNameLst>
                                      </p:cBhvr>
                                      <p:to>
                                        <p:strVal val="visible"/>
                                      </p:to>
                                    </p:set>
                                    <p:anim calcmode="lin" valueType="num">
                                      <p:cBhvr additive="base">
                                        <p:cTn id="31" dur="500" fill="hold"/>
                                        <p:tgtEl>
                                          <p:spTgt spid="14438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44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BF09983F-147C-90B0-B737-B5286B8C046B}"/>
              </a:ext>
            </a:extLst>
          </p:cNvPr>
          <p:cNvSpPr>
            <a:spLocks noGrp="1" noChangeArrowheads="1"/>
          </p:cNvSpPr>
          <p:nvPr>
            <p:ph type="title" idx="4294967295"/>
          </p:nvPr>
        </p:nvSpPr>
        <p:spPr/>
        <p:txBody>
          <a:bodyPr/>
          <a:lstStyle/>
          <a:p>
            <a:pPr eaLnBrk="1" hangingPunct="1"/>
            <a:r>
              <a:rPr lang="he-IL" altLang="en-US" b="1"/>
              <a:t>תגובות אקסותרמיות ואנדותרמיות</a:t>
            </a:r>
            <a:endParaRPr lang="en-US" altLang="en-US" b="1"/>
          </a:p>
        </p:txBody>
      </p:sp>
      <p:sp>
        <p:nvSpPr>
          <p:cNvPr id="5123" name="Slide Number Placeholder 4">
            <a:extLst>
              <a:ext uri="{FF2B5EF4-FFF2-40B4-BE49-F238E27FC236}">
                <a16:creationId xmlns:a16="http://schemas.microsoft.com/office/drawing/2014/main" id="{56EA2386-84CF-CE0C-E198-1FA158C83435}"/>
              </a:ext>
              <a:ext uri="{C183D7F6-B498-43B3-948B-1728B52AA6E4}">
                <adec:decorative xmlns:adec="http://schemas.microsoft.com/office/drawing/2017/decorative" val="1"/>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3D50D879-FFC1-4FE6-9EA6-2DFCD5986322}" type="slidenum">
              <a:rPr lang="he-IL" altLang="en-US" sz="1400" b="0">
                <a:latin typeface="Arial Black" panose="020B0A04020102020204" pitchFamily="34" charset="0"/>
              </a:rPr>
              <a:pPr algn="r" eaLnBrk="1" hangingPunct="1"/>
              <a:t>46</a:t>
            </a:fld>
            <a:endParaRPr lang="en-US" altLang="en-US" sz="1400" b="0">
              <a:latin typeface="Arial Black" panose="020B0A04020102020204" pitchFamily="34" charset="0"/>
            </a:endParaRPr>
          </a:p>
        </p:txBody>
      </p:sp>
      <p:sp>
        <p:nvSpPr>
          <p:cNvPr id="5125" name="Rectangle 5">
            <a:extLst>
              <a:ext uri="{FF2B5EF4-FFF2-40B4-BE49-F238E27FC236}">
                <a16:creationId xmlns:a16="http://schemas.microsoft.com/office/drawing/2014/main" id="{946448BA-EDB1-9854-01D2-3FBE81AA6C80}"/>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hlink"/>
              </a:buClr>
              <a:buFontTx/>
              <a:buChar char="•"/>
            </a:pPr>
            <a:endParaRPr lang="he-IL" altLang="en-US" sz="3200" b="0">
              <a:latin typeface="Arial Black" panose="020B0A04020102020204" pitchFamily="34" charset="0"/>
            </a:endParaRPr>
          </a:p>
        </p:txBody>
      </p:sp>
      <p:graphicFrame>
        <p:nvGraphicFramePr>
          <p:cNvPr id="146437" name="Object 4">
            <a:extLst>
              <a:ext uri="{FF2B5EF4-FFF2-40B4-BE49-F238E27FC236}">
                <a16:creationId xmlns:a16="http://schemas.microsoft.com/office/drawing/2014/main" id="{80B7AA3B-6733-ABFF-F12A-1EF2F6BA1E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27925808"/>
              </p:ext>
            </p:extLst>
          </p:nvPr>
        </p:nvGraphicFramePr>
        <p:xfrm>
          <a:off x="1474788" y="2495550"/>
          <a:ext cx="7345362" cy="3532188"/>
        </p:xfrm>
        <a:graphic>
          <a:graphicData uri="http://schemas.openxmlformats.org/presentationml/2006/ole">
            <mc:AlternateContent xmlns:mc="http://schemas.openxmlformats.org/markup-compatibility/2006">
              <mc:Choice xmlns:v="urn:schemas-microsoft-com:vml" Requires="v">
                <p:oleObj name="Visio" r:id="rId3" imgW="5518960" imgH="2656953" progId="Visio.Drawing.11">
                  <p:embed/>
                </p:oleObj>
              </mc:Choice>
              <mc:Fallback>
                <p:oleObj name="Visio" r:id="rId3" imgW="5518960" imgH="2656953"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788" y="2495550"/>
                        <a:ext cx="7345362" cy="353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40" name="Text Box 8">
            <a:extLst>
              <a:ext uri="{FF2B5EF4-FFF2-40B4-BE49-F238E27FC236}">
                <a16:creationId xmlns:a16="http://schemas.microsoft.com/office/drawing/2014/main" id="{21202936-8726-0D01-5E68-268BA1301533}"/>
              </a:ext>
              <a:ext uri="{C183D7F6-B498-43B3-948B-1728B52AA6E4}">
                <adec:decorative xmlns:adec="http://schemas.microsoft.com/office/drawing/2017/decorative" val="1"/>
              </a:ext>
            </a:extLst>
          </p:cNvPr>
          <p:cNvSpPr txBox="1">
            <a:spLocks noChangeArrowheads="1"/>
          </p:cNvSpPr>
          <p:nvPr/>
        </p:nvSpPr>
        <p:spPr bwMode="auto">
          <a:xfrm>
            <a:off x="5543550" y="2038350"/>
            <a:ext cx="360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2000" b="0"/>
              <a:t>בתגובה אקסותרמית </a:t>
            </a:r>
            <a:r>
              <a:rPr lang="en-US" altLang="en-US" sz="2000" b="0"/>
              <a:t>H</a:t>
            </a:r>
            <a:r>
              <a:rPr lang="en-US" altLang="en-US" sz="2000" b="0" baseline="-25000"/>
              <a:t>2</a:t>
            </a:r>
            <a:r>
              <a:rPr lang="en-US" altLang="en-US" sz="2000" b="0"/>
              <a:t> – H</a:t>
            </a:r>
            <a:r>
              <a:rPr lang="en-US" altLang="en-US" sz="2000" b="0" baseline="-25000"/>
              <a:t>1</a:t>
            </a:r>
            <a:r>
              <a:rPr lang="en-US" altLang="en-US" sz="2000" b="0"/>
              <a:t> &lt; 0</a:t>
            </a:r>
          </a:p>
        </p:txBody>
      </p:sp>
      <p:sp>
        <p:nvSpPr>
          <p:cNvPr id="146441" name="Text Box 9">
            <a:extLst>
              <a:ext uri="{FF2B5EF4-FFF2-40B4-BE49-F238E27FC236}">
                <a16:creationId xmlns:a16="http://schemas.microsoft.com/office/drawing/2014/main" id="{97EE4EEC-4D91-A546-11E1-9911DA41F0F9}"/>
              </a:ext>
              <a:ext uri="{C183D7F6-B498-43B3-948B-1728B52AA6E4}">
                <adec:decorative xmlns:adec="http://schemas.microsoft.com/office/drawing/2017/decorative" val="1"/>
              </a:ext>
            </a:extLst>
          </p:cNvPr>
          <p:cNvSpPr txBox="1">
            <a:spLocks noChangeArrowheads="1"/>
          </p:cNvSpPr>
          <p:nvPr/>
        </p:nvSpPr>
        <p:spPr bwMode="auto">
          <a:xfrm>
            <a:off x="1671638" y="2038350"/>
            <a:ext cx="3636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sz="2000" b="0"/>
              <a:t>בתגובה אנדותרמית </a:t>
            </a:r>
            <a:r>
              <a:rPr lang="en-US" altLang="en-US" sz="2000" b="0"/>
              <a:t>H2 – H1 &gt; 0</a:t>
            </a:r>
            <a:r>
              <a:rPr lang="he-IL" altLang="en-US" sz="2000" b="0"/>
              <a:t> </a:t>
            </a:r>
            <a:endParaRPr lang="en-US" altLang="en-US" sz="2000"/>
          </a:p>
        </p:txBody>
      </p:sp>
      <p:sp>
        <p:nvSpPr>
          <p:cNvPr id="5130" name="Text Box 10">
            <a:extLst>
              <a:ext uri="{FF2B5EF4-FFF2-40B4-BE49-F238E27FC236}">
                <a16:creationId xmlns:a16="http://schemas.microsoft.com/office/drawing/2014/main" id="{F5E9DFAA-94CB-C6D4-A31E-F120C53B80D1}"/>
              </a:ext>
              <a:ext uri="{C183D7F6-B498-43B3-948B-1728B52AA6E4}">
                <adec:decorative xmlns:adec="http://schemas.microsoft.com/office/drawing/2017/decorative" val="1"/>
              </a:ext>
            </a:extLst>
          </p:cNvPr>
          <p:cNvSpPr txBox="1">
            <a:spLocks noChangeArrowheads="1"/>
          </p:cNvSpPr>
          <p:nvPr/>
        </p:nvSpPr>
        <p:spPr bwMode="auto">
          <a:xfrm>
            <a:off x="3851275" y="6248400"/>
            <a:ext cx="197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en-US"/>
              <a:t>שאלות עמ' 34</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heel(4)">
                                      <p:cBhvr>
                                        <p:cTn id="7" dur="500"/>
                                        <p:tgtEl>
                                          <p:spTgt spid="146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46440">
                                            <p:txEl>
                                              <p:pRg st="0" end="0"/>
                                            </p:txEl>
                                          </p:spTgt>
                                        </p:tgtEl>
                                        <p:attrNameLst>
                                          <p:attrName>style.visibility</p:attrName>
                                        </p:attrNameLst>
                                      </p:cBhvr>
                                      <p:to>
                                        <p:strVal val="visible"/>
                                      </p:to>
                                    </p:set>
                                    <p:anim calcmode="lin" valueType="num">
                                      <p:cBhvr additive="base">
                                        <p:cTn id="12" dur="500" fill="hold"/>
                                        <p:tgtEl>
                                          <p:spTgt spid="14644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464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5CFB1CE-D92D-BC17-7C69-22B3CCA3FCFA}"/>
              </a:ext>
            </a:extLst>
          </p:cNvPr>
          <p:cNvSpPr>
            <a:spLocks noGrp="1" noChangeArrowheads="1"/>
          </p:cNvSpPr>
          <p:nvPr>
            <p:ph type="title"/>
          </p:nvPr>
        </p:nvSpPr>
        <p:spPr>
          <a:xfrm>
            <a:off x="1527175" y="457200"/>
            <a:ext cx="7616825" cy="835025"/>
          </a:xfrm>
        </p:spPr>
        <p:txBody>
          <a:bodyPr/>
          <a:lstStyle/>
          <a:p>
            <a:pPr eaLnBrk="1" hangingPunct="1"/>
            <a:r>
              <a:rPr lang="he-IL" altLang="en-US" b="1"/>
              <a:t>ניסוי 4 – המסה של נתרן הידרוקסידי</a:t>
            </a:r>
            <a:r>
              <a:rPr lang="en-US" altLang="en-US" b="1"/>
              <a:t>  NaOH </a:t>
            </a:r>
          </a:p>
        </p:txBody>
      </p:sp>
      <p:sp>
        <p:nvSpPr>
          <p:cNvPr id="148483" name="Rectangle 3">
            <a:extLst>
              <a:ext uri="{FF2B5EF4-FFF2-40B4-BE49-F238E27FC236}">
                <a16:creationId xmlns:a16="http://schemas.microsoft.com/office/drawing/2014/main" id="{069A830B-7B1F-FE14-F935-43BEB160B6FC}"/>
              </a:ext>
            </a:extLst>
          </p:cNvPr>
          <p:cNvSpPr>
            <a:spLocks noGrp="1" noChangeArrowheads="1"/>
          </p:cNvSpPr>
          <p:nvPr>
            <p:ph type="body" idx="1"/>
          </p:nvPr>
        </p:nvSpPr>
        <p:spPr>
          <a:xfrm>
            <a:off x="1463675" y="1519238"/>
            <a:ext cx="7285038" cy="4357687"/>
          </a:xfrm>
        </p:spPr>
        <p:txBody>
          <a:bodyPr/>
          <a:lstStyle/>
          <a:p>
            <a:pPr algn="l" rtl="0" eaLnBrk="1" hangingPunct="1">
              <a:buFontTx/>
              <a:buNone/>
            </a:pPr>
            <a:r>
              <a:rPr lang="en-US" altLang="en-US"/>
              <a:t>        NaOH</a:t>
            </a:r>
            <a:r>
              <a:rPr lang="en-US" altLang="en-US" baseline="-25000"/>
              <a:t>(s)</a:t>
            </a:r>
            <a:r>
              <a:rPr lang="en-US" altLang="en-US"/>
              <a:t> </a:t>
            </a:r>
            <a:r>
              <a:rPr lang="en-US" altLang="en-US">
                <a:sym typeface="Symbol" panose="05050102010706020507" pitchFamily="18" charset="2"/>
              </a:rPr>
              <a:t> Na</a:t>
            </a:r>
            <a:r>
              <a:rPr lang="en-US" altLang="en-US" baseline="30000">
                <a:sym typeface="Symbol" panose="05050102010706020507" pitchFamily="18" charset="2"/>
              </a:rPr>
              <a:t>+</a:t>
            </a:r>
            <a:r>
              <a:rPr lang="en-US" altLang="en-US" baseline="-25000">
                <a:sym typeface="Symbol" panose="05050102010706020507" pitchFamily="18" charset="2"/>
              </a:rPr>
              <a:t>(aq)</a:t>
            </a:r>
            <a:r>
              <a:rPr lang="en-US" altLang="en-US">
                <a:sym typeface="Symbol" panose="05050102010706020507" pitchFamily="18" charset="2"/>
              </a:rPr>
              <a:t> + OH</a:t>
            </a:r>
            <a:r>
              <a:rPr lang="en-US" altLang="en-US" baseline="30000">
                <a:sym typeface="Symbol" panose="05050102010706020507" pitchFamily="18" charset="2"/>
              </a:rPr>
              <a:t>-</a:t>
            </a:r>
            <a:r>
              <a:rPr lang="en-US" altLang="en-US" baseline="-25000">
                <a:sym typeface="Symbol" panose="05050102010706020507" pitchFamily="18" charset="2"/>
              </a:rPr>
              <a:t>(aq)</a:t>
            </a:r>
            <a:endParaRPr lang="en-US" altLang="en-US">
              <a:sym typeface="Symbol" panose="05050102010706020507" pitchFamily="18" charset="2"/>
            </a:endParaRPr>
          </a:p>
          <a:p>
            <a:pPr eaLnBrk="1" hangingPunct="1">
              <a:buFontTx/>
              <a:buNone/>
            </a:pPr>
            <a:endParaRPr lang="he-IL" altLang="en-US"/>
          </a:p>
          <a:p>
            <a:pPr eaLnBrk="1" hangingPunct="1">
              <a:buFontTx/>
              <a:buNone/>
            </a:pPr>
            <a:r>
              <a:rPr lang="he-IL" altLang="en-US"/>
              <a:t>מהו השינוי שחל בסביבה?</a:t>
            </a:r>
          </a:p>
          <a:p>
            <a:pPr eaLnBrk="1" hangingPunct="1">
              <a:buFontTx/>
              <a:buNone/>
            </a:pPr>
            <a:r>
              <a:rPr lang="he-IL" altLang="en-US"/>
              <a:t>- </a:t>
            </a:r>
            <a:r>
              <a:rPr lang="he-IL" altLang="en-US">
                <a:solidFill>
                  <a:srgbClr val="333399"/>
                </a:solidFill>
              </a:rPr>
              <a:t>עליה בטמפרטורה - קליטת אנרגיה מהמערכת</a:t>
            </a:r>
          </a:p>
          <a:p>
            <a:pPr eaLnBrk="1" hangingPunct="1">
              <a:buFontTx/>
              <a:buNone/>
            </a:pPr>
            <a:r>
              <a:rPr lang="he-IL" altLang="en-US"/>
              <a:t>מהו השינוי שחל במערכת?</a:t>
            </a:r>
          </a:p>
          <a:p>
            <a:pPr eaLnBrk="1" hangingPunct="1">
              <a:buFontTx/>
              <a:buNone/>
            </a:pPr>
            <a:r>
              <a:rPr lang="he-IL" altLang="en-US"/>
              <a:t>- </a:t>
            </a:r>
            <a:r>
              <a:rPr lang="he-IL" altLang="en-US">
                <a:solidFill>
                  <a:srgbClr val="333399"/>
                </a:solidFill>
              </a:rPr>
              <a:t>ירידה באנרגיה</a:t>
            </a:r>
          </a:p>
          <a:p>
            <a:pPr eaLnBrk="1" hangingPunct="1">
              <a:buFontTx/>
              <a:buNone/>
            </a:pPr>
            <a:r>
              <a:rPr lang="en-US" altLang="en-US"/>
              <a:t>H</a:t>
            </a:r>
            <a:r>
              <a:rPr lang="en-US" altLang="en-US" baseline="-25000"/>
              <a:t>2</a:t>
            </a:r>
            <a:r>
              <a:rPr lang="en-US" altLang="en-US"/>
              <a:t> – H</a:t>
            </a:r>
            <a:r>
              <a:rPr lang="en-US" altLang="en-US" baseline="-25000"/>
              <a:t>1</a:t>
            </a:r>
            <a:r>
              <a:rPr lang="en-US" altLang="en-US"/>
              <a:t> &lt; 0</a:t>
            </a:r>
          </a:p>
          <a:p>
            <a:pPr eaLnBrk="1" hangingPunct="1">
              <a:buFontTx/>
              <a:buNone/>
            </a:pPr>
            <a:r>
              <a:rPr lang="he-IL" altLang="en-US">
                <a:solidFill>
                  <a:srgbClr val="333399"/>
                </a:solidFill>
              </a:rPr>
              <a:t>תגובה אכסותרמית </a:t>
            </a:r>
            <a:endParaRPr lang="en-US" altLang="en-US">
              <a:solidFill>
                <a:srgbClr val="333399"/>
              </a:solidFill>
            </a:endParaRPr>
          </a:p>
        </p:txBody>
      </p:sp>
      <p:sp>
        <p:nvSpPr>
          <p:cNvPr id="51204" name="Text Box 15">
            <a:extLst>
              <a:ext uri="{FF2B5EF4-FFF2-40B4-BE49-F238E27FC236}">
                <a16:creationId xmlns:a16="http://schemas.microsoft.com/office/drawing/2014/main" id="{B25938AF-4786-D27F-AEDF-18A3F94BACA1}"/>
              </a:ext>
            </a:extLst>
          </p:cNvPr>
          <p:cNvSpPr txBox="1">
            <a:spLocks noChangeArrowheads="1"/>
          </p:cNvSpPr>
          <p:nvPr/>
        </p:nvSpPr>
        <p:spPr bwMode="auto">
          <a:xfrm>
            <a:off x="3638550" y="1519238"/>
            <a:ext cx="646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t>H</a:t>
            </a:r>
            <a:r>
              <a:rPr lang="en-US" altLang="en-US" sz="1400" baseline="-25000"/>
              <a:t>2</a:t>
            </a:r>
            <a:r>
              <a:rPr lang="en-US" altLang="en-US" sz="1400"/>
              <a:t>O</a:t>
            </a:r>
          </a:p>
        </p:txBody>
      </p:sp>
      <p:grpSp>
        <p:nvGrpSpPr>
          <p:cNvPr id="2" name="Group 19" descr="דיאגרמת אנרגיה">
            <a:extLst>
              <a:ext uri="{FF2B5EF4-FFF2-40B4-BE49-F238E27FC236}">
                <a16:creationId xmlns:a16="http://schemas.microsoft.com/office/drawing/2014/main" id="{09CC403C-7B16-8010-2A72-3BB05E846A5B}"/>
              </a:ext>
            </a:extLst>
          </p:cNvPr>
          <p:cNvGrpSpPr>
            <a:grpSpLocks/>
          </p:cNvGrpSpPr>
          <p:nvPr/>
        </p:nvGrpSpPr>
        <p:grpSpPr bwMode="auto">
          <a:xfrm>
            <a:off x="1468438" y="4005263"/>
            <a:ext cx="2887662" cy="2160587"/>
            <a:chOff x="925" y="2523"/>
            <a:chExt cx="1819" cy="1361"/>
          </a:xfrm>
        </p:grpSpPr>
        <p:sp>
          <p:nvSpPr>
            <p:cNvPr id="51206" name="Text Box 5">
              <a:extLst>
                <a:ext uri="{FF2B5EF4-FFF2-40B4-BE49-F238E27FC236}">
                  <a16:creationId xmlns:a16="http://schemas.microsoft.com/office/drawing/2014/main" id="{9D4803AD-6A94-A067-CFBF-296F4049460B}"/>
                </a:ext>
              </a:extLst>
            </p:cNvPr>
            <p:cNvSpPr txBox="1">
              <a:spLocks noChangeArrowheads="1"/>
            </p:cNvSpPr>
            <p:nvPr/>
          </p:nvSpPr>
          <p:spPr bwMode="auto">
            <a:xfrm>
              <a:off x="1779" y="2704"/>
              <a:ext cx="8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endParaRPr lang="en-US" altLang="en-US" b="0"/>
            </a:p>
          </p:txBody>
        </p:sp>
        <p:sp>
          <p:nvSpPr>
            <p:cNvPr id="51207" name="Text Box 6">
              <a:extLst>
                <a:ext uri="{FF2B5EF4-FFF2-40B4-BE49-F238E27FC236}">
                  <a16:creationId xmlns:a16="http://schemas.microsoft.com/office/drawing/2014/main" id="{86C77740-9AB5-6673-128A-EFC7C26CAF56}"/>
                </a:ext>
              </a:extLst>
            </p:cNvPr>
            <p:cNvSpPr txBox="1">
              <a:spLocks noChangeArrowheads="1"/>
            </p:cNvSpPr>
            <p:nvPr/>
          </p:nvSpPr>
          <p:spPr bwMode="auto">
            <a:xfrm>
              <a:off x="1474" y="2614"/>
              <a:ext cx="6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a:t>NaOH</a:t>
              </a:r>
              <a:r>
                <a:rPr lang="en-US" altLang="en-US" baseline="-25000"/>
                <a:t>(s)</a:t>
              </a:r>
            </a:p>
          </p:txBody>
        </p:sp>
        <p:sp>
          <p:nvSpPr>
            <p:cNvPr id="51208" name="Text Box 7">
              <a:extLst>
                <a:ext uri="{FF2B5EF4-FFF2-40B4-BE49-F238E27FC236}">
                  <a16:creationId xmlns:a16="http://schemas.microsoft.com/office/drawing/2014/main" id="{001988B4-9DF9-FA2E-C9F9-0DF79E0855BD}"/>
                </a:ext>
              </a:extLst>
            </p:cNvPr>
            <p:cNvSpPr txBox="1">
              <a:spLocks noChangeArrowheads="1"/>
            </p:cNvSpPr>
            <p:nvPr/>
          </p:nvSpPr>
          <p:spPr bwMode="auto">
            <a:xfrm>
              <a:off x="2064" y="3475"/>
              <a:ext cx="6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endParaRPr lang="en-US" altLang="en-US" b="0"/>
            </a:p>
          </p:txBody>
        </p:sp>
        <p:sp>
          <p:nvSpPr>
            <p:cNvPr id="51209" name="Text Box 8">
              <a:extLst>
                <a:ext uri="{FF2B5EF4-FFF2-40B4-BE49-F238E27FC236}">
                  <a16:creationId xmlns:a16="http://schemas.microsoft.com/office/drawing/2014/main" id="{AF0B6317-A863-6446-9417-4ACEDBCD7D16}"/>
                </a:ext>
              </a:extLst>
            </p:cNvPr>
            <p:cNvSpPr txBox="1">
              <a:spLocks noChangeArrowheads="1"/>
            </p:cNvSpPr>
            <p:nvPr/>
          </p:nvSpPr>
          <p:spPr bwMode="auto">
            <a:xfrm>
              <a:off x="1383" y="3475"/>
              <a:ext cx="13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a:t>Na</a:t>
              </a:r>
              <a:r>
                <a:rPr lang="en-US" altLang="en-US" baseline="30000"/>
                <a:t>+</a:t>
              </a:r>
              <a:r>
                <a:rPr lang="en-US" altLang="en-US" baseline="-25000"/>
                <a:t>(aq)</a:t>
              </a:r>
              <a:r>
                <a:rPr lang="en-US" altLang="en-US"/>
                <a:t>+ OH</a:t>
              </a:r>
              <a:r>
                <a:rPr lang="en-US" altLang="en-US" baseline="30000"/>
                <a:t>-</a:t>
              </a:r>
              <a:r>
                <a:rPr lang="en-US" altLang="en-US" baseline="-25000"/>
                <a:t>(aq)</a:t>
              </a:r>
            </a:p>
          </p:txBody>
        </p:sp>
        <p:sp>
          <p:nvSpPr>
            <p:cNvPr id="51210" name="Line 9">
              <a:extLst>
                <a:ext uri="{FF2B5EF4-FFF2-40B4-BE49-F238E27FC236}">
                  <a16:creationId xmlns:a16="http://schemas.microsoft.com/office/drawing/2014/main" id="{9FE09BD0-F400-514B-2FD2-AC6F92DDAA64}"/>
                </a:ext>
              </a:extLst>
            </p:cNvPr>
            <p:cNvSpPr>
              <a:spLocks noChangeShapeType="1"/>
            </p:cNvSpPr>
            <p:nvPr/>
          </p:nvSpPr>
          <p:spPr bwMode="auto">
            <a:xfrm flipH="1" flipV="1">
              <a:off x="1383" y="2523"/>
              <a:ext cx="0" cy="13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1" name="Line 10">
              <a:extLst>
                <a:ext uri="{FF2B5EF4-FFF2-40B4-BE49-F238E27FC236}">
                  <a16:creationId xmlns:a16="http://schemas.microsoft.com/office/drawing/2014/main" id="{9CF070E9-7CC3-609B-CA15-CCD637312BF4}"/>
                </a:ext>
              </a:extLst>
            </p:cNvPr>
            <p:cNvSpPr>
              <a:spLocks noChangeShapeType="1"/>
            </p:cNvSpPr>
            <p:nvPr/>
          </p:nvSpPr>
          <p:spPr bwMode="auto">
            <a:xfrm>
              <a:off x="1383" y="2840"/>
              <a:ext cx="9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2" name="Line 11">
              <a:extLst>
                <a:ext uri="{FF2B5EF4-FFF2-40B4-BE49-F238E27FC236}">
                  <a16:creationId xmlns:a16="http://schemas.microsoft.com/office/drawing/2014/main" id="{AB9A882B-6A8B-4B32-C21C-548AC868AF07}"/>
                </a:ext>
              </a:extLst>
            </p:cNvPr>
            <p:cNvSpPr>
              <a:spLocks noChangeShapeType="1"/>
            </p:cNvSpPr>
            <p:nvPr/>
          </p:nvSpPr>
          <p:spPr bwMode="auto">
            <a:xfrm>
              <a:off x="1383" y="3702"/>
              <a:ext cx="13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Line 12">
              <a:extLst>
                <a:ext uri="{FF2B5EF4-FFF2-40B4-BE49-F238E27FC236}">
                  <a16:creationId xmlns:a16="http://schemas.microsoft.com/office/drawing/2014/main" id="{246A84AE-9998-146A-A132-8BAB90AAAE75}"/>
                </a:ext>
              </a:extLst>
            </p:cNvPr>
            <p:cNvSpPr>
              <a:spLocks noChangeShapeType="1"/>
            </p:cNvSpPr>
            <p:nvPr/>
          </p:nvSpPr>
          <p:spPr bwMode="auto">
            <a:xfrm>
              <a:off x="2245" y="2840"/>
              <a:ext cx="0" cy="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4" name="Text Box 13">
              <a:extLst>
                <a:ext uri="{FF2B5EF4-FFF2-40B4-BE49-F238E27FC236}">
                  <a16:creationId xmlns:a16="http://schemas.microsoft.com/office/drawing/2014/main" id="{1A626403-9A65-4E49-BD8D-2933063CFE6D}"/>
                </a:ext>
              </a:extLst>
            </p:cNvPr>
            <p:cNvSpPr txBox="1">
              <a:spLocks noChangeArrowheads="1"/>
            </p:cNvSpPr>
            <p:nvPr/>
          </p:nvSpPr>
          <p:spPr bwMode="auto">
            <a:xfrm rot="-5400000">
              <a:off x="678" y="3041"/>
              <a:ext cx="72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0"/>
                <a:t>אנתלפיה</a:t>
              </a:r>
              <a:endParaRPr lang="en-US" altLang="en-US" b="0"/>
            </a:p>
          </p:txBody>
        </p:sp>
        <p:sp>
          <p:nvSpPr>
            <p:cNvPr id="51215" name="Text Box 17">
              <a:extLst>
                <a:ext uri="{FF2B5EF4-FFF2-40B4-BE49-F238E27FC236}">
                  <a16:creationId xmlns:a16="http://schemas.microsoft.com/office/drawing/2014/main" id="{672DEF14-FC87-196F-4EBA-79087815ACAC}"/>
                </a:ext>
              </a:extLst>
            </p:cNvPr>
            <p:cNvSpPr txBox="1">
              <a:spLocks noChangeArrowheads="1"/>
            </p:cNvSpPr>
            <p:nvPr/>
          </p:nvSpPr>
          <p:spPr bwMode="auto">
            <a:xfrm>
              <a:off x="1098" y="2729"/>
              <a:ext cx="4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H</a:t>
              </a:r>
              <a:r>
                <a:rPr lang="en-US" altLang="en-US" baseline="-25000"/>
                <a:t>1</a:t>
              </a:r>
              <a:endParaRPr lang="en-US" altLang="en-US"/>
            </a:p>
          </p:txBody>
        </p:sp>
        <p:sp>
          <p:nvSpPr>
            <p:cNvPr id="51216" name="Text Box 18">
              <a:extLst>
                <a:ext uri="{FF2B5EF4-FFF2-40B4-BE49-F238E27FC236}">
                  <a16:creationId xmlns:a16="http://schemas.microsoft.com/office/drawing/2014/main" id="{B6A891DE-CBA3-72AC-30C9-E2FDE28D69AA}"/>
                </a:ext>
              </a:extLst>
            </p:cNvPr>
            <p:cNvSpPr txBox="1">
              <a:spLocks noChangeArrowheads="1"/>
            </p:cNvSpPr>
            <p:nvPr/>
          </p:nvSpPr>
          <p:spPr bwMode="auto">
            <a:xfrm>
              <a:off x="1098" y="3586"/>
              <a:ext cx="4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H</a:t>
              </a:r>
              <a:r>
                <a:rPr lang="en-US" altLang="en-US" baseline="-25000"/>
                <a:t>2</a:t>
              </a:r>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8483">
                                            <p:txEl>
                                              <p:pRg st="2" end="2"/>
                                            </p:txEl>
                                          </p:spTgt>
                                        </p:tgtEl>
                                        <p:attrNameLst>
                                          <p:attrName>style.visibility</p:attrName>
                                        </p:attrNameLst>
                                      </p:cBhvr>
                                      <p:to>
                                        <p:strVal val="visible"/>
                                      </p:to>
                                    </p:set>
                                    <p:anim calcmode="lin" valueType="num">
                                      <p:cBhvr additive="base">
                                        <p:cTn id="7" dur="1000" fill="hold"/>
                                        <p:tgtEl>
                                          <p:spTgt spid="148483">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48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8483">
                                            <p:txEl>
                                              <p:pRg st="3" end="3"/>
                                            </p:txEl>
                                          </p:spTgt>
                                        </p:tgtEl>
                                        <p:attrNameLst>
                                          <p:attrName>style.visibility</p:attrName>
                                        </p:attrNameLst>
                                      </p:cBhvr>
                                      <p:to>
                                        <p:strVal val="visible"/>
                                      </p:to>
                                    </p:set>
                                    <p:anim calcmode="lin" valueType="num">
                                      <p:cBhvr additive="base">
                                        <p:cTn id="13" dur="1000" fill="hold"/>
                                        <p:tgtEl>
                                          <p:spTgt spid="148483">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48483">
                                            <p:txEl>
                                              <p:pRg st="4" end="4"/>
                                            </p:txEl>
                                          </p:spTgt>
                                        </p:tgtEl>
                                        <p:attrNameLst>
                                          <p:attrName>style.visibility</p:attrName>
                                        </p:attrNameLst>
                                      </p:cBhvr>
                                      <p:to>
                                        <p:strVal val="visible"/>
                                      </p:to>
                                    </p:set>
                                    <p:anim calcmode="lin" valueType="num">
                                      <p:cBhvr additive="base">
                                        <p:cTn id="19" dur="1000" fill="hold"/>
                                        <p:tgtEl>
                                          <p:spTgt spid="14848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48483">
                                            <p:txEl>
                                              <p:pRg st="5" end="5"/>
                                            </p:txEl>
                                          </p:spTgt>
                                        </p:tgtEl>
                                        <p:attrNameLst>
                                          <p:attrName>style.visibility</p:attrName>
                                        </p:attrNameLst>
                                      </p:cBhvr>
                                      <p:to>
                                        <p:strVal val="visible"/>
                                      </p:to>
                                    </p:set>
                                    <p:anim calcmode="lin" valueType="num">
                                      <p:cBhvr additive="base">
                                        <p:cTn id="25" dur="1000" fill="hold"/>
                                        <p:tgtEl>
                                          <p:spTgt spid="148483">
                                            <p:txEl>
                                              <p:pRg st="5" end="5"/>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48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48483">
                                            <p:txEl>
                                              <p:pRg st="6" end="6"/>
                                            </p:txEl>
                                          </p:spTgt>
                                        </p:tgtEl>
                                        <p:attrNameLst>
                                          <p:attrName>style.visibility</p:attrName>
                                        </p:attrNameLst>
                                      </p:cBhvr>
                                      <p:to>
                                        <p:strVal val="visible"/>
                                      </p:to>
                                    </p:set>
                                    <p:anim calcmode="lin" valueType="num">
                                      <p:cBhvr additive="base">
                                        <p:cTn id="31" dur="1000" fill="hold"/>
                                        <p:tgtEl>
                                          <p:spTgt spid="148483">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484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48483">
                                            <p:txEl>
                                              <p:pRg st="7" end="7"/>
                                            </p:txEl>
                                          </p:spTgt>
                                        </p:tgtEl>
                                        <p:attrNameLst>
                                          <p:attrName>style.visibility</p:attrName>
                                        </p:attrNameLst>
                                      </p:cBhvr>
                                      <p:to>
                                        <p:strVal val="visible"/>
                                      </p:to>
                                    </p:set>
                                    <p:anim calcmode="lin" valueType="num">
                                      <p:cBhvr additive="base">
                                        <p:cTn id="37" dur="1000" fill="hold"/>
                                        <p:tgtEl>
                                          <p:spTgt spid="148483">
                                            <p:txEl>
                                              <p:pRg st="7" end="7"/>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1484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9B761AB-498C-E8E3-6E34-E3BC88D862E6}"/>
              </a:ext>
            </a:extLst>
          </p:cNvPr>
          <p:cNvSpPr>
            <a:spLocks noGrp="1" noChangeArrowheads="1"/>
          </p:cNvSpPr>
          <p:nvPr>
            <p:ph type="title"/>
          </p:nvPr>
        </p:nvSpPr>
        <p:spPr/>
        <p:txBody>
          <a:bodyPr/>
          <a:lstStyle/>
          <a:p>
            <a:pPr eaLnBrk="1" hangingPunct="1"/>
            <a:r>
              <a:rPr lang="he-IL" altLang="en-US" b="1"/>
              <a:t>ניסוי – המסה של נתרן חנקתי </a:t>
            </a:r>
            <a:r>
              <a:rPr lang="en-US" altLang="en-US" b="1"/>
              <a:t>NaNO</a:t>
            </a:r>
            <a:r>
              <a:rPr lang="en-US" altLang="en-US" b="1" baseline="-25000"/>
              <a:t>3</a:t>
            </a:r>
          </a:p>
        </p:txBody>
      </p:sp>
      <p:sp>
        <p:nvSpPr>
          <p:cNvPr id="150531" name="Rectangle 3">
            <a:extLst>
              <a:ext uri="{FF2B5EF4-FFF2-40B4-BE49-F238E27FC236}">
                <a16:creationId xmlns:a16="http://schemas.microsoft.com/office/drawing/2014/main" id="{763ABE81-44D0-EA77-F286-A76A196B4E83}"/>
              </a:ext>
            </a:extLst>
          </p:cNvPr>
          <p:cNvSpPr>
            <a:spLocks noGrp="1" noChangeArrowheads="1"/>
          </p:cNvSpPr>
          <p:nvPr>
            <p:ph type="body" idx="1"/>
          </p:nvPr>
        </p:nvSpPr>
        <p:spPr>
          <a:xfrm>
            <a:off x="1527175" y="1970088"/>
            <a:ext cx="7113588" cy="4357687"/>
          </a:xfrm>
        </p:spPr>
        <p:txBody>
          <a:bodyPr/>
          <a:lstStyle/>
          <a:p>
            <a:pPr eaLnBrk="1" hangingPunct="1">
              <a:buFontTx/>
              <a:buNone/>
            </a:pPr>
            <a:r>
              <a:rPr lang="en-US" altLang="en-US"/>
              <a:t>NaNO</a:t>
            </a:r>
            <a:r>
              <a:rPr lang="en-US" altLang="en-US" baseline="-25000"/>
              <a:t>3(s)      </a:t>
            </a:r>
            <a:r>
              <a:rPr lang="en-US" altLang="en-US"/>
              <a:t>   Na</a:t>
            </a:r>
            <a:r>
              <a:rPr lang="en-US" altLang="en-US" baseline="30000"/>
              <a:t>+</a:t>
            </a:r>
            <a:r>
              <a:rPr lang="en-US" altLang="en-US" baseline="-25000"/>
              <a:t>(aq)</a:t>
            </a:r>
            <a:r>
              <a:rPr lang="en-US" altLang="en-US"/>
              <a:t> + NO</a:t>
            </a:r>
            <a:r>
              <a:rPr lang="en-US" altLang="en-US" baseline="-25000"/>
              <a:t>3(aq)               </a:t>
            </a:r>
          </a:p>
          <a:p>
            <a:pPr eaLnBrk="1" hangingPunct="1">
              <a:buFontTx/>
              <a:buNone/>
            </a:pPr>
            <a:r>
              <a:rPr lang="he-IL" altLang="en-US"/>
              <a:t>מהו השינוי שחל בסביבה?</a:t>
            </a:r>
          </a:p>
          <a:p>
            <a:pPr eaLnBrk="1" hangingPunct="1">
              <a:buFontTx/>
              <a:buNone/>
            </a:pPr>
            <a:r>
              <a:rPr lang="he-IL" altLang="en-US"/>
              <a:t>- </a:t>
            </a:r>
            <a:r>
              <a:rPr lang="he-IL" altLang="en-US">
                <a:solidFill>
                  <a:srgbClr val="333399"/>
                </a:solidFill>
              </a:rPr>
              <a:t>ירידה בטמפרטורה – מעבר אנרגיה אל המערכת</a:t>
            </a:r>
          </a:p>
          <a:p>
            <a:pPr eaLnBrk="1" hangingPunct="1">
              <a:buFontTx/>
              <a:buNone/>
            </a:pPr>
            <a:r>
              <a:rPr lang="he-IL" altLang="en-US"/>
              <a:t>מהו השינוי שחל במערכת?</a:t>
            </a:r>
          </a:p>
          <a:p>
            <a:pPr eaLnBrk="1" hangingPunct="1">
              <a:buFontTx/>
              <a:buNone/>
            </a:pPr>
            <a:r>
              <a:rPr lang="he-IL" altLang="en-US"/>
              <a:t>- </a:t>
            </a:r>
            <a:r>
              <a:rPr lang="he-IL" altLang="en-US">
                <a:solidFill>
                  <a:srgbClr val="333399"/>
                </a:solidFill>
              </a:rPr>
              <a:t>עליה באנרגיה</a:t>
            </a:r>
          </a:p>
          <a:p>
            <a:pPr eaLnBrk="1" hangingPunct="1">
              <a:buFontTx/>
              <a:buNone/>
            </a:pPr>
            <a:r>
              <a:rPr lang="he-IL" altLang="en-US"/>
              <a:t> </a:t>
            </a:r>
            <a:r>
              <a:rPr lang="en-US" altLang="en-US"/>
              <a:t>H</a:t>
            </a:r>
            <a:r>
              <a:rPr lang="en-US" altLang="en-US" baseline="-25000"/>
              <a:t>2</a:t>
            </a:r>
            <a:r>
              <a:rPr lang="en-US" altLang="en-US"/>
              <a:t> – H</a:t>
            </a:r>
            <a:r>
              <a:rPr lang="en-US" altLang="en-US" baseline="-25000"/>
              <a:t>1</a:t>
            </a:r>
            <a:r>
              <a:rPr lang="en-US" altLang="en-US"/>
              <a:t> &gt; 0</a:t>
            </a:r>
            <a:endParaRPr lang="he-IL" altLang="en-US"/>
          </a:p>
          <a:p>
            <a:pPr eaLnBrk="1" hangingPunct="1">
              <a:buFontTx/>
              <a:buNone/>
            </a:pPr>
            <a:r>
              <a:rPr lang="he-IL" altLang="en-US">
                <a:solidFill>
                  <a:srgbClr val="333399"/>
                </a:solidFill>
              </a:rPr>
              <a:t>תגובה אנדותרמית</a:t>
            </a:r>
            <a:endParaRPr lang="en-US" altLang="en-US">
              <a:solidFill>
                <a:srgbClr val="333399"/>
              </a:solidFill>
            </a:endParaRPr>
          </a:p>
          <a:p>
            <a:pPr eaLnBrk="1" hangingPunct="1">
              <a:buFontTx/>
              <a:buNone/>
            </a:pPr>
            <a:endParaRPr lang="en-US" altLang="en-US" baseline="-25000"/>
          </a:p>
        </p:txBody>
      </p:sp>
      <p:sp>
        <p:nvSpPr>
          <p:cNvPr id="52228" name="Line 4" descr="חץ">
            <a:extLst>
              <a:ext uri="{FF2B5EF4-FFF2-40B4-BE49-F238E27FC236}">
                <a16:creationId xmlns:a16="http://schemas.microsoft.com/office/drawing/2014/main" id="{5EC92BFC-1A47-B872-3253-E2881B810DA8}"/>
              </a:ext>
            </a:extLst>
          </p:cNvPr>
          <p:cNvSpPr>
            <a:spLocks noChangeShapeType="1"/>
          </p:cNvSpPr>
          <p:nvPr/>
        </p:nvSpPr>
        <p:spPr bwMode="auto">
          <a:xfrm>
            <a:off x="4341813" y="2171700"/>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29" name="Rectangle 14">
            <a:extLst>
              <a:ext uri="{FF2B5EF4-FFF2-40B4-BE49-F238E27FC236}">
                <a16:creationId xmlns:a16="http://schemas.microsoft.com/office/drawing/2014/main" id="{E7B8DE50-AF3D-5FF3-A737-31262DBF763D}"/>
              </a:ext>
            </a:extLst>
          </p:cNvPr>
          <p:cNvSpPr>
            <a:spLocks noChangeArrowheads="1"/>
          </p:cNvSpPr>
          <p:nvPr/>
        </p:nvSpPr>
        <p:spPr bwMode="auto">
          <a:xfrm>
            <a:off x="4294188" y="1809750"/>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r>
              <a:rPr lang="en-US" altLang="en-US" sz="1600"/>
              <a:t> </a:t>
            </a:r>
            <a:r>
              <a:rPr lang="en-US" altLang="en-US" sz="1600" b="0"/>
              <a:t>H</a:t>
            </a:r>
            <a:r>
              <a:rPr lang="en-US" altLang="en-US" sz="1600" b="0" baseline="-25000"/>
              <a:t>2</a:t>
            </a:r>
            <a:r>
              <a:rPr lang="en-US" altLang="en-US" sz="1600" b="0"/>
              <a:t>O</a:t>
            </a:r>
          </a:p>
        </p:txBody>
      </p:sp>
      <p:grpSp>
        <p:nvGrpSpPr>
          <p:cNvPr id="2" name="Group 17" descr="דיאגרמת אנרגיה">
            <a:extLst>
              <a:ext uri="{FF2B5EF4-FFF2-40B4-BE49-F238E27FC236}">
                <a16:creationId xmlns:a16="http://schemas.microsoft.com/office/drawing/2014/main" id="{02DC16A4-FB32-407E-235C-F846B74AD2B5}"/>
              </a:ext>
            </a:extLst>
          </p:cNvPr>
          <p:cNvGrpSpPr>
            <a:grpSpLocks/>
          </p:cNvGrpSpPr>
          <p:nvPr/>
        </p:nvGrpSpPr>
        <p:grpSpPr bwMode="auto">
          <a:xfrm>
            <a:off x="1687513" y="4329113"/>
            <a:ext cx="2667000" cy="2160587"/>
            <a:chOff x="1063" y="2727"/>
            <a:chExt cx="1680" cy="1361"/>
          </a:xfrm>
        </p:grpSpPr>
        <p:sp>
          <p:nvSpPr>
            <p:cNvPr id="52232" name="Line 5">
              <a:extLst>
                <a:ext uri="{FF2B5EF4-FFF2-40B4-BE49-F238E27FC236}">
                  <a16:creationId xmlns:a16="http://schemas.microsoft.com/office/drawing/2014/main" id="{41B5A13E-7485-97AA-1EC3-A257EAE19DDD}"/>
                </a:ext>
              </a:extLst>
            </p:cNvPr>
            <p:cNvSpPr>
              <a:spLocks noChangeShapeType="1"/>
            </p:cNvSpPr>
            <p:nvPr/>
          </p:nvSpPr>
          <p:spPr bwMode="auto">
            <a:xfrm flipH="1" flipV="1">
              <a:off x="1474" y="2727"/>
              <a:ext cx="0" cy="13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3" name="Rectangle 6">
              <a:extLst>
                <a:ext uri="{FF2B5EF4-FFF2-40B4-BE49-F238E27FC236}">
                  <a16:creationId xmlns:a16="http://schemas.microsoft.com/office/drawing/2014/main" id="{C6E0B6C2-5A96-3C62-0788-7B3DF2F5979C}"/>
                </a:ext>
              </a:extLst>
            </p:cNvPr>
            <p:cNvSpPr>
              <a:spLocks noChangeArrowheads="1"/>
            </p:cNvSpPr>
            <p:nvPr/>
          </p:nvSpPr>
          <p:spPr bwMode="auto">
            <a:xfrm rot="-5400000">
              <a:off x="874" y="3238"/>
              <a:ext cx="6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r>
                <a:rPr lang="he-IL" altLang="en-US" b="0"/>
                <a:t>אנתלפיה</a:t>
              </a:r>
              <a:endParaRPr lang="en-US" altLang="en-US" b="0"/>
            </a:p>
          </p:txBody>
        </p:sp>
        <p:sp>
          <p:nvSpPr>
            <p:cNvPr id="52234" name="Line 7">
              <a:extLst>
                <a:ext uri="{FF2B5EF4-FFF2-40B4-BE49-F238E27FC236}">
                  <a16:creationId xmlns:a16="http://schemas.microsoft.com/office/drawing/2014/main" id="{BD3F4DFE-5C1D-40D9-1413-1108C77D81EB}"/>
                </a:ext>
              </a:extLst>
            </p:cNvPr>
            <p:cNvSpPr>
              <a:spLocks noChangeShapeType="1"/>
            </p:cNvSpPr>
            <p:nvPr/>
          </p:nvSpPr>
          <p:spPr bwMode="auto">
            <a:xfrm>
              <a:off x="1474" y="3906"/>
              <a:ext cx="9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Line 8">
              <a:extLst>
                <a:ext uri="{FF2B5EF4-FFF2-40B4-BE49-F238E27FC236}">
                  <a16:creationId xmlns:a16="http://schemas.microsoft.com/office/drawing/2014/main" id="{DACE5BE0-B948-A0FA-3057-44258D07B6BB}"/>
                </a:ext>
              </a:extLst>
            </p:cNvPr>
            <p:cNvSpPr>
              <a:spLocks noChangeShapeType="1"/>
            </p:cNvSpPr>
            <p:nvPr/>
          </p:nvSpPr>
          <p:spPr bwMode="auto">
            <a:xfrm>
              <a:off x="1474" y="3044"/>
              <a:ext cx="9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Text Box 9">
              <a:extLst>
                <a:ext uri="{FF2B5EF4-FFF2-40B4-BE49-F238E27FC236}">
                  <a16:creationId xmlns:a16="http://schemas.microsoft.com/office/drawing/2014/main" id="{3D257A7D-FF35-5849-C178-F7EDA640FF5D}"/>
                </a:ext>
              </a:extLst>
            </p:cNvPr>
            <p:cNvSpPr txBox="1">
              <a:spLocks noChangeArrowheads="1"/>
            </p:cNvSpPr>
            <p:nvPr/>
          </p:nvSpPr>
          <p:spPr bwMode="auto">
            <a:xfrm>
              <a:off x="1564" y="3679"/>
              <a:ext cx="7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a:t>NaNO</a:t>
              </a:r>
              <a:r>
                <a:rPr lang="en-US" altLang="en-US" baseline="-25000"/>
                <a:t>3(S)</a:t>
              </a:r>
            </a:p>
          </p:txBody>
        </p:sp>
        <p:sp>
          <p:nvSpPr>
            <p:cNvPr id="52237" name="Text Box 10">
              <a:extLst>
                <a:ext uri="{FF2B5EF4-FFF2-40B4-BE49-F238E27FC236}">
                  <a16:creationId xmlns:a16="http://schemas.microsoft.com/office/drawing/2014/main" id="{4C755833-893D-943A-892D-B0F0EEDBD47D}"/>
                </a:ext>
              </a:extLst>
            </p:cNvPr>
            <p:cNvSpPr txBox="1">
              <a:spLocks noChangeArrowheads="1"/>
            </p:cNvSpPr>
            <p:nvPr/>
          </p:nvSpPr>
          <p:spPr bwMode="auto">
            <a:xfrm>
              <a:off x="1619" y="3854"/>
              <a:ext cx="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endParaRPr lang="en-US" altLang="en-US" b="0"/>
            </a:p>
          </p:txBody>
        </p:sp>
        <p:sp>
          <p:nvSpPr>
            <p:cNvPr id="52238" name="Text Box 11">
              <a:extLst>
                <a:ext uri="{FF2B5EF4-FFF2-40B4-BE49-F238E27FC236}">
                  <a16:creationId xmlns:a16="http://schemas.microsoft.com/office/drawing/2014/main" id="{F4886328-0E36-68B5-91F3-EF874201010A}"/>
                </a:ext>
              </a:extLst>
            </p:cNvPr>
            <p:cNvSpPr txBox="1">
              <a:spLocks noChangeArrowheads="1"/>
            </p:cNvSpPr>
            <p:nvPr/>
          </p:nvSpPr>
          <p:spPr bwMode="auto">
            <a:xfrm>
              <a:off x="1474" y="2863"/>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endParaRPr lang="en-US" altLang="en-US" b="0"/>
            </a:p>
          </p:txBody>
        </p:sp>
        <p:sp>
          <p:nvSpPr>
            <p:cNvPr id="52239" name="Text Box 12">
              <a:extLst>
                <a:ext uri="{FF2B5EF4-FFF2-40B4-BE49-F238E27FC236}">
                  <a16:creationId xmlns:a16="http://schemas.microsoft.com/office/drawing/2014/main" id="{95DBFDB4-D568-E011-889D-946E338FCA19}"/>
                </a:ext>
              </a:extLst>
            </p:cNvPr>
            <p:cNvSpPr txBox="1">
              <a:spLocks noChangeArrowheads="1"/>
            </p:cNvSpPr>
            <p:nvPr/>
          </p:nvSpPr>
          <p:spPr bwMode="auto">
            <a:xfrm>
              <a:off x="1564" y="2818"/>
              <a:ext cx="11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r>
                <a:rPr lang="en-US" altLang="en-US"/>
                <a:t>Na</a:t>
              </a:r>
              <a:r>
                <a:rPr lang="en-US" altLang="en-US" baseline="30000"/>
                <a:t>+</a:t>
              </a:r>
              <a:r>
                <a:rPr lang="en-US" altLang="en-US" baseline="-25000"/>
                <a:t>(aq)</a:t>
              </a:r>
              <a:r>
                <a:rPr lang="en-US" altLang="en-US"/>
                <a:t> + NO</a:t>
              </a:r>
              <a:r>
                <a:rPr lang="en-US" altLang="en-US" baseline="-25000"/>
                <a:t>3</a:t>
              </a:r>
              <a:r>
                <a:rPr lang="en-US" altLang="en-US" baseline="30000"/>
                <a:t>-</a:t>
              </a:r>
              <a:r>
                <a:rPr lang="en-US" altLang="en-US" baseline="-25000"/>
                <a:t>(aq)</a:t>
              </a:r>
              <a:endParaRPr lang="en-US" altLang="en-US" baseline="30000"/>
            </a:p>
          </p:txBody>
        </p:sp>
        <p:sp>
          <p:nvSpPr>
            <p:cNvPr id="52240" name="Line 13">
              <a:extLst>
                <a:ext uri="{FF2B5EF4-FFF2-40B4-BE49-F238E27FC236}">
                  <a16:creationId xmlns:a16="http://schemas.microsoft.com/office/drawing/2014/main" id="{6EB18227-6F4A-6A43-6525-837610D10B32}"/>
                </a:ext>
              </a:extLst>
            </p:cNvPr>
            <p:cNvSpPr>
              <a:spLocks noChangeShapeType="1"/>
            </p:cNvSpPr>
            <p:nvPr/>
          </p:nvSpPr>
          <p:spPr bwMode="auto">
            <a:xfrm flipV="1">
              <a:off x="2335" y="3044"/>
              <a:ext cx="0" cy="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1" name="Text Box 15">
              <a:extLst>
                <a:ext uri="{FF2B5EF4-FFF2-40B4-BE49-F238E27FC236}">
                  <a16:creationId xmlns:a16="http://schemas.microsoft.com/office/drawing/2014/main" id="{4B7645E1-03DF-E7C2-0BEA-3454B27679BF}"/>
                </a:ext>
              </a:extLst>
            </p:cNvPr>
            <p:cNvSpPr txBox="1">
              <a:spLocks noChangeArrowheads="1"/>
            </p:cNvSpPr>
            <p:nvPr/>
          </p:nvSpPr>
          <p:spPr bwMode="auto">
            <a:xfrm>
              <a:off x="1179" y="3748"/>
              <a:ext cx="3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H</a:t>
              </a:r>
              <a:r>
                <a:rPr lang="en-US" altLang="en-US" baseline="-25000"/>
                <a:t>1</a:t>
              </a:r>
            </a:p>
          </p:txBody>
        </p:sp>
        <p:sp>
          <p:nvSpPr>
            <p:cNvPr id="52242" name="Text Box 16">
              <a:extLst>
                <a:ext uri="{FF2B5EF4-FFF2-40B4-BE49-F238E27FC236}">
                  <a16:creationId xmlns:a16="http://schemas.microsoft.com/office/drawing/2014/main" id="{CBA839F9-D541-2C48-9F22-4946F72085AE}"/>
                </a:ext>
              </a:extLst>
            </p:cNvPr>
            <p:cNvSpPr txBox="1">
              <a:spLocks noChangeArrowheads="1"/>
            </p:cNvSpPr>
            <p:nvPr/>
          </p:nvSpPr>
          <p:spPr bwMode="auto">
            <a:xfrm>
              <a:off x="1179" y="2886"/>
              <a:ext cx="3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H</a:t>
              </a:r>
              <a:r>
                <a:rPr lang="en-US" altLang="en-US" baseline="-25000"/>
                <a:t>2</a:t>
              </a:r>
            </a:p>
          </p:txBody>
        </p:sp>
      </p:grpSp>
      <p:sp>
        <p:nvSpPr>
          <p:cNvPr id="52231" name="Text Box 18">
            <a:extLst>
              <a:ext uri="{FF2B5EF4-FFF2-40B4-BE49-F238E27FC236}">
                <a16:creationId xmlns:a16="http://schemas.microsoft.com/office/drawing/2014/main" id="{1CF54959-6921-1FD8-E496-C787DF7F317C}"/>
              </a:ext>
            </a:extLst>
          </p:cNvPr>
          <p:cNvSpPr txBox="1">
            <a:spLocks noChangeArrowheads="1"/>
          </p:cNvSpPr>
          <p:nvPr/>
        </p:nvSpPr>
        <p:spPr bwMode="auto">
          <a:xfrm>
            <a:off x="4918075" y="5934075"/>
            <a:ext cx="35290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en-US"/>
              <a:t>עמ' 36 בספר טבלת השוואה</a:t>
            </a:r>
          </a:p>
          <a:p>
            <a:pPr algn="r" eaLnBrk="1" hangingPunct="1">
              <a:spcBef>
                <a:spcPct val="50000"/>
              </a:spcBef>
            </a:pPr>
            <a:r>
              <a:rPr lang="he-IL" altLang="en-US"/>
              <a:t>שאלות 1-9 עמ' 40-42</a:t>
            </a: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0531">
                                            <p:txEl>
                                              <p:pRg st="1" end="1"/>
                                            </p:txEl>
                                          </p:spTgt>
                                        </p:tgtEl>
                                        <p:attrNameLst>
                                          <p:attrName>style.visibility</p:attrName>
                                        </p:attrNameLst>
                                      </p:cBhvr>
                                      <p:to>
                                        <p:strVal val="visible"/>
                                      </p:to>
                                    </p:set>
                                    <p:anim calcmode="lin" valueType="num">
                                      <p:cBhvr additive="base">
                                        <p:cTn id="7" dur="1000" fill="hold"/>
                                        <p:tgtEl>
                                          <p:spTgt spid="150531">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0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0531">
                                            <p:txEl>
                                              <p:pRg st="2" end="2"/>
                                            </p:txEl>
                                          </p:spTgt>
                                        </p:tgtEl>
                                        <p:attrNameLst>
                                          <p:attrName>style.visibility</p:attrName>
                                        </p:attrNameLst>
                                      </p:cBhvr>
                                      <p:to>
                                        <p:strVal val="visible"/>
                                      </p:to>
                                    </p:set>
                                    <p:anim calcmode="lin" valueType="num">
                                      <p:cBhvr additive="base">
                                        <p:cTn id="13" dur="1000" fill="hold"/>
                                        <p:tgtEl>
                                          <p:spTgt spid="150531">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50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0531">
                                            <p:txEl>
                                              <p:pRg st="3" end="3"/>
                                            </p:txEl>
                                          </p:spTgt>
                                        </p:tgtEl>
                                        <p:attrNameLst>
                                          <p:attrName>style.visibility</p:attrName>
                                        </p:attrNameLst>
                                      </p:cBhvr>
                                      <p:to>
                                        <p:strVal val="visible"/>
                                      </p:to>
                                    </p:set>
                                    <p:anim calcmode="lin" valueType="num">
                                      <p:cBhvr additive="base">
                                        <p:cTn id="19" dur="1000" fill="hold"/>
                                        <p:tgtEl>
                                          <p:spTgt spid="150531">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50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 calcmode="lin" valueType="num">
                                      <p:cBhvr additive="base">
                                        <p:cTn id="25" dur="1000" fill="hold"/>
                                        <p:tgtEl>
                                          <p:spTgt spid="150531">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50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50531">
                                            <p:txEl>
                                              <p:pRg st="5" end="5"/>
                                            </p:txEl>
                                          </p:spTgt>
                                        </p:tgtEl>
                                        <p:attrNameLst>
                                          <p:attrName>style.visibility</p:attrName>
                                        </p:attrNameLst>
                                      </p:cBhvr>
                                      <p:to>
                                        <p:strVal val="visible"/>
                                      </p:to>
                                    </p:set>
                                    <p:anim calcmode="lin" valueType="num">
                                      <p:cBhvr additive="base">
                                        <p:cTn id="31" dur="1000" fill="hold"/>
                                        <p:tgtEl>
                                          <p:spTgt spid="150531">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50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0531">
                                            <p:txEl>
                                              <p:pRg st="6" end="6"/>
                                            </p:txEl>
                                          </p:spTgt>
                                        </p:tgtEl>
                                        <p:attrNameLst>
                                          <p:attrName>style.visibility</p:attrName>
                                        </p:attrNameLst>
                                      </p:cBhvr>
                                      <p:to>
                                        <p:strVal val="visible"/>
                                      </p:to>
                                    </p:set>
                                    <p:anim calcmode="lin" valueType="num">
                                      <p:cBhvr additive="base">
                                        <p:cTn id="37" dur="1000" fill="hold"/>
                                        <p:tgtEl>
                                          <p:spTgt spid="150531">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50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8FF368B-C913-35B0-7463-B2A715169AF1}"/>
              </a:ext>
            </a:extLst>
          </p:cNvPr>
          <p:cNvSpPr>
            <a:spLocks noGrp="1" noChangeArrowheads="1"/>
          </p:cNvSpPr>
          <p:nvPr>
            <p:ph type="title"/>
          </p:nvPr>
        </p:nvSpPr>
        <p:spPr/>
        <p:txBody>
          <a:bodyPr/>
          <a:lstStyle/>
          <a:p>
            <a:pPr eaLnBrk="1" hangingPunct="1"/>
            <a:r>
              <a:rPr lang="he-IL" altLang="en-US" b="1"/>
              <a:t>כימיה וחדר כושר – שאלה 7 עמ' 41</a:t>
            </a:r>
            <a:endParaRPr lang="en-US" altLang="en-US" b="1"/>
          </a:p>
        </p:txBody>
      </p:sp>
      <p:sp>
        <p:nvSpPr>
          <p:cNvPr id="152579" name="Rectangle 3">
            <a:extLst>
              <a:ext uri="{FF2B5EF4-FFF2-40B4-BE49-F238E27FC236}">
                <a16:creationId xmlns:a16="http://schemas.microsoft.com/office/drawing/2014/main" id="{7F03A4B6-4291-D62F-150D-EB2AECC5C2B0}"/>
              </a:ext>
            </a:extLst>
          </p:cNvPr>
          <p:cNvSpPr>
            <a:spLocks noGrp="1" noChangeArrowheads="1"/>
          </p:cNvSpPr>
          <p:nvPr>
            <p:ph type="body" idx="1"/>
          </p:nvPr>
        </p:nvSpPr>
        <p:spPr>
          <a:xfrm>
            <a:off x="1527175" y="1484313"/>
            <a:ext cx="7292975" cy="3240087"/>
          </a:xfrm>
          <a:noFill/>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sz="2400"/>
              <a:t>במהלך העיסוק בספורט, מולקולות שומן בגוף מתפרקות לתרכובות הנקראות חומצות שומן. לדוגמה, חומצה לאורית </a:t>
            </a:r>
            <a:r>
              <a:rPr lang="en-US" altLang="en-US" sz="2400"/>
              <a:t>CH</a:t>
            </a:r>
            <a:r>
              <a:rPr lang="en-US" altLang="en-US" sz="2400" baseline="-25000"/>
              <a:t>3</a:t>
            </a:r>
            <a:r>
              <a:rPr lang="en-US" altLang="en-US" sz="2400"/>
              <a:t>(CH</a:t>
            </a:r>
            <a:r>
              <a:rPr lang="en-US" altLang="en-US" sz="2400" baseline="-25000"/>
              <a:t>2</a:t>
            </a:r>
            <a:r>
              <a:rPr lang="en-US" altLang="en-US" sz="2400"/>
              <a:t>)</a:t>
            </a:r>
            <a:r>
              <a:rPr lang="en-US" altLang="en-US" sz="2400" baseline="-25000"/>
              <a:t>10</a:t>
            </a:r>
            <a:r>
              <a:rPr lang="en-US" altLang="en-US" sz="2400"/>
              <a:t>COOH</a:t>
            </a:r>
          </a:p>
          <a:p>
            <a:pPr eaLnBrk="1" hangingPunct="1">
              <a:lnSpc>
                <a:spcPct val="90000"/>
              </a:lnSpc>
              <a:spcAft>
                <a:spcPct val="20000"/>
              </a:spcAft>
              <a:buClr>
                <a:schemeClr val="folHlink"/>
              </a:buClr>
              <a:buFont typeface="Wingdings 2" panose="05020102010507070707" pitchFamily="18" charset="2"/>
              <a:buChar char="í"/>
            </a:pPr>
            <a:r>
              <a:rPr lang="he-IL" altLang="en-US" sz="2400"/>
              <a:t>חומצות שומן אלו הופכות בסדרה של תגובות ל- </a:t>
            </a:r>
            <a:r>
              <a:rPr lang="en-US" altLang="en-US" sz="2400"/>
              <a:t>CO</a:t>
            </a:r>
            <a:r>
              <a:rPr lang="en-US" altLang="en-US" sz="2400" baseline="-25000"/>
              <a:t>2</a:t>
            </a:r>
            <a:r>
              <a:rPr lang="he-IL" altLang="en-US" sz="2400"/>
              <a:t> ול-</a:t>
            </a:r>
            <a:r>
              <a:rPr lang="en-US" altLang="en-US" sz="2400"/>
              <a:t>H</a:t>
            </a:r>
            <a:r>
              <a:rPr lang="en-US" altLang="en-US" sz="2400" baseline="-25000"/>
              <a:t>2</a:t>
            </a:r>
            <a:r>
              <a:rPr lang="en-US" altLang="en-US" sz="2400"/>
              <a:t>O</a:t>
            </a:r>
            <a:r>
              <a:rPr lang="he-IL" altLang="en-US" sz="2400"/>
              <a:t>.</a:t>
            </a:r>
          </a:p>
          <a:p>
            <a:pPr eaLnBrk="1" hangingPunct="1">
              <a:lnSpc>
                <a:spcPct val="90000"/>
              </a:lnSpc>
              <a:spcAft>
                <a:spcPct val="20000"/>
              </a:spcAft>
              <a:buClr>
                <a:schemeClr val="folHlink"/>
              </a:buClr>
              <a:buFont typeface="Wingdings 2" panose="05020102010507070707" pitchFamily="18" charset="2"/>
              <a:buChar char="í"/>
            </a:pPr>
            <a:r>
              <a:rPr lang="he-IL" altLang="en-US" sz="2400"/>
              <a:t>כאשר משווים תגובות שריפה של תרכובות שונות המכילות מספר פחמנים שווה, כגון חומצה לאורית ודו סוכר, מתקבל הגרף הבא:</a:t>
            </a:r>
            <a:endParaRPr lang="en-US" altLang="en-US" sz="2400"/>
          </a:p>
        </p:txBody>
      </p:sp>
      <p:pic>
        <p:nvPicPr>
          <p:cNvPr id="53252" name="Picture 5" descr="gym">
            <a:extLst>
              <a:ext uri="{FF2B5EF4-FFF2-40B4-BE49-F238E27FC236}">
                <a16:creationId xmlns:a16="http://schemas.microsoft.com/office/drawing/2014/main" id="{E6B5355A-5EB3-8938-F798-3A43068E0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251325"/>
            <a:ext cx="2428875" cy="240188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2579">
                                            <p:txEl>
                                              <p:pRg st="2" end="2"/>
                                            </p:txEl>
                                          </p:spTgt>
                                        </p:tgtEl>
                                        <p:attrNameLst>
                                          <p:attrName>style.visibility</p:attrName>
                                        </p:attrNameLst>
                                      </p:cBhvr>
                                      <p:to>
                                        <p:strVal val="visible"/>
                                      </p:to>
                                    </p:set>
                                    <p:anim calcmode="lin" valueType="num">
                                      <p:cBhvr additive="base">
                                        <p:cTn id="19" dur="500" fill="hold"/>
                                        <p:tgtEl>
                                          <p:spTgt spid="152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25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4C84C9D-6CDC-C00C-01EA-5E0FBADDAB63}"/>
              </a:ext>
            </a:extLst>
          </p:cNvPr>
          <p:cNvSpPr>
            <a:spLocks noGrp="1"/>
          </p:cNvSpPr>
          <p:nvPr>
            <p:ph type="ctrTitle" idx="4294967295"/>
          </p:nvPr>
        </p:nvSpPr>
        <p:spPr>
          <a:xfrm>
            <a:off x="1476375" y="404813"/>
            <a:ext cx="7667625" cy="936625"/>
          </a:xfrm>
        </p:spPr>
        <p:txBody>
          <a:bodyPr/>
          <a:lstStyle/>
          <a:p>
            <a:pPr eaLnBrk="1" hangingPunct="1"/>
            <a:r>
              <a:rPr lang="he-IL" altLang="en-US" b="1">
                <a:solidFill>
                  <a:schemeClr val="tx1"/>
                </a:solidFill>
              </a:rPr>
              <a:t>הכימיה של הזיקוק</a:t>
            </a:r>
            <a:endParaRPr lang="en-US" altLang="en-US" b="1">
              <a:solidFill>
                <a:schemeClr val="tx1"/>
              </a:solidFill>
            </a:endParaRPr>
          </a:p>
        </p:txBody>
      </p:sp>
      <p:sp>
        <p:nvSpPr>
          <p:cNvPr id="13315" name="Subtitle 2">
            <a:extLst>
              <a:ext uri="{FF2B5EF4-FFF2-40B4-BE49-F238E27FC236}">
                <a16:creationId xmlns:a16="http://schemas.microsoft.com/office/drawing/2014/main" id="{67944486-AD1F-07BD-2215-A7735383D4B4}"/>
              </a:ext>
              <a:ext uri="{C183D7F6-B498-43B3-948B-1728B52AA6E4}">
                <adec:decorative xmlns:adec="http://schemas.microsoft.com/office/drawing/2017/decorative" val="1"/>
              </a:ext>
            </a:extLst>
          </p:cNvPr>
          <p:cNvSpPr>
            <a:spLocks noGrp="1"/>
          </p:cNvSpPr>
          <p:nvPr>
            <p:ph type="subTitle" idx="4294967295"/>
          </p:nvPr>
        </p:nvSpPr>
        <p:spPr>
          <a:xfrm>
            <a:off x="2879725" y="2111375"/>
            <a:ext cx="4997450" cy="530225"/>
          </a:xfrm>
        </p:spPr>
        <p:txBody>
          <a:bodyPr/>
          <a:lstStyle/>
          <a:p>
            <a:pPr marL="0" indent="0" eaLnBrk="1" hangingPunct="1">
              <a:lnSpc>
                <a:spcPct val="90000"/>
              </a:lnSpc>
              <a:buFontTx/>
              <a:buNone/>
            </a:pPr>
            <a:r>
              <a:rPr lang="en-US" altLang="en-US"/>
              <a:t>2 KNO</a:t>
            </a:r>
            <a:r>
              <a:rPr lang="en-US" altLang="en-US" baseline="-25000"/>
              <a:t>3(s) </a:t>
            </a:r>
            <a:r>
              <a:rPr lang="en-US" altLang="en-US"/>
              <a:t>→ 2 KNO</a:t>
            </a:r>
            <a:r>
              <a:rPr lang="en-US" altLang="en-US" baseline="-25000"/>
              <a:t>2(s) </a:t>
            </a:r>
            <a:r>
              <a:rPr lang="en-US" altLang="en-US"/>
              <a:t>+O</a:t>
            </a:r>
            <a:r>
              <a:rPr lang="en-US" altLang="en-US" baseline="-25000"/>
              <a:t>2(g)</a:t>
            </a:r>
          </a:p>
        </p:txBody>
      </p:sp>
      <p:sp>
        <p:nvSpPr>
          <p:cNvPr id="13316" name="Subtitle 2">
            <a:extLst>
              <a:ext uri="{FF2B5EF4-FFF2-40B4-BE49-F238E27FC236}">
                <a16:creationId xmlns:a16="http://schemas.microsoft.com/office/drawing/2014/main" id="{A3BB02A5-5322-4E58-9C5F-F7F6E55CE67B}"/>
              </a:ext>
              <a:ext uri="{C183D7F6-B498-43B3-948B-1728B52AA6E4}">
                <adec:decorative xmlns:adec="http://schemas.microsoft.com/office/drawing/2017/decorative" val="1"/>
              </a:ext>
            </a:extLst>
          </p:cNvPr>
          <p:cNvSpPr txBox="1">
            <a:spLocks/>
          </p:cNvSpPr>
          <p:nvPr/>
        </p:nvSpPr>
        <p:spPr bwMode="auto">
          <a:xfrm>
            <a:off x="2124075" y="3165475"/>
            <a:ext cx="64801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3200" b="0">
                <a:latin typeface="Calibri" panose="020F0502020204030204" pitchFamily="34" charset="0"/>
              </a:rPr>
              <a:t>1/8 S</a:t>
            </a:r>
            <a:r>
              <a:rPr lang="en-US" altLang="en-US" sz="3200" b="0" baseline="-25000">
                <a:latin typeface="Calibri" panose="020F0502020204030204" pitchFamily="34" charset="0"/>
              </a:rPr>
              <a:t>8(s) </a:t>
            </a:r>
            <a:r>
              <a:rPr lang="en-US" altLang="en-US" sz="3200" b="0">
                <a:latin typeface="Calibri" panose="020F0502020204030204" pitchFamily="34" charset="0"/>
              </a:rPr>
              <a:t>+O</a:t>
            </a:r>
            <a:r>
              <a:rPr lang="en-US" altLang="en-US" sz="3200" b="0" baseline="-25000">
                <a:latin typeface="Calibri" panose="020F0502020204030204" pitchFamily="34" charset="0"/>
              </a:rPr>
              <a:t>2(g) </a:t>
            </a:r>
            <a:r>
              <a:rPr lang="en-US" altLang="en-US" sz="3200" b="0">
                <a:latin typeface="Calibri" panose="020F0502020204030204" pitchFamily="34" charset="0"/>
              </a:rPr>
              <a:t>→ SO</a:t>
            </a:r>
            <a:r>
              <a:rPr lang="en-US" altLang="en-US" sz="3200" b="0" baseline="-25000">
                <a:latin typeface="Calibri" panose="020F0502020204030204" pitchFamily="34" charset="0"/>
              </a:rPr>
              <a:t>2(g)</a:t>
            </a:r>
          </a:p>
        </p:txBody>
      </p:sp>
      <p:sp>
        <p:nvSpPr>
          <p:cNvPr id="13317" name="Subtitle 2">
            <a:extLst>
              <a:ext uri="{FF2B5EF4-FFF2-40B4-BE49-F238E27FC236}">
                <a16:creationId xmlns:a16="http://schemas.microsoft.com/office/drawing/2014/main" id="{AD0E721A-6CA7-607B-0EA3-0E9698C152EB}"/>
              </a:ext>
              <a:ext uri="{C183D7F6-B498-43B3-948B-1728B52AA6E4}">
                <adec:decorative xmlns:adec="http://schemas.microsoft.com/office/drawing/2017/decorative" val="1"/>
              </a:ext>
            </a:extLst>
          </p:cNvPr>
          <p:cNvSpPr txBox="1">
            <a:spLocks/>
          </p:cNvSpPr>
          <p:nvPr/>
        </p:nvSpPr>
        <p:spPr bwMode="auto">
          <a:xfrm>
            <a:off x="2879725" y="4138613"/>
            <a:ext cx="47148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3200" b="0">
                <a:latin typeface="Calibri" panose="020F0502020204030204" pitchFamily="34" charset="0"/>
              </a:rPr>
              <a:t>C</a:t>
            </a:r>
            <a:r>
              <a:rPr lang="en-US" altLang="en-US" sz="3200" b="0" baseline="-25000">
                <a:latin typeface="Calibri" panose="020F0502020204030204" pitchFamily="34" charset="0"/>
              </a:rPr>
              <a:t> (s) </a:t>
            </a:r>
            <a:r>
              <a:rPr lang="en-US" altLang="en-US" sz="3200" b="0">
                <a:latin typeface="Calibri" panose="020F0502020204030204" pitchFamily="34" charset="0"/>
              </a:rPr>
              <a:t>+O</a:t>
            </a:r>
            <a:r>
              <a:rPr lang="en-US" altLang="en-US" sz="3200" b="0" baseline="-25000">
                <a:latin typeface="Calibri" panose="020F0502020204030204" pitchFamily="34" charset="0"/>
              </a:rPr>
              <a:t>2(g) </a:t>
            </a:r>
            <a:r>
              <a:rPr lang="en-US" altLang="en-US" sz="3200" b="0">
                <a:latin typeface="Calibri" panose="020F0502020204030204" pitchFamily="34" charset="0"/>
              </a:rPr>
              <a:t>→ CO</a:t>
            </a:r>
            <a:r>
              <a:rPr lang="en-US" altLang="en-US" sz="3200" b="0" baseline="-25000">
                <a:latin typeface="Calibri" panose="020F0502020204030204" pitchFamily="34" charset="0"/>
              </a:rPr>
              <a:t>2(g)</a:t>
            </a:r>
          </a:p>
        </p:txBody>
      </p:sp>
      <p:pic>
        <p:nvPicPr>
          <p:cNvPr id="13318" name="Picture 6">
            <a:extLst>
              <a:ext uri="{FF2B5EF4-FFF2-40B4-BE49-F238E27FC236}">
                <a16:creationId xmlns:a16="http://schemas.microsoft.com/office/drawing/2014/main" id="{C13D1B72-FF74-FFAA-19D1-667473239A7A}"/>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76065">
            <a:off x="358775" y="3716338"/>
            <a:ext cx="2736850" cy="152876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3319" name="Text Box 7">
            <a:extLst>
              <a:ext uri="{FF2B5EF4-FFF2-40B4-BE49-F238E27FC236}">
                <a16:creationId xmlns:a16="http://schemas.microsoft.com/office/drawing/2014/main" id="{606C65FA-740B-2AAF-A04C-15A66D3337B8}"/>
              </a:ext>
              <a:ext uri="{C183D7F6-B498-43B3-948B-1728B52AA6E4}">
                <adec:decorative xmlns:adec="http://schemas.microsoft.com/office/drawing/2017/decorative" val="0"/>
              </a:ext>
            </a:extLst>
          </p:cNvPr>
          <p:cNvSpPr txBox="1">
            <a:spLocks noChangeArrowheads="1"/>
          </p:cNvSpPr>
          <p:nvPr/>
        </p:nvSpPr>
        <p:spPr bwMode="auto">
          <a:xfrm>
            <a:off x="3095625" y="5245100"/>
            <a:ext cx="5508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a:t>שבבים זעירים של מתכת (בדרך כלל אלומיניום) אשר יוצרים את הגיצים הבוהקים, תוך כדי התלהטותם.</a:t>
            </a:r>
            <a:endParaRPr lang="en-US" altLang="en-US"/>
          </a:p>
        </p:txBody>
      </p:sp>
      <p:sp>
        <p:nvSpPr>
          <p:cNvPr id="13320" name="Text Box 8">
            <a:extLst>
              <a:ext uri="{FF2B5EF4-FFF2-40B4-BE49-F238E27FC236}">
                <a16:creationId xmlns:a16="http://schemas.microsoft.com/office/drawing/2014/main" id="{9EAFDEED-DD82-8BE4-001B-C58F8D8AE849}"/>
              </a:ext>
              <a:ext uri="{C183D7F6-B498-43B3-948B-1728B52AA6E4}">
                <adec:decorative xmlns:adec="http://schemas.microsoft.com/office/drawing/2017/decorative" val="1"/>
              </a:ext>
            </a:extLst>
          </p:cNvPr>
          <p:cNvSpPr txBox="1">
            <a:spLocks noChangeArrowheads="1"/>
          </p:cNvSpPr>
          <p:nvPr/>
        </p:nvSpPr>
        <p:spPr bwMode="auto">
          <a:xfrm>
            <a:off x="1116013" y="6069013"/>
            <a:ext cx="80279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hlinkClick r:id="rId3"/>
              </a:rPr>
              <a:t>http://chemistry.about.com/od/fireworkspyrotechnics/a/sparklers.htm</a:t>
            </a:r>
            <a:endParaRPr lang="en-US"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02655AB-A8EA-347A-91D9-F6BD7925A3E2}"/>
              </a:ext>
            </a:extLst>
          </p:cNvPr>
          <p:cNvSpPr>
            <a:spLocks noGrp="1" noChangeArrowheads="1"/>
          </p:cNvSpPr>
          <p:nvPr>
            <p:ph type="title"/>
          </p:nvPr>
        </p:nvSpPr>
        <p:spPr>
          <a:xfrm>
            <a:off x="1482725" y="441325"/>
            <a:ext cx="7661275" cy="841375"/>
          </a:xfrm>
        </p:spPr>
        <p:txBody>
          <a:bodyPr/>
          <a:lstStyle/>
          <a:p>
            <a:pPr eaLnBrk="1" hangingPunct="1"/>
            <a:r>
              <a:rPr lang="he-IL" altLang="en-US" b="1"/>
              <a:t>מה ניתן ללמוד מהגרף? </a:t>
            </a:r>
            <a:endParaRPr lang="en-US" altLang="en-US" b="1"/>
          </a:p>
        </p:txBody>
      </p:sp>
      <p:grpSp>
        <p:nvGrpSpPr>
          <p:cNvPr id="54275" name="Group 22" descr="דיאגרמת אנרגיה">
            <a:extLst>
              <a:ext uri="{FF2B5EF4-FFF2-40B4-BE49-F238E27FC236}">
                <a16:creationId xmlns:a16="http://schemas.microsoft.com/office/drawing/2014/main" id="{E5118493-D008-A00F-49D1-1F639A9A675D}"/>
              </a:ext>
            </a:extLst>
          </p:cNvPr>
          <p:cNvGrpSpPr>
            <a:grpSpLocks/>
          </p:cNvGrpSpPr>
          <p:nvPr/>
        </p:nvGrpSpPr>
        <p:grpSpPr bwMode="auto">
          <a:xfrm>
            <a:off x="1728788" y="2205038"/>
            <a:ext cx="6911975" cy="3751262"/>
            <a:chOff x="1089" y="1389"/>
            <a:chExt cx="4354" cy="2363"/>
          </a:xfrm>
        </p:grpSpPr>
        <p:sp>
          <p:nvSpPr>
            <p:cNvPr id="54276" name="Line 4">
              <a:extLst>
                <a:ext uri="{FF2B5EF4-FFF2-40B4-BE49-F238E27FC236}">
                  <a16:creationId xmlns:a16="http://schemas.microsoft.com/office/drawing/2014/main" id="{635CB167-3227-42D0-FDDC-C3D3AFAB1F26}"/>
                </a:ext>
              </a:extLst>
            </p:cNvPr>
            <p:cNvSpPr>
              <a:spLocks noChangeShapeType="1"/>
            </p:cNvSpPr>
            <p:nvPr/>
          </p:nvSpPr>
          <p:spPr bwMode="auto">
            <a:xfrm flipV="1">
              <a:off x="1361" y="1389"/>
              <a:ext cx="0" cy="19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77" name="Text Box 6">
              <a:extLst>
                <a:ext uri="{FF2B5EF4-FFF2-40B4-BE49-F238E27FC236}">
                  <a16:creationId xmlns:a16="http://schemas.microsoft.com/office/drawing/2014/main" id="{AD7F45E2-829A-3DFC-A0F7-6C21154C9CC6}"/>
                </a:ext>
              </a:extLst>
            </p:cNvPr>
            <p:cNvSpPr txBox="1">
              <a:spLocks noChangeArrowheads="1"/>
            </p:cNvSpPr>
            <p:nvPr/>
          </p:nvSpPr>
          <p:spPr bwMode="auto">
            <a:xfrm rot="-5400000">
              <a:off x="797" y="1772"/>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r>
                <a:rPr lang="he-IL" altLang="en-US" b="0"/>
                <a:t>אנתלפיה</a:t>
              </a:r>
              <a:endParaRPr lang="en-US" altLang="en-US" b="0"/>
            </a:p>
          </p:txBody>
        </p:sp>
        <p:sp>
          <p:nvSpPr>
            <p:cNvPr id="54278" name="Line 7">
              <a:extLst>
                <a:ext uri="{FF2B5EF4-FFF2-40B4-BE49-F238E27FC236}">
                  <a16:creationId xmlns:a16="http://schemas.microsoft.com/office/drawing/2014/main" id="{F11EBB07-899F-CC41-4DC6-C6FE625BA53B}"/>
                </a:ext>
              </a:extLst>
            </p:cNvPr>
            <p:cNvSpPr>
              <a:spLocks noChangeShapeType="1"/>
            </p:cNvSpPr>
            <p:nvPr/>
          </p:nvSpPr>
          <p:spPr bwMode="auto">
            <a:xfrm>
              <a:off x="1361" y="1752"/>
              <a:ext cx="1633"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Text Box 8">
              <a:extLst>
                <a:ext uri="{FF2B5EF4-FFF2-40B4-BE49-F238E27FC236}">
                  <a16:creationId xmlns:a16="http://schemas.microsoft.com/office/drawing/2014/main" id="{6AFFFBDB-E5FC-120D-E438-6686DBAC65EF}"/>
                </a:ext>
              </a:extLst>
            </p:cNvPr>
            <p:cNvSpPr txBox="1">
              <a:spLocks noChangeArrowheads="1"/>
            </p:cNvSpPr>
            <p:nvPr/>
          </p:nvSpPr>
          <p:spPr bwMode="auto">
            <a:xfrm>
              <a:off x="1769" y="1434"/>
              <a:ext cx="12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endParaRPr lang="en-US" altLang="en-US" b="0"/>
            </a:p>
          </p:txBody>
        </p:sp>
        <p:sp>
          <p:nvSpPr>
            <p:cNvPr id="54280" name="Text Box 9">
              <a:extLst>
                <a:ext uri="{FF2B5EF4-FFF2-40B4-BE49-F238E27FC236}">
                  <a16:creationId xmlns:a16="http://schemas.microsoft.com/office/drawing/2014/main" id="{DE082916-2E7D-2D2E-6860-46A704150CAE}"/>
                </a:ext>
              </a:extLst>
            </p:cNvPr>
            <p:cNvSpPr txBox="1">
              <a:spLocks noChangeArrowheads="1"/>
            </p:cNvSpPr>
            <p:nvPr/>
          </p:nvSpPr>
          <p:spPr bwMode="auto">
            <a:xfrm>
              <a:off x="1406" y="1480"/>
              <a:ext cx="17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a:t>CH</a:t>
              </a:r>
              <a:r>
                <a:rPr lang="en-US" altLang="en-US" baseline="-25000"/>
                <a:t>3</a:t>
              </a:r>
              <a:r>
                <a:rPr lang="en-US" altLang="en-US"/>
                <a:t>(CH</a:t>
              </a:r>
              <a:r>
                <a:rPr lang="en-US" altLang="en-US" baseline="-25000"/>
                <a:t>2</a:t>
              </a:r>
              <a:r>
                <a:rPr lang="en-US" altLang="en-US"/>
                <a:t>)</a:t>
              </a:r>
              <a:r>
                <a:rPr lang="en-US" altLang="en-US" baseline="-25000"/>
                <a:t>10</a:t>
              </a:r>
              <a:r>
                <a:rPr lang="en-US" altLang="en-US"/>
                <a:t>COOH + 17O</a:t>
              </a:r>
              <a:r>
                <a:rPr lang="en-US" altLang="en-US" baseline="-25000"/>
                <a:t>2</a:t>
              </a:r>
            </a:p>
          </p:txBody>
        </p:sp>
        <p:sp>
          <p:nvSpPr>
            <p:cNvPr id="54281" name="Text Box 10">
              <a:extLst>
                <a:ext uri="{FF2B5EF4-FFF2-40B4-BE49-F238E27FC236}">
                  <a16:creationId xmlns:a16="http://schemas.microsoft.com/office/drawing/2014/main" id="{979F0BF6-3731-22A3-C1E7-34D5D411C6AB}"/>
                </a:ext>
              </a:extLst>
            </p:cNvPr>
            <p:cNvSpPr txBox="1">
              <a:spLocks noChangeArrowheads="1"/>
            </p:cNvSpPr>
            <p:nvPr/>
          </p:nvSpPr>
          <p:spPr bwMode="auto">
            <a:xfrm>
              <a:off x="1406" y="1480"/>
              <a:ext cx="96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endParaRPr lang="en-US" altLang="en-US" b="0"/>
            </a:p>
          </p:txBody>
        </p:sp>
        <p:sp>
          <p:nvSpPr>
            <p:cNvPr id="54282" name="Line 11">
              <a:extLst>
                <a:ext uri="{FF2B5EF4-FFF2-40B4-BE49-F238E27FC236}">
                  <a16:creationId xmlns:a16="http://schemas.microsoft.com/office/drawing/2014/main" id="{B7367334-2E7F-ED88-1A81-F51B82D422EA}"/>
                </a:ext>
              </a:extLst>
            </p:cNvPr>
            <p:cNvSpPr>
              <a:spLocks noChangeShapeType="1"/>
            </p:cNvSpPr>
            <p:nvPr/>
          </p:nvSpPr>
          <p:spPr bwMode="auto">
            <a:xfrm>
              <a:off x="1361" y="324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3" name="Line 12">
              <a:extLst>
                <a:ext uri="{FF2B5EF4-FFF2-40B4-BE49-F238E27FC236}">
                  <a16:creationId xmlns:a16="http://schemas.microsoft.com/office/drawing/2014/main" id="{BDB87DE8-E2DC-1E26-F4CD-3A231BA86B78}"/>
                </a:ext>
              </a:extLst>
            </p:cNvPr>
            <p:cNvSpPr>
              <a:spLocks noChangeShapeType="1"/>
            </p:cNvSpPr>
            <p:nvPr/>
          </p:nvSpPr>
          <p:spPr bwMode="auto">
            <a:xfrm>
              <a:off x="1361" y="3294"/>
              <a:ext cx="3402"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4" name="Line 13">
              <a:extLst>
                <a:ext uri="{FF2B5EF4-FFF2-40B4-BE49-F238E27FC236}">
                  <a16:creationId xmlns:a16="http://schemas.microsoft.com/office/drawing/2014/main" id="{47163E74-9BE3-BB9F-B7AD-625DFAF9CD38}"/>
                </a:ext>
              </a:extLst>
            </p:cNvPr>
            <p:cNvSpPr>
              <a:spLocks noChangeShapeType="1"/>
            </p:cNvSpPr>
            <p:nvPr/>
          </p:nvSpPr>
          <p:spPr bwMode="auto">
            <a:xfrm>
              <a:off x="3085" y="2205"/>
              <a:ext cx="176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Text Box 14">
              <a:extLst>
                <a:ext uri="{FF2B5EF4-FFF2-40B4-BE49-F238E27FC236}">
                  <a16:creationId xmlns:a16="http://schemas.microsoft.com/office/drawing/2014/main" id="{1F2181F4-518F-8FDC-4D90-7D8E5BFA221F}"/>
                </a:ext>
              </a:extLst>
            </p:cNvPr>
            <p:cNvSpPr txBox="1">
              <a:spLocks noChangeArrowheads="1"/>
            </p:cNvSpPr>
            <p:nvPr/>
          </p:nvSpPr>
          <p:spPr bwMode="auto">
            <a:xfrm>
              <a:off x="2994" y="1933"/>
              <a:ext cx="18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a:t>C</a:t>
              </a:r>
              <a:r>
                <a:rPr lang="en-US" altLang="en-US" baseline="-25000"/>
                <a:t>12</a:t>
              </a:r>
              <a:r>
                <a:rPr lang="en-US" altLang="en-US"/>
                <a:t>H</a:t>
              </a:r>
              <a:r>
                <a:rPr lang="en-US" altLang="en-US" baseline="-25000"/>
                <a:t>22</a:t>
              </a:r>
              <a:r>
                <a:rPr lang="en-US" altLang="en-US"/>
                <a:t>O</a:t>
              </a:r>
              <a:r>
                <a:rPr lang="en-US" altLang="en-US" baseline="-25000"/>
                <a:t>11</a:t>
              </a:r>
              <a:r>
                <a:rPr lang="en-US" altLang="en-US"/>
                <a:t>+ H</a:t>
              </a:r>
              <a:r>
                <a:rPr lang="en-US" altLang="en-US" baseline="-25000"/>
                <a:t>2</a:t>
              </a:r>
              <a:r>
                <a:rPr lang="en-US" altLang="en-US"/>
                <a:t>O + 12O</a:t>
              </a:r>
              <a:r>
                <a:rPr lang="en-US" altLang="en-US" baseline="-25000"/>
                <a:t>2</a:t>
              </a:r>
            </a:p>
          </p:txBody>
        </p:sp>
        <p:sp>
          <p:nvSpPr>
            <p:cNvPr id="54286" name="Line 15">
              <a:extLst>
                <a:ext uri="{FF2B5EF4-FFF2-40B4-BE49-F238E27FC236}">
                  <a16:creationId xmlns:a16="http://schemas.microsoft.com/office/drawing/2014/main" id="{7E997183-0640-8DF6-7227-C4184D1E79BD}"/>
                </a:ext>
              </a:extLst>
            </p:cNvPr>
            <p:cNvSpPr>
              <a:spLocks noChangeShapeType="1"/>
            </p:cNvSpPr>
            <p:nvPr/>
          </p:nvSpPr>
          <p:spPr bwMode="auto">
            <a:xfrm>
              <a:off x="4309" y="2205"/>
              <a:ext cx="0" cy="11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7" name="Line 16">
              <a:extLst>
                <a:ext uri="{FF2B5EF4-FFF2-40B4-BE49-F238E27FC236}">
                  <a16:creationId xmlns:a16="http://schemas.microsoft.com/office/drawing/2014/main" id="{1EAB10AA-A978-2EEB-F88F-38B7DA0F86C6}"/>
                </a:ext>
              </a:extLst>
            </p:cNvPr>
            <p:cNvSpPr>
              <a:spLocks noChangeShapeType="1"/>
            </p:cNvSpPr>
            <p:nvPr/>
          </p:nvSpPr>
          <p:spPr bwMode="auto">
            <a:xfrm>
              <a:off x="1815" y="1752"/>
              <a:ext cx="0" cy="15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Text Box 17">
              <a:extLst>
                <a:ext uri="{FF2B5EF4-FFF2-40B4-BE49-F238E27FC236}">
                  <a16:creationId xmlns:a16="http://schemas.microsoft.com/office/drawing/2014/main" id="{7A09E24F-38EE-FA62-B747-9D46B42016E1}"/>
                </a:ext>
              </a:extLst>
            </p:cNvPr>
            <p:cNvSpPr txBox="1">
              <a:spLocks noChangeArrowheads="1"/>
            </p:cNvSpPr>
            <p:nvPr/>
          </p:nvSpPr>
          <p:spPr bwMode="auto">
            <a:xfrm>
              <a:off x="4355" y="2568"/>
              <a:ext cx="10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l-GR" altLang="en-US">
                  <a:solidFill>
                    <a:srgbClr val="FF0000"/>
                  </a:solidFill>
                </a:rPr>
                <a:t>Δ</a:t>
              </a:r>
              <a:r>
                <a:rPr lang="en-US" altLang="en-US">
                  <a:solidFill>
                    <a:srgbClr val="FF0000"/>
                  </a:solidFill>
                </a:rPr>
                <a:t>H = --5640kJ</a:t>
              </a:r>
              <a:endParaRPr lang="el-GR" altLang="en-US">
                <a:solidFill>
                  <a:srgbClr val="FF0000"/>
                </a:solidFill>
              </a:endParaRPr>
            </a:p>
          </p:txBody>
        </p:sp>
        <p:sp>
          <p:nvSpPr>
            <p:cNvPr id="54289" name="Rectangle 18">
              <a:extLst>
                <a:ext uri="{FF2B5EF4-FFF2-40B4-BE49-F238E27FC236}">
                  <a16:creationId xmlns:a16="http://schemas.microsoft.com/office/drawing/2014/main" id="{1E8F0A38-5451-FF94-DCA0-DC6D3F24F81C}"/>
                </a:ext>
              </a:extLst>
            </p:cNvPr>
            <p:cNvSpPr>
              <a:spLocks noChangeArrowheads="1"/>
            </p:cNvSpPr>
            <p:nvPr/>
          </p:nvSpPr>
          <p:spPr bwMode="auto">
            <a:xfrm>
              <a:off x="1836" y="2296"/>
              <a:ext cx="10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r>
                <a:rPr lang="el-GR" altLang="en-US">
                  <a:solidFill>
                    <a:srgbClr val="FF0000"/>
                  </a:solidFill>
                </a:rPr>
                <a:t>Δ</a:t>
              </a:r>
              <a:r>
                <a:rPr lang="en-US" altLang="en-US">
                  <a:solidFill>
                    <a:srgbClr val="FF0000"/>
                  </a:solidFill>
                </a:rPr>
                <a:t>H = --7377kJ</a:t>
              </a:r>
            </a:p>
          </p:txBody>
        </p:sp>
        <p:sp>
          <p:nvSpPr>
            <p:cNvPr id="54290" name="Text Box 19">
              <a:extLst>
                <a:ext uri="{FF2B5EF4-FFF2-40B4-BE49-F238E27FC236}">
                  <a16:creationId xmlns:a16="http://schemas.microsoft.com/office/drawing/2014/main" id="{B82E6AD5-FCA1-D72A-A7B7-675A3D22DDED}"/>
                </a:ext>
              </a:extLst>
            </p:cNvPr>
            <p:cNvSpPr txBox="1">
              <a:spLocks noChangeArrowheads="1"/>
            </p:cNvSpPr>
            <p:nvPr/>
          </p:nvSpPr>
          <p:spPr bwMode="auto">
            <a:xfrm>
              <a:off x="2041" y="3067"/>
              <a:ext cx="1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en-US" altLang="en-US"/>
                <a:t>12CO</a:t>
              </a:r>
              <a:r>
                <a:rPr lang="en-US" altLang="en-US" baseline="-25000"/>
                <a:t>2</a:t>
              </a:r>
              <a:r>
                <a:rPr lang="en-US" altLang="en-US"/>
                <a:t> + 12H</a:t>
              </a:r>
              <a:r>
                <a:rPr lang="en-US" altLang="en-US" baseline="-25000"/>
                <a:t>2</a:t>
              </a:r>
              <a:r>
                <a:rPr lang="en-US" altLang="en-US"/>
                <a:t>O</a:t>
              </a:r>
            </a:p>
          </p:txBody>
        </p:sp>
        <p:sp>
          <p:nvSpPr>
            <p:cNvPr id="54291" name="Text Box 20">
              <a:extLst>
                <a:ext uri="{FF2B5EF4-FFF2-40B4-BE49-F238E27FC236}">
                  <a16:creationId xmlns:a16="http://schemas.microsoft.com/office/drawing/2014/main" id="{2B7094F4-F398-327F-855C-AC47C83271E7}"/>
                </a:ext>
              </a:extLst>
            </p:cNvPr>
            <p:cNvSpPr txBox="1">
              <a:spLocks noChangeArrowheads="1"/>
            </p:cNvSpPr>
            <p:nvPr/>
          </p:nvSpPr>
          <p:spPr bwMode="auto">
            <a:xfrm>
              <a:off x="1519" y="3521"/>
              <a:ext cx="37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a:t>גרף אנרגיה - שריפה של חומצת שומן לאורית לעומת דו סוכר</a:t>
              </a:r>
              <a:endParaRPr lang="en-US" altLang="en-US"/>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7364C4A-4C14-053F-6C6B-4FA153255C06}"/>
              </a:ext>
            </a:extLst>
          </p:cNvPr>
          <p:cNvSpPr>
            <a:spLocks noGrp="1" noChangeArrowheads="1"/>
          </p:cNvSpPr>
          <p:nvPr>
            <p:ph type="title"/>
          </p:nvPr>
        </p:nvSpPr>
        <p:spPr/>
        <p:txBody>
          <a:bodyPr/>
          <a:lstStyle/>
          <a:p>
            <a:pPr eaLnBrk="1" hangingPunct="1"/>
            <a:r>
              <a:rPr lang="he-IL" altLang="en-US" b="1"/>
              <a:t>פתרון שאלה 7</a:t>
            </a:r>
            <a:endParaRPr lang="en-US" altLang="en-US" b="1"/>
          </a:p>
        </p:txBody>
      </p:sp>
      <p:pic>
        <p:nvPicPr>
          <p:cNvPr id="55299" name="Picture 4" descr="פתרון שאלה מתוך הספר">
            <a:extLst>
              <a:ext uri="{FF2B5EF4-FFF2-40B4-BE49-F238E27FC236}">
                <a16:creationId xmlns:a16="http://schemas.microsoft.com/office/drawing/2014/main" id="{29425511-EBC9-4175-2B4D-BD5E5DAB9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972"/>
          <a:stretch>
            <a:fillRect/>
          </a:stretch>
        </p:blipFill>
        <p:spPr bwMode="auto">
          <a:xfrm>
            <a:off x="1530350" y="1844675"/>
            <a:ext cx="75787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B02A0C1C-6F79-13AA-7FCA-1323745D5AC8}"/>
              </a:ext>
            </a:extLst>
          </p:cNvPr>
          <p:cNvSpPr>
            <a:spLocks noGrp="1" noChangeArrowheads="1"/>
          </p:cNvSpPr>
          <p:nvPr>
            <p:ph type="title" idx="4294967295"/>
          </p:nvPr>
        </p:nvSpPr>
        <p:spPr>
          <a:xfrm>
            <a:off x="1524000" y="441325"/>
            <a:ext cx="7620000" cy="895350"/>
          </a:xfrm>
        </p:spPr>
        <p:txBody>
          <a:bodyPr/>
          <a:lstStyle/>
          <a:p>
            <a:pPr eaLnBrk="1" hangingPunct="1"/>
            <a:r>
              <a:rPr lang="he-IL" altLang="en-US" b="1"/>
              <a:t>בקצב התגובות </a:t>
            </a:r>
            <a:endParaRPr lang="en-US" altLang="en-US" b="1"/>
          </a:p>
        </p:txBody>
      </p:sp>
      <p:sp>
        <p:nvSpPr>
          <p:cNvPr id="56323" name="Rectangle 3">
            <a:extLst>
              <a:ext uri="{FF2B5EF4-FFF2-40B4-BE49-F238E27FC236}">
                <a16:creationId xmlns:a16="http://schemas.microsoft.com/office/drawing/2014/main" id="{2E60634F-8621-1AB4-1FD4-4449B8C5621F}"/>
              </a:ext>
            </a:extLst>
          </p:cNvPr>
          <p:cNvSpPr>
            <a:spLocks noGrp="1" noChangeArrowheads="1"/>
          </p:cNvSpPr>
          <p:nvPr>
            <p:ph type="body" sz="half" idx="4294967295"/>
          </p:nvPr>
        </p:nvSpPr>
        <p:spPr>
          <a:xfrm>
            <a:off x="3600450" y="1917700"/>
            <a:ext cx="5327650" cy="1187450"/>
          </a:xfrm>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sz="2400"/>
              <a:t>כיצד מתחילה תגובה? </a:t>
            </a:r>
          </a:p>
          <a:p>
            <a:pPr eaLnBrk="1" hangingPunct="1">
              <a:lnSpc>
                <a:spcPct val="90000"/>
              </a:lnSpc>
              <a:spcAft>
                <a:spcPct val="20000"/>
              </a:spcAft>
              <a:buClr>
                <a:schemeClr val="folHlink"/>
              </a:buClr>
              <a:buFont typeface="Wingdings 2" panose="05020102010507070707" pitchFamily="18" charset="2"/>
              <a:buChar char="í"/>
            </a:pPr>
            <a:r>
              <a:rPr lang="he-IL" altLang="en-US" sz="2400"/>
              <a:t>למה יש תגובות מהירות ותגובות איטיות</a:t>
            </a:r>
          </a:p>
          <a:p>
            <a:pPr eaLnBrk="1" hangingPunct="1">
              <a:lnSpc>
                <a:spcPct val="90000"/>
              </a:lnSpc>
              <a:spcAft>
                <a:spcPct val="20000"/>
              </a:spcAft>
              <a:buClr>
                <a:schemeClr val="folHlink"/>
              </a:buClr>
              <a:buFont typeface="Wingdings 2" panose="05020102010507070707" pitchFamily="18" charset="2"/>
              <a:buNone/>
            </a:pPr>
            <a:r>
              <a:rPr lang="he-IL" altLang="en-US" sz="2400"/>
              <a:t> </a:t>
            </a:r>
            <a:endParaRPr lang="en-US" altLang="en-US" sz="2400"/>
          </a:p>
        </p:txBody>
      </p:sp>
      <p:sp>
        <p:nvSpPr>
          <p:cNvPr id="56324" name="AutoShape 6">
            <a:extLst>
              <a:ext uri="{FF2B5EF4-FFF2-40B4-BE49-F238E27FC236}">
                <a16:creationId xmlns:a16="http://schemas.microsoft.com/office/drawing/2014/main" id="{326FEC34-6D6F-7D68-5285-1D1928FBE7EB}"/>
              </a:ext>
              <a:ext uri="{C183D7F6-B498-43B3-948B-1728B52AA6E4}">
                <adec:decorative xmlns:adec="http://schemas.microsoft.com/office/drawing/2017/decorative" val="1"/>
              </a:ext>
            </a:extLst>
          </p:cNvPr>
          <p:cNvSpPr>
            <a:spLocks noChangeArrowheads="1"/>
          </p:cNvSpPr>
          <p:nvPr/>
        </p:nvSpPr>
        <p:spPr bwMode="auto">
          <a:xfrm rot="-880844">
            <a:off x="3959225" y="3105150"/>
            <a:ext cx="3421063" cy="1624013"/>
          </a:xfrm>
          <a:prstGeom prst="irregularSeal2">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r>
              <a:rPr lang="he-IL" altLang="en-US" sz="2400"/>
              <a:t>אנרגיית שפעול</a:t>
            </a:r>
            <a:endParaRPr lang="en-US" altLang="en-US" sz="2400"/>
          </a:p>
        </p:txBody>
      </p:sp>
      <p:pic>
        <p:nvPicPr>
          <p:cNvPr id="56325" name="Picture 8">
            <a:extLst>
              <a:ext uri="{FF2B5EF4-FFF2-40B4-BE49-F238E27FC236}">
                <a16:creationId xmlns:a16="http://schemas.microsoft.com/office/drawing/2014/main" id="{67C57ABA-31CC-0ED1-7992-D6BC4577805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4476750"/>
            <a:ext cx="1947862" cy="194786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9">
            <a:extLst>
              <a:ext uri="{FF2B5EF4-FFF2-40B4-BE49-F238E27FC236}">
                <a16:creationId xmlns:a16="http://schemas.microsoft.com/office/drawing/2014/main" id="{1142C104-547A-487D-20BF-BC6A321194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76065">
            <a:off x="863600" y="1152525"/>
            <a:ext cx="2736850" cy="152876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6327" name="Picture 10">
            <a:extLst>
              <a:ext uri="{FF2B5EF4-FFF2-40B4-BE49-F238E27FC236}">
                <a16:creationId xmlns:a16="http://schemas.microsoft.com/office/drawing/2014/main" id="{65B49E97-504C-C0E4-176E-CB22AF1125C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4476750"/>
            <a:ext cx="1993900" cy="2128838"/>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FCAE2D32-BF98-10CC-055A-94DE9A13EB64}"/>
              </a:ext>
            </a:extLst>
          </p:cNvPr>
          <p:cNvSpPr>
            <a:spLocks noGrp="1" noChangeArrowheads="1"/>
          </p:cNvSpPr>
          <p:nvPr>
            <p:ph type="title" idx="4294967295"/>
          </p:nvPr>
        </p:nvSpPr>
        <p:spPr>
          <a:xfrm>
            <a:off x="1511300" y="441325"/>
            <a:ext cx="7632700" cy="898525"/>
          </a:xfrm>
        </p:spPr>
        <p:txBody>
          <a:bodyPr/>
          <a:lstStyle/>
          <a:p>
            <a:pPr eaLnBrk="1" hangingPunct="1"/>
            <a:r>
              <a:rPr lang="he-IL" altLang="en-US" b="1"/>
              <a:t>אנרגיית שפעול</a:t>
            </a:r>
            <a:endParaRPr lang="en-US" altLang="en-US" b="1"/>
          </a:p>
        </p:txBody>
      </p:sp>
      <p:graphicFrame>
        <p:nvGraphicFramePr>
          <p:cNvPr id="6146" name="Object 8" descr="דיאגרמת אנרגיה">
            <a:extLst>
              <a:ext uri="{FF2B5EF4-FFF2-40B4-BE49-F238E27FC236}">
                <a16:creationId xmlns:a16="http://schemas.microsoft.com/office/drawing/2014/main" id="{2F92C91F-6848-3A8E-E516-63CB4C79524B}"/>
              </a:ext>
            </a:extLst>
          </p:cNvPr>
          <p:cNvGraphicFramePr>
            <a:graphicFrameLocks noChangeAspect="1"/>
          </p:cNvGraphicFramePr>
          <p:nvPr>
            <p:ph sz="half" idx="4294967295"/>
            <p:extLst>
              <p:ext uri="{D42A27DB-BD31-4B8C-83A1-F6EECF244321}">
                <p14:modId xmlns:p14="http://schemas.microsoft.com/office/powerpoint/2010/main" val="4219265627"/>
              </p:ext>
            </p:extLst>
          </p:nvPr>
        </p:nvGraphicFramePr>
        <p:xfrm>
          <a:off x="2735796" y="3420855"/>
          <a:ext cx="3930650" cy="3314700"/>
        </p:xfrm>
        <a:graphic>
          <a:graphicData uri="http://schemas.openxmlformats.org/presentationml/2006/ole">
            <mc:AlternateContent xmlns:mc="http://schemas.openxmlformats.org/markup-compatibility/2006">
              <mc:Choice xmlns:v="urn:schemas-microsoft-com:vml" Requires="v">
                <p:oleObj name="Visio" r:id="rId2" imgW="3044020" imgH="2016828" progId="Visio.Drawing.11">
                  <p:embed/>
                </p:oleObj>
              </mc:Choice>
              <mc:Fallback>
                <p:oleObj name="Visio" r:id="rId2" imgW="3044020" imgH="2016828" progId="Visio.Drawing.11">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796" y="3420855"/>
                        <a:ext cx="3930650" cy="3314700"/>
                      </a:xfrm>
                      <a:prstGeom prst="rect">
                        <a:avLst/>
                      </a:prstGeom>
                    </p:spPr>
                  </p:pic>
                </p:oleObj>
              </mc:Fallback>
            </mc:AlternateContent>
          </a:graphicData>
        </a:graphic>
      </p:graphicFrame>
      <p:sp>
        <p:nvSpPr>
          <p:cNvPr id="59395" name="Rectangle 3">
            <a:extLst>
              <a:ext uri="{FF2B5EF4-FFF2-40B4-BE49-F238E27FC236}">
                <a16:creationId xmlns:a16="http://schemas.microsoft.com/office/drawing/2014/main" id="{8E6AD714-6CFE-CCA7-91BC-39334582AC52}"/>
              </a:ext>
            </a:extLst>
          </p:cNvPr>
          <p:cNvSpPr>
            <a:spLocks noGrp="1" noChangeArrowheads="1"/>
          </p:cNvSpPr>
          <p:nvPr>
            <p:ph type="body" sz="half" idx="4294967295"/>
          </p:nvPr>
        </p:nvSpPr>
        <p:spPr>
          <a:xfrm>
            <a:off x="2987675" y="1628775"/>
            <a:ext cx="5653088" cy="3898900"/>
          </a:xfrm>
        </p:spPr>
        <p:txBody>
          <a:bodyPr>
            <a:normAutofit/>
          </a:bodyPr>
          <a:lstStyle/>
          <a:p>
            <a:pPr marL="0" indent="0" eaLnBrk="1" hangingPunct="1">
              <a:lnSpc>
                <a:spcPct val="90000"/>
              </a:lnSpc>
              <a:buFont typeface="Wingdings" pitchFamily="2" charset="2"/>
              <a:buNone/>
              <a:defRPr/>
            </a:pPr>
            <a:r>
              <a:rPr lang="he-IL" sz="2400"/>
              <a:t>גם תגובות שהן אקסותרמיות בעת התרחשותן לא יתחילו להתרחש אם לא תסופק </a:t>
            </a:r>
            <a:r>
              <a:rPr lang="he-IL" sz="2400">
                <a:solidFill>
                  <a:srgbClr val="333399"/>
                </a:solidFill>
                <a:effectLst>
                  <a:outerShdw blurRad="38100" dist="38100" dir="2700000" algn="tl">
                    <a:srgbClr val="000000"/>
                  </a:outerShdw>
                </a:effectLst>
              </a:rPr>
              <a:t>אנרגיה התחלתית</a:t>
            </a:r>
            <a:r>
              <a:rPr lang="he-IL" sz="2400"/>
              <a:t> מסוימת הנקראת </a:t>
            </a:r>
            <a:r>
              <a:rPr lang="he-IL" sz="2400">
                <a:solidFill>
                  <a:srgbClr val="333399"/>
                </a:solidFill>
                <a:effectLst>
                  <a:outerShdw blurRad="38100" dist="38100" dir="2700000" algn="tl">
                    <a:srgbClr val="000000"/>
                  </a:outerShdw>
                </a:effectLst>
              </a:rPr>
              <a:t>אנרגיית שפעול</a:t>
            </a:r>
            <a:r>
              <a:rPr lang="he-IL" sz="2400"/>
              <a:t>, כלומר האנרגיה הגורמת לתגובה לפעול, להתרחש.  </a:t>
            </a:r>
            <a:r>
              <a:rPr lang="he-IL" sz="2400">
                <a:solidFill>
                  <a:srgbClr val="333399"/>
                </a:solidFill>
                <a:effectLst>
                  <a:outerShdw blurRad="38100" dist="38100" dir="2700000" algn="tl">
                    <a:srgbClr val="000000"/>
                  </a:outerShdw>
                </a:effectLst>
              </a:rPr>
              <a:t>חשבו על שריפת: גפרור, נייר, קרש, מגנזיום....</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B403CFE-24B6-A3A6-8328-6BD8BD050897}"/>
              </a:ext>
            </a:extLst>
          </p:cNvPr>
          <p:cNvSpPr>
            <a:spLocks noGrp="1"/>
          </p:cNvSpPr>
          <p:nvPr>
            <p:ph type="title" idx="4294967295"/>
          </p:nvPr>
        </p:nvSpPr>
        <p:spPr>
          <a:xfrm>
            <a:off x="1524000" y="436563"/>
            <a:ext cx="7620000" cy="900112"/>
          </a:xfrm>
        </p:spPr>
        <p:txBody>
          <a:bodyPr/>
          <a:lstStyle/>
          <a:p>
            <a:pPr eaLnBrk="1" hangingPunct="1"/>
            <a:r>
              <a:rPr lang="he-IL" altLang="en-US" b="1"/>
              <a:t>הקשר בין אנרגיית שפעול ומהירות התגובה</a:t>
            </a:r>
            <a:endParaRPr lang="en-US" altLang="en-US" b="1"/>
          </a:p>
        </p:txBody>
      </p:sp>
      <p:sp>
        <p:nvSpPr>
          <p:cNvPr id="57347" name="Text Placeholder 3">
            <a:extLst>
              <a:ext uri="{FF2B5EF4-FFF2-40B4-BE49-F238E27FC236}">
                <a16:creationId xmlns:a16="http://schemas.microsoft.com/office/drawing/2014/main" id="{BEF278A6-A96C-1D1D-E8D1-190AB039BDB1}"/>
              </a:ext>
            </a:extLst>
          </p:cNvPr>
          <p:cNvSpPr>
            <a:spLocks noGrp="1"/>
          </p:cNvSpPr>
          <p:nvPr>
            <p:ph type="body" sz="half" idx="4294967295"/>
          </p:nvPr>
        </p:nvSpPr>
        <p:spPr>
          <a:xfrm>
            <a:off x="1800225" y="1917700"/>
            <a:ext cx="7343775" cy="1258888"/>
          </a:xfrm>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sz="2400" b="1"/>
              <a:t>ככל שאנרגיית השפעול גבוהה יותר התגובה איטית יותר</a:t>
            </a:r>
          </a:p>
          <a:p>
            <a:pPr eaLnBrk="1" hangingPunct="1">
              <a:lnSpc>
                <a:spcPct val="90000"/>
              </a:lnSpc>
              <a:spcAft>
                <a:spcPct val="20000"/>
              </a:spcAft>
              <a:buClr>
                <a:schemeClr val="folHlink"/>
              </a:buClr>
              <a:buFont typeface="Wingdings 2" panose="05020102010507070707" pitchFamily="18" charset="2"/>
              <a:buChar char="í"/>
            </a:pPr>
            <a:r>
              <a:rPr lang="he-IL" altLang="en-US" sz="2400" b="1"/>
              <a:t>הרחבה בנושא בפרק ג</a:t>
            </a:r>
            <a:endParaRPr lang="en-US" altLang="en-US" sz="2400" b="1"/>
          </a:p>
        </p:txBody>
      </p:sp>
      <p:pic>
        <p:nvPicPr>
          <p:cNvPr id="57348" name="Picture 6" descr="FG14_013">
            <a:extLst>
              <a:ext uri="{FF2B5EF4-FFF2-40B4-BE49-F238E27FC236}">
                <a16:creationId xmlns:a16="http://schemas.microsoft.com/office/drawing/2014/main" id="{C7A1F213-77C3-704C-BB1A-6A34F8441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568700"/>
            <a:ext cx="3529012" cy="2352675"/>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7">
            <a:extLst>
              <a:ext uri="{FF2B5EF4-FFF2-40B4-BE49-F238E27FC236}">
                <a16:creationId xmlns:a16="http://schemas.microsoft.com/office/drawing/2014/main" id="{2D3AFDBD-B08C-1F3B-96A1-B5EC4A725C93}"/>
              </a:ext>
            </a:extLst>
          </p:cNvPr>
          <p:cNvSpPr txBox="1">
            <a:spLocks noChangeArrowheads="1"/>
          </p:cNvSpPr>
          <p:nvPr/>
        </p:nvSpPr>
        <p:spPr bwMode="auto">
          <a:xfrm>
            <a:off x="6192838" y="6165850"/>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he-IL" altLang="en-US"/>
              <a:t>שאלות עמ' 45</a:t>
            </a:r>
            <a:endParaRPr lang="en-US" alt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a:extLst>
              <a:ext uri="{FF2B5EF4-FFF2-40B4-BE49-F238E27FC236}">
                <a16:creationId xmlns:a16="http://schemas.microsoft.com/office/drawing/2014/main" id="{023F25CB-DCEE-925C-51A6-D42EE9FE0DCC}"/>
              </a:ext>
            </a:extLst>
          </p:cNvPr>
          <p:cNvSpPr>
            <a:spLocks noGrp="1"/>
          </p:cNvSpPr>
          <p:nvPr>
            <p:ph type="title" idx="4294967295"/>
          </p:nvPr>
        </p:nvSpPr>
        <p:spPr bwMode="auto">
          <a:xfrm>
            <a:off x="1524000" y="436563"/>
            <a:ext cx="7620000" cy="900112"/>
          </a:xfrm>
          <a:prstGeom prst="rect">
            <a:avLst/>
          </a:prstGeom>
          <a:solidFill>
            <a:schemeClr val="bg2"/>
          </a:solidFill>
          <a:ln>
            <a:noFill/>
            <a:prstDash/>
          </a:ln>
          <a:effectLst/>
          <a:extLst>
            <a:ext uri="{91240B29-F687-4F45-9708-019B960494DF}">
              <a14:hiddenLine xmlns:a14="http://schemas.microsoft.com/office/drawing/2010/main" w="9525" algn="ctr">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דינמיט במלחמה ושלום</a:t>
            </a:r>
            <a:endParaRPr kumimoji="0" lang="en-US" altLang="en-US" sz="3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58370" name="Rectangle 3">
            <a:extLst>
              <a:ext uri="{FF2B5EF4-FFF2-40B4-BE49-F238E27FC236}">
                <a16:creationId xmlns:a16="http://schemas.microsoft.com/office/drawing/2014/main" id="{7CD4DAFC-DA76-D6C2-7B1A-6BA0D5DFB0B4}"/>
              </a:ext>
            </a:extLst>
          </p:cNvPr>
          <p:cNvSpPr>
            <a:spLocks noChangeArrowheads="1"/>
          </p:cNvSpPr>
          <p:nvPr/>
        </p:nvSpPr>
        <p:spPr bwMode="auto">
          <a:xfrm>
            <a:off x="1368425" y="1220788"/>
            <a:ext cx="7775575"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r>
              <a:rPr lang="he-IL" altLang="en-US" sz="1600">
                <a:solidFill>
                  <a:schemeClr val="bg1"/>
                </a:solidFill>
              </a:rPr>
              <a:t>תרכובות חנקן – פיצוצים, מלחמה ושלום</a:t>
            </a:r>
            <a:endParaRPr lang="en-US" altLang="en-US" sz="1600" b="0">
              <a:solidFill>
                <a:schemeClr val="bg1"/>
              </a:solidFill>
            </a:endParaRPr>
          </a:p>
          <a:p>
            <a:pPr algn="r" rtl="1" eaLnBrk="1" hangingPunct="1"/>
            <a:r>
              <a:rPr lang="he-IL" altLang="en-US" sz="1600"/>
              <a:t>אלפרד נובל</a:t>
            </a:r>
            <a:r>
              <a:rPr lang="he-IL" altLang="en-US" sz="1600" b="0"/>
              <a:t>, מייסד פרס נובל לשלום, עסק בפיתוח וייצור של חומרי נפץ. </a:t>
            </a:r>
            <a:endParaRPr lang="en-US" altLang="en-US" sz="1600" b="0"/>
          </a:p>
          <a:p>
            <a:pPr algn="r" rtl="1" eaLnBrk="1" hangingPunct="1"/>
            <a:r>
              <a:rPr lang="he-IL" altLang="en-US" sz="1600" b="0"/>
              <a:t>בזמנו, הניטרוגליצרין היה מוכר כחומר נפץ, אך גם כנוזל לא יציב, כלומר עלול להתפוצץ מכל זעזוע קטן. </a:t>
            </a:r>
            <a:endParaRPr lang="en-US" altLang="en-US" sz="1600" b="0"/>
          </a:p>
          <a:p>
            <a:pPr algn="r" rtl="1" eaLnBrk="1" hangingPunct="1"/>
            <a:r>
              <a:rPr lang="he-IL" altLang="en-US" sz="1600" b="0"/>
              <a:t>כדי לשלוט במועד  התפוצצות החומר, בלי לפגוע בעוצמתה, נובל הוסיף לניטרוגליצרין אבקה על בסיס סיליקון והחליפה אחר כך בנסורת עץ.  כך יצר נובל ב 1867 את הדינמיט, חומר נפץ שנתון לשליטה. בחומר הזה, נעשה מאז שימוש רב בעתות שלום, אך גם במלחמה. </a:t>
            </a:r>
            <a:endParaRPr lang="en-US" altLang="en-US" sz="1600" b="0"/>
          </a:p>
          <a:p>
            <a:pPr algn="r" rtl="1" eaLnBrk="1" hangingPunct="1"/>
            <a:r>
              <a:rPr lang="he-IL" altLang="en-US" sz="1600" b="0"/>
              <a:t>הדינמיט, </a:t>
            </a:r>
            <a:r>
              <a:rPr lang="en-US" altLang="en-US" sz="1600" b="0"/>
              <a:t>T</a:t>
            </a:r>
            <a:r>
              <a:rPr lang="he-IL" altLang="en-US" sz="1600" b="0"/>
              <a:t>.</a:t>
            </a:r>
            <a:r>
              <a:rPr lang="en-US" altLang="en-US" sz="1600" b="0"/>
              <a:t>N</a:t>
            </a:r>
            <a:r>
              <a:rPr lang="he-IL" altLang="en-US" sz="1600" b="0"/>
              <a:t>.</a:t>
            </a:r>
            <a:r>
              <a:rPr lang="en-US" altLang="en-US" sz="1600" b="0"/>
              <a:t>T</a:t>
            </a:r>
            <a:r>
              <a:rPr lang="he-IL" altLang="en-US" sz="1600" b="0"/>
              <a:t> (הוא טריניטרוטולואן, שנוסחתו </a:t>
            </a:r>
            <a:r>
              <a:rPr lang="en-US" altLang="en-US" sz="1600" b="0"/>
              <a:t>C</a:t>
            </a:r>
            <a:r>
              <a:rPr lang="en-US" altLang="en-US" sz="800" b="0"/>
              <a:t>6</a:t>
            </a:r>
            <a:r>
              <a:rPr lang="en-US" altLang="en-US" sz="1600" b="0"/>
              <a:t>H</a:t>
            </a:r>
            <a:r>
              <a:rPr lang="en-US" altLang="en-US" sz="800" b="0"/>
              <a:t>2</a:t>
            </a:r>
            <a:r>
              <a:rPr lang="en-US" altLang="en-US" sz="1600" b="0"/>
              <a:t>CH</a:t>
            </a:r>
            <a:r>
              <a:rPr lang="en-US" altLang="en-US" sz="800" b="0"/>
              <a:t>3</a:t>
            </a:r>
            <a:r>
              <a:rPr lang="en-US" altLang="en-US" sz="1600" b="0"/>
              <a:t>(NO</a:t>
            </a:r>
            <a:r>
              <a:rPr lang="en-US" altLang="en-US" sz="800" b="0"/>
              <a:t>2</a:t>
            </a:r>
            <a:r>
              <a:rPr lang="en-US" altLang="en-US" sz="1600" b="0"/>
              <a:t>)</a:t>
            </a:r>
            <a:r>
              <a:rPr lang="en-US" altLang="en-US" sz="800" b="0"/>
              <a:t>3</a:t>
            </a:r>
            <a:r>
              <a:rPr lang="he-IL" altLang="en-US" sz="1600" b="0"/>
              <a:t> ) וניטרואמינים, מהווים סוגים שונים של חומרי נפץ.</a:t>
            </a:r>
            <a:endParaRPr lang="en-US" altLang="en-US" sz="1600" b="0"/>
          </a:p>
          <a:p>
            <a:pPr algn="r" rtl="1" eaLnBrk="1" hangingPunct="1"/>
            <a:r>
              <a:rPr lang="he-IL" altLang="en-US" sz="1600" b="0"/>
              <a:t> לכל הפיצוצים  יש דפוס משותף: שחרור מהיר של אנרגיה רבה, מתוך מקור בעל נפח מצומצם. בנוסף לכך, התפוצצותו של חומר כימי, מלווה לרוב גם על ידי התפשטות מהירה של חומרים במצב הגזי. כלומר, חומר נפץ כימי הוא  תערובת, או אפילו חומר יחיד, שיש לו מאפיינים מסוימים. מאפיינים אלה מודגמים בתגובת הפירוק  של ניטרוגליצרין:</a:t>
            </a:r>
            <a:endParaRPr lang="en-US" altLang="en-US" sz="1600" b="0"/>
          </a:p>
          <a:p>
            <a:pPr algn="r" rtl="1" eaLnBrk="1" hangingPunct="1"/>
            <a:r>
              <a:rPr lang="en-US" altLang="en-US" sz="1600" b="0"/>
              <a:t>4C</a:t>
            </a:r>
            <a:r>
              <a:rPr lang="en-US" altLang="en-US" sz="800" b="0"/>
              <a:t>3</a:t>
            </a:r>
            <a:r>
              <a:rPr lang="en-US" altLang="en-US" sz="1600" b="0"/>
              <a:t>H</a:t>
            </a:r>
            <a:r>
              <a:rPr lang="en-US" altLang="en-US" sz="800" b="0"/>
              <a:t>5</a:t>
            </a:r>
            <a:r>
              <a:rPr lang="en-US" altLang="en-US" sz="1600" b="0"/>
              <a:t>N</a:t>
            </a:r>
            <a:r>
              <a:rPr lang="en-US" altLang="en-US" sz="800" b="0"/>
              <a:t>3</a:t>
            </a:r>
            <a:r>
              <a:rPr lang="en-US" altLang="en-US" sz="1600" b="0"/>
              <a:t>O</a:t>
            </a:r>
            <a:r>
              <a:rPr lang="en-US" altLang="en-US" sz="800" b="0"/>
              <a:t>9</a:t>
            </a:r>
            <a:r>
              <a:rPr lang="en-US" altLang="en-US" sz="1600" b="0" baseline="-25000"/>
              <a:t>(l)</a:t>
            </a:r>
            <a:r>
              <a:rPr lang="en-US" altLang="en-US" sz="1600" b="0"/>
              <a:t> →  </a:t>
            </a:r>
            <a:r>
              <a:rPr lang="en-US" altLang="en-US" sz="1600" b="0">
                <a:sym typeface="Wingdings" panose="05000000000000000000" pitchFamily="2" charset="2"/>
              </a:rPr>
              <a:t>6N</a:t>
            </a:r>
            <a:r>
              <a:rPr lang="en-US" altLang="en-US" sz="800" b="0">
                <a:sym typeface="Wingdings" panose="05000000000000000000" pitchFamily="2" charset="2"/>
              </a:rPr>
              <a:t>2</a:t>
            </a:r>
            <a:r>
              <a:rPr lang="en-US" altLang="en-US" sz="1600" b="0" baseline="-25000">
                <a:sym typeface="Wingdings" panose="05000000000000000000" pitchFamily="2" charset="2"/>
              </a:rPr>
              <a:t>(g)</a:t>
            </a:r>
            <a:r>
              <a:rPr lang="en-US" altLang="en-US" sz="1600" b="0">
                <a:sym typeface="Wingdings" panose="05000000000000000000" pitchFamily="2" charset="2"/>
              </a:rPr>
              <a:t> + 12CO</a:t>
            </a:r>
            <a:r>
              <a:rPr lang="en-US" altLang="en-US" sz="800" b="0">
                <a:sym typeface="Wingdings" panose="05000000000000000000" pitchFamily="2" charset="2"/>
              </a:rPr>
              <a:t>2</a:t>
            </a:r>
            <a:r>
              <a:rPr lang="en-US" altLang="en-US" sz="1600" b="0" baseline="-25000">
                <a:sym typeface="Wingdings" panose="05000000000000000000" pitchFamily="2" charset="2"/>
              </a:rPr>
              <a:t>(g)</a:t>
            </a:r>
            <a:r>
              <a:rPr lang="en-US" altLang="en-US" sz="1600" b="0">
                <a:sym typeface="Wingdings" panose="05000000000000000000" pitchFamily="2" charset="2"/>
              </a:rPr>
              <a:t> + 10H</a:t>
            </a:r>
            <a:r>
              <a:rPr lang="en-US" altLang="en-US" sz="800" b="0">
                <a:sym typeface="Wingdings" panose="05000000000000000000" pitchFamily="2" charset="2"/>
              </a:rPr>
              <a:t>2</a:t>
            </a:r>
            <a:r>
              <a:rPr lang="en-US" altLang="en-US" sz="1600" b="0">
                <a:sym typeface="Wingdings" panose="05000000000000000000" pitchFamily="2" charset="2"/>
              </a:rPr>
              <a:t>O</a:t>
            </a:r>
            <a:r>
              <a:rPr lang="en-US" altLang="en-US" sz="1600" b="0" baseline="-25000">
                <a:sym typeface="Wingdings" panose="05000000000000000000" pitchFamily="2" charset="2"/>
              </a:rPr>
              <a:t>(g)</a:t>
            </a:r>
            <a:r>
              <a:rPr lang="en-US" altLang="en-US" sz="1600" b="0">
                <a:sym typeface="Wingdings" panose="05000000000000000000" pitchFamily="2" charset="2"/>
              </a:rPr>
              <a:t> + O</a:t>
            </a:r>
            <a:r>
              <a:rPr lang="en-US" altLang="en-US" sz="800" b="0">
                <a:sym typeface="Wingdings" panose="05000000000000000000" pitchFamily="2" charset="2"/>
              </a:rPr>
              <a:t>2</a:t>
            </a:r>
            <a:r>
              <a:rPr lang="en-US" altLang="en-US" sz="1600" b="0" baseline="-25000">
                <a:sym typeface="Wingdings" panose="05000000000000000000" pitchFamily="2" charset="2"/>
              </a:rPr>
              <a:t>(g)</a:t>
            </a:r>
            <a:r>
              <a:rPr lang="en-US" altLang="en-US" sz="1600" b="0">
                <a:sym typeface="Wingdings" panose="05000000000000000000" pitchFamily="2" charset="2"/>
              </a:rPr>
              <a:t> + Energy                 </a:t>
            </a:r>
          </a:p>
          <a:p>
            <a:pPr algn="r" rtl="1" eaLnBrk="1" hangingPunct="1"/>
            <a:r>
              <a:rPr lang="he-IL" altLang="en-US" sz="1600" b="0">
                <a:sym typeface="Wingdings" panose="05000000000000000000" pitchFamily="2" charset="2"/>
              </a:rPr>
              <a:t>כאשר חומר הנפץ  הוא תערובת של מספר חומרים, ערבוב טוב שלהם, יזרז את הפיצוץ. לעומת זאת, בחומרי נפץ כמו ניטרוגליצרין ואחרים , מיושם רעיון הערבוב בצורה משוכללת יותר: מולקולות החומר האחד, מכילות את  כל "הרכיבים" השונים הדרושים (חומר דליק וקבוצות מחמצנות),  באותה מולקולה. </a:t>
            </a:r>
            <a:endParaRPr lang="en-US" altLang="en-US" sz="1600" b="0">
              <a:sym typeface="Wingdings" panose="05000000000000000000" pitchFamily="2" charset="2"/>
            </a:endParaRPr>
          </a:p>
          <a:p>
            <a:pPr algn="r" rtl="1" eaLnBrk="1" hangingPunct="1"/>
            <a:r>
              <a:rPr lang="he-IL" altLang="en-US" sz="1600" b="0">
                <a:sym typeface="Wingdings" panose="05000000000000000000" pitchFamily="2" charset="2"/>
              </a:rPr>
              <a:t>ממציא הדינמיט, אלפרד נובל, הותיר לאחר מותו, באמצעות צוואתו, חלק ניכר  מהונו לציון תרומות משמעותיות לטובת האנושות. הוקמה קרן על שמו, שמחלקת כל שנה פרסים  על הישגים בולטים בחמישה תחומים: כימיה, פיסיקה, ספרות, רפואה ולשלום. פרסים אלה מקנים כבוד רב  למקבליהם.</a:t>
            </a:r>
            <a:endParaRPr lang="en-US" altLang="en-US" sz="1600" b="0">
              <a:sym typeface="Wingdings" panose="05000000000000000000" pitchFamily="2" charset="2"/>
            </a:endParaRPr>
          </a:p>
          <a:p>
            <a:pPr algn="ctr" rtl="1" eaLnBrk="1" hangingPunct="1"/>
            <a:endParaRPr lang="he-IL" altLang="en-US" sz="1400" b="0">
              <a:sym typeface="Wingdings" panose="05000000000000000000" pitchFamily="2" charset="2"/>
            </a:endParaRPr>
          </a:p>
        </p:txBody>
      </p:sp>
      <p:pic>
        <p:nvPicPr>
          <p:cNvPr id="58371" name="Picture 4">
            <a:extLst>
              <a:ext uri="{FF2B5EF4-FFF2-40B4-BE49-F238E27FC236}">
                <a16:creationId xmlns:a16="http://schemas.microsoft.com/office/drawing/2014/main" id="{7ABB0FFD-1607-F6E4-FE49-81A21C8AA88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490788"/>
            <a:ext cx="1150937" cy="11509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8373" name="Picture 7">
            <a:extLst>
              <a:ext uri="{FF2B5EF4-FFF2-40B4-BE49-F238E27FC236}">
                <a16:creationId xmlns:a16="http://schemas.microsoft.com/office/drawing/2014/main" id="{CFEF7B13-8BE7-4174-0FE5-9700654BC09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652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FD8DF20-26C0-68DC-704D-F0A27D1884C0}"/>
              </a:ext>
            </a:extLst>
          </p:cNvPr>
          <p:cNvSpPr>
            <a:spLocks noGrp="1" noChangeArrowheads="1"/>
          </p:cNvSpPr>
          <p:nvPr>
            <p:ph type="title" idx="4294967295"/>
          </p:nvPr>
        </p:nvSpPr>
        <p:spPr>
          <a:xfrm>
            <a:off x="1476375" y="442913"/>
            <a:ext cx="7654925" cy="882650"/>
          </a:xfrm>
        </p:spPr>
        <p:txBody>
          <a:bodyPr/>
          <a:lstStyle/>
          <a:p>
            <a:pPr eaLnBrk="1" hangingPunct="1"/>
            <a:r>
              <a:rPr lang="he-IL" altLang="en-US" b="1"/>
              <a:t>שאלות לאירוע מסכם</a:t>
            </a:r>
            <a:endParaRPr lang="en-US" altLang="en-US" b="1"/>
          </a:p>
        </p:txBody>
      </p:sp>
      <p:sp>
        <p:nvSpPr>
          <p:cNvPr id="59395" name="Rectangle 3">
            <a:extLst>
              <a:ext uri="{FF2B5EF4-FFF2-40B4-BE49-F238E27FC236}">
                <a16:creationId xmlns:a16="http://schemas.microsoft.com/office/drawing/2014/main" id="{861565C8-DB5F-C7DA-B169-F10F40C6C5B2}"/>
              </a:ext>
            </a:extLst>
          </p:cNvPr>
          <p:cNvSpPr>
            <a:spLocks noGrp="1" noChangeArrowheads="1"/>
          </p:cNvSpPr>
          <p:nvPr>
            <p:ph sz="quarter" idx="4294967295"/>
          </p:nvPr>
        </p:nvSpPr>
        <p:spPr>
          <a:xfrm>
            <a:off x="1476375" y="1527175"/>
            <a:ext cx="7329488" cy="4572000"/>
          </a:xfrm>
        </p:spPr>
        <p:txBody>
          <a:bodyPr/>
          <a:lstStyle/>
          <a:p>
            <a:pPr eaLnBrk="1" hangingPunct="1">
              <a:lnSpc>
                <a:spcPct val="90000"/>
              </a:lnSpc>
              <a:spcAft>
                <a:spcPct val="20000"/>
              </a:spcAft>
              <a:buClr>
                <a:schemeClr val="folHlink"/>
              </a:buClr>
              <a:buFont typeface="Wingdings 2" panose="05020102010507070707" pitchFamily="18" charset="2"/>
              <a:buChar char="í"/>
            </a:pPr>
            <a:r>
              <a:rPr lang="he-IL" altLang="en-US" sz="2400"/>
              <a:t>מהו חומר לא יציב על פי הקטע?</a:t>
            </a:r>
          </a:p>
          <a:p>
            <a:pPr eaLnBrk="1" hangingPunct="1">
              <a:lnSpc>
                <a:spcPct val="90000"/>
              </a:lnSpc>
              <a:spcAft>
                <a:spcPct val="20000"/>
              </a:spcAft>
              <a:buClr>
                <a:schemeClr val="folHlink"/>
              </a:buClr>
              <a:buFont typeface="Wingdings 2" panose="05020102010507070707" pitchFamily="18" charset="2"/>
              <a:buChar char="í"/>
            </a:pPr>
            <a:r>
              <a:rPr lang="he-IL" altLang="en-US" sz="2400"/>
              <a:t>אילו מאפיינים של התגובה הנתונה מתאימים לתאר אותה כפיצוץ כימי?</a:t>
            </a:r>
          </a:p>
          <a:p>
            <a:pPr eaLnBrk="1" hangingPunct="1">
              <a:lnSpc>
                <a:spcPct val="90000"/>
              </a:lnSpc>
              <a:spcAft>
                <a:spcPct val="20000"/>
              </a:spcAft>
              <a:buClr>
                <a:schemeClr val="folHlink"/>
              </a:buClr>
              <a:buFont typeface="Wingdings 2" panose="05020102010507070707" pitchFamily="18" charset="2"/>
              <a:buChar char="í"/>
            </a:pPr>
            <a:r>
              <a:rPr lang="he-IL" altLang="en-US" sz="2400"/>
              <a:t>כיצד משפרת הוספת מוצק, כגון נסורת עץ, את יעילותו של חומר הנפץ שנובל פיתח?</a:t>
            </a:r>
          </a:p>
          <a:p>
            <a:pPr eaLnBrk="1" hangingPunct="1">
              <a:lnSpc>
                <a:spcPct val="90000"/>
              </a:lnSpc>
              <a:spcAft>
                <a:spcPct val="20000"/>
              </a:spcAft>
              <a:buClr>
                <a:schemeClr val="folHlink"/>
              </a:buClr>
              <a:buFont typeface="Wingdings 2" panose="05020102010507070707" pitchFamily="18" charset="2"/>
              <a:buChar char="í"/>
            </a:pPr>
            <a:r>
              <a:rPr lang="he-IL" altLang="en-US" sz="2400"/>
              <a:t>איזה סוג  של תגובה מתאים לכינוי "פיצוץ"? תאר באופן גרפי את שינויי האנרגיה בתגובה המתרחשת.</a:t>
            </a:r>
          </a:p>
          <a:p>
            <a:pPr eaLnBrk="1" hangingPunct="1">
              <a:lnSpc>
                <a:spcPct val="90000"/>
              </a:lnSpc>
              <a:spcAft>
                <a:spcPct val="20000"/>
              </a:spcAft>
              <a:buClr>
                <a:schemeClr val="folHlink"/>
              </a:buClr>
              <a:buFont typeface="Wingdings 2" panose="05020102010507070707" pitchFamily="18" charset="2"/>
              <a:buChar char="í"/>
            </a:pPr>
            <a:r>
              <a:rPr lang="he-IL" altLang="en-US" sz="2400"/>
              <a:t>אילו היבטים אנרגתיים ואילו היבטים קינטיים מוזכרים בקטע הנ"ל?</a:t>
            </a:r>
            <a:endParaRPr lang="en-US" altLang="en-US" sz="2400"/>
          </a:p>
        </p:txBody>
      </p:sp>
      <p:pic>
        <p:nvPicPr>
          <p:cNvPr id="59396" name="Picture 4">
            <a:extLst>
              <a:ext uri="{FF2B5EF4-FFF2-40B4-BE49-F238E27FC236}">
                <a16:creationId xmlns:a16="http://schemas.microsoft.com/office/drawing/2014/main" id="{90EB3E53-FD3E-1E67-9D39-ABF5B56706B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490788"/>
            <a:ext cx="1150937" cy="11509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59397" name="Picture 5">
            <a:extLst>
              <a:ext uri="{FF2B5EF4-FFF2-40B4-BE49-F238E27FC236}">
                <a16:creationId xmlns:a16="http://schemas.microsoft.com/office/drawing/2014/main" id="{648B55C7-F88E-E3D3-8D30-E14351BA7C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5" y="5121275"/>
            <a:ext cx="12652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25FE326-4F2C-7EF2-9E38-14A8D7F8FCAF}"/>
              </a:ext>
            </a:extLst>
          </p:cNvPr>
          <p:cNvSpPr>
            <a:spLocks noGrp="1" noChangeArrowheads="1"/>
          </p:cNvSpPr>
          <p:nvPr>
            <p:ph type="title"/>
          </p:nvPr>
        </p:nvSpPr>
        <p:spPr/>
        <p:txBody>
          <a:bodyPr/>
          <a:lstStyle/>
          <a:p>
            <a:pPr eaLnBrk="1" hangingPunct="1"/>
            <a:r>
              <a:rPr lang="he-IL" altLang="en-US" b="1"/>
              <a:t>תשובות לקטע הסיום של הפרק</a:t>
            </a:r>
            <a:endParaRPr lang="en-US" altLang="en-US" b="1"/>
          </a:p>
        </p:txBody>
      </p:sp>
      <p:sp>
        <p:nvSpPr>
          <p:cNvPr id="60419" name="Rectangle 3">
            <a:extLst>
              <a:ext uri="{FF2B5EF4-FFF2-40B4-BE49-F238E27FC236}">
                <a16:creationId xmlns:a16="http://schemas.microsoft.com/office/drawing/2014/main" id="{9BF3EAA9-B876-0CE8-DC87-5B82C449D101}"/>
              </a:ext>
            </a:extLst>
          </p:cNvPr>
          <p:cNvSpPr>
            <a:spLocks noGrp="1" noChangeArrowheads="1"/>
          </p:cNvSpPr>
          <p:nvPr>
            <p:ph type="body" idx="1"/>
          </p:nvPr>
        </p:nvSpPr>
        <p:spPr>
          <a:xfrm>
            <a:off x="1527175" y="1484313"/>
            <a:ext cx="7148513" cy="5373687"/>
          </a:xfrm>
        </p:spPr>
        <p:txBody>
          <a:bodyPr/>
          <a:lstStyle/>
          <a:p>
            <a:pPr marL="274638" indent="-274638" eaLnBrk="1" hangingPunct="1">
              <a:buFontTx/>
              <a:buNone/>
            </a:pPr>
            <a:r>
              <a:rPr lang="he-IL" altLang="en-US" sz="2000"/>
              <a:t>1. חומר לא יציב על פי הקטע הוא חומר העלול להתפוצץ מכל זעזוע קטן.</a:t>
            </a:r>
          </a:p>
          <a:p>
            <a:pPr marL="274638" indent="-274638" eaLnBrk="1" hangingPunct="1">
              <a:buFontTx/>
              <a:buNone/>
            </a:pPr>
            <a:r>
              <a:rPr lang="he-IL" altLang="en-US" sz="2000"/>
              <a:t>2. בתגובה הנתונה מתואר תהליך פירוק של חומר אשר מצב צבירתו הוא נוזל, אשר בעת פירוקו מתקבלים גזים. היחס הסטויכיומטרי מורה על קבלת גזים רבים מכמות מגיב קטנה ) יחסי מולים 4:29 ( ובנוסף התגובה אקסותרמית כלומר ניפלטת אנרגיה לסביבה בעת התרחשותה.</a:t>
            </a:r>
          </a:p>
          <a:p>
            <a:pPr marL="274638" indent="-274638" eaLnBrk="1" hangingPunct="1">
              <a:buFontTx/>
              <a:buNone/>
            </a:pPr>
            <a:r>
              <a:rPr lang="he-IL" altLang="en-US" sz="2000"/>
              <a:t>3.  הוספת הנסורת, הביאה ליצירת חומר הנתון לשליטה כלומר חומר שאינו מתפוצץ בנקל מבלי לפגוע ביכולת ההתפרקות שלו, כלומר מאפשרת שליטה טובה יותר על התרחשות התהליך.</a:t>
            </a:r>
          </a:p>
          <a:p>
            <a:pPr marL="274638" indent="-274638" eaLnBrk="1" hangingPunct="1">
              <a:buFontTx/>
              <a:buNone/>
            </a:pPr>
            <a:r>
              <a:rPr lang="he-IL" altLang="en-US" sz="2000"/>
              <a:t>4. התגובה המתרחשת היא אקסותרמית.</a:t>
            </a:r>
          </a:p>
          <a:p>
            <a:pPr marL="274638" indent="-274638" eaLnBrk="1" hangingPunct="1">
              <a:buFontTx/>
              <a:buNone/>
            </a:pPr>
            <a:r>
              <a:rPr lang="he-IL" altLang="en-US" sz="2000"/>
              <a:t>5. ההיבטים האנרגטיים המוזכרים הם: תגובה אקסותרמית, המתרחשת תוך כדי פליטת אנרגיה אל הסביבה.</a:t>
            </a:r>
          </a:p>
          <a:p>
            <a:pPr marL="274638" indent="-274638" eaLnBrk="1" hangingPunct="1">
              <a:buFontTx/>
              <a:buNone/>
            </a:pPr>
            <a:r>
              <a:rPr lang="he-IL" altLang="en-US" sz="2000"/>
              <a:t>    ההיבטים הקינטיים: קצב תגובה- התפשטות מהירה של גזים, זירוז תגובות פיצוץ בעזרת ערבוב מגיבים שונים מחד לעומת שליטה על התחלת התגובהעל ידי הוספת נסורת מאידך.</a:t>
            </a:r>
          </a:p>
          <a:p>
            <a:pPr marL="274638" indent="-274638" eaLnBrk="1" hangingPunct="1">
              <a:buFontTx/>
              <a:buNone/>
            </a:pPr>
            <a:endParaRPr lang="en-US" altLang="en-US" sz="2000"/>
          </a:p>
        </p:txBody>
      </p:sp>
      <p:pic>
        <p:nvPicPr>
          <p:cNvPr id="60420" name="Picture 4">
            <a:extLst>
              <a:ext uri="{FF2B5EF4-FFF2-40B4-BE49-F238E27FC236}">
                <a16:creationId xmlns:a16="http://schemas.microsoft.com/office/drawing/2014/main" id="{1AB34F2F-DD18-8605-8597-1D9A47BEAD9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490788"/>
            <a:ext cx="1150937" cy="11509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0421" name="Picture 5">
            <a:extLst>
              <a:ext uri="{FF2B5EF4-FFF2-40B4-BE49-F238E27FC236}">
                <a16:creationId xmlns:a16="http://schemas.microsoft.com/office/drawing/2014/main" id="{5DCB892F-6D21-7BE8-F505-2512E51F2CA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652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190BB31-6FF1-0FAB-A8DC-784C75E14A00}"/>
              </a:ext>
            </a:extLst>
          </p:cNvPr>
          <p:cNvSpPr>
            <a:spLocks noGrp="1" noChangeArrowheads="1"/>
          </p:cNvSpPr>
          <p:nvPr>
            <p:ph type="title"/>
          </p:nvPr>
        </p:nvSpPr>
        <p:spPr/>
        <p:txBody>
          <a:bodyPr/>
          <a:lstStyle/>
          <a:p>
            <a:pPr eaLnBrk="1" hangingPunct="1"/>
            <a:r>
              <a:rPr lang="he-IL" altLang="en-US" b="1"/>
              <a:t>מהי אנרגיה?</a:t>
            </a:r>
            <a:endParaRPr lang="en-US" altLang="en-US" b="1"/>
          </a:p>
        </p:txBody>
      </p:sp>
      <p:sp>
        <p:nvSpPr>
          <p:cNvPr id="71683" name="Rectangle 3">
            <a:extLst>
              <a:ext uri="{FF2B5EF4-FFF2-40B4-BE49-F238E27FC236}">
                <a16:creationId xmlns:a16="http://schemas.microsoft.com/office/drawing/2014/main" id="{5D872E68-5C01-0671-CA0F-2F41D4498411}"/>
              </a:ext>
            </a:extLst>
          </p:cNvPr>
          <p:cNvSpPr>
            <a:spLocks noGrp="1" noChangeArrowheads="1"/>
          </p:cNvSpPr>
          <p:nvPr>
            <p:ph type="body" idx="1"/>
          </p:nvPr>
        </p:nvSpPr>
        <p:spPr>
          <a:xfrm>
            <a:off x="1835150" y="2241550"/>
            <a:ext cx="6357938" cy="3205163"/>
          </a:xfrm>
          <a:noFill/>
        </p:spPr>
        <p:txBody>
          <a:bodyPr/>
          <a:lstStyle/>
          <a:p>
            <a:pPr eaLnBrk="1" hangingPunct="1">
              <a:buClr>
                <a:schemeClr val="folHlink"/>
              </a:buClr>
              <a:buSzPct val="110000"/>
              <a:buFont typeface="Wingdings 2" panose="05020102010507070707" pitchFamily="18" charset="2"/>
              <a:buChar char="í"/>
            </a:pPr>
            <a:r>
              <a:rPr lang="he-IL" altLang="en-US" sz="3200" b="1"/>
              <a:t>אנרגיה היא היכולת לבצע עבודה</a:t>
            </a:r>
            <a:endParaRPr lang="en-US" altLang="en-US" sz="3200" b="1"/>
          </a:p>
          <a:p>
            <a:pPr eaLnBrk="1" hangingPunct="1">
              <a:buClr>
                <a:schemeClr val="folHlink"/>
              </a:buClr>
              <a:buSzPct val="110000"/>
              <a:buFont typeface="Wingdings 2" panose="05020102010507070707" pitchFamily="18" charset="2"/>
              <a:buChar char="í"/>
            </a:pPr>
            <a:r>
              <a:rPr lang="he-IL" altLang="en-US" sz="3200" b="1"/>
              <a:t>אנרגיה היא היכולת לספק חום</a:t>
            </a:r>
          </a:p>
          <a:p>
            <a:pPr eaLnBrk="1" hangingPunct="1">
              <a:buClr>
                <a:schemeClr val="folHlink"/>
              </a:buClr>
              <a:buSzPct val="110000"/>
              <a:buFont typeface="Wingdings 2" panose="05020102010507070707" pitchFamily="18" charset="2"/>
              <a:buChar char="í"/>
            </a:pPr>
            <a:r>
              <a:rPr lang="he-IL" altLang="en-US" sz="3200" b="1"/>
              <a:t>אנרגיה היא מדד המאפיין תכונה חשובה של המערכת, אך אינו ניתן למדידה ישירה. </a:t>
            </a:r>
            <a:endParaRPr lang="en-US" alt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203EEDF-AD0E-2FE9-694D-749B0524958D}"/>
              </a:ext>
            </a:extLst>
          </p:cNvPr>
          <p:cNvSpPr>
            <a:spLocks noGrp="1" noChangeArrowheads="1"/>
          </p:cNvSpPr>
          <p:nvPr>
            <p:ph type="title"/>
          </p:nvPr>
        </p:nvSpPr>
        <p:spPr/>
        <p:txBody>
          <a:bodyPr/>
          <a:lstStyle/>
          <a:p>
            <a:pPr eaLnBrk="1" hangingPunct="1"/>
            <a:r>
              <a:rPr lang="he-IL" altLang="en-US" b="1"/>
              <a:t>האנרגיה הפנימית של גופים גדולים</a:t>
            </a:r>
            <a:endParaRPr lang="en-US" altLang="en-US" b="1"/>
          </a:p>
        </p:txBody>
      </p:sp>
      <p:sp>
        <p:nvSpPr>
          <p:cNvPr id="73731" name="Rectangle 3">
            <a:extLst>
              <a:ext uri="{FF2B5EF4-FFF2-40B4-BE49-F238E27FC236}">
                <a16:creationId xmlns:a16="http://schemas.microsoft.com/office/drawing/2014/main" id="{3A428736-DA4A-43E8-E7D4-1F0CC224A530}"/>
              </a:ext>
            </a:extLst>
          </p:cNvPr>
          <p:cNvSpPr>
            <a:spLocks noGrp="1" noChangeArrowheads="1"/>
          </p:cNvSpPr>
          <p:nvPr>
            <p:ph type="body" idx="1"/>
          </p:nvPr>
        </p:nvSpPr>
        <p:spPr>
          <a:xfrm>
            <a:off x="1527175" y="1484313"/>
            <a:ext cx="7148513" cy="5148262"/>
          </a:xfrm>
        </p:spPr>
        <p:txBody>
          <a:bodyPr/>
          <a:lstStyle/>
          <a:p>
            <a:pPr eaLnBrk="1" hangingPunct="1">
              <a:buFontTx/>
              <a:buNone/>
            </a:pPr>
            <a:r>
              <a:rPr lang="he-IL" altLang="en-US"/>
              <a:t>לאנרגיה של חומר שני מרכיבים:</a:t>
            </a:r>
          </a:p>
          <a:p>
            <a:pPr eaLnBrk="1" hangingPunct="1">
              <a:buFontTx/>
              <a:buNone/>
            </a:pPr>
            <a:r>
              <a:rPr lang="en-US" altLang="en-US"/>
              <a:t>I</a:t>
            </a:r>
            <a:r>
              <a:rPr lang="he-IL" altLang="en-US"/>
              <a:t>. </a:t>
            </a:r>
            <a:r>
              <a:rPr lang="he-IL" altLang="en-US" b="1">
                <a:solidFill>
                  <a:srgbClr val="333399"/>
                </a:solidFill>
              </a:rPr>
              <a:t>אנרגיה קינטית</a:t>
            </a:r>
            <a:r>
              <a:rPr lang="he-IL" altLang="en-US"/>
              <a:t> - אנרגיית התנועה של הגוף כולו. תלויה במסת הגוף ובמהירותו</a:t>
            </a:r>
          </a:p>
          <a:p>
            <a:pPr eaLnBrk="1" hangingPunct="1">
              <a:buFontTx/>
              <a:buNone/>
            </a:pPr>
            <a:r>
              <a:rPr lang="en-US" altLang="en-US"/>
              <a:t>II</a:t>
            </a:r>
            <a:r>
              <a:rPr lang="he-IL" altLang="en-US"/>
              <a:t>. </a:t>
            </a:r>
            <a:r>
              <a:rPr lang="he-IL" altLang="en-US" b="1">
                <a:solidFill>
                  <a:srgbClr val="333399"/>
                </a:solidFill>
              </a:rPr>
              <a:t>אנרגיה פוטנציאלית</a:t>
            </a:r>
            <a:r>
              <a:rPr lang="he-IL" altLang="en-US"/>
              <a:t>– תלויה במיקומו של הגוף ובכוחות הפועלים עליו. גודל זה נמדד יחסית למצב בו אין כוחות שפועלים על הגוף, כלומר, אנרגיה פוטנציאלית אפס</a:t>
            </a:r>
          </a:p>
          <a:p>
            <a:pPr eaLnBrk="1" hangingPunct="1">
              <a:buFontTx/>
              <a:buNone/>
            </a:pPr>
            <a:r>
              <a:rPr lang="he-IL" altLang="en-US"/>
              <a:t>   </a:t>
            </a:r>
            <a:r>
              <a:rPr lang="he-IL" altLang="en-US">
                <a:solidFill>
                  <a:srgbClr val="333399"/>
                </a:solidFill>
              </a:rPr>
              <a:t>סך כל האנרגיה בחומר – האנרגיה הפוטנציאלית והאנרגיה הקינטית – נקראת </a:t>
            </a:r>
            <a:r>
              <a:rPr lang="he-IL" altLang="en-US" b="1">
                <a:solidFill>
                  <a:srgbClr val="333399"/>
                </a:solidFill>
              </a:rPr>
              <a:t>האנרגיה הפנימית של החומר</a:t>
            </a:r>
          </a:p>
          <a:p>
            <a:pPr algn="ctr" eaLnBrk="1" hangingPunct="1">
              <a:buFontTx/>
              <a:buNone/>
            </a:pPr>
            <a:r>
              <a:rPr lang="en-US" altLang="en-US">
                <a:solidFill>
                  <a:srgbClr val="333399"/>
                </a:solidFill>
              </a:rPr>
              <a:t> Ep</a:t>
            </a:r>
            <a:r>
              <a:rPr lang="he-IL" altLang="en-US">
                <a:solidFill>
                  <a:srgbClr val="333399"/>
                </a:solidFill>
              </a:rPr>
              <a:t>+ </a:t>
            </a:r>
            <a:r>
              <a:rPr lang="en-US" altLang="en-US">
                <a:solidFill>
                  <a:srgbClr val="333399"/>
                </a:solidFill>
              </a:rPr>
              <a:t>Ek</a:t>
            </a:r>
            <a:r>
              <a:rPr lang="en-US" altLang="en-US" b="1">
                <a:solidFill>
                  <a:srgbClr val="333399"/>
                </a:solidFill>
              </a:rPr>
              <a:t> </a:t>
            </a:r>
            <a:r>
              <a:rPr lang="he-IL" altLang="en-US" b="1">
                <a:solidFill>
                  <a:srgbClr val="333399"/>
                </a:solidFill>
              </a:rPr>
              <a:t>  = אנרגיה הפנימית</a:t>
            </a:r>
            <a:endParaRPr lang="en-US" altLang="en-US" b="1">
              <a:solidFill>
                <a:srgbClr val="33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3EA5059B-295D-307C-7DB0-48A26A5FA9A3}"/>
              </a:ext>
            </a:extLst>
          </p:cNvPr>
          <p:cNvSpPr>
            <a:spLocks noGrp="1" noChangeArrowheads="1"/>
          </p:cNvSpPr>
          <p:nvPr>
            <p:ph type="title" idx="4294967295"/>
          </p:nvPr>
        </p:nvSpPr>
        <p:spPr>
          <a:xfrm>
            <a:off x="1476375" y="404813"/>
            <a:ext cx="7669213" cy="863600"/>
          </a:xfrm>
        </p:spPr>
        <p:txBody>
          <a:bodyPr/>
          <a:lstStyle/>
          <a:p>
            <a:pPr eaLnBrk="1" hangingPunct="1"/>
            <a:r>
              <a:rPr lang="he-IL" altLang="en-US" b="1"/>
              <a:t>אנרגיה פוטנציאלית – של גופים </a:t>
            </a:r>
            <a:endParaRPr lang="en-US" altLang="en-US" b="1"/>
          </a:p>
        </p:txBody>
      </p:sp>
      <p:sp>
        <p:nvSpPr>
          <p:cNvPr id="16387" name="Rectangle 34">
            <a:extLst>
              <a:ext uri="{FF2B5EF4-FFF2-40B4-BE49-F238E27FC236}">
                <a16:creationId xmlns:a16="http://schemas.microsoft.com/office/drawing/2014/main" id="{E7B087B6-56FF-4141-BF8A-DB05B5FE1126}"/>
              </a:ext>
              <a:ext uri="{C183D7F6-B498-43B3-948B-1728B52AA6E4}">
                <adec:decorative xmlns:adec="http://schemas.microsoft.com/office/drawing/2017/decorative" val="1"/>
              </a:ext>
            </a:extLst>
          </p:cNvPr>
          <p:cNvSpPr>
            <a:spLocks noGrp="1" noChangeArrowheads="1"/>
          </p:cNvSpPr>
          <p:nvPr>
            <p:ph sz="half" idx="4294967295"/>
          </p:nvPr>
        </p:nvSpPr>
        <p:spPr>
          <a:xfrm>
            <a:off x="323850" y="1628775"/>
            <a:ext cx="4038600" cy="4681538"/>
          </a:xfrm>
        </p:spPr>
        <p:txBody>
          <a:bodyPr/>
          <a:lstStyle/>
          <a:p>
            <a:pPr marL="273050" indent="-273050" eaLnBrk="1" hangingPunct="1"/>
            <a:r>
              <a:rPr lang="he-IL" altLang="en-US" sz="2100"/>
              <a:t>אנרגיה פוטנציאלית כובדית</a:t>
            </a:r>
          </a:p>
          <a:p>
            <a:pPr marL="273050" indent="-273050" eaLnBrk="1" hangingPunct="1"/>
            <a:r>
              <a:rPr lang="he-IL" altLang="en-US" sz="2100"/>
              <a:t>אנרגיית גובה – מושפעת מכוח הכובד הפועל על הגוף. </a:t>
            </a:r>
          </a:p>
          <a:p>
            <a:pPr marL="273050" indent="-273050" eaLnBrk="1" hangingPunct="1">
              <a:buFontTx/>
              <a:buNone/>
            </a:pPr>
            <a:endParaRPr lang="en-US" altLang="en-US" sz="2100"/>
          </a:p>
        </p:txBody>
      </p:sp>
      <p:sp>
        <p:nvSpPr>
          <p:cNvPr id="82948" name="Rectangle 6">
            <a:extLst>
              <a:ext uri="{FF2B5EF4-FFF2-40B4-BE49-F238E27FC236}">
                <a16:creationId xmlns:a16="http://schemas.microsoft.com/office/drawing/2014/main" id="{7675EE4C-4C3B-9ADB-68B9-33398E12428E}"/>
              </a:ext>
              <a:ext uri="{C183D7F6-B498-43B3-948B-1728B52AA6E4}">
                <adec:decorative xmlns:adec="http://schemas.microsoft.com/office/drawing/2017/decorative" val="1"/>
              </a:ext>
            </a:extLst>
          </p:cNvPr>
          <p:cNvSpPr>
            <a:spLocks noGrp="1" noChangeArrowheads="1"/>
          </p:cNvSpPr>
          <p:nvPr>
            <p:ph sz="half" idx="4294967295"/>
          </p:nvPr>
        </p:nvSpPr>
        <p:spPr>
          <a:xfrm>
            <a:off x="4932363" y="1592263"/>
            <a:ext cx="4038600" cy="4681537"/>
          </a:xfrm>
        </p:spPr>
        <p:txBody>
          <a:bodyPr/>
          <a:lstStyle/>
          <a:p>
            <a:pPr marL="273050" indent="-273050" eaLnBrk="1" hangingPunct="1"/>
            <a:r>
              <a:rPr lang="he-IL" altLang="en-US" sz="2100"/>
              <a:t>קפיץ - אנרגיה פוטנציאלית אלסטית</a:t>
            </a:r>
            <a:r>
              <a:rPr lang="he-IL" altLang="en-US" sz="2500"/>
              <a:t> </a:t>
            </a:r>
            <a:endParaRPr lang="en-US" altLang="en-US" sz="2500"/>
          </a:p>
        </p:txBody>
      </p:sp>
      <p:pic>
        <p:nvPicPr>
          <p:cNvPr id="82949" name="Picture 17">
            <a:extLst>
              <a:ext uri="{FF2B5EF4-FFF2-40B4-BE49-F238E27FC236}">
                <a16:creationId xmlns:a16="http://schemas.microsoft.com/office/drawing/2014/main" id="{B62B806D-BDD5-C6DC-A524-C32D335AC48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45485">
            <a:off x="6824662" y="3948113"/>
            <a:ext cx="676275" cy="933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82950" name="Picture 19">
            <a:extLst>
              <a:ext uri="{FF2B5EF4-FFF2-40B4-BE49-F238E27FC236}">
                <a16:creationId xmlns:a16="http://schemas.microsoft.com/office/drawing/2014/main" id="{6D052DDF-1E14-5576-68E1-37A4A593BDD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32509">
            <a:off x="6468269" y="1964531"/>
            <a:ext cx="730250" cy="22177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82951" name="Text Box 27">
            <a:extLst>
              <a:ext uri="{FF2B5EF4-FFF2-40B4-BE49-F238E27FC236}">
                <a16:creationId xmlns:a16="http://schemas.microsoft.com/office/drawing/2014/main" id="{1BB46335-B4FF-1D7E-BA11-A051E92AFCBE}"/>
              </a:ext>
              <a:ext uri="{C183D7F6-B498-43B3-948B-1728B52AA6E4}">
                <adec:decorative xmlns:adec="http://schemas.microsoft.com/office/drawing/2017/decorative" val="1"/>
              </a:ext>
            </a:extLst>
          </p:cNvPr>
          <p:cNvSpPr txBox="1">
            <a:spLocks noChangeArrowheads="1"/>
          </p:cNvSpPr>
          <p:nvPr/>
        </p:nvSpPr>
        <p:spPr bwMode="auto">
          <a:xfrm>
            <a:off x="7956550" y="4184650"/>
            <a:ext cx="792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0">
                <a:latin typeface="Arial Black" panose="020B0A04020102020204" pitchFamily="34" charset="0"/>
              </a:rPr>
              <a:t>קפיץ רפוי</a:t>
            </a:r>
            <a:endParaRPr lang="en-US" altLang="en-US" b="0">
              <a:latin typeface="Arial Black" panose="020B0A04020102020204" pitchFamily="34" charset="0"/>
            </a:endParaRPr>
          </a:p>
        </p:txBody>
      </p:sp>
      <p:sp>
        <p:nvSpPr>
          <p:cNvPr id="82952" name="Text Box 28">
            <a:extLst>
              <a:ext uri="{FF2B5EF4-FFF2-40B4-BE49-F238E27FC236}">
                <a16:creationId xmlns:a16="http://schemas.microsoft.com/office/drawing/2014/main" id="{0760310F-F2A5-4B85-0E32-0FE38A24E91C}"/>
              </a:ext>
              <a:ext uri="{C183D7F6-B498-43B3-948B-1728B52AA6E4}">
                <adec:decorative xmlns:adec="http://schemas.microsoft.com/office/drawing/2017/decorative" val="1"/>
              </a:ext>
            </a:extLst>
          </p:cNvPr>
          <p:cNvSpPr txBox="1">
            <a:spLocks noChangeArrowheads="1"/>
          </p:cNvSpPr>
          <p:nvPr/>
        </p:nvSpPr>
        <p:spPr bwMode="auto">
          <a:xfrm>
            <a:off x="7956550" y="2852738"/>
            <a:ext cx="72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b="0">
                <a:latin typeface="Arial Black" panose="020B0A04020102020204" pitchFamily="34" charset="0"/>
              </a:rPr>
              <a:t>קפיץ מתוח </a:t>
            </a:r>
            <a:endParaRPr lang="en-US" altLang="en-US" b="0">
              <a:latin typeface="Arial Black" panose="020B0A04020102020204" pitchFamily="34" charset="0"/>
            </a:endParaRPr>
          </a:p>
        </p:txBody>
      </p:sp>
      <p:sp>
        <p:nvSpPr>
          <p:cNvPr id="16393" name="Line 29">
            <a:extLst>
              <a:ext uri="{FF2B5EF4-FFF2-40B4-BE49-F238E27FC236}">
                <a16:creationId xmlns:a16="http://schemas.microsoft.com/office/drawing/2014/main" id="{CDC135AE-FB79-910B-6087-3E8B3ED1E17E}"/>
              </a:ext>
              <a:ext uri="{C183D7F6-B498-43B3-948B-1728B52AA6E4}">
                <adec:decorative xmlns:adec="http://schemas.microsoft.com/office/drawing/2017/decorative" val="1"/>
              </a:ext>
            </a:extLst>
          </p:cNvPr>
          <p:cNvSpPr>
            <a:spLocks noChangeShapeType="1"/>
          </p:cNvSpPr>
          <p:nvPr/>
        </p:nvSpPr>
        <p:spPr bwMode="auto">
          <a:xfrm flipV="1">
            <a:off x="4643438" y="2276475"/>
            <a:ext cx="0" cy="3529013"/>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30">
            <a:extLst>
              <a:ext uri="{FF2B5EF4-FFF2-40B4-BE49-F238E27FC236}">
                <a16:creationId xmlns:a16="http://schemas.microsoft.com/office/drawing/2014/main" id="{6076A6A4-27F9-D7B8-F37D-E5BE8B7976E4}"/>
              </a:ext>
              <a:ext uri="{C183D7F6-B498-43B3-948B-1728B52AA6E4}">
                <adec:decorative xmlns:adec="http://schemas.microsoft.com/office/drawing/2017/decorative" val="1"/>
              </a:ext>
            </a:extLst>
          </p:cNvPr>
          <p:cNvSpPr txBox="1">
            <a:spLocks noChangeArrowheads="1"/>
          </p:cNvSpPr>
          <p:nvPr/>
        </p:nvSpPr>
        <p:spPr bwMode="auto">
          <a:xfrm>
            <a:off x="2303463" y="5300663"/>
            <a:ext cx="2266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he-IL" altLang="en-US">
                <a:solidFill>
                  <a:schemeClr val="folHlink"/>
                </a:solidFill>
                <a:latin typeface="Arial Black" panose="020B0A04020102020204" pitchFamily="34" charset="0"/>
              </a:rPr>
              <a:t>השקעת אנרגיה</a:t>
            </a:r>
            <a:endParaRPr lang="en-US" altLang="en-US">
              <a:solidFill>
                <a:schemeClr val="folHlink"/>
              </a:solidFill>
              <a:latin typeface="Arial Black" panose="020B0A04020102020204" pitchFamily="34" charset="0"/>
            </a:endParaRPr>
          </a:p>
        </p:txBody>
      </p:sp>
      <p:sp>
        <p:nvSpPr>
          <p:cNvPr id="82955" name="Line 31">
            <a:extLst>
              <a:ext uri="{FF2B5EF4-FFF2-40B4-BE49-F238E27FC236}">
                <a16:creationId xmlns:a16="http://schemas.microsoft.com/office/drawing/2014/main" id="{0DE53969-383C-7520-C313-368CE3312537}"/>
              </a:ext>
              <a:ext uri="{C183D7F6-B498-43B3-948B-1728B52AA6E4}">
                <adec:decorative xmlns:adec="http://schemas.microsoft.com/office/drawing/2017/decorative" val="1"/>
              </a:ext>
            </a:extLst>
          </p:cNvPr>
          <p:cNvSpPr>
            <a:spLocks noChangeShapeType="1"/>
          </p:cNvSpPr>
          <p:nvPr/>
        </p:nvSpPr>
        <p:spPr bwMode="auto">
          <a:xfrm>
            <a:off x="5076825" y="2349500"/>
            <a:ext cx="0" cy="3455988"/>
          </a:xfrm>
          <a:prstGeom prst="line">
            <a:avLst/>
          </a:prstGeom>
          <a:noFill/>
          <a:ln w="57150">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6" name="Text Box 32">
            <a:extLst>
              <a:ext uri="{FF2B5EF4-FFF2-40B4-BE49-F238E27FC236}">
                <a16:creationId xmlns:a16="http://schemas.microsoft.com/office/drawing/2014/main" id="{61622A6D-DAA9-28B8-1071-53CF36BBDF77}"/>
              </a:ext>
              <a:ext uri="{C183D7F6-B498-43B3-948B-1728B52AA6E4}">
                <adec:decorative xmlns:adec="http://schemas.microsoft.com/office/drawing/2017/decorative" val="1"/>
              </a:ext>
            </a:extLst>
          </p:cNvPr>
          <p:cNvSpPr txBox="1">
            <a:spLocks noChangeArrowheads="1"/>
          </p:cNvSpPr>
          <p:nvPr/>
        </p:nvSpPr>
        <p:spPr bwMode="auto">
          <a:xfrm>
            <a:off x="5111750" y="5408613"/>
            <a:ext cx="1908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Clr>
                <a:schemeClr val="hlink"/>
              </a:buClr>
            </a:pPr>
            <a:r>
              <a:rPr lang="he-IL" altLang="en-US" sz="2000">
                <a:solidFill>
                  <a:schemeClr val="folHlink"/>
                </a:solidFill>
                <a:latin typeface="Arial Black" panose="020B0A04020102020204" pitchFamily="34" charset="0"/>
              </a:rPr>
              <a:t>   </a:t>
            </a:r>
            <a:r>
              <a:rPr lang="he-IL" altLang="en-US">
                <a:solidFill>
                  <a:schemeClr val="folHlink"/>
                </a:solidFill>
                <a:latin typeface="Arial Black" panose="020B0A04020102020204" pitchFamily="34" charset="0"/>
              </a:rPr>
              <a:t>פליטת אנרגיה</a:t>
            </a:r>
            <a:endParaRPr lang="en-US" altLang="en-US">
              <a:solidFill>
                <a:schemeClr val="folHlink"/>
              </a:solidFill>
              <a:latin typeface="Arial Black" panose="020B0A04020102020204" pitchFamily="34" charset="0"/>
            </a:endParaRPr>
          </a:p>
        </p:txBody>
      </p:sp>
      <p:grpSp>
        <p:nvGrpSpPr>
          <p:cNvPr id="2" name="Group 1">
            <a:extLst>
              <a:ext uri="{FF2B5EF4-FFF2-40B4-BE49-F238E27FC236}">
                <a16:creationId xmlns:a16="http://schemas.microsoft.com/office/drawing/2014/main" id="{7DB9FB29-D466-C383-48D4-29640EABF133}"/>
              </a:ext>
              <a:ext uri="{C183D7F6-B498-43B3-948B-1728B52AA6E4}">
                <adec:decorative xmlns:adec="http://schemas.microsoft.com/office/drawing/2017/decorative" val="1"/>
              </a:ext>
            </a:extLst>
          </p:cNvPr>
          <p:cNvGrpSpPr/>
          <p:nvPr/>
        </p:nvGrpSpPr>
        <p:grpSpPr>
          <a:xfrm>
            <a:off x="1908175" y="3429000"/>
            <a:ext cx="1511300" cy="1655763"/>
            <a:chOff x="1908175" y="3429000"/>
            <a:chExt cx="1511300" cy="1655763"/>
          </a:xfrm>
        </p:grpSpPr>
        <p:sp>
          <p:nvSpPr>
            <p:cNvPr id="16397" name="Line 35" descr="חץ עולה">
              <a:extLst>
                <a:ext uri="{FF2B5EF4-FFF2-40B4-BE49-F238E27FC236}">
                  <a16:creationId xmlns:a16="http://schemas.microsoft.com/office/drawing/2014/main" id="{8DD71F39-6123-DDD3-1660-5BD03840ADEB}"/>
                </a:ext>
              </a:extLst>
            </p:cNvPr>
            <p:cNvSpPr>
              <a:spLocks noChangeShapeType="1"/>
            </p:cNvSpPr>
            <p:nvPr/>
          </p:nvSpPr>
          <p:spPr bwMode="auto">
            <a:xfrm>
              <a:off x="1908175" y="5084763"/>
              <a:ext cx="15113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Rectangle 36" descr="קוביה">
              <a:extLst>
                <a:ext uri="{FF2B5EF4-FFF2-40B4-BE49-F238E27FC236}">
                  <a16:creationId xmlns:a16="http://schemas.microsoft.com/office/drawing/2014/main" id="{882B5EDE-C1CA-2355-E7B6-602AE69C684A}"/>
                </a:ext>
              </a:extLst>
            </p:cNvPr>
            <p:cNvSpPr>
              <a:spLocks noChangeArrowheads="1"/>
            </p:cNvSpPr>
            <p:nvPr/>
          </p:nvSpPr>
          <p:spPr bwMode="auto">
            <a:xfrm>
              <a:off x="2484438" y="4797425"/>
              <a:ext cx="574675" cy="287338"/>
            </a:xfrm>
            <a:prstGeom prst="rect">
              <a:avLst/>
            </a:prstGeom>
            <a:solidFill>
              <a:schemeClr val="folHlink"/>
            </a:solidFill>
            <a:ln w="9525" algn="ctr">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hlink"/>
                </a:buClr>
                <a:buFontTx/>
                <a:buChar char="•"/>
              </a:pPr>
              <a:endParaRPr lang="he-IL" altLang="en-US" sz="3200" b="0">
                <a:latin typeface="Arial Black" panose="020B0A04020102020204" pitchFamily="34" charset="0"/>
              </a:endParaRPr>
            </a:p>
          </p:txBody>
        </p:sp>
        <p:sp>
          <p:nvSpPr>
            <p:cNvPr id="16399" name="Line 37">
              <a:extLst>
                <a:ext uri="{FF2B5EF4-FFF2-40B4-BE49-F238E27FC236}">
                  <a16:creationId xmlns:a16="http://schemas.microsoft.com/office/drawing/2014/main" id="{CF5C00B4-E63C-437F-4CF0-F244BB589002}"/>
                </a:ext>
              </a:extLst>
            </p:cNvPr>
            <p:cNvSpPr>
              <a:spLocks noChangeShapeType="1"/>
            </p:cNvSpPr>
            <p:nvPr/>
          </p:nvSpPr>
          <p:spPr bwMode="auto">
            <a:xfrm>
              <a:off x="2051050" y="3716338"/>
              <a:ext cx="1368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Rectangle 38">
              <a:extLst>
                <a:ext uri="{FF2B5EF4-FFF2-40B4-BE49-F238E27FC236}">
                  <a16:creationId xmlns:a16="http://schemas.microsoft.com/office/drawing/2014/main" id="{45D4266C-65C8-9E59-3BA0-059839A65C44}"/>
                </a:ext>
              </a:extLst>
            </p:cNvPr>
            <p:cNvSpPr>
              <a:spLocks noChangeArrowheads="1"/>
            </p:cNvSpPr>
            <p:nvPr/>
          </p:nvSpPr>
          <p:spPr bwMode="auto">
            <a:xfrm>
              <a:off x="2484438" y="3429000"/>
              <a:ext cx="574675" cy="287338"/>
            </a:xfrm>
            <a:prstGeom prst="rect">
              <a:avLst/>
            </a:prstGeom>
            <a:solidFill>
              <a:schemeClr val="folHlink"/>
            </a:solidFill>
            <a:ln w="9525" algn="ctr">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rtl="1" eaLnBrk="1" hangingPunct="1">
                <a:spcBef>
                  <a:spcPct val="20000"/>
                </a:spcBef>
                <a:buClr>
                  <a:schemeClr val="hlink"/>
                </a:buClr>
                <a:buFontTx/>
                <a:buChar char="•"/>
              </a:pPr>
              <a:endParaRPr lang="he-IL" altLang="en-US" sz="3200" b="0">
                <a:latin typeface="Arial Black" panose="020B0A04020102020204" pitchFamily="34" charset="0"/>
              </a:endParaRPr>
            </a:p>
          </p:txBody>
        </p:sp>
        <p:sp>
          <p:nvSpPr>
            <p:cNvPr id="16401" name="Line 39">
              <a:extLst>
                <a:ext uri="{FF2B5EF4-FFF2-40B4-BE49-F238E27FC236}">
                  <a16:creationId xmlns:a16="http://schemas.microsoft.com/office/drawing/2014/main" id="{B2075B23-373B-8D3C-C1A5-160D0502A136}"/>
                </a:ext>
              </a:extLst>
            </p:cNvPr>
            <p:cNvSpPr>
              <a:spLocks noChangeShapeType="1"/>
            </p:cNvSpPr>
            <p:nvPr/>
          </p:nvSpPr>
          <p:spPr bwMode="auto">
            <a:xfrm flipV="1">
              <a:off x="3419475" y="3716338"/>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dissolve">
                                      <p:cBhvr>
                                        <p:cTn id="7" dur="500"/>
                                        <p:tgtEl>
                                          <p:spTgt spid="82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49"/>
                                        </p:tgtEl>
                                        <p:attrNameLst>
                                          <p:attrName>style.visibility</p:attrName>
                                        </p:attrNameLst>
                                      </p:cBhvr>
                                      <p:to>
                                        <p:strVal val="visible"/>
                                      </p:to>
                                    </p:set>
                                    <p:animEffect transition="in" filter="dissolve">
                                      <p:cBhvr>
                                        <p:cTn id="12" dur="500"/>
                                        <p:tgtEl>
                                          <p:spTgt spid="82949"/>
                                        </p:tgtEl>
                                      </p:cBhvr>
                                    </p:animEffect>
                                  </p:childTnLst>
                                </p:cTn>
                              </p:par>
                              <p:par>
                                <p:cTn id="13" presetID="9" presetClass="entr" presetSubtype="0" fill="hold" nodeType="withEffect">
                                  <p:stCondLst>
                                    <p:cond delay="0"/>
                                  </p:stCondLst>
                                  <p:childTnLst>
                                    <p:set>
                                      <p:cBhvr>
                                        <p:cTn id="14" dur="1" fill="hold">
                                          <p:stCondLst>
                                            <p:cond delay="0"/>
                                          </p:stCondLst>
                                        </p:cTn>
                                        <p:tgtEl>
                                          <p:spTgt spid="82950"/>
                                        </p:tgtEl>
                                        <p:attrNameLst>
                                          <p:attrName>style.visibility</p:attrName>
                                        </p:attrNameLst>
                                      </p:cBhvr>
                                      <p:to>
                                        <p:strVal val="visible"/>
                                      </p:to>
                                    </p:set>
                                    <p:animEffect transition="in" filter="dissolve">
                                      <p:cBhvr>
                                        <p:cTn id="15" dur="500"/>
                                        <p:tgtEl>
                                          <p:spTgt spid="8295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2951"/>
                                        </p:tgtEl>
                                        <p:attrNameLst>
                                          <p:attrName>style.visibility</p:attrName>
                                        </p:attrNameLst>
                                      </p:cBhvr>
                                      <p:to>
                                        <p:strVal val="visible"/>
                                      </p:to>
                                    </p:set>
                                    <p:animEffect transition="in" filter="dissolve">
                                      <p:cBhvr>
                                        <p:cTn id="18" dur="500"/>
                                        <p:tgtEl>
                                          <p:spTgt spid="8295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2952"/>
                                        </p:tgtEl>
                                        <p:attrNameLst>
                                          <p:attrName>style.visibility</p:attrName>
                                        </p:attrNameLst>
                                      </p:cBhvr>
                                      <p:to>
                                        <p:strVal val="visible"/>
                                      </p:to>
                                    </p:set>
                                    <p:animEffect transition="in" filter="dissolve">
                                      <p:cBhvr>
                                        <p:cTn id="21" dur="500"/>
                                        <p:tgtEl>
                                          <p:spTgt spid="82952"/>
                                        </p:tgtEl>
                                      </p:cBhvr>
                                    </p:animEffect>
                                  </p:childTnLst>
                                </p:cTn>
                              </p:par>
                              <p:par>
                                <p:cTn id="22" presetID="9" presetClass="entr" presetSubtype="0" fill="hold" nodeType="withEffect">
                                  <p:stCondLst>
                                    <p:cond delay="0"/>
                                  </p:stCondLst>
                                  <p:childTnLst>
                                    <p:set>
                                      <p:cBhvr>
                                        <p:cTn id="23" dur="1" fill="hold">
                                          <p:stCondLst>
                                            <p:cond delay="0"/>
                                          </p:stCondLst>
                                        </p:cTn>
                                        <p:tgtEl>
                                          <p:spTgt spid="82955"/>
                                        </p:tgtEl>
                                        <p:attrNameLst>
                                          <p:attrName>style.visibility</p:attrName>
                                        </p:attrNameLst>
                                      </p:cBhvr>
                                      <p:to>
                                        <p:strVal val="visible"/>
                                      </p:to>
                                    </p:set>
                                    <p:animEffect transition="in" filter="dissolve">
                                      <p:cBhvr>
                                        <p:cTn id="24" dur="500"/>
                                        <p:tgtEl>
                                          <p:spTgt spid="8295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2956"/>
                                        </p:tgtEl>
                                        <p:attrNameLst>
                                          <p:attrName>style.visibility</p:attrName>
                                        </p:attrNameLst>
                                      </p:cBhvr>
                                      <p:to>
                                        <p:strVal val="visible"/>
                                      </p:to>
                                    </p:set>
                                    <p:animEffect transition="in" filter="dissolve">
                                      <p:cBhvr>
                                        <p:cTn id="27" dur="500"/>
                                        <p:tgtEl>
                                          <p:spTgt spid="82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51" grpId="0"/>
      <p:bldP spid="82952" grpId="0"/>
      <p:bldP spid="829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4699D48-2490-0DE0-A7F7-412A6090A1B0}"/>
              </a:ext>
            </a:extLst>
          </p:cNvPr>
          <p:cNvSpPr>
            <a:spLocks noGrp="1" noChangeArrowheads="1"/>
          </p:cNvSpPr>
          <p:nvPr>
            <p:ph type="title" idx="4294967295"/>
          </p:nvPr>
        </p:nvSpPr>
        <p:spPr>
          <a:xfrm>
            <a:off x="1476375" y="441325"/>
            <a:ext cx="7667625" cy="863600"/>
          </a:xfrm>
        </p:spPr>
        <p:txBody>
          <a:bodyPr/>
          <a:lstStyle/>
          <a:p>
            <a:pPr eaLnBrk="1" hangingPunct="1"/>
            <a:r>
              <a:rPr lang="he-IL" altLang="en-US" b="1"/>
              <a:t>אנרגיה פוטנציאלית</a:t>
            </a:r>
            <a:endParaRPr lang="en-US" altLang="en-US" b="1"/>
          </a:p>
        </p:txBody>
      </p:sp>
      <p:sp>
        <p:nvSpPr>
          <p:cNvPr id="81923" name="Rectangle 3">
            <a:extLst>
              <a:ext uri="{FF2B5EF4-FFF2-40B4-BE49-F238E27FC236}">
                <a16:creationId xmlns:a16="http://schemas.microsoft.com/office/drawing/2014/main" id="{7C50EC10-95DF-13D6-F59D-3E704AA1BDAB}"/>
              </a:ext>
            </a:extLst>
          </p:cNvPr>
          <p:cNvSpPr>
            <a:spLocks noGrp="1" noChangeArrowheads="1"/>
          </p:cNvSpPr>
          <p:nvPr>
            <p:ph sz="quarter" idx="4294967295"/>
          </p:nvPr>
        </p:nvSpPr>
        <p:spPr>
          <a:xfrm>
            <a:off x="1547813" y="1527175"/>
            <a:ext cx="7258050" cy="4854575"/>
          </a:xfrm>
        </p:spPr>
        <p:txBody>
          <a:bodyPr/>
          <a:lstStyle/>
          <a:p>
            <a:pPr eaLnBrk="1" hangingPunct="1">
              <a:buClr>
                <a:schemeClr val="folHlink"/>
              </a:buClr>
              <a:buSzPct val="110000"/>
              <a:buFont typeface="Wingdings 2" panose="05020102010507070707" pitchFamily="18" charset="2"/>
              <a:buChar char="í"/>
            </a:pPr>
            <a:r>
              <a:rPr lang="he-IL" altLang="en-US" sz="2400"/>
              <a:t>אנרגיה התלויה בכוחות הפועלים על הגוף (או החלקיק).</a:t>
            </a:r>
          </a:p>
          <a:p>
            <a:pPr eaLnBrk="1" hangingPunct="1">
              <a:buClr>
                <a:schemeClr val="folHlink"/>
              </a:buClr>
              <a:buSzPct val="110000"/>
              <a:buFont typeface="Wingdings 2" panose="05020102010507070707" pitchFamily="18" charset="2"/>
              <a:buChar char="í"/>
            </a:pPr>
            <a:r>
              <a:rPr lang="he-IL" altLang="en-US" sz="2400"/>
              <a:t>האנרגיה הפוטנציאלית של מדגם חלקיקים נובעת מכוחות המשיכה והדחייה בין החלקיקים המרכיבים אותו. לדוגמא אינטראקציות בין מולקולות, אינטראקציות בין אלקטרונים לגרעין באטום</a:t>
            </a:r>
          </a:p>
          <a:p>
            <a:pPr eaLnBrk="1" hangingPunct="1">
              <a:buClr>
                <a:schemeClr val="folHlink"/>
              </a:buClr>
              <a:buSzPct val="110000"/>
              <a:buFont typeface="Wingdings 2" panose="05020102010507070707" pitchFamily="18" charset="2"/>
              <a:buChar char="í"/>
            </a:pPr>
            <a:r>
              <a:rPr lang="he-IL" altLang="en-US" sz="2400"/>
              <a:t>אנרגיה פוטנציאלית היא גודל הנמדד יחסית למצב בו אין כוחות שפועלים. במצב בו לא פועלים כוחות האנרגיה הפוטנציאלית מוגדרת אפס.</a:t>
            </a:r>
          </a:p>
          <a:p>
            <a:pPr eaLnBrk="1" hangingPunct="1">
              <a:buClr>
                <a:schemeClr val="folHlink"/>
              </a:buClr>
              <a:buSzPct val="110000"/>
              <a:buFont typeface="Wingdings 2" panose="05020102010507070707" pitchFamily="18" charset="2"/>
              <a:buChar char="í"/>
            </a:pPr>
            <a:r>
              <a:rPr lang="he-IL" altLang="en-US" sz="2400"/>
              <a:t>ככל שבמדגם יש מספר רב יותר של חלקיקים, גם מספר האינטראקציות המתקיימות גדול יותר, והאנרגיה הדרושה להפרדה מוחלטת של החלקיקים גדולה יותר.</a:t>
            </a: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theme/theme1.xml><?xml version="1.0" encoding="utf-8"?>
<a:theme xmlns:a="http://schemas.openxmlformats.org/drawingml/2006/main" name="Default Design">
  <a:themeElements>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45A3A1"/>
        </a:accent1>
        <a:accent2>
          <a:srgbClr val="9ADEDC"/>
        </a:accent2>
        <a:accent3>
          <a:srgbClr val="ADBABA"/>
        </a:accent3>
        <a:accent4>
          <a:srgbClr val="DADADA"/>
        </a:accent4>
        <a:accent5>
          <a:srgbClr val="B0CECD"/>
        </a:accent5>
        <a:accent6>
          <a:srgbClr val="8BC9C7"/>
        </a:accent6>
        <a:hlink>
          <a:srgbClr val="B3E6E6"/>
        </a:hlink>
        <a:folHlink>
          <a:srgbClr val="33CCC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2CC66"/>
        </a:accent1>
        <a:accent2>
          <a:srgbClr val="FFFFFF"/>
        </a:accent2>
        <a:accent3>
          <a:srgbClr val="E2EFD7"/>
        </a:accent3>
        <a:accent4>
          <a:srgbClr val="3D5A26"/>
        </a:accent4>
        <a:accent5>
          <a:srgbClr val="C7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3418</TotalTime>
  <Words>3634</Words>
  <Application>Microsoft Office PowerPoint</Application>
  <PresentationFormat>On-screen Show (4:3)</PresentationFormat>
  <Paragraphs>495</Paragraphs>
  <Slides>57</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9" baseType="lpstr">
      <vt:lpstr>Arial</vt:lpstr>
      <vt:lpstr>Wingdings 2</vt:lpstr>
      <vt:lpstr>Calibri</vt:lpstr>
      <vt:lpstr>Arial Black</vt:lpstr>
      <vt:lpstr>BN Anna</vt:lpstr>
      <vt:lpstr>Guttman Yad-Brush</vt:lpstr>
      <vt:lpstr>Times New Roman</vt:lpstr>
      <vt:lpstr>David</vt:lpstr>
      <vt:lpstr>Symbol</vt:lpstr>
      <vt:lpstr>Wingdings</vt:lpstr>
      <vt:lpstr>Default Design</vt:lpstr>
      <vt:lpstr>Microsoft Visio Drawing</vt:lpstr>
      <vt:lpstr>אנרגיה בקצב הכימיה</vt:lpstr>
      <vt:lpstr>אנרגיה בקצב הכימיה –הספר</vt:lpstr>
      <vt:lpstr>מושגים מרכזיים בפרק א – ספירת מלאי</vt:lpstr>
      <vt:lpstr>ניסוי הזיקוקים</vt:lpstr>
      <vt:lpstr>הכימיה של הזיקוק</vt:lpstr>
      <vt:lpstr>מהי אנרגיה?</vt:lpstr>
      <vt:lpstr>האנרגיה הפנימית של גופים גדולים</vt:lpstr>
      <vt:lpstr>אנרגיה פוטנציאלית – של גופים </vt:lpstr>
      <vt:lpstr>אנרגיה פוטנציאלית</vt:lpstr>
      <vt:lpstr>דיאגרמת שינוי האנרגיה הפוטנציאלית כתלות במרחק בין שני אטומים.</vt:lpstr>
      <vt:lpstr>אנרגיה קינטית של מדגם חלקיקים</vt:lpstr>
      <vt:lpstr>אנרגיה קינטית של חלקיקים</vt:lpstr>
      <vt:lpstr>גרף חימום של מים</vt:lpstr>
      <vt:lpstr>אנרגיה</vt:lpstr>
      <vt:lpstr>אנרגיה של מערכת היא "פונקציה של מצב"</vt:lpstr>
      <vt:lpstr>למי אנרגיה פנימית יותר גדולה?</vt:lpstr>
      <vt:lpstr>למי אנרגיה פנימית יותר גדולה? (המשך)</vt:lpstr>
      <vt:lpstr>מערכת וסביבה</vt:lpstr>
      <vt:lpstr>מערכת וסביבה  </vt:lpstr>
      <vt:lpstr>חימום - הסבר ברמת המיקרו </vt:lpstr>
      <vt:lpstr>מערכת וסביבה בתגובה כימית</vt:lpstr>
      <vt:lpstr>חוק שימור האנרגיה</vt:lpstr>
      <vt:lpstr>סוגי מערכות</vt:lpstr>
      <vt:lpstr>מהי המערכת? מהו סוג המערכת? ומהי הסביבה? </vt:lpstr>
      <vt:lpstr>מהי המערכת? מהו סוג המערכת? ומהי הסביבה?    </vt:lpstr>
      <vt:lpstr>אנרגיה טמפרטורה ומה שביניהן – ניסוי 3</vt:lpstr>
      <vt:lpstr>אנרגיה טמפרטורה ומה שביניהן – ניסוי 3  </vt:lpstr>
      <vt:lpstr>אנרגיה טמפרטורה ומה שביניהן – ניסוי 3     </vt:lpstr>
      <vt:lpstr>אנרגיה טמפרטורה ומה שביניהן  – ניסוי 3</vt:lpstr>
      <vt:lpstr>אנרגיה, טמפרטורה ומה שביניהן - סיכום</vt:lpstr>
      <vt:lpstr>אנרגיה וטמפרטורה - השוואה</vt:lpstr>
      <vt:lpstr>.... אנרגיה וטמפרטורה - השוואה</vt:lpstr>
      <vt:lpstr>יחידות המידה של אנרגיה</vt:lpstr>
      <vt:lpstr>יחידת אנרגיה הנגזרת מחימום</vt:lpstr>
      <vt:lpstr>שאלה מעברי אנרגיה / מערכות</vt:lpstr>
      <vt:lpstr>... שאלה מעברי אנרגיה / מערכות</vt:lpstr>
      <vt:lpstr>חלק שני - מעברי אנרגיה</vt:lpstr>
      <vt:lpstr>אנרגיה  </vt:lpstr>
      <vt:lpstr>מעברי אנרגיה בתגובות כימיות</vt:lpstr>
      <vt:lpstr>שינוי באנרגיה פנימית </vt:lpstr>
      <vt:lpstr>סביבה וסביבה מוגדרת</vt:lpstr>
      <vt:lpstr>מערכת וסביבה - הגדרה נוספת</vt:lpstr>
      <vt:lpstr>אנתלפיה</vt:lpstr>
      <vt:lpstr>אנתאלפיה ואנרגיה פנימית</vt:lpstr>
      <vt:lpstr>אנתלפיה - סיכום</vt:lpstr>
      <vt:lpstr>תגובות אקסותרמיות ואנדותרמיות</vt:lpstr>
      <vt:lpstr>ניסוי 4 – המסה של נתרן הידרוקסידי  NaOH </vt:lpstr>
      <vt:lpstr>ניסוי – המסה של נתרן חנקתי NaNO3</vt:lpstr>
      <vt:lpstr>כימיה וחדר כושר – שאלה 7 עמ' 41</vt:lpstr>
      <vt:lpstr>מה ניתן ללמוד מהגרף? </vt:lpstr>
      <vt:lpstr>פתרון שאלה 7</vt:lpstr>
      <vt:lpstr>בקצב התגובות </vt:lpstr>
      <vt:lpstr>אנרגיית שפעול</vt:lpstr>
      <vt:lpstr>הקשר בין אנרגיית שפעול ומהירות התגובה</vt:lpstr>
      <vt:lpstr>דינמיט במלחמה ושלום</vt:lpstr>
      <vt:lpstr>שאלות לאירוע מסכם</vt:lpstr>
      <vt:lpstr>תשובות לקטע הסיום של הפרק</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Margins Orange</dc:title>
  <dc:creator>Presentation Magazine</dc:creator>
  <cp:lastModifiedBy>Shelly Livne</cp:lastModifiedBy>
  <cp:revision>76</cp:revision>
  <dcterms:created xsi:type="dcterms:W3CDTF">2005-03-15T10:04:38Z</dcterms:created>
  <dcterms:modified xsi:type="dcterms:W3CDTF">2025-05-13T12:02:31Z</dcterms:modified>
</cp:coreProperties>
</file>