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25" r:id="rId2"/>
    <p:sldId id="262" r:id="rId3"/>
    <p:sldId id="271" r:id="rId4"/>
    <p:sldId id="272" r:id="rId5"/>
    <p:sldId id="281" r:id="rId6"/>
    <p:sldId id="324" r:id="rId7"/>
    <p:sldId id="291" r:id="rId8"/>
    <p:sldId id="316" r:id="rId9"/>
    <p:sldId id="297" r:id="rId10"/>
    <p:sldId id="283" r:id="rId11"/>
    <p:sldId id="277" r:id="rId12"/>
    <p:sldId id="314" r:id="rId13"/>
    <p:sldId id="273" r:id="rId14"/>
    <p:sldId id="274" r:id="rId15"/>
    <p:sldId id="296" r:id="rId16"/>
    <p:sldId id="275" r:id="rId17"/>
    <p:sldId id="276" r:id="rId18"/>
    <p:sldId id="278" r:id="rId19"/>
    <p:sldId id="279" r:id="rId20"/>
    <p:sldId id="280" r:id="rId21"/>
    <p:sldId id="289" r:id="rId22"/>
    <p:sldId id="290" r:id="rId23"/>
    <p:sldId id="292" r:id="rId24"/>
    <p:sldId id="308" r:id="rId25"/>
    <p:sldId id="317" r:id="rId26"/>
    <p:sldId id="298" r:id="rId27"/>
    <p:sldId id="318" r:id="rId28"/>
    <p:sldId id="284" r:id="rId29"/>
    <p:sldId id="285" r:id="rId30"/>
    <p:sldId id="288" r:id="rId31"/>
    <p:sldId id="286" r:id="rId32"/>
    <p:sldId id="287" r:id="rId33"/>
    <p:sldId id="300" r:id="rId34"/>
    <p:sldId id="301" r:id="rId35"/>
    <p:sldId id="320" r:id="rId36"/>
    <p:sldId id="282" r:id="rId37"/>
    <p:sldId id="321" r:id="rId38"/>
    <p:sldId id="302" r:id="rId39"/>
    <p:sldId id="309" r:id="rId40"/>
    <p:sldId id="311" r:id="rId41"/>
    <p:sldId id="313" r:id="rId42"/>
    <p:sldId id="312" r:id="rId43"/>
    <p:sldId id="303" r:id="rId44"/>
    <p:sldId id="319" r:id="rId45"/>
    <p:sldId id="293" r:id="rId46"/>
    <p:sldId id="304" r:id="rId47"/>
    <p:sldId id="305" r:id="rId48"/>
    <p:sldId id="306" r:id="rId49"/>
    <p:sldId id="307" r:id="rId50"/>
    <p:sldId id="294" r:id="rId51"/>
    <p:sldId id="310" r:id="rId52"/>
    <p:sldId id="315" r:id="rId53"/>
    <p:sldId id="323" r:id="rId54"/>
    <p:sldId id="322"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3399"/>
    <a:srgbClr val="FFCC66"/>
    <a:srgbClr val="363080"/>
    <a:srgbClr val="5850A5"/>
    <a:srgbClr val="FF3399"/>
    <a:srgbClr val="FFCCFF"/>
    <a:srgbClr val="AEAA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098" autoAdjust="0"/>
  </p:normalViewPr>
  <p:slideViewPr>
    <p:cSldViewPr>
      <p:cViewPr varScale="1">
        <p:scale>
          <a:sx n="81" d="100"/>
          <a:sy n="81" d="100"/>
        </p:scale>
        <p:origin x="605"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55AE23C-FEB6-E66E-93DE-D31C230C277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9939" name="Rectangle 3">
            <a:extLst>
              <a:ext uri="{FF2B5EF4-FFF2-40B4-BE49-F238E27FC236}">
                <a16:creationId xmlns:a16="http://schemas.microsoft.com/office/drawing/2014/main" id="{34884C80-84E6-D35A-3A90-DB08F8D40941}"/>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9940" name="Rectangle 4">
            <a:extLst>
              <a:ext uri="{FF2B5EF4-FFF2-40B4-BE49-F238E27FC236}">
                <a16:creationId xmlns:a16="http://schemas.microsoft.com/office/drawing/2014/main" id="{62038420-232A-CB05-79F6-747EE568A2CA}"/>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9941" name="Rectangle 5">
            <a:extLst>
              <a:ext uri="{FF2B5EF4-FFF2-40B4-BE49-F238E27FC236}">
                <a16:creationId xmlns:a16="http://schemas.microsoft.com/office/drawing/2014/main" id="{CD3D4DAB-6DDC-F528-944A-F69C8E6E4B0A}"/>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E26DF31-0DAE-4DEE-A057-F565E55DB9D7}" type="slidenum">
              <a:rPr lang="he-IL"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291D97B-5EC7-05D4-BD6F-64830F1B3E0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56323" name="Rectangle 3">
            <a:extLst>
              <a:ext uri="{FF2B5EF4-FFF2-40B4-BE49-F238E27FC236}">
                <a16:creationId xmlns:a16="http://schemas.microsoft.com/office/drawing/2014/main" id="{6DE654EF-010C-3349-7DB8-A4BA7FE0D77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58372" name="Rectangle 4">
            <a:extLst>
              <a:ext uri="{FF2B5EF4-FFF2-40B4-BE49-F238E27FC236}">
                <a16:creationId xmlns:a16="http://schemas.microsoft.com/office/drawing/2014/main" id="{13A721B9-4A85-DF8E-0D3D-DA45C600FC74}"/>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a:extLst>
              <a:ext uri="{FF2B5EF4-FFF2-40B4-BE49-F238E27FC236}">
                <a16:creationId xmlns:a16="http://schemas.microsoft.com/office/drawing/2014/main" id="{8A8EDEB4-C8D9-56AC-BE77-07154B71A57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6326" name="Rectangle 6">
            <a:extLst>
              <a:ext uri="{FF2B5EF4-FFF2-40B4-BE49-F238E27FC236}">
                <a16:creationId xmlns:a16="http://schemas.microsoft.com/office/drawing/2014/main" id="{F43123E2-867F-6FA5-D46C-3411DA4D864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56327" name="Rectangle 7">
            <a:extLst>
              <a:ext uri="{FF2B5EF4-FFF2-40B4-BE49-F238E27FC236}">
                <a16:creationId xmlns:a16="http://schemas.microsoft.com/office/drawing/2014/main" id="{81E94063-D21C-0C8F-112D-BA62ED0CC03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5DB40DA-FABD-4B31-8570-63C870FCCA0D}" type="slidenum">
              <a:rPr lang="he-IL"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220CEC73-6D09-FC21-E97E-D65893BC98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E251BF-A4A4-41B0-8A1E-3AF412D0979D}" type="slidenum">
              <a:rPr lang="he-IL" altLang="en-US"/>
              <a:pPr eaLnBrk="1" hangingPunct="1"/>
              <a:t>1</a:t>
            </a:fld>
            <a:endParaRPr lang="en-GB" altLang="en-US"/>
          </a:p>
        </p:txBody>
      </p:sp>
      <p:sp>
        <p:nvSpPr>
          <p:cNvPr id="59395" name="Rectangle 2">
            <a:extLst>
              <a:ext uri="{FF2B5EF4-FFF2-40B4-BE49-F238E27FC236}">
                <a16:creationId xmlns:a16="http://schemas.microsoft.com/office/drawing/2014/main" id="{6E36BD70-7F0F-B35A-EF7E-99EDFDD7A301}"/>
              </a:ext>
            </a:extLst>
          </p:cNvPr>
          <p:cNvSpPr>
            <a:spLocks noRot="1" noChangeArrowheads="1" noTextEdit="1"/>
          </p:cNvSpPr>
          <p:nvPr>
            <p:ph type="sldImg"/>
          </p:nvPr>
        </p:nvSpPr>
        <p:spPr>
          <a:ln/>
        </p:spPr>
      </p:sp>
      <p:sp>
        <p:nvSpPr>
          <p:cNvPr id="59396" name="Rectangle 3">
            <a:extLst>
              <a:ext uri="{FF2B5EF4-FFF2-40B4-BE49-F238E27FC236}">
                <a16:creationId xmlns:a16="http://schemas.microsoft.com/office/drawing/2014/main" id="{D81044E7-9AE2-AD08-5448-02FAF4B817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6F15D87-AEFE-A778-CBED-51D07C62E3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60A132-1131-459B-92FF-21CAE0A2F576}" type="slidenum">
              <a:rPr lang="he-IL" altLang="en-US"/>
              <a:pPr eaLnBrk="1" hangingPunct="1"/>
              <a:t>2</a:t>
            </a:fld>
            <a:endParaRPr lang="en-GB" altLang="en-US"/>
          </a:p>
        </p:txBody>
      </p:sp>
      <p:sp>
        <p:nvSpPr>
          <p:cNvPr id="60419" name="Rectangle 2">
            <a:extLst>
              <a:ext uri="{FF2B5EF4-FFF2-40B4-BE49-F238E27FC236}">
                <a16:creationId xmlns:a16="http://schemas.microsoft.com/office/drawing/2014/main" id="{397F7E8D-3306-9CEA-3DFA-E119C9D2C82F}"/>
              </a:ext>
            </a:extLst>
          </p:cNvPr>
          <p:cNvSpPr>
            <a:spLocks noRot="1" noChangeArrowheads="1" noTextEdit="1"/>
          </p:cNvSpPr>
          <p:nvPr>
            <p:ph type="sldImg"/>
          </p:nvPr>
        </p:nvSpPr>
        <p:spPr>
          <a:ln/>
        </p:spPr>
      </p:sp>
      <p:sp>
        <p:nvSpPr>
          <p:cNvPr id="60420" name="Rectangle 3">
            <a:extLst>
              <a:ext uri="{FF2B5EF4-FFF2-40B4-BE49-F238E27FC236}">
                <a16:creationId xmlns:a16="http://schemas.microsoft.com/office/drawing/2014/main" id="{F1F6608C-AF1A-37FB-2398-BD3B80D9C2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94">
            <a:extLst>
              <a:ext uri="{FF2B5EF4-FFF2-40B4-BE49-F238E27FC236}">
                <a16:creationId xmlns:a16="http://schemas.microsoft.com/office/drawing/2014/main" id="{BE05C76E-FF22-F2F0-568E-D2391A0E1B18}"/>
              </a:ext>
            </a:extLst>
          </p:cNvPr>
          <p:cNvSpPr>
            <a:spLocks noChangeArrowheads="1"/>
          </p:cNvSpPr>
          <p:nvPr/>
        </p:nvSpPr>
        <p:spPr bwMode="auto">
          <a:xfrm>
            <a:off x="0" y="1936750"/>
            <a:ext cx="9144000" cy="2987675"/>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latin typeface="Arial" charset="0"/>
              <a:cs typeface="Arial" charset="0"/>
            </a:endParaRPr>
          </a:p>
        </p:txBody>
      </p:sp>
      <p:sp>
        <p:nvSpPr>
          <p:cNvPr id="3" name="Freeform 47">
            <a:extLst>
              <a:ext uri="{FF2B5EF4-FFF2-40B4-BE49-F238E27FC236}">
                <a16:creationId xmlns:a16="http://schemas.microsoft.com/office/drawing/2014/main" id="{9CB6597F-0C96-7615-05D2-C27DC104E2BC}"/>
              </a:ext>
            </a:extLst>
          </p:cNvPr>
          <p:cNvSpPr>
            <a:spLocks/>
          </p:cNvSpPr>
          <p:nvPr/>
        </p:nvSpPr>
        <p:spPr bwMode="auto">
          <a:xfrm>
            <a:off x="7339013" y="3881438"/>
            <a:ext cx="9525" cy="1587"/>
          </a:xfrm>
          <a:custGeom>
            <a:avLst/>
            <a:gdLst/>
            <a:ahLst/>
            <a:cxnLst>
              <a:cxn ang="0">
                <a:pos x="0" y="0"/>
              </a:cxn>
              <a:cxn ang="0">
                <a:pos x="0" y="0"/>
              </a:cxn>
              <a:cxn ang="0">
                <a:pos x="6" y="0"/>
              </a:cxn>
              <a:cxn ang="0">
                <a:pos x="0" y="0"/>
              </a:cxn>
            </a:cxnLst>
            <a:rect l="0" t="0" r="r" b="b"/>
            <a:pathLst>
              <a:path w="6">
                <a:moveTo>
                  <a:pt x="0" y="0"/>
                </a:moveTo>
                <a:lnTo>
                  <a:pt x="0" y="0"/>
                </a:lnTo>
                <a:lnTo>
                  <a:pt x="6" y="0"/>
                </a:lnTo>
                <a:lnTo>
                  <a:pt x="0" y="0"/>
                </a:lnTo>
                <a:close/>
              </a:path>
            </a:pathLst>
          </a:custGeom>
          <a:solidFill>
            <a:srgbClr val="440908"/>
          </a:solidFill>
          <a:ln w="9525">
            <a:noFill/>
            <a:round/>
            <a:headEnd/>
            <a:tailEnd/>
          </a:ln>
        </p:spPr>
        <p:txBody>
          <a:bodyPr/>
          <a:lstStyle/>
          <a:p>
            <a:pPr>
              <a:defRPr/>
            </a:pPr>
            <a:endParaRPr lang="en-US">
              <a:latin typeface="Arial" charset="0"/>
              <a:cs typeface="Arial" charset="0"/>
            </a:endParaRPr>
          </a:p>
        </p:txBody>
      </p:sp>
      <p:sp>
        <p:nvSpPr>
          <p:cNvPr id="4102" name="Rectangle 6"/>
          <p:cNvSpPr>
            <a:spLocks noGrp="1" noChangeArrowheads="1"/>
          </p:cNvSpPr>
          <p:nvPr>
            <p:ph type="ctrTitle"/>
          </p:nvPr>
        </p:nvSpPr>
        <p:spPr>
          <a:xfrm>
            <a:off x="576263" y="2062163"/>
            <a:ext cx="7920037" cy="1655762"/>
          </a:xfrm>
        </p:spPr>
        <p:txBody>
          <a:bodyPr/>
          <a:lstStyle>
            <a:lvl1pPr>
              <a:defRPr/>
            </a:lvl1pPr>
          </a:lstStyle>
          <a:p>
            <a:r>
              <a:rPr lang="en-US"/>
              <a:t>Click to edit Master title style</a:t>
            </a:r>
          </a:p>
        </p:txBody>
      </p:sp>
      <p:sp>
        <p:nvSpPr>
          <p:cNvPr id="4103" name="Rectangle 7"/>
          <p:cNvSpPr>
            <a:spLocks noGrp="1" noChangeArrowheads="1"/>
          </p:cNvSpPr>
          <p:nvPr>
            <p:ph type="subTitle" idx="1"/>
          </p:nvPr>
        </p:nvSpPr>
        <p:spPr>
          <a:xfrm>
            <a:off x="576263" y="3754438"/>
            <a:ext cx="7920037" cy="719137"/>
          </a:xfrm>
        </p:spPr>
        <p:txBody>
          <a:bodyPr/>
          <a:lstStyle>
            <a:lvl1pPr marL="0" indent="0">
              <a:buFont typeface="Wingdings" pitchFamily="2" charset="2"/>
              <a:buNone/>
              <a:defRPr sz="2000">
                <a:solidFill>
                  <a:schemeClr val="tx2"/>
                </a:solidFill>
              </a:defRPr>
            </a:lvl1pPr>
          </a:lstStyle>
          <a:p>
            <a:r>
              <a:rPr lang="en-US"/>
              <a:t>Click to edit Master subtitle style</a:t>
            </a:r>
          </a:p>
        </p:txBody>
      </p:sp>
    </p:spTree>
    <p:extLst>
      <p:ext uri="{BB962C8B-B14F-4D97-AF65-F5344CB8AC3E}">
        <p14:creationId xmlns:p14="http://schemas.microsoft.com/office/powerpoint/2010/main" val="339177040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431675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188913"/>
            <a:ext cx="2071688" cy="5437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88913"/>
            <a:ext cx="6067425" cy="5437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88230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110538" cy="792162"/>
          </a:xfrm>
        </p:spPr>
        <p:txBody>
          <a:bodyPr/>
          <a:lstStyle/>
          <a:p>
            <a:r>
              <a:rPr lang="en-US"/>
              <a:t>Click to edit Master title style</a:t>
            </a:r>
          </a:p>
        </p:txBody>
      </p:sp>
      <p:sp>
        <p:nvSpPr>
          <p:cNvPr id="3" name="Table Placeholder 2"/>
          <p:cNvSpPr>
            <a:spLocks noGrp="1"/>
          </p:cNvSpPr>
          <p:nvPr>
            <p:ph type="tbl" idx="1"/>
          </p:nvPr>
        </p:nvSpPr>
        <p:spPr>
          <a:xfrm>
            <a:off x="457200" y="1557338"/>
            <a:ext cx="8291513" cy="4068762"/>
          </a:xfrm>
        </p:spPr>
        <p:txBody>
          <a:bodyPr/>
          <a:lstStyle/>
          <a:p>
            <a:pPr lvl="0"/>
            <a:endParaRPr lang="en-US" noProof="0"/>
          </a:p>
        </p:txBody>
      </p:sp>
    </p:spTree>
    <p:extLst>
      <p:ext uri="{BB962C8B-B14F-4D97-AF65-F5344CB8AC3E}">
        <p14:creationId xmlns:p14="http://schemas.microsoft.com/office/powerpoint/2010/main" val="239704793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131192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3891739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57338"/>
            <a:ext cx="4068763"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8363" y="1557338"/>
            <a:ext cx="407035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82901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148644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221779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92033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158994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950773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1" name="Rectangle 247">
            <a:extLst>
              <a:ext uri="{FF2B5EF4-FFF2-40B4-BE49-F238E27FC236}">
                <a16:creationId xmlns:a16="http://schemas.microsoft.com/office/drawing/2014/main" id="{DDCEAA58-7826-3C65-0816-3C0D6A3C7CB3}"/>
              </a:ext>
            </a:extLst>
          </p:cNvPr>
          <p:cNvSpPr>
            <a:spLocks noChangeArrowheads="1"/>
          </p:cNvSpPr>
          <p:nvPr/>
        </p:nvSpPr>
        <p:spPr bwMode="auto">
          <a:xfrm>
            <a:off x="0" y="0"/>
            <a:ext cx="9144000" cy="1160463"/>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latin typeface="Arial" charset="0"/>
              <a:cs typeface="Arial" charset="0"/>
            </a:endParaRPr>
          </a:p>
        </p:txBody>
      </p:sp>
      <p:sp>
        <p:nvSpPr>
          <p:cNvPr id="2051" name="Rectangle 3">
            <a:extLst>
              <a:ext uri="{FF2B5EF4-FFF2-40B4-BE49-F238E27FC236}">
                <a16:creationId xmlns:a16="http://schemas.microsoft.com/office/drawing/2014/main" id="{EAA8EF8C-9971-8105-3E8D-699F3255F5AA}"/>
              </a:ext>
            </a:extLst>
          </p:cNvPr>
          <p:cNvSpPr>
            <a:spLocks noGrp="1" noChangeArrowheads="1"/>
          </p:cNvSpPr>
          <p:nvPr>
            <p:ph type="body" idx="1"/>
          </p:nvPr>
        </p:nvSpPr>
        <p:spPr bwMode="auto">
          <a:xfrm>
            <a:off x="457200" y="1557338"/>
            <a:ext cx="8291513"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2">
            <a:extLst>
              <a:ext uri="{FF2B5EF4-FFF2-40B4-BE49-F238E27FC236}">
                <a16:creationId xmlns:a16="http://schemas.microsoft.com/office/drawing/2014/main" id="{EABBE42C-A04B-0961-8FB9-BB2B790A8197}"/>
              </a:ext>
            </a:extLst>
          </p:cNvPr>
          <p:cNvSpPr>
            <a:spLocks noGrp="1" noChangeArrowheads="1"/>
          </p:cNvSpPr>
          <p:nvPr>
            <p:ph type="title"/>
          </p:nvPr>
        </p:nvSpPr>
        <p:spPr bwMode="auto">
          <a:xfrm>
            <a:off x="457200" y="188913"/>
            <a:ext cx="81105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dk2" tx1="lt1" bg2="dk1" tx2="lt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wipe dir="r"/>
  </p:transition>
  <p:txStyles>
    <p:titleStyle>
      <a:lvl1pPr algn="r" rtl="1" eaLnBrk="0" fontAlgn="base" hangingPunct="0">
        <a:spcBef>
          <a:spcPct val="0"/>
        </a:spcBef>
        <a:spcAft>
          <a:spcPct val="0"/>
        </a:spcAft>
        <a:defRPr sz="4000">
          <a:solidFill>
            <a:schemeClr val="tx2"/>
          </a:solidFill>
          <a:latin typeface="+mj-lt"/>
          <a:ea typeface="+mj-ea"/>
          <a:cs typeface="+mj-cs"/>
        </a:defRPr>
      </a:lvl1pPr>
      <a:lvl2pPr algn="r" rtl="1" eaLnBrk="0" fontAlgn="base" hangingPunct="0">
        <a:spcBef>
          <a:spcPct val="0"/>
        </a:spcBef>
        <a:spcAft>
          <a:spcPct val="0"/>
        </a:spcAft>
        <a:defRPr sz="4000">
          <a:solidFill>
            <a:schemeClr val="tx2"/>
          </a:solidFill>
          <a:latin typeface="Arial" charset="0"/>
          <a:cs typeface="Arial" charset="0"/>
        </a:defRPr>
      </a:lvl2pPr>
      <a:lvl3pPr algn="r" rtl="1" eaLnBrk="0" fontAlgn="base" hangingPunct="0">
        <a:spcBef>
          <a:spcPct val="0"/>
        </a:spcBef>
        <a:spcAft>
          <a:spcPct val="0"/>
        </a:spcAft>
        <a:defRPr sz="4000">
          <a:solidFill>
            <a:schemeClr val="tx2"/>
          </a:solidFill>
          <a:latin typeface="Arial" charset="0"/>
          <a:cs typeface="Arial" charset="0"/>
        </a:defRPr>
      </a:lvl3pPr>
      <a:lvl4pPr algn="r" rtl="1" eaLnBrk="0" fontAlgn="base" hangingPunct="0">
        <a:spcBef>
          <a:spcPct val="0"/>
        </a:spcBef>
        <a:spcAft>
          <a:spcPct val="0"/>
        </a:spcAft>
        <a:defRPr sz="4000">
          <a:solidFill>
            <a:schemeClr val="tx2"/>
          </a:solidFill>
          <a:latin typeface="Arial" charset="0"/>
          <a:cs typeface="Arial" charset="0"/>
        </a:defRPr>
      </a:lvl4pPr>
      <a:lvl5pPr algn="r" rtl="1" eaLnBrk="0" fontAlgn="base" hangingPunct="0">
        <a:spcBef>
          <a:spcPct val="0"/>
        </a:spcBef>
        <a:spcAft>
          <a:spcPct val="0"/>
        </a:spcAft>
        <a:defRPr sz="4000">
          <a:solidFill>
            <a:schemeClr val="tx2"/>
          </a:solidFill>
          <a:latin typeface="Arial" charset="0"/>
          <a:cs typeface="Arial" charset="0"/>
        </a:defRPr>
      </a:lvl5pPr>
      <a:lvl6pPr marL="457200" algn="r" rtl="1" fontAlgn="base">
        <a:spcBef>
          <a:spcPct val="0"/>
        </a:spcBef>
        <a:spcAft>
          <a:spcPct val="0"/>
        </a:spcAft>
        <a:defRPr sz="4000">
          <a:solidFill>
            <a:schemeClr val="tx2"/>
          </a:solidFill>
          <a:latin typeface="Arial" charset="0"/>
          <a:cs typeface="Arial" charset="0"/>
        </a:defRPr>
      </a:lvl6pPr>
      <a:lvl7pPr marL="914400" algn="r" rtl="1" fontAlgn="base">
        <a:spcBef>
          <a:spcPct val="0"/>
        </a:spcBef>
        <a:spcAft>
          <a:spcPct val="0"/>
        </a:spcAft>
        <a:defRPr sz="4000">
          <a:solidFill>
            <a:schemeClr val="tx2"/>
          </a:solidFill>
          <a:latin typeface="Arial" charset="0"/>
          <a:cs typeface="Arial" charset="0"/>
        </a:defRPr>
      </a:lvl7pPr>
      <a:lvl8pPr marL="1371600" algn="r" rtl="1" fontAlgn="base">
        <a:spcBef>
          <a:spcPct val="0"/>
        </a:spcBef>
        <a:spcAft>
          <a:spcPct val="0"/>
        </a:spcAft>
        <a:defRPr sz="4000">
          <a:solidFill>
            <a:schemeClr val="tx2"/>
          </a:solidFill>
          <a:latin typeface="Arial" charset="0"/>
          <a:cs typeface="Arial" charset="0"/>
        </a:defRPr>
      </a:lvl8pPr>
      <a:lvl9pPr marL="1828800" algn="r" rtl="1" fontAlgn="base">
        <a:spcBef>
          <a:spcPct val="0"/>
        </a:spcBef>
        <a:spcAft>
          <a:spcPct val="0"/>
        </a:spcAft>
        <a:defRPr sz="4000">
          <a:solidFill>
            <a:schemeClr val="tx2"/>
          </a:solidFill>
          <a:latin typeface="Arial" charset="0"/>
          <a:cs typeface="Arial" charset="0"/>
        </a:defRPr>
      </a:lvl9pPr>
    </p:titleStyle>
    <p:bodyStyle>
      <a:lvl1pPr marL="450850" indent="-450850" algn="r" rtl="1" eaLnBrk="0" fontAlgn="base" hangingPunct="0">
        <a:spcBef>
          <a:spcPct val="20000"/>
        </a:spcBef>
        <a:spcAft>
          <a:spcPct val="0"/>
        </a:spcAft>
        <a:buClr>
          <a:schemeClr val="folHlink"/>
        </a:buClr>
        <a:buSzPct val="80000"/>
        <a:buFont typeface="Wingdings" panose="05000000000000000000" pitchFamily="2" charset="2"/>
        <a:buChar char="¤"/>
        <a:defRPr sz="3200">
          <a:solidFill>
            <a:schemeClr val="tx1"/>
          </a:solidFill>
          <a:latin typeface="+mn-lt"/>
          <a:ea typeface="+mn-ea"/>
          <a:cs typeface="+mn-cs"/>
        </a:defRPr>
      </a:lvl1pPr>
      <a:lvl2pPr marL="982663" indent="-352425" algn="r" rtl="1" eaLnBrk="0" fontAlgn="base" hangingPunct="0">
        <a:spcBef>
          <a:spcPct val="20000"/>
        </a:spcBef>
        <a:spcAft>
          <a:spcPct val="0"/>
        </a:spcAft>
        <a:buFont typeface="Wingdings" panose="05000000000000000000" pitchFamily="2" charset="2"/>
        <a:buChar char="¤"/>
        <a:defRPr sz="2800">
          <a:solidFill>
            <a:schemeClr val="tx1"/>
          </a:solidFill>
          <a:latin typeface="+mn-lt"/>
          <a:cs typeface="+mn-cs"/>
        </a:defRPr>
      </a:lvl2pPr>
      <a:lvl3pPr marL="1390650" indent="-228600" algn="r" rtl="1" eaLnBrk="0" fontAlgn="base" hangingPunct="0">
        <a:spcBef>
          <a:spcPct val="20000"/>
        </a:spcBef>
        <a:spcAft>
          <a:spcPct val="0"/>
        </a:spcAft>
        <a:buFont typeface="Wingdings" panose="05000000000000000000" pitchFamily="2" charset="2"/>
        <a:buChar char="¤"/>
        <a:defRPr sz="2400">
          <a:solidFill>
            <a:schemeClr val="tx1"/>
          </a:solidFill>
          <a:latin typeface="+mn-lt"/>
          <a:cs typeface="+mn-cs"/>
        </a:defRPr>
      </a:lvl3pPr>
      <a:lvl4pPr marL="1798638" indent="-228600" algn="r" rtl="1" eaLnBrk="0" fontAlgn="base" hangingPunct="0">
        <a:spcBef>
          <a:spcPct val="20000"/>
        </a:spcBef>
        <a:spcAft>
          <a:spcPct val="0"/>
        </a:spcAft>
        <a:buFont typeface="Wingdings" panose="05000000000000000000" pitchFamily="2" charset="2"/>
        <a:buChar char="¤"/>
        <a:defRPr sz="2000">
          <a:solidFill>
            <a:schemeClr val="tx1"/>
          </a:solidFill>
          <a:latin typeface="+mn-lt"/>
          <a:cs typeface="+mn-cs"/>
        </a:defRPr>
      </a:lvl4pPr>
      <a:lvl5pPr marL="2206625" indent="-228600" algn="r" rtl="1" eaLnBrk="0" fontAlgn="base" hangingPunct="0">
        <a:spcBef>
          <a:spcPct val="20000"/>
        </a:spcBef>
        <a:spcAft>
          <a:spcPct val="0"/>
        </a:spcAft>
        <a:buFont typeface="Wingdings" panose="05000000000000000000" pitchFamily="2" charset="2"/>
        <a:buChar char="¤"/>
        <a:defRPr sz="2000">
          <a:solidFill>
            <a:schemeClr val="tx1"/>
          </a:solidFill>
          <a:latin typeface="+mn-lt"/>
          <a:cs typeface="+mn-cs"/>
        </a:defRPr>
      </a:lvl5pPr>
      <a:lvl6pPr marL="2663825" indent="-228600" algn="r" rtl="1" fontAlgn="base">
        <a:spcBef>
          <a:spcPct val="20000"/>
        </a:spcBef>
        <a:spcAft>
          <a:spcPct val="0"/>
        </a:spcAft>
        <a:buFont typeface="Wingdings" pitchFamily="2" charset="2"/>
        <a:buChar char="¤"/>
        <a:defRPr sz="2000">
          <a:solidFill>
            <a:schemeClr val="tx1"/>
          </a:solidFill>
          <a:latin typeface="+mn-lt"/>
          <a:cs typeface="+mn-cs"/>
        </a:defRPr>
      </a:lvl6pPr>
      <a:lvl7pPr marL="3121025" indent="-228600" algn="r" rtl="1" fontAlgn="base">
        <a:spcBef>
          <a:spcPct val="20000"/>
        </a:spcBef>
        <a:spcAft>
          <a:spcPct val="0"/>
        </a:spcAft>
        <a:buFont typeface="Wingdings" pitchFamily="2" charset="2"/>
        <a:buChar char="¤"/>
        <a:defRPr sz="2000">
          <a:solidFill>
            <a:schemeClr val="tx1"/>
          </a:solidFill>
          <a:latin typeface="+mn-lt"/>
          <a:cs typeface="+mn-cs"/>
        </a:defRPr>
      </a:lvl7pPr>
      <a:lvl8pPr marL="3578225" indent="-228600" algn="r" rtl="1" fontAlgn="base">
        <a:spcBef>
          <a:spcPct val="20000"/>
        </a:spcBef>
        <a:spcAft>
          <a:spcPct val="0"/>
        </a:spcAft>
        <a:buFont typeface="Wingdings" pitchFamily="2" charset="2"/>
        <a:buChar char="¤"/>
        <a:defRPr sz="2000">
          <a:solidFill>
            <a:schemeClr val="tx1"/>
          </a:solidFill>
          <a:latin typeface="+mn-lt"/>
          <a:cs typeface="+mn-cs"/>
        </a:defRPr>
      </a:lvl8pPr>
      <a:lvl9pPr marL="4035425" indent="-228600" algn="r" rtl="1" fontAlgn="base">
        <a:spcBef>
          <a:spcPct val="20000"/>
        </a:spcBef>
        <a:spcAft>
          <a:spcPct val="0"/>
        </a:spcAft>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m/imgres?imgurl=http://www.eltnews.com/news/cartoon-scientist.jpg&amp;imgrefurl=http://www.eltnews.com/news/archives/2009/08/&amp;usg=__1uXJ-9DL8sqp2alLzmL_efSbXh8=&amp;h=366&amp;w=328&amp;sz=47&amp;hl=en&amp;start=1&amp;zoom=1&amp;um=1&amp;itbs=1&amp;tbnid=WK-jZPnD6WHqaM:&amp;tbnh=122&amp;tbnw=109&amp;prev=/images%3Fq%3Dscientist%2Bthink%2Bcartoon%26um%3D1%26hl%3Den%26sa%3DN%26rls%3Dcom.microsoft:he:IE-SearchBox%26rlz%3D1I7ADSA_en%26tbs%3Disch:1"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81DACC9-43B6-2AC9-8357-CA9D9DC61678}"/>
              </a:ext>
            </a:extLst>
          </p:cNvPr>
          <p:cNvSpPr>
            <a:spLocks noGrp="1" noChangeArrowheads="1"/>
          </p:cNvSpPr>
          <p:nvPr>
            <p:ph type="ctrTitle"/>
          </p:nvPr>
        </p:nvSpPr>
        <p:spPr/>
        <p:txBody>
          <a:bodyPr/>
          <a:lstStyle/>
          <a:p>
            <a:pPr eaLnBrk="1" hangingPunct="1"/>
            <a:r>
              <a:rPr lang="he-IL" altLang="en-US" sz="4400" b="1"/>
              <a:t>אנרגיה בקצב הכימיה – פרק ב</a:t>
            </a:r>
            <a:endParaRPr lang="en-US" altLang="en-US" sz="4400" b="1"/>
          </a:p>
        </p:txBody>
      </p:sp>
      <p:sp>
        <p:nvSpPr>
          <p:cNvPr id="4099" name="Rectangle 3">
            <a:extLst>
              <a:ext uri="{FF2B5EF4-FFF2-40B4-BE49-F238E27FC236}">
                <a16:creationId xmlns:a16="http://schemas.microsoft.com/office/drawing/2014/main" id="{3CC3FEEC-B4E9-EA6C-6CB2-FDF1D63891D4}"/>
              </a:ext>
            </a:extLst>
          </p:cNvPr>
          <p:cNvSpPr>
            <a:spLocks noGrp="1" noChangeArrowheads="1"/>
          </p:cNvSpPr>
          <p:nvPr>
            <p:ph type="subTitle" idx="1"/>
          </p:nvPr>
        </p:nvSpPr>
        <p:spPr/>
        <p:txBody>
          <a:bodyPr/>
          <a:lstStyle/>
          <a:p>
            <a:pPr eaLnBrk="1" hangingPunct="1"/>
            <a:r>
              <a:rPr lang="he-IL" altLang="en-US" sz="2400"/>
              <a:t>בעריכת: דבורה קצביץ, מלכה יאיון ורונית ברד</a:t>
            </a:r>
          </a:p>
          <a:p>
            <a:pPr eaLnBrk="1" hangingPunct="1"/>
            <a:r>
              <a:rPr lang="he-IL" altLang="en-US" sz="2400"/>
              <a:t>מבוסס על מצגות של מרים כרמי</a:t>
            </a:r>
            <a:endParaRPr lang="en-US" altLang="en-US" sz="24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28ABCE4-CB8F-009C-5347-13673EB85744}"/>
              </a:ext>
            </a:extLst>
          </p:cNvPr>
          <p:cNvSpPr>
            <a:spLocks noGrp="1" noChangeArrowheads="1"/>
          </p:cNvSpPr>
          <p:nvPr>
            <p:ph type="title" idx="4294967295"/>
          </p:nvPr>
        </p:nvSpPr>
        <p:spPr/>
        <p:txBody>
          <a:bodyPr/>
          <a:lstStyle/>
          <a:p>
            <a:pPr eaLnBrk="1" hangingPunct="1"/>
            <a:r>
              <a:rPr lang="he-IL" altLang="en-US" sz="3200" b="1"/>
              <a:t>שינויי אנתלפיה במהלך שינויים במצבי צבירה</a:t>
            </a:r>
            <a:endParaRPr lang="en-US" altLang="en-US" sz="3200" b="1"/>
          </a:p>
        </p:txBody>
      </p:sp>
      <p:sp>
        <p:nvSpPr>
          <p:cNvPr id="13315" name="Rectangle 3">
            <a:extLst>
              <a:ext uri="{FF2B5EF4-FFF2-40B4-BE49-F238E27FC236}">
                <a16:creationId xmlns:a16="http://schemas.microsoft.com/office/drawing/2014/main" id="{96CC9BC5-31C7-E0C2-6AA3-BDBED109FFDB}"/>
              </a:ext>
            </a:extLst>
          </p:cNvPr>
          <p:cNvSpPr>
            <a:spLocks noGrp="1" noChangeArrowheads="1"/>
          </p:cNvSpPr>
          <p:nvPr>
            <p:ph type="body" idx="4294967295"/>
          </p:nvPr>
        </p:nvSpPr>
        <p:spPr>
          <a:xfrm>
            <a:off x="431800" y="1341438"/>
            <a:ext cx="8291513" cy="1800225"/>
          </a:xfrm>
        </p:spPr>
        <p:txBody>
          <a:bodyPr/>
          <a:lstStyle/>
          <a:p>
            <a:pPr eaLnBrk="1" hangingPunct="1">
              <a:lnSpc>
                <a:spcPct val="90000"/>
              </a:lnSpc>
            </a:pPr>
            <a:r>
              <a:rPr lang="he-IL" altLang="en-US" sz="2800"/>
              <a:t>תהליכי היתוך ואנתלפיית היתוך – שינוי האנתלפיה כאשר מול חומר משנה מצב צבירה ממוצק לנוזל. </a:t>
            </a:r>
            <a:r>
              <a:rPr lang="el-GR" altLang="en-US" sz="2800" b="1"/>
              <a:t>Δ</a:t>
            </a:r>
            <a:r>
              <a:rPr lang="en-US" altLang="en-US" sz="2800" b="1"/>
              <a:t>H°m</a:t>
            </a:r>
            <a:endParaRPr lang="he-IL" altLang="en-US" sz="2800"/>
          </a:p>
          <a:p>
            <a:pPr eaLnBrk="1" hangingPunct="1">
              <a:lnSpc>
                <a:spcPct val="90000"/>
              </a:lnSpc>
            </a:pPr>
            <a:r>
              <a:rPr lang="he-IL" altLang="en-US" sz="2800"/>
              <a:t>תהליכי אידוי ואנתלפיית אידוי - שינוי האנתלפיה כאשר מול חומר משנה מצב צבירה מנוזל לגז, </a:t>
            </a:r>
            <a:r>
              <a:rPr lang="el-GR" altLang="en-US" sz="2800" b="1"/>
              <a:t>Δ</a:t>
            </a:r>
            <a:r>
              <a:rPr lang="en-US" altLang="en-US" sz="2800" b="1"/>
              <a:t>H°b</a:t>
            </a:r>
            <a:endParaRPr lang="he-IL" altLang="en-US" sz="2800"/>
          </a:p>
          <a:p>
            <a:pPr eaLnBrk="1" hangingPunct="1">
              <a:lnSpc>
                <a:spcPct val="90000"/>
              </a:lnSpc>
            </a:pPr>
            <a:endParaRPr lang="he-IL" altLang="en-US" sz="2800"/>
          </a:p>
          <a:p>
            <a:pPr eaLnBrk="1" hangingPunct="1">
              <a:lnSpc>
                <a:spcPct val="90000"/>
              </a:lnSpc>
              <a:buFont typeface="Wingdings" panose="05000000000000000000" pitchFamily="2" charset="2"/>
              <a:buNone/>
            </a:pPr>
            <a:endParaRPr lang="he-IL" altLang="en-US" sz="2800"/>
          </a:p>
        </p:txBody>
      </p:sp>
      <p:pic>
        <p:nvPicPr>
          <p:cNvPr id="79877" name="Picture 7" descr="עקומת חימום מים">
            <a:extLst>
              <a:ext uri="{FF2B5EF4-FFF2-40B4-BE49-F238E27FC236}">
                <a16:creationId xmlns:a16="http://schemas.microsoft.com/office/drawing/2014/main" id="{D01AE8E1-7BEF-9338-FE87-436127D36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5" y="3251200"/>
            <a:ext cx="6199188" cy="3490913"/>
          </a:xfrm>
          <a:prstGeom prst="rect">
            <a:avLst/>
          </a:prstGeom>
          <a:noFill/>
          <a:ln w="9525"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79878" name="AutoShape 6">
            <a:extLst>
              <a:ext uri="{FF2B5EF4-FFF2-40B4-BE49-F238E27FC236}">
                <a16:creationId xmlns:a16="http://schemas.microsoft.com/office/drawing/2014/main" id="{2EABD8D6-E32A-0634-DA83-064ABBC16B48}"/>
              </a:ext>
            </a:extLst>
          </p:cNvPr>
          <p:cNvSpPr>
            <a:spLocks/>
          </p:cNvSpPr>
          <p:nvPr/>
        </p:nvSpPr>
        <p:spPr bwMode="auto">
          <a:xfrm>
            <a:off x="4356100" y="6203950"/>
            <a:ext cx="1692275" cy="609600"/>
          </a:xfrm>
          <a:prstGeom prst="borderCallout2">
            <a:avLst>
              <a:gd name="adj1" fmla="val 18750"/>
              <a:gd name="adj2" fmla="val -4505"/>
              <a:gd name="adj3" fmla="val 18750"/>
              <a:gd name="adj4" fmla="val -34708"/>
              <a:gd name="adj5" fmla="val -28648"/>
              <a:gd name="adj6" fmla="val -66134"/>
            </a:avLst>
          </a:prstGeom>
          <a:solidFill>
            <a:schemeClr val="accent1"/>
          </a:solidFill>
          <a:ln w="9525">
            <a:solidFill>
              <a:schemeClr val="hlink"/>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sz="2400" b="1"/>
              <a:t>Δ</a:t>
            </a:r>
            <a:r>
              <a:rPr lang="en-US" altLang="en-US" sz="2400" b="1"/>
              <a:t>H°</a:t>
            </a:r>
            <a:r>
              <a:rPr lang="en-US" altLang="en-US" sz="2400" b="1" baseline="-25000"/>
              <a:t>m</a:t>
            </a:r>
            <a:r>
              <a:rPr lang="en-US" altLang="en-US" sz="2400" b="1"/>
              <a:t>=6kJ</a:t>
            </a:r>
          </a:p>
        </p:txBody>
      </p:sp>
      <p:sp>
        <p:nvSpPr>
          <p:cNvPr id="79880" name="AutoShape 8">
            <a:extLst>
              <a:ext uri="{FF2B5EF4-FFF2-40B4-BE49-F238E27FC236}">
                <a16:creationId xmlns:a16="http://schemas.microsoft.com/office/drawing/2014/main" id="{55C54A42-FB73-685E-8110-2DCEA7B6A8E0}"/>
              </a:ext>
            </a:extLst>
          </p:cNvPr>
          <p:cNvSpPr>
            <a:spLocks/>
          </p:cNvSpPr>
          <p:nvPr/>
        </p:nvSpPr>
        <p:spPr bwMode="auto">
          <a:xfrm>
            <a:off x="6732588" y="4511675"/>
            <a:ext cx="2052637" cy="609600"/>
          </a:xfrm>
          <a:prstGeom prst="borderCallout2">
            <a:avLst>
              <a:gd name="adj1" fmla="val 18750"/>
              <a:gd name="adj2" fmla="val -3713"/>
              <a:gd name="adj3" fmla="val 18750"/>
              <a:gd name="adj4" fmla="val -27148"/>
              <a:gd name="adj5" fmla="val -63023"/>
              <a:gd name="adj6" fmla="val -51662"/>
            </a:avLst>
          </a:prstGeom>
          <a:solidFill>
            <a:schemeClr val="accent1"/>
          </a:solidFill>
          <a:ln w="9525">
            <a:solidFill>
              <a:schemeClr val="hlink"/>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sz="2400" b="1"/>
              <a:t>Δ</a:t>
            </a:r>
            <a:r>
              <a:rPr lang="en-US" altLang="en-US" sz="2400" b="1"/>
              <a:t>H°</a:t>
            </a:r>
            <a:r>
              <a:rPr lang="en-US" altLang="en-US" sz="2400" b="1" baseline="-25000"/>
              <a:t>b</a:t>
            </a:r>
            <a:r>
              <a:rPr lang="en-US" altLang="en-US" sz="2400" b="1"/>
              <a:t>=40.7kJ</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9878"/>
                                        </p:tgtEl>
                                        <p:attrNameLst>
                                          <p:attrName>style.visibility</p:attrName>
                                        </p:attrNameLst>
                                      </p:cBhvr>
                                      <p:to>
                                        <p:strVal val="visible"/>
                                      </p:to>
                                    </p:set>
                                    <p:animEffect transition="in" filter="wipe(down)">
                                      <p:cBhvr>
                                        <p:cTn id="11" dur="500"/>
                                        <p:tgtEl>
                                          <p:spTgt spid="798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9880"/>
                                        </p:tgtEl>
                                        <p:attrNameLst>
                                          <p:attrName>style.visibility</p:attrName>
                                        </p:attrNameLst>
                                      </p:cBhvr>
                                      <p:to>
                                        <p:strVal val="visible"/>
                                      </p:to>
                                    </p:set>
                                    <p:animEffect transition="in" filter="wipe(down)">
                                      <p:cBhvr>
                                        <p:cTn id="16" dur="500"/>
                                        <p:tgtEl>
                                          <p:spTgt spid="79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animBg="1"/>
      <p:bldP spid="798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4D499F1-2D18-3417-9870-AB726392F852}"/>
              </a:ext>
            </a:extLst>
          </p:cNvPr>
          <p:cNvSpPr>
            <a:spLocks noGrp="1" noChangeArrowheads="1"/>
          </p:cNvSpPr>
          <p:nvPr>
            <p:ph type="title"/>
          </p:nvPr>
        </p:nvSpPr>
        <p:spPr/>
        <p:txBody>
          <a:bodyPr/>
          <a:lstStyle/>
          <a:p>
            <a:pPr eaLnBrk="1" hangingPunct="1"/>
            <a:r>
              <a:rPr lang="he-IL" altLang="en-US" b="1" dirty="0"/>
              <a:t>שינוי אנתלפיה תקנית</a:t>
            </a:r>
            <a:r>
              <a:rPr lang="he-IL" altLang="en-US" dirty="0"/>
              <a:t> </a:t>
            </a:r>
            <a:r>
              <a:rPr lang="el-GR" altLang="en-US" b="1" dirty="0">
                <a:solidFill>
                  <a:srgbClr val="FF00FF"/>
                </a:solidFill>
              </a:rPr>
              <a:t>Δ</a:t>
            </a:r>
            <a:r>
              <a:rPr lang="en-US" altLang="en-US" b="1" dirty="0">
                <a:solidFill>
                  <a:srgbClr val="FF00FF"/>
                </a:solidFill>
              </a:rPr>
              <a:t>H°</a:t>
            </a:r>
          </a:p>
        </p:txBody>
      </p:sp>
      <p:sp>
        <p:nvSpPr>
          <p:cNvPr id="14339" name="Rectangle 3">
            <a:extLst>
              <a:ext uri="{FF2B5EF4-FFF2-40B4-BE49-F238E27FC236}">
                <a16:creationId xmlns:a16="http://schemas.microsoft.com/office/drawing/2014/main" id="{BE283FC6-AD9E-D08A-8EC3-377428B5407A}"/>
              </a:ext>
            </a:extLst>
          </p:cNvPr>
          <p:cNvSpPr>
            <a:spLocks noGrp="1" noChangeArrowheads="1"/>
          </p:cNvSpPr>
          <p:nvPr>
            <p:ph type="body" idx="1"/>
          </p:nvPr>
        </p:nvSpPr>
        <p:spPr/>
        <p:txBody>
          <a:bodyPr/>
          <a:lstStyle/>
          <a:p>
            <a:pPr eaLnBrk="1" hangingPunct="1">
              <a:lnSpc>
                <a:spcPct val="90000"/>
              </a:lnSpc>
            </a:pPr>
            <a:r>
              <a:rPr lang="he-IL" altLang="en-US" sz="2800"/>
              <a:t>בעת החישוב של שינויי אנתלפיה נהוג להתייחס לתגובות בהן החומרים נמצאים בתנאי תקן: לחץ של 1 אטמוספירה ותמיסות בריכוז </a:t>
            </a:r>
            <a:r>
              <a:rPr lang="en-US" altLang="en-US" sz="2800"/>
              <a:t>1M</a:t>
            </a:r>
            <a:r>
              <a:rPr lang="he-IL" altLang="en-US" sz="2800"/>
              <a:t> </a:t>
            </a:r>
            <a:endParaRPr lang="en-US" altLang="en-US" sz="2800"/>
          </a:p>
          <a:p>
            <a:pPr eaLnBrk="1" hangingPunct="1">
              <a:lnSpc>
                <a:spcPct val="90000"/>
              </a:lnSpc>
            </a:pPr>
            <a:r>
              <a:rPr lang="he-IL" altLang="en-US" sz="2800"/>
              <a:t>השינוי באנתלפיה כאשר החומרים נמצאים בתנאי תקן נקרא שנוי אנתלפיה תקנית, והוא מסומן ב- </a:t>
            </a:r>
            <a:r>
              <a:rPr lang="el-GR" altLang="en-US" sz="2800" b="1">
                <a:solidFill>
                  <a:srgbClr val="FF00FF"/>
                </a:solidFill>
              </a:rPr>
              <a:t>Δ</a:t>
            </a:r>
            <a:r>
              <a:rPr lang="en-US" altLang="en-US" sz="2800" b="1">
                <a:solidFill>
                  <a:srgbClr val="FF00FF"/>
                </a:solidFill>
              </a:rPr>
              <a:t>H°</a:t>
            </a:r>
          </a:p>
          <a:p>
            <a:pPr eaLnBrk="1" hangingPunct="1">
              <a:lnSpc>
                <a:spcPct val="90000"/>
              </a:lnSpc>
            </a:pPr>
            <a:r>
              <a:rPr lang="he-IL" altLang="en-US" sz="2800"/>
              <a:t>חישובים מראים כי השפעת שינוי הטמפרטורה על  </a:t>
            </a:r>
            <a:r>
              <a:rPr lang="en-US" altLang="en-US" sz="2800"/>
              <a:t>∆H</a:t>
            </a:r>
            <a:r>
              <a:rPr lang="en-US" altLang="en-US" sz="2800" baseline="30000"/>
              <a:t>0</a:t>
            </a:r>
            <a:r>
              <a:rPr lang="he-IL" altLang="en-US" sz="2800"/>
              <a:t> של אותה תגובה הוא זניח. ניתן להתייחס ל </a:t>
            </a:r>
            <a:r>
              <a:rPr lang="en-US" altLang="en-US" sz="2800"/>
              <a:t>∆H</a:t>
            </a:r>
            <a:r>
              <a:rPr lang="en-US" altLang="en-US" sz="2800" baseline="30000"/>
              <a:t>0</a:t>
            </a:r>
            <a:r>
              <a:rPr lang="he-IL" altLang="en-US" sz="2800" baseline="30000"/>
              <a:t> </a:t>
            </a:r>
            <a:r>
              <a:rPr lang="he-IL" altLang="en-US" sz="2800"/>
              <a:t>כערך קבוע שאינו משתנה עם הטמפ', כל עוד מצבי הצבירה של החומרים אינם משתנים.</a:t>
            </a:r>
            <a:endParaRPr lang="en-US" altLang="en-US" sz="2800" b="1">
              <a:solidFill>
                <a:srgbClr val="FF00FF"/>
              </a:solidFill>
            </a:endParaRPr>
          </a:p>
          <a:p>
            <a:pPr eaLnBrk="1" hangingPunct="1">
              <a:lnSpc>
                <a:spcPct val="90000"/>
              </a:lnSpc>
            </a:pPr>
            <a:endParaRPr lang="en-US" altLang="en-US" sz="28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0121DFF-9EDB-6D46-C421-DF35F85E8581}"/>
              </a:ext>
            </a:extLst>
          </p:cNvPr>
          <p:cNvSpPr>
            <a:spLocks noGrp="1" noChangeArrowheads="1"/>
          </p:cNvSpPr>
          <p:nvPr>
            <p:ph type="title"/>
          </p:nvPr>
        </p:nvSpPr>
        <p:spPr>
          <a:xfrm>
            <a:off x="457200" y="188913"/>
            <a:ext cx="8110538" cy="792162"/>
          </a:xfrm>
        </p:spPr>
        <p:txBody>
          <a:bodyPr/>
          <a:lstStyle/>
          <a:p>
            <a:pPr eaLnBrk="1" hangingPunct="1"/>
            <a:r>
              <a:rPr lang="he-IL" altLang="en-US" b="1" dirty="0"/>
              <a:t>שינוי אנתלפיה תקנית</a:t>
            </a:r>
            <a:r>
              <a:rPr lang="he-IL" altLang="en-US" dirty="0"/>
              <a:t> </a:t>
            </a:r>
            <a:r>
              <a:rPr lang="el-GR" altLang="en-US" b="1" dirty="0">
                <a:solidFill>
                  <a:srgbClr val="FF00FF"/>
                </a:solidFill>
              </a:rPr>
              <a:t>Δ</a:t>
            </a:r>
            <a:r>
              <a:rPr lang="en-US" altLang="en-US" b="1" dirty="0">
                <a:solidFill>
                  <a:srgbClr val="FF00FF"/>
                </a:solidFill>
              </a:rPr>
              <a:t>H°</a:t>
            </a:r>
            <a:r>
              <a:rPr lang="he-IL" altLang="en-US" b="1" dirty="0">
                <a:solidFill>
                  <a:srgbClr val="FF00FF"/>
                </a:solidFill>
              </a:rPr>
              <a:t>  </a:t>
            </a:r>
            <a:endParaRPr lang="en-US" altLang="en-US" b="1" dirty="0">
              <a:solidFill>
                <a:srgbClr val="FF00FF"/>
              </a:solidFill>
            </a:endParaRPr>
          </a:p>
        </p:txBody>
      </p:sp>
      <p:pic>
        <p:nvPicPr>
          <p:cNvPr id="15362" name="Picture 8">
            <a:extLst>
              <a:ext uri="{FF2B5EF4-FFF2-40B4-BE49-F238E27FC236}">
                <a16:creationId xmlns:a16="http://schemas.microsoft.com/office/drawing/2014/main" id="{CD309C06-3E87-5F7D-B758-A8E177C36E4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3" y="4005263"/>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Content Placeholder 2">
            <a:extLst>
              <a:ext uri="{FF2B5EF4-FFF2-40B4-BE49-F238E27FC236}">
                <a16:creationId xmlns:a16="http://schemas.microsoft.com/office/drawing/2014/main" id="{109832A0-1457-CCCA-2128-846B5808E839}"/>
              </a:ext>
            </a:extLst>
          </p:cNvPr>
          <p:cNvSpPr>
            <a:spLocks noGrp="1"/>
          </p:cNvSpPr>
          <p:nvPr>
            <p:ph idx="1"/>
          </p:nvPr>
        </p:nvSpPr>
        <p:spPr>
          <a:xfrm>
            <a:off x="457200" y="1557338"/>
            <a:ext cx="8328025" cy="2339975"/>
          </a:xfrm>
        </p:spPr>
        <p:txBody>
          <a:bodyPr/>
          <a:lstStyle/>
          <a:p>
            <a:pPr eaLnBrk="1" hangingPunct="1"/>
            <a:r>
              <a:rPr lang="he-IL" altLang="en-US"/>
              <a:t>אין הבדל באנתלפיה של מול מים ב</a:t>
            </a:r>
            <a:r>
              <a:rPr lang="en-US" altLang="en-US"/>
              <a:t>C </a:t>
            </a:r>
            <a:r>
              <a:rPr lang="he-IL" altLang="en-US"/>
              <a:t> </a:t>
            </a:r>
            <a:r>
              <a:rPr lang="en-US" altLang="en-US" baseline="30000"/>
              <a:t>0</a:t>
            </a:r>
            <a:r>
              <a:rPr lang="he-IL" altLang="en-US"/>
              <a:t>25</a:t>
            </a:r>
            <a:r>
              <a:rPr lang="en-US" altLang="en-US"/>
              <a:t>  </a:t>
            </a:r>
            <a:r>
              <a:rPr lang="he-IL" altLang="en-US"/>
              <a:t> שחוממו ממול קרח עד לטמפרטורה זו</a:t>
            </a:r>
          </a:p>
          <a:p>
            <a:pPr eaLnBrk="1" hangingPunct="1">
              <a:buFont typeface="Wingdings" panose="05000000000000000000" pitchFamily="2" charset="2"/>
              <a:buNone/>
            </a:pPr>
            <a:r>
              <a:rPr lang="he-IL" altLang="en-US"/>
              <a:t>לבין האנתלפיה של מול מים ב</a:t>
            </a:r>
            <a:r>
              <a:rPr lang="en-US" altLang="en-US"/>
              <a:t>C </a:t>
            </a:r>
            <a:r>
              <a:rPr lang="he-IL" altLang="en-US"/>
              <a:t> </a:t>
            </a:r>
            <a:r>
              <a:rPr lang="en-US" altLang="en-US" baseline="30000"/>
              <a:t>0</a:t>
            </a:r>
            <a:r>
              <a:rPr lang="he-IL" altLang="en-US"/>
              <a:t>25 שקוררו ממול אדי מים עד לטמפרטורה זו</a:t>
            </a:r>
          </a:p>
        </p:txBody>
      </p:sp>
      <p:sp>
        <p:nvSpPr>
          <p:cNvPr id="5" name="Rectangle 4">
            <a:extLst>
              <a:ext uri="{FF2B5EF4-FFF2-40B4-BE49-F238E27FC236}">
                <a16:creationId xmlns:a16="http://schemas.microsoft.com/office/drawing/2014/main" id="{E882BF19-F87E-A7C9-5FFE-3FE58E52A12D}"/>
              </a:ext>
              <a:ext uri="{C183D7F6-B498-43B3-948B-1728B52AA6E4}">
                <adec:decorative xmlns:adec="http://schemas.microsoft.com/office/drawing/2017/decorative" val="1"/>
              </a:ext>
            </a:extLst>
          </p:cNvPr>
          <p:cNvSpPr/>
          <p:nvPr/>
        </p:nvSpPr>
        <p:spPr>
          <a:xfrm>
            <a:off x="4803775" y="4652963"/>
            <a:ext cx="2360613" cy="584200"/>
          </a:xfrm>
          <a:prstGeom prst="rect">
            <a:avLst/>
          </a:prstGeom>
          <a:solidFill>
            <a:schemeClr val="bg2"/>
          </a:solidFill>
        </p:spPr>
        <p:txBody>
          <a:bodyPr wrap="none">
            <a:spAutoFit/>
          </a:bodyPr>
          <a:lstStyle/>
          <a:p>
            <a:pPr algn="ctr" rtl="1">
              <a:defRPr/>
            </a:pPr>
            <a:r>
              <a:rPr lang="he-IL" sz="3200" kern="0" dirty="0">
                <a:solidFill>
                  <a:srgbClr val="FFFFFF"/>
                </a:solidFill>
                <a:latin typeface="Arial"/>
                <a:cs typeface="Arial"/>
              </a:rPr>
              <a:t>מים ב</a:t>
            </a:r>
            <a:r>
              <a:rPr lang="en-US" sz="3200" kern="0" dirty="0">
                <a:solidFill>
                  <a:srgbClr val="FFFFFF"/>
                </a:solidFill>
                <a:latin typeface="Arial"/>
                <a:cs typeface="Arial"/>
              </a:rPr>
              <a:t>C </a:t>
            </a:r>
            <a:r>
              <a:rPr lang="he-IL" sz="3200" kern="0" dirty="0">
                <a:solidFill>
                  <a:srgbClr val="FFFFFF"/>
                </a:solidFill>
                <a:latin typeface="Arial"/>
                <a:cs typeface="Arial"/>
              </a:rPr>
              <a:t> </a:t>
            </a:r>
            <a:r>
              <a:rPr lang="en-US" sz="3200" kern="0" baseline="30000" dirty="0">
                <a:solidFill>
                  <a:srgbClr val="FFFFFF"/>
                </a:solidFill>
                <a:latin typeface="Arial"/>
                <a:cs typeface="Arial"/>
              </a:rPr>
              <a:t>0</a:t>
            </a:r>
            <a:r>
              <a:rPr lang="he-IL" sz="3200" kern="0" dirty="0">
                <a:solidFill>
                  <a:srgbClr val="FFFFFF"/>
                </a:solidFill>
                <a:latin typeface="Arial"/>
                <a:cs typeface="Arial"/>
              </a:rPr>
              <a:t>25 </a:t>
            </a:r>
            <a:endParaRPr lang="en-US" dirty="0">
              <a:latin typeface="Arial" charset="0"/>
              <a:cs typeface="Arial" charset="0"/>
            </a:endParaRPr>
          </a:p>
        </p:txBody>
      </p:sp>
      <p:sp>
        <p:nvSpPr>
          <p:cNvPr id="8" name="Rectangle 7">
            <a:extLst>
              <a:ext uri="{FF2B5EF4-FFF2-40B4-BE49-F238E27FC236}">
                <a16:creationId xmlns:a16="http://schemas.microsoft.com/office/drawing/2014/main" id="{E8A89ACD-49E1-E232-AECF-05072F3E79EA}"/>
              </a:ext>
            </a:extLst>
          </p:cNvPr>
          <p:cNvSpPr/>
          <p:nvPr/>
        </p:nvSpPr>
        <p:spPr>
          <a:xfrm>
            <a:off x="0" y="4257675"/>
            <a:ext cx="4572000" cy="2062163"/>
          </a:xfrm>
          <a:prstGeom prst="rect">
            <a:avLst/>
          </a:prstGeom>
        </p:spPr>
        <p:txBody>
          <a:bodyPr>
            <a:spAutoFit/>
          </a:bodyPr>
          <a:lstStyle/>
          <a:p>
            <a:pPr marL="450850" indent="-450850" algn="r" rtl="1">
              <a:spcBef>
                <a:spcPct val="20000"/>
              </a:spcBef>
              <a:buClr>
                <a:srgbClr val="544C9E"/>
              </a:buClr>
              <a:buSzPct val="80000"/>
              <a:defRPr/>
            </a:pPr>
            <a:r>
              <a:rPr lang="he-IL" sz="3200" kern="0" dirty="0">
                <a:solidFill>
                  <a:srgbClr val="FFFFFF"/>
                </a:solidFill>
                <a:latin typeface="Arial"/>
                <a:cs typeface="Arial"/>
              </a:rPr>
              <a:t>לבין האנתלפיה של מול מים ב</a:t>
            </a:r>
            <a:r>
              <a:rPr lang="en-US" sz="3200" kern="0" dirty="0">
                <a:solidFill>
                  <a:srgbClr val="FFFFFF"/>
                </a:solidFill>
                <a:latin typeface="Arial"/>
                <a:cs typeface="Arial"/>
              </a:rPr>
              <a:t>C </a:t>
            </a:r>
            <a:r>
              <a:rPr lang="he-IL" sz="3200" kern="0" dirty="0">
                <a:solidFill>
                  <a:srgbClr val="FFFFFF"/>
                </a:solidFill>
                <a:latin typeface="Arial"/>
                <a:cs typeface="Arial"/>
              </a:rPr>
              <a:t> </a:t>
            </a:r>
            <a:r>
              <a:rPr lang="en-US" sz="3200" kern="0" baseline="30000" dirty="0">
                <a:solidFill>
                  <a:srgbClr val="FFFFFF"/>
                </a:solidFill>
                <a:latin typeface="Arial"/>
                <a:cs typeface="Arial"/>
              </a:rPr>
              <a:t>0</a:t>
            </a:r>
            <a:r>
              <a:rPr lang="he-IL" sz="3200" kern="0" dirty="0">
                <a:solidFill>
                  <a:srgbClr val="FFFFFF"/>
                </a:solidFill>
                <a:latin typeface="Arial"/>
                <a:cs typeface="Arial"/>
              </a:rPr>
              <a:t>25 שנשמרו בטמפרטורה זו וטיילו בעולם  </a:t>
            </a:r>
            <a:endParaRPr lang="en-US" sz="3200" kern="0" dirty="0">
              <a:solidFill>
                <a:srgbClr val="FFFFFF"/>
              </a:solidFill>
              <a:latin typeface="Arial"/>
              <a:cs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accel="50000" decel="50000" fill="hold" grpId="0" nodeType="clickEffect">
                                  <p:stCondLst>
                                    <p:cond delay="0"/>
                                  </p:stCondLst>
                                  <p:childTnLst>
                                    <p:animMotion origin="layout" path="M 0.0224 -0.003 C 0.03594 -0.09305 0.10191 -0.15185 0.16945 -0.13379 C 0.23698 -0.11574 0.28108 -0.02777 0.26754 0.06227 C 0.254 0.15209 0.18802 0.21112 0.12049 0.19306 C 0.05313 0.17431 0.00886 0.08704 0.0224 -0.003 Z " pathEditMode="relative" rAng="-4718600" ptsTypes="fffff">
                                      <p:cBhvr>
                                        <p:cTn id="6" dur="2000" fill="hold"/>
                                        <p:tgtEl>
                                          <p:spTgt spid="5"/>
                                        </p:tgtEl>
                                        <p:attrNameLst>
                                          <p:attrName>ppt_x</p:attrName>
                                          <p:attrName>ppt_y</p:attrName>
                                        </p:attrNameLst>
                                      </p:cBhvr>
                                      <p:rCtr x="12257" y="3264"/>
                                    </p:animMotion>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DE8C929-FDC5-4E5D-CDB3-1E22D51AB26E}"/>
              </a:ext>
            </a:extLst>
          </p:cNvPr>
          <p:cNvSpPr>
            <a:spLocks noGrp="1" noChangeArrowheads="1"/>
          </p:cNvSpPr>
          <p:nvPr>
            <p:ph type="title"/>
          </p:nvPr>
        </p:nvSpPr>
        <p:spPr/>
        <p:txBody>
          <a:bodyPr/>
          <a:lstStyle/>
          <a:p>
            <a:pPr eaLnBrk="1" hangingPunct="1"/>
            <a:r>
              <a:rPr lang="he-IL" altLang="en-US" b="1"/>
              <a:t>חוק הס</a:t>
            </a:r>
            <a:endParaRPr lang="en-US" altLang="en-US" b="1"/>
          </a:p>
        </p:txBody>
      </p:sp>
      <p:sp>
        <p:nvSpPr>
          <p:cNvPr id="16387" name="Rectangle 3">
            <a:extLst>
              <a:ext uri="{FF2B5EF4-FFF2-40B4-BE49-F238E27FC236}">
                <a16:creationId xmlns:a16="http://schemas.microsoft.com/office/drawing/2014/main" id="{CB526853-7C8F-2492-DE54-0EFA389E6B9E}"/>
              </a:ext>
            </a:extLst>
          </p:cNvPr>
          <p:cNvSpPr>
            <a:spLocks noGrp="1" noChangeArrowheads="1"/>
          </p:cNvSpPr>
          <p:nvPr>
            <p:ph type="body" idx="1"/>
          </p:nvPr>
        </p:nvSpPr>
        <p:spPr/>
        <p:txBody>
          <a:bodyPr/>
          <a:lstStyle/>
          <a:p>
            <a:pPr eaLnBrk="1" hangingPunct="1"/>
            <a:r>
              <a:rPr lang="he-IL" altLang="en-US"/>
              <a:t>האנתלפיה </a:t>
            </a:r>
            <a:r>
              <a:rPr lang="en-US" altLang="en-US"/>
              <a:t>H</a:t>
            </a:r>
            <a:r>
              <a:rPr lang="he-IL" altLang="en-US"/>
              <a:t> היא גודל התלוי במצב, כלומר גודל התלוי בחומרים הנתונים. </a:t>
            </a:r>
          </a:p>
          <a:p>
            <a:pPr eaLnBrk="1" hangingPunct="1"/>
            <a:r>
              <a:rPr lang="he-IL" altLang="en-US"/>
              <a:t>לכן, הפרש האנתלפיה </a:t>
            </a:r>
            <a:r>
              <a:rPr lang="en-US" altLang="en-US"/>
              <a:t>(</a:t>
            </a:r>
            <a:r>
              <a:rPr lang="el-GR" altLang="en-US"/>
              <a:t>Δ</a:t>
            </a:r>
            <a:r>
              <a:rPr lang="en-US" altLang="en-US"/>
              <a:t>H)</a:t>
            </a:r>
            <a:r>
              <a:rPr lang="he-IL" altLang="en-US"/>
              <a:t> בין התוצרים למגיבים הוא גודל קבוע, ואין חשיבות לדרך בה הפכו המגיבים לתוצרים.</a:t>
            </a:r>
          </a:p>
        </p:txBody>
      </p:sp>
      <p:sp>
        <p:nvSpPr>
          <p:cNvPr id="16388" name="Rectangle 4">
            <a:extLst>
              <a:ext uri="{FF2B5EF4-FFF2-40B4-BE49-F238E27FC236}">
                <a16:creationId xmlns:a16="http://schemas.microsoft.com/office/drawing/2014/main" id="{A89FA2AE-D5D5-EA67-5622-7BFAC468CC23}"/>
              </a:ext>
            </a:extLst>
          </p:cNvPr>
          <p:cNvSpPr>
            <a:spLocks noChangeArrowheads="1"/>
          </p:cNvSpPr>
          <p:nvPr/>
        </p:nvSpPr>
        <p:spPr bwMode="auto">
          <a:xfrm>
            <a:off x="827088" y="4437063"/>
            <a:ext cx="7488237" cy="172878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he-IL" altLang="en-US" sz="3200"/>
              <a:t> </a:t>
            </a:r>
            <a:r>
              <a:rPr lang="el-GR" altLang="en-US" sz="3200"/>
              <a:t>Δ</a:t>
            </a:r>
            <a:r>
              <a:rPr lang="en-US" altLang="en-US" sz="3200"/>
              <a:t>H </a:t>
            </a:r>
            <a:r>
              <a:rPr lang="he-IL" altLang="en-US" sz="3200"/>
              <a:t> - ההפרש באנתלפיית התגובה הוא קבוע, </a:t>
            </a:r>
          </a:p>
          <a:p>
            <a:pPr algn="ctr" rtl="1" eaLnBrk="1" hangingPunct="1"/>
            <a:r>
              <a:rPr lang="he-IL" altLang="en-US" sz="3200"/>
              <a:t>ואינו תלוי בשלבים בהם התגובה מתבצעת</a:t>
            </a:r>
            <a:endParaRPr lang="en-US" altLang="en-US" sz="320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DF60A8B-098D-FB4F-79CF-4529F6F10A4A}"/>
              </a:ext>
            </a:extLst>
          </p:cNvPr>
          <p:cNvSpPr>
            <a:spLocks noGrp="1" noChangeArrowheads="1"/>
          </p:cNvSpPr>
          <p:nvPr>
            <p:ph type="title"/>
          </p:nvPr>
        </p:nvSpPr>
        <p:spPr/>
        <p:txBody>
          <a:bodyPr/>
          <a:lstStyle/>
          <a:p>
            <a:pPr eaLnBrk="1" hangingPunct="1"/>
            <a:r>
              <a:rPr lang="he-IL" altLang="en-US" b="1"/>
              <a:t>דוגמה לחוק הס</a:t>
            </a:r>
            <a:endParaRPr lang="en-US" altLang="en-US" b="1"/>
          </a:p>
        </p:txBody>
      </p:sp>
      <p:sp>
        <p:nvSpPr>
          <p:cNvPr id="17411" name="Rectangle 3">
            <a:extLst>
              <a:ext uri="{FF2B5EF4-FFF2-40B4-BE49-F238E27FC236}">
                <a16:creationId xmlns:a16="http://schemas.microsoft.com/office/drawing/2014/main" id="{A1431921-D5A8-53F2-AF17-FB0BCE42583D}"/>
              </a:ext>
            </a:extLst>
          </p:cNvPr>
          <p:cNvSpPr>
            <a:spLocks noGrp="1" noChangeArrowheads="1"/>
          </p:cNvSpPr>
          <p:nvPr>
            <p:ph type="body" idx="1"/>
          </p:nvPr>
        </p:nvSpPr>
        <p:spPr>
          <a:xfrm>
            <a:off x="468313" y="1268413"/>
            <a:ext cx="8218487" cy="4857750"/>
          </a:xfrm>
        </p:spPr>
        <p:txBody>
          <a:bodyPr/>
          <a:lstStyle/>
          <a:p>
            <a:pPr marL="0" indent="0" eaLnBrk="1" hangingPunct="1">
              <a:lnSpc>
                <a:spcPct val="80000"/>
              </a:lnSpc>
              <a:buFont typeface="Wingdings" panose="05000000000000000000" pitchFamily="2" charset="2"/>
              <a:buNone/>
            </a:pPr>
            <a:r>
              <a:rPr lang="he-IL" altLang="en-US" sz="2800"/>
              <a:t>אנו מעוניינים לחשב את </a:t>
            </a:r>
            <a:r>
              <a:rPr lang="el-GR" altLang="en-US" sz="2800"/>
              <a:t>Δ</a:t>
            </a:r>
            <a:r>
              <a:rPr lang="en-US" altLang="en-US" sz="2800"/>
              <a:t>H°</a:t>
            </a:r>
            <a:r>
              <a:rPr lang="he-IL" altLang="en-US" sz="2800"/>
              <a:t> לתגובה :</a:t>
            </a:r>
          </a:p>
          <a:p>
            <a:pPr marL="0" indent="0" eaLnBrk="1" hangingPunct="1">
              <a:lnSpc>
                <a:spcPct val="80000"/>
              </a:lnSpc>
              <a:buFont typeface="Wingdings" panose="05000000000000000000" pitchFamily="2" charset="2"/>
              <a:buNone/>
            </a:pPr>
            <a:r>
              <a:rPr lang="en-US" altLang="en-US" sz="2800"/>
              <a:t>           </a:t>
            </a:r>
            <a:r>
              <a:rPr lang="en-US" altLang="en-US" sz="2800" b="1">
                <a:solidFill>
                  <a:schemeClr val="folHlink"/>
                </a:solidFill>
              </a:rPr>
              <a:t>A</a:t>
            </a:r>
            <a:r>
              <a:rPr lang="en-US" altLang="en-US" sz="2800"/>
              <a:t>           </a:t>
            </a:r>
            <a:r>
              <a:rPr lang="en-US" altLang="en-US" sz="2800" b="1">
                <a:solidFill>
                  <a:schemeClr val="folHlink"/>
                </a:solidFill>
              </a:rPr>
              <a:t>C</a:t>
            </a:r>
            <a:r>
              <a:rPr lang="en-US" altLang="en-US" sz="2800">
                <a:solidFill>
                  <a:srgbClr val="FF0000"/>
                </a:solidFill>
              </a:rPr>
              <a:t> </a:t>
            </a:r>
            <a:r>
              <a:rPr lang="en-US" altLang="en-US" sz="2800"/>
              <a:t>                   </a:t>
            </a:r>
          </a:p>
          <a:p>
            <a:pPr marL="0" indent="0" eaLnBrk="1" hangingPunct="1">
              <a:lnSpc>
                <a:spcPct val="80000"/>
              </a:lnSpc>
              <a:buFont typeface="Wingdings" panose="05000000000000000000" pitchFamily="2" charset="2"/>
              <a:buNone/>
            </a:pPr>
            <a:r>
              <a:rPr lang="en-US" altLang="en-US" sz="2800"/>
              <a:t>  </a:t>
            </a:r>
            <a:r>
              <a:rPr lang="he-IL" altLang="en-US" sz="2800"/>
              <a:t>  ניתן לתאר את התגובה כמתבצעת בשני שלבים:</a:t>
            </a:r>
          </a:p>
          <a:p>
            <a:pPr marL="0" indent="0" eaLnBrk="1" hangingPunct="1">
              <a:lnSpc>
                <a:spcPct val="80000"/>
              </a:lnSpc>
              <a:buFont typeface="Wingdings" panose="05000000000000000000" pitchFamily="2" charset="2"/>
              <a:buNone/>
            </a:pPr>
            <a:r>
              <a:rPr lang="en-US" altLang="en-US" sz="2800" b="1">
                <a:solidFill>
                  <a:schemeClr val="folHlink"/>
                </a:solidFill>
              </a:rPr>
              <a:t>A </a:t>
            </a:r>
            <a:r>
              <a:rPr lang="en-US" altLang="en-US" sz="2800">
                <a:solidFill>
                  <a:srgbClr val="FF00FF"/>
                </a:solidFill>
              </a:rPr>
              <a:t> </a:t>
            </a:r>
            <a:r>
              <a:rPr lang="en-US" altLang="en-US" sz="2800"/>
              <a:t>          B            </a:t>
            </a:r>
            <a:r>
              <a:rPr lang="el-GR" altLang="en-US" sz="2800"/>
              <a:t>Δ</a:t>
            </a:r>
            <a:r>
              <a:rPr lang="en-US" altLang="en-US" sz="2800"/>
              <a:t>H°</a:t>
            </a:r>
            <a:r>
              <a:rPr lang="en-US" altLang="en-US" sz="2800" baseline="-25000"/>
              <a:t>1                  </a:t>
            </a:r>
          </a:p>
          <a:p>
            <a:pPr marL="0" indent="0" eaLnBrk="1" hangingPunct="1">
              <a:lnSpc>
                <a:spcPct val="80000"/>
              </a:lnSpc>
              <a:buFont typeface="Wingdings" panose="05000000000000000000" pitchFamily="2" charset="2"/>
              <a:buNone/>
            </a:pPr>
            <a:r>
              <a:rPr lang="en-US" altLang="en-US" sz="2800"/>
              <a:t>B            </a:t>
            </a:r>
            <a:r>
              <a:rPr lang="en-US" altLang="en-US" sz="2800" b="1">
                <a:solidFill>
                  <a:schemeClr val="folHlink"/>
                </a:solidFill>
              </a:rPr>
              <a:t>C</a:t>
            </a:r>
            <a:r>
              <a:rPr lang="en-US" altLang="en-US" sz="2800"/>
              <a:t>            </a:t>
            </a:r>
            <a:r>
              <a:rPr lang="el-GR" altLang="en-US" sz="2800"/>
              <a:t>Δ</a:t>
            </a:r>
            <a:r>
              <a:rPr lang="en-US" altLang="en-US" sz="2800"/>
              <a:t>H°</a:t>
            </a:r>
            <a:r>
              <a:rPr lang="en-US" altLang="en-US" sz="2800" baseline="-25000"/>
              <a:t>2                  </a:t>
            </a:r>
          </a:p>
          <a:p>
            <a:pPr marL="0" indent="0" eaLnBrk="1" hangingPunct="1">
              <a:lnSpc>
                <a:spcPct val="80000"/>
              </a:lnSpc>
              <a:buFont typeface="Wingdings" panose="05000000000000000000" pitchFamily="2" charset="2"/>
              <a:buNone/>
            </a:pPr>
            <a:r>
              <a:rPr lang="en-US" altLang="en-US" sz="2800" baseline="-25000"/>
              <a:t>                 </a:t>
            </a:r>
          </a:p>
          <a:p>
            <a:pPr marL="0" indent="0" eaLnBrk="1" hangingPunct="1">
              <a:lnSpc>
                <a:spcPct val="80000"/>
              </a:lnSpc>
              <a:buFont typeface="Wingdings" panose="05000000000000000000" pitchFamily="2" charset="2"/>
              <a:buNone/>
            </a:pPr>
            <a:endParaRPr lang="he-IL" altLang="en-US" sz="2800" baseline="-25000"/>
          </a:p>
          <a:p>
            <a:pPr marL="0" indent="0" eaLnBrk="1" hangingPunct="1">
              <a:lnSpc>
                <a:spcPct val="80000"/>
              </a:lnSpc>
              <a:buFont typeface="Wingdings" panose="05000000000000000000" pitchFamily="2" charset="2"/>
              <a:buNone/>
            </a:pPr>
            <a:r>
              <a:rPr lang="en-US" altLang="en-US" sz="2800" baseline="-25000"/>
              <a:t> </a:t>
            </a:r>
            <a:r>
              <a:rPr lang="en-US" altLang="en-US" sz="2800" b="1">
                <a:solidFill>
                  <a:schemeClr val="folHlink"/>
                </a:solidFill>
              </a:rPr>
              <a:t>A </a:t>
            </a:r>
            <a:r>
              <a:rPr lang="en-US" altLang="en-US" sz="2800"/>
              <a:t>           </a:t>
            </a:r>
            <a:r>
              <a:rPr lang="en-US" altLang="en-US" sz="2800" b="1">
                <a:solidFill>
                  <a:schemeClr val="folHlink"/>
                </a:solidFill>
              </a:rPr>
              <a:t>C </a:t>
            </a:r>
            <a:r>
              <a:rPr lang="en-US" altLang="en-US" sz="2800">
                <a:solidFill>
                  <a:srgbClr val="FF00FF"/>
                </a:solidFill>
              </a:rPr>
              <a:t> </a:t>
            </a:r>
            <a:r>
              <a:rPr lang="en-US" altLang="en-US" sz="2800"/>
              <a:t> </a:t>
            </a:r>
            <a:r>
              <a:rPr lang="el-GR" altLang="en-US" sz="2800" b="1">
                <a:solidFill>
                  <a:schemeClr val="folHlink"/>
                </a:solidFill>
              </a:rPr>
              <a:t>Δ</a:t>
            </a:r>
            <a:r>
              <a:rPr lang="en-US" altLang="en-US" sz="2800" b="1">
                <a:solidFill>
                  <a:schemeClr val="folHlink"/>
                </a:solidFill>
              </a:rPr>
              <a:t>H°</a:t>
            </a:r>
            <a:r>
              <a:rPr lang="en-US" altLang="en-US" sz="2800">
                <a:solidFill>
                  <a:srgbClr val="FF0000"/>
                </a:solidFill>
              </a:rPr>
              <a:t> </a:t>
            </a:r>
            <a:r>
              <a:rPr lang="en-US" altLang="en-US" sz="2800"/>
              <a:t>= </a:t>
            </a:r>
            <a:r>
              <a:rPr lang="el-GR" altLang="en-US" sz="2800"/>
              <a:t>Δ</a:t>
            </a:r>
            <a:r>
              <a:rPr lang="en-US" altLang="en-US" sz="2800"/>
              <a:t>H°</a:t>
            </a:r>
            <a:r>
              <a:rPr lang="en-US" altLang="en-US" sz="2800" baseline="-25000"/>
              <a:t>1</a:t>
            </a:r>
            <a:r>
              <a:rPr lang="en-US" altLang="en-US" sz="2800"/>
              <a:t>+ </a:t>
            </a:r>
            <a:r>
              <a:rPr lang="el-GR" altLang="en-US" sz="2800"/>
              <a:t>Δ</a:t>
            </a:r>
            <a:r>
              <a:rPr lang="en-US" altLang="en-US" sz="2800"/>
              <a:t>H°</a:t>
            </a:r>
            <a:r>
              <a:rPr lang="en-US" altLang="en-US" sz="2800" baseline="-25000"/>
              <a:t>2 </a:t>
            </a:r>
          </a:p>
          <a:p>
            <a:pPr marL="0" indent="0" eaLnBrk="1" hangingPunct="1">
              <a:lnSpc>
                <a:spcPct val="80000"/>
              </a:lnSpc>
              <a:buFont typeface="Wingdings" panose="05000000000000000000" pitchFamily="2" charset="2"/>
              <a:buNone/>
            </a:pPr>
            <a:endParaRPr lang="he-IL" altLang="en-US" sz="2800"/>
          </a:p>
          <a:p>
            <a:pPr marL="0" indent="0" eaLnBrk="1" hangingPunct="1">
              <a:lnSpc>
                <a:spcPct val="80000"/>
              </a:lnSpc>
              <a:buFont typeface="Wingdings" panose="05000000000000000000" pitchFamily="2" charset="2"/>
              <a:buNone/>
            </a:pPr>
            <a:r>
              <a:rPr lang="he-IL" altLang="en-US" sz="2800"/>
              <a:t>התגובה הכוללת היא סכום שתי התגובות ולכן גם </a:t>
            </a:r>
            <a:r>
              <a:rPr lang="el-GR" altLang="en-US" sz="2800"/>
              <a:t>Δ</a:t>
            </a:r>
            <a:r>
              <a:rPr lang="en-US" altLang="en-US" sz="2800"/>
              <a:t>H°</a:t>
            </a:r>
            <a:r>
              <a:rPr lang="he-IL" altLang="en-US" sz="2800"/>
              <a:t> לתגובה הוא סכום ערכי </a:t>
            </a:r>
            <a:r>
              <a:rPr lang="el-GR" altLang="en-US" sz="2800"/>
              <a:t>Δ</a:t>
            </a:r>
            <a:r>
              <a:rPr lang="en-US" altLang="en-US" sz="2800"/>
              <a:t>H°</a:t>
            </a:r>
            <a:r>
              <a:rPr lang="he-IL" altLang="en-US" sz="2800"/>
              <a:t> של שתי התגובות</a:t>
            </a:r>
            <a:r>
              <a:rPr lang="he-IL" altLang="en-US" sz="1600"/>
              <a:t> </a:t>
            </a:r>
            <a:endParaRPr lang="en-US" altLang="en-US" sz="1600"/>
          </a:p>
          <a:p>
            <a:pPr marL="0" indent="0" eaLnBrk="1" hangingPunct="1">
              <a:lnSpc>
                <a:spcPct val="80000"/>
              </a:lnSpc>
              <a:buFont typeface="Wingdings" panose="05000000000000000000" pitchFamily="2" charset="2"/>
              <a:buNone/>
            </a:pPr>
            <a:r>
              <a:rPr lang="en-US" altLang="en-US" sz="1600" baseline="-25000"/>
              <a:t>              </a:t>
            </a:r>
            <a:r>
              <a:rPr lang="en-US" altLang="en-US" sz="1600"/>
              <a:t> </a:t>
            </a:r>
          </a:p>
        </p:txBody>
      </p:sp>
      <p:sp>
        <p:nvSpPr>
          <p:cNvPr id="17412" name="Line 4">
            <a:extLst>
              <a:ext uri="{FF2B5EF4-FFF2-40B4-BE49-F238E27FC236}">
                <a16:creationId xmlns:a16="http://schemas.microsoft.com/office/drawing/2014/main" id="{DE24CED1-ED65-D7DE-57AC-3B17BA14DE7D}"/>
              </a:ext>
              <a:ext uri="{C183D7F6-B498-43B3-948B-1728B52AA6E4}">
                <adec:decorative xmlns:adec="http://schemas.microsoft.com/office/drawing/2017/decorative" val="1"/>
              </a:ext>
            </a:extLst>
          </p:cNvPr>
          <p:cNvSpPr>
            <a:spLocks noChangeShapeType="1"/>
          </p:cNvSpPr>
          <p:nvPr/>
        </p:nvSpPr>
        <p:spPr bwMode="auto">
          <a:xfrm>
            <a:off x="5508625" y="1916113"/>
            <a:ext cx="7191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3" name="Line 5">
            <a:extLst>
              <a:ext uri="{FF2B5EF4-FFF2-40B4-BE49-F238E27FC236}">
                <a16:creationId xmlns:a16="http://schemas.microsoft.com/office/drawing/2014/main" id="{6ECDFD2C-69F4-4C69-139D-E234B2BEF04E}"/>
              </a:ext>
              <a:ext uri="{C183D7F6-B498-43B3-948B-1728B52AA6E4}">
                <adec:decorative xmlns:adec="http://schemas.microsoft.com/office/drawing/2017/decorative" val="1"/>
              </a:ext>
            </a:extLst>
          </p:cNvPr>
          <p:cNvSpPr>
            <a:spLocks noChangeShapeType="1"/>
          </p:cNvSpPr>
          <p:nvPr/>
        </p:nvSpPr>
        <p:spPr bwMode="auto">
          <a:xfrm>
            <a:off x="4103688" y="3213100"/>
            <a:ext cx="10080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 name="Line 6">
            <a:extLst>
              <a:ext uri="{FF2B5EF4-FFF2-40B4-BE49-F238E27FC236}">
                <a16:creationId xmlns:a16="http://schemas.microsoft.com/office/drawing/2014/main" id="{DD3D2F2E-6165-FC3D-4056-CC8B0A230B17}"/>
              </a:ext>
              <a:ext uri="{C183D7F6-B498-43B3-948B-1728B52AA6E4}">
                <adec:decorative xmlns:adec="http://schemas.microsoft.com/office/drawing/2017/decorative" val="1"/>
              </a:ext>
            </a:extLst>
          </p:cNvPr>
          <p:cNvSpPr>
            <a:spLocks noChangeShapeType="1"/>
          </p:cNvSpPr>
          <p:nvPr/>
        </p:nvSpPr>
        <p:spPr bwMode="auto">
          <a:xfrm>
            <a:off x="3959225" y="4221163"/>
            <a:ext cx="10080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 name="Line 7">
            <a:extLst>
              <a:ext uri="{FF2B5EF4-FFF2-40B4-BE49-F238E27FC236}">
                <a16:creationId xmlns:a16="http://schemas.microsoft.com/office/drawing/2014/main" id="{1923A777-54C8-AFDA-091D-891E9E3C4CA6}"/>
              </a:ext>
              <a:ext uri="{C183D7F6-B498-43B3-948B-1728B52AA6E4}">
                <adec:decorative xmlns:adec="http://schemas.microsoft.com/office/drawing/2017/decorative" val="1"/>
              </a:ext>
            </a:extLst>
          </p:cNvPr>
          <p:cNvSpPr>
            <a:spLocks noChangeShapeType="1"/>
          </p:cNvSpPr>
          <p:nvPr/>
        </p:nvSpPr>
        <p:spPr bwMode="auto">
          <a:xfrm>
            <a:off x="3492500" y="3644900"/>
            <a:ext cx="4248150"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8">
            <a:extLst>
              <a:ext uri="{FF2B5EF4-FFF2-40B4-BE49-F238E27FC236}">
                <a16:creationId xmlns:a16="http://schemas.microsoft.com/office/drawing/2014/main" id="{AB60FBB8-A501-9D22-0139-BB5ADBD09757}"/>
              </a:ext>
              <a:ext uri="{C183D7F6-B498-43B3-948B-1728B52AA6E4}">
                <adec:decorative xmlns:adec="http://schemas.microsoft.com/office/drawing/2017/decorative" val="1"/>
              </a:ext>
            </a:extLst>
          </p:cNvPr>
          <p:cNvSpPr>
            <a:spLocks noChangeShapeType="1"/>
          </p:cNvSpPr>
          <p:nvPr/>
        </p:nvSpPr>
        <p:spPr bwMode="auto">
          <a:xfrm>
            <a:off x="4067175" y="2744788"/>
            <a:ext cx="10080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A3CB698-6321-8CCE-109F-9403EE3DF2E6}"/>
              </a:ext>
            </a:extLst>
          </p:cNvPr>
          <p:cNvSpPr>
            <a:spLocks noGrp="1" noChangeArrowheads="1"/>
          </p:cNvSpPr>
          <p:nvPr>
            <p:ph type="title" idx="4294967295"/>
          </p:nvPr>
        </p:nvSpPr>
        <p:spPr/>
        <p:txBody>
          <a:bodyPr/>
          <a:lstStyle/>
          <a:p>
            <a:pPr eaLnBrk="1" hangingPunct="1"/>
            <a:r>
              <a:rPr lang="he-IL" altLang="en-US" b="1"/>
              <a:t>דוגמה לחוק הס</a:t>
            </a:r>
            <a:r>
              <a:rPr lang="en-US" altLang="en-US" b="1"/>
              <a:t> </a:t>
            </a:r>
            <a:r>
              <a:rPr lang="he-IL" altLang="en-US" b="1"/>
              <a:t> ייצוג גראפי</a:t>
            </a:r>
            <a:endParaRPr lang="en-US" altLang="en-US" b="1"/>
          </a:p>
        </p:txBody>
      </p:sp>
      <p:grpSp>
        <p:nvGrpSpPr>
          <p:cNvPr id="2" name="Group 4">
            <a:extLst>
              <a:ext uri="{FF2B5EF4-FFF2-40B4-BE49-F238E27FC236}">
                <a16:creationId xmlns:a16="http://schemas.microsoft.com/office/drawing/2014/main" id="{6D537599-33D6-2F6A-6960-E7E5D5BD00FB}"/>
              </a:ext>
              <a:ext uri="{C183D7F6-B498-43B3-948B-1728B52AA6E4}">
                <adec:decorative xmlns:adec="http://schemas.microsoft.com/office/drawing/2017/decorative" val="1"/>
              </a:ext>
            </a:extLst>
          </p:cNvPr>
          <p:cNvGrpSpPr>
            <a:grpSpLocks/>
          </p:cNvGrpSpPr>
          <p:nvPr/>
        </p:nvGrpSpPr>
        <p:grpSpPr bwMode="auto">
          <a:xfrm>
            <a:off x="395288" y="2817813"/>
            <a:ext cx="2268537" cy="1582737"/>
            <a:chOff x="249" y="1775"/>
            <a:chExt cx="1429" cy="997"/>
          </a:xfrm>
        </p:grpSpPr>
        <p:sp>
          <p:nvSpPr>
            <p:cNvPr id="18449" name="Line 9">
              <a:extLst>
                <a:ext uri="{FF2B5EF4-FFF2-40B4-BE49-F238E27FC236}">
                  <a16:creationId xmlns:a16="http://schemas.microsoft.com/office/drawing/2014/main" id="{A3D147B4-373B-73E3-7373-088EE43FFD1F}"/>
                </a:ext>
              </a:extLst>
            </p:cNvPr>
            <p:cNvSpPr>
              <a:spLocks noChangeShapeType="1"/>
            </p:cNvSpPr>
            <p:nvPr/>
          </p:nvSpPr>
          <p:spPr bwMode="auto">
            <a:xfrm>
              <a:off x="249" y="2107"/>
              <a:ext cx="14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 name="Text Box 11">
              <a:extLst>
                <a:ext uri="{FF2B5EF4-FFF2-40B4-BE49-F238E27FC236}">
                  <a16:creationId xmlns:a16="http://schemas.microsoft.com/office/drawing/2014/main" id="{067B07F2-356A-3E9E-22BA-97CE3D031C4E}"/>
                </a:ext>
              </a:extLst>
            </p:cNvPr>
            <p:cNvSpPr txBox="1">
              <a:spLocks noChangeArrowheads="1"/>
            </p:cNvSpPr>
            <p:nvPr/>
          </p:nvSpPr>
          <p:spPr bwMode="auto">
            <a:xfrm>
              <a:off x="275" y="1775"/>
              <a:ext cx="60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b="1">
                  <a:solidFill>
                    <a:schemeClr val="folHlink"/>
                  </a:solidFill>
                </a:rPr>
                <a:t>C</a:t>
              </a:r>
              <a:endParaRPr lang="en-US" altLang="en-US" b="1"/>
            </a:p>
          </p:txBody>
        </p:sp>
        <p:sp>
          <p:nvSpPr>
            <p:cNvPr id="18451" name="Line 15">
              <a:extLst>
                <a:ext uri="{FF2B5EF4-FFF2-40B4-BE49-F238E27FC236}">
                  <a16:creationId xmlns:a16="http://schemas.microsoft.com/office/drawing/2014/main" id="{D57B540E-3CC7-44C7-C5FF-89FF7DA49F0D}"/>
                </a:ext>
              </a:extLst>
            </p:cNvPr>
            <p:cNvSpPr>
              <a:spLocks noChangeShapeType="1"/>
            </p:cNvSpPr>
            <p:nvPr/>
          </p:nvSpPr>
          <p:spPr bwMode="auto">
            <a:xfrm flipH="1" flipV="1">
              <a:off x="884" y="2107"/>
              <a:ext cx="0" cy="66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2" name="Text Box 21">
              <a:extLst>
                <a:ext uri="{FF2B5EF4-FFF2-40B4-BE49-F238E27FC236}">
                  <a16:creationId xmlns:a16="http://schemas.microsoft.com/office/drawing/2014/main" id="{434D447D-ACF7-3A9E-8DE5-40A883DEF300}"/>
                </a:ext>
              </a:extLst>
            </p:cNvPr>
            <p:cNvSpPr txBox="1">
              <a:spLocks noChangeArrowheads="1"/>
            </p:cNvSpPr>
            <p:nvPr/>
          </p:nvSpPr>
          <p:spPr bwMode="auto">
            <a:xfrm>
              <a:off x="914" y="2296"/>
              <a:ext cx="5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n-US"/>
                <a:t>Δ</a:t>
              </a:r>
              <a:r>
                <a:rPr lang="en-US" altLang="en-US"/>
                <a:t>H°</a:t>
              </a:r>
              <a:r>
                <a:rPr lang="he-IL" altLang="en-US" baseline="-25000"/>
                <a:t>2</a:t>
              </a:r>
              <a:endParaRPr lang="en-US" altLang="en-US"/>
            </a:p>
          </p:txBody>
        </p:sp>
      </p:grpSp>
      <p:sp>
        <p:nvSpPr>
          <p:cNvPr id="46" name="Line 17">
            <a:extLst>
              <a:ext uri="{FF2B5EF4-FFF2-40B4-BE49-F238E27FC236}">
                <a16:creationId xmlns:a16="http://schemas.microsoft.com/office/drawing/2014/main" id="{D07729A8-6741-F85E-C78B-2B37E3B47E94}"/>
              </a:ext>
              <a:ext uri="{C183D7F6-B498-43B3-948B-1728B52AA6E4}">
                <adec:decorative xmlns:adec="http://schemas.microsoft.com/office/drawing/2017/decorative" val="1"/>
              </a:ext>
            </a:extLst>
          </p:cNvPr>
          <p:cNvSpPr>
            <a:spLocks noChangeShapeType="1"/>
          </p:cNvSpPr>
          <p:nvPr/>
        </p:nvSpPr>
        <p:spPr bwMode="auto">
          <a:xfrm flipV="1">
            <a:off x="719138" y="3392488"/>
            <a:ext cx="0" cy="2266950"/>
          </a:xfrm>
          <a:prstGeom prst="line">
            <a:avLst/>
          </a:prstGeom>
          <a:noFill/>
          <a:ln w="5715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Rectangle 23">
            <a:extLst>
              <a:ext uri="{FF2B5EF4-FFF2-40B4-BE49-F238E27FC236}">
                <a16:creationId xmlns:a16="http://schemas.microsoft.com/office/drawing/2014/main" id="{F475FD1D-F9D0-4F7C-67F8-3B96D7E69B8A}"/>
              </a:ext>
            </a:extLst>
          </p:cNvPr>
          <p:cNvSpPr>
            <a:spLocks noChangeArrowheads="1"/>
          </p:cNvSpPr>
          <p:nvPr/>
        </p:nvSpPr>
        <p:spPr bwMode="auto">
          <a:xfrm>
            <a:off x="684213" y="4940300"/>
            <a:ext cx="669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b="1">
                <a:solidFill>
                  <a:srgbClr val="FF3399"/>
                </a:solidFill>
              </a:rPr>
              <a:t>Δ</a:t>
            </a:r>
            <a:r>
              <a:rPr lang="en-US" altLang="en-US" b="1">
                <a:solidFill>
                  <a:srgbClr val="FF3399"/>
                </a:solidFill>
              </a:rPr>
              <a:t>H°</a:t>
            </a:r>
            <a:r>
              <a:rPr lang="en-US" altLang="en-US">
                <a:solidFill>
                  <a:schemeClr val="bg2"/>
                </a:solidFill>
              </a:rPr>
              <a:t> </a:t>
            </a:r>
          </a:p>
        </p:txBody>
      </p:sp>
      <p:grpSp>
        <p:nvGrpSpPr>
          <p:cNvPr id="3" name="Group 11">
            <a:extLst>
              <a:ext uri="{FF2B5EF4-FFF2-40B4-BE49-F238E27FC236}">
                <a16:creationId xmlns:a16="http://schemas.microsoft.com/office/drawing/2014/main" id="{84B1862C-AA81-96E6-06B6-08918BCEBFC6}"/>
              </a:ext>
              <a:ext uri="{C183D7F6-B498-43B3-948B-1728B52AA6E4}">
                <adec:decorative xmlns:adec="http://schemas.microsoft.com/office/drawing/2017/decorative" val="1"/>
              </a:ext>
            </a:extLst>
          </p:cNvPr>
          <p:cNvGrpSpPr>
            <a:grpSpLocks/>
          </p:cNvGrpSpPr>
          <p:nvPr/>
        </p:nvGrpSpPr>
        <p:grpSpPr bwMode="auto">
          <a:xfrm>
            <a:off x="179388" y="2393950"/>
            <a:ext cx="2808287" cy="4059238"/>
            <a:chOff x="113" y="1508"/>
            <a:chExt cx="1769" cy="2557"/>
          </a:xfrm>
        </p:grpSpPr>
        <p:sp>
          <p:nvSpPr>
            <p:cNvPr id="18442" name="Line 4">
              <a:extLst>
                <a:ext uri="{FF2B5EF4-FFF2-40B4-BE49-F238E27FC236}">
                  <a16:creationId xmlns:a16="http://schemas.microsoft.com/office/drawing/2014/main" id="{4D93DD01-740F-3277-B760-3514742F639F}"/>
                </a:ext>
              </a:extLst>
            </p:cNvPr>
            <p:cNvSpPr>
              <a:spLocks noChangeShapeType="1"/>
            </p:cNvSpPr>
            <p:nvPr/>
          </p:nvSpPr>
          <p:spPr bwMode="auto">
            <a:xfrm flipH="1" flipV="1">
              <a:off x="203" y="1508"/>
              <a:ext cx="1" cy="255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3" name="Line 6">
              <a:extLst>
                <a:ext uri="{FF2B5EF4-FFF2-40B4-BE49-F238E27FC236}">
                  <a16:creationId xmlns:a16="http://schemas.microsoft.com/office/drawing/2014/main" id="{06E8E2C2-BCC2-C911-1904-527A14AD4486}"/>
                </a:ext>
              </a:extLst>
            </p:cNvPr>
            <p:cNvSpPr>
              <a:spLocks noChangeShapeType="1"/>
            </p:cNvSpPr>
            <p:nvPr/>
          </p:nvSpPr>
          <p:spPr bwMode="auto">
            <a:xfrm>
              <a:off x="158" y="3549"/>
              <a:ext cx="1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Text Box 7">
              <a:extLst>
                <a:ext uri="{FF2B5EF4-FFF2-40B4-BE49-F238E27FC236}">
                  <a16:creationId xmlns:a16="http://schemas.microsoft.com/office/drawing/2014/main" id="{A8C85572-BCF6-5397-C6BE-8D0890093422}"/>
                </a:ext>
              </a:extLst>
            </p:cNvPr>
            <p:cNvSpPr txBox="1">
              <a:spLocks noChangeArrowheads="1"/>
            </p:cNvSpPr>
            <p:nvPr/>
          </p:nvSpPr>
          <p:spPr bwMode="auto">
            <a:xfrm>
              <a:off x="113" y="3277"/>
              <a:ext cx="11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b="1">
                  <a:solidFill>
                    <a:schemeClr val="folHlink"/>
                  </a:solidFill>
                </a:rPr>
                <a:t>A</a:t>
              </a:r>
              <a:endParaRPr lang="en-US" altLang="en-US" baseline="-25000">
                <a:solidFill>
                  <a:schemeClr val="folHlink"/>
                </a:solidFill>
              </a:endParaRPr>
            </a:p>
          </p:txBody>
        </p:sp>
        <p:sp>
          <p:nvSpPr>
            <p:cNvPr id="18445" name="Line 8">
              <a:extLst>
                <a:ext uri="{FF2B5EF4-FFF2-40B4-BE49-F238E27FC236}">
                  <a16:creationId xmlns:a16="http://schemas.microsoft.com/office/drawing/2014/main" id="{51B634DC-1B74-F3BF-FE6B-0898B4DD5B0D}"/>
                </a:ext>
              </a:extLst>
            </p:cNvPr>
            <p:cNvSpPr>
              <a:spLocks noChangeShapeType="1"/>
            </p:cNvSpPr>
            <p:nvPr/>
          </p:nvSpPr>
          <p:spPr bwMode="auto">
            <a:xfrm>
              <a:off x="249" y="2773"/>
              <a:ext cx="1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14">
              <a:extLst>
                <a:ext uri="{FF2B5EF4-FFF2-40B4-BE49-F238E27FC236}">
                  <a16:creationId xmlns:a16="http://schemas.microsoft.com/office/drawing/2014/main" id="{3EE3504D-9675-9295-04BA-F96C18527B1C}"/>
                </a:ext>
              </a:extLst>
            </p:cNvPr>
            <p:cNvSpPr>
              <a:spLocks noChangeShapeType="1"/>
            </p:cNvSpPr>
            <p:nvPr/>
          </p:nvSpPr>
          <p:spPr bwMode="auto">
            <a:xfrm flipH="1" flipV="1">
              <a:off x="1337" y="2773"/>
              <a:ext cx="1" cy="77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7" name="Text Box 19">
              <a:extLst>
                <a:ext uri="{FF2B5EF4-FFF2-40B4-BE49-F238E27FC236}">
                  <a16:creationId xmlns:a16="http://schemas.microsoft.com/office/drawing/2014/main" id="{DBF91D79-491A-CE2E-8403-6D55B2CD1F8F}"/>
                </a:ext>
              </a:extLst>
            </p:cNvPr>
            <p:cNvSpPr txBox="1">
              <a:spLocks noChangeArrowheads="1"/>
            </p:cNvSpPr>
            <p:nvPr/>
          </p:nvSpPr>
          <p:spPr bwMode="auto">
            <a:xfrm>
              <a:off x="1247" y="3272"/>
              <a:ext cx="6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l-GR" altLang="en-US"/>
                <a:t>Δ</a:t>
              </a:r>
              <a:r>
                <a:rPr lang="en-US" altLang="en-US"/>
                <a:t>H°</a:t>
              </a:r>
              <a:r>
                <a:rPr lang="en-US" altLang="en-US" baseline="-25000"/>
                <a:t>1</a:t>
              </a:r>
              <a:endParaRPr lang="en-US" altLang="en-US" b="1" baseline="-25000"/>
            </a:p>
          </p:txBody>
        </p:sp>
        <p:sp>
          <p:nvSpPr>
            <p:cNvPr id="18448" name="Rectangle 48">
              <a:extLst>
                <a:ext uri="{FF2B5EF4-FFF2-40B4-BE49-F238E27FC236}">
                  <a16:creationId xmlns:a16="http://schemas.microsoft.com/office/drawing/2014/main" id="{84412867-7626-A031-6BDE-828FEE2EAA40}"/>
                </a:ext>
              </a:extLst>
            </p:cNvPr>
            <p:cNvSpPr>
              <a:spLocks noChangeArrowheads="1"/>
            </p:cNvSpPr>
            <p:nvPr/>
          </p:nvSpPr>
          <p:spPr bwMode="auto">
            <a:xfrm>
              <a:off x="612" y="2546"/>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b="1"/>
                <a:t>B</a:t>
              </a:r>
              <a:endParaRPr lang="en-US" altLang="en-US" baseline="-25000"/>
            </a:p>
          </p:txBody>
        </p:sp>
      </p:grpSp>
      <p:sp>
        <p:nvSpPr>
          <p:cNvPr id="56" name="Rectangle 3">
            <a:extLst>
              <a:ext uri="{FF2B5EF4-FFF2-40B4-BE49-F238E27FC236}">
                <a16:creationId xmlns:a16="http://schemas.microsoft.com/office/drawing/2014/main" id="{03F3558E-F7C8-3460-41BA-98A82F8A4DBB}"/>
              </a:ext>
            </a:extLst>
          </p:cNvPr>
          <p:cNvSpPr txBox="1">
            <a:spLocks noChangeArrowheads="1"/>
          </p:cNvSpPr>
          <p:nvPr/>
        </p:nvSpPr>
        <p:spPr bwMode="auto">
          <a:xfrm>
            <a:off x="2592388" y="3249613"/>
            <a:ext cx="63563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80000"/>
              </a:lnSpc>
              <a:spcBef>
                <a:spcPct val="20000"/>
              </a:spcBef>
              <a:buClr>
                <a:schemeClr val="folHlink"/>
              </a:buClr>
              <a:buSzPct val="80000"/>
              <a:buFont typeface="Wingdings" panose="05000000000000000000" pitchFamily="2" charset="2"/>
              <a:buNone/>
            </a:pPr>
            <a:r>
              <a:rPr lang="en-US" altLang="en-US" sz="2800" baseline="-25000"/>
              <a:t>                 </a:t>
            </a:r>
          </a:p>
          <a:p>
            <a:pPr algn="r" rtl="1" eaLnBrk="1" hangingPunct="1">
              <a:lnSpc>
                <a:spcPct val="80000"/>
              </a:lnSpc>
              <a:spcBef>
                <a:spcPct val="20000"/>
              </a:spcBef>
              <a:buClr>
                <a:schemeClr val="folHlink"/>
              </a:buClr>
              <a:buSzPct val="80000"/>
              <a:buFont typeface="Wingdings" panose="05000000000000000000" pitchFamily="2" charset="2"/>
              <a:buNone/>
            </a:pPr>
            <a:endParaRPr lang="he-IL" altLang="en-US" sz="2800" baseline="-25000"/>
          </a:p>
          <a:p>
            <a:pPr algn="r" rtl="1" eaLnBrk="1" hangingPunct="1">
              <a:lnSpc>
                <a:spcPct val="80000"/>
              </a:lnSpc>
              <a:spcBef>
                <a:spcPct val="20000"/>
              </a:spcBef>
              <a:buClr>
                <a:schemeClr val="folHlink"/>
              </a:buClr>
              <a:buSzPct val="80000"/>
            </a:pPr>
            <a:r>
              <a:rPr lang="en-US" altLang="en-US" sz="2800" baseline="-25000"/>
              <a:t> </a:t>
            </a:r>
            <a:r>
              <a:rPr lang="en-US" altLang="en-US" sz="2800" b="1">
                <a:solidFill>
                  <a:schemeClr val="folHlink"/>
                </a:solidFill>
              </a:rPr>
              <a:t>A </a:t>
            </a:r>
            <a:r>
              <a:rPr lang="en-US" altLang="en-US" sz="2800">
                <a:sym typeface="Wingdings" panose="05000000000000000000" pitchFamily="2" charset="2"/>
              </a:rPr>
              <a:t></a:t>
            </a:r>
            <a:r>
              <a:rPr lang="en-US" altLang="en-US" sz="2800"/>
              <a:t> </a:t>
            </a:r>
            <a:r>
              <a:rPr lang="en-US" altLang="en-US" sz="2800" b="1">
                <a:solidFill>
                  <a:schemeClr val="folHlink"/>
                </a:solidFill>
              </a:rPr>
              <a:t>C </a:t>
            </a:r>
            <a:r>
              <a:rPr lang="en-US" altLang="en-US" sz="2800">
                <a:solidFill>
                  <a:srgbClr val="FF00FF"/>
                </a:solidFill>
              </a:rPr>
              <a:t> </a:t>
            </a:r>
            <a:r>
              <a:rPr lang="en-US" altLang="en-US" sz="2800"/>
              <a:t> </a:t>
            </a:r>
            <a:r>
              <a:rPr lang="el-GR" altLang="en-US" sz="2800" b="1">
                <a:solidFill>
                  <a:srgbClr val="FF3399"/>
                </a:solidFill>
              </a:rPr>
              <a:t>Δ</a:t>
            </a:r>
            <a:r>
              <a:rPr lang="en-US" altLang="en-US" sz="2800" b="1">
                <a:solidFill>
                  <a:srgbClr val="FF3399"/>
                </a:solidFill>
              </a:rPr>
              <a:t>H°</a:t>
            </a:r>
            <a:r>
              <a:rPr lang="en-US" altLang="en-US" sz="2800">
                <a:solidFill>
                  <a:srgbClr val="FF0000"/>
                </a:solidFill>
              </a:rPr>
              <a:t> </a:t>
            </a:r>
            <a:r>
              <a:rPr lang="en-US" altLang="en-US" sz="2800"/>
              <a:t>= </a:t>
            </a:r>
            <a:r>
              <a:rPr lang="el-GR" altLang="en-US" sz="2800"/>
              <a:t>Δ</a:t>
            </a:r>
            <a:r>
              <a:rPr lang="en-US" altLang="en-US" sz="2800"/>
              <a:t>H°</a:t>
            </a:r>
            <a:r>
              <a:rPr lang="en-US" altLang="en-US" sz="2800" baseline="-25000"/>
              <a:t>1</a:t>
            </a:r>
            <a:r>
              <a:rPr lang="en-US" altLang="en-US" sz="2800"/>
              <a:t>+ </a:t>
            </a:r>
            <a:r>
              <a:rPr lang="el-GR" altLang="en-US" sz="2800"/>
              <a:t>Δ</a:t>
            </a:r>
            <a:r>
              <a:rPr lang="en-US" altLang="en-US" sz="2800"/>
              <a:t>H°</a:t>
            </a:r>
            <a:r>
              <a:rPr lang="en-US" altLang="en-US" sz="2800" baseline="-25000"/>
              <a:t>2 </a:t>
            </a:r>
          </a:p>
          <a:p>
            <a:pPr algn="r" rtl="1" eaLnBrk="1" hangingPunct="1">
              <a:lnSpc>
                <a:spcPct val="80000"/>
              </a:lnSpc>
              <a:spcBef>
                <a:spcPct val="20000"/>
              </a:spcBef>
              <a:buClr>
                <a:schemeClr val="folHlink"/>
              </a:buClr>
              <a:buSzPct val="80000"/>
              <a:buFont typeface="Wingdings" panose="05000000000000000000" pitchFamily="2" charset="2"/>
              <a:buNone/>
            </a:pPr>
            <a:endParaRPr lang="he-IL" altLang="en-US" sz="2800"/>
          </a:p>
          <a:p>
            <a:pPr algn="r" rtl="1" eaLnBrk="1" hangingPunct="1">
              <a:lnSpc>
                <a:spcPct val="80000"/>
              </a:lnSpc>
              <a:spcBef>
                <a:spcPct val="20000"/>
              </a:spcBef>
              <a:buClr>
                <a:schemeClr val="folHlink"/>
              </a:buClr>
              <a:buSzPct val="80000"/>
              <a:buFont typeface="Wingdings" panose="05000000000000000000" pitchFamily="2" charset="2"/>
              <a:buNone/>
            </a:pPr>
            <a:r>
              <a:rPr lang="en-US" altLang="en-US" sz="1600" baseline="-25000"/>
              <a:t>              </a:t>
            </a:r>
            <a:r>
              <a:rPr lang="en-US" altLang="en-US" sz="1600"/>
              <a:t> </a:t>
            </a:r>
          </a:p>
        </p:txBody>
      </p:sp>
      <p:sp>
        <p:nvSpPr>
          <p:cNvPr id="58" name="Rectangle 3">
            <a:extLst>
              <a:ext uri="{FF2B5EF4-FFF2-40B4-BE49-F238E27FC236}">
                <a16:creationId xmlns:a16="http://schemas.microsoft.com/office/drawing/2014/main" id="{6E2D85FD-4439-45B6-D56A-1EF2269AEF53}"/>
              </a:ext>
            </a:extLst>
          </p:cNvPr>
          <p:cNvSpPr txBox="1">
            <a:spLocks noChangeArrowheads="1"/>
          </p:cNvSpPr>
          <p:nvPr/>
        </p:nvSpPr>
        <p:spPr bwMode="auto">
          <a:xfrm>
            <a:off x="1619250" y="1484313"/>
            <a:ext cx="7164388" cy="2268537"/>
          </a:xfrm>
          <a:prstGeom prst="rect">
            <a:avLst/>
          </a:prstGeom>
          <a:noFill/>
          <a:ln w="9525">
            <a:noFill/>
            <a:miter lim="800000"/>
            <a:headEnd/>
            <a:tailEnd/>
          </a:ln>
          <a:effectLst/>
        </p:spPr>
        <p:txBody>
          <a:bodyPr/>
          <a:lstStyle/>
          <a:p>
            <a:pPr algn="r" rtl="1">
              <a:lnSpc>
                <a:spcPct val="80000"/>
              </a:lnSpc>
              <a:spcBef>
                <a:spcPct val="20000"/>
              </a:spcBef>
              <a:buClr>
                <a:schemeClr val="folHlink"/>
              </a:buClr>
              <a:buSzPct val="80000"/>
              <a:buFont typeface="Wingdings" pitchFamily="2" charset="2"/>
              <a:buNone/>
              <a:defRPr/>
            </a:pPr>
            <a:r>
              <a:rPr lang="he-IL" sz="2800" kern="0" dirty="0">
                <a:latin typeface="+mn-lt"/>
                <a:cs typeface="+mn-cs"/>
              </a:rPr>
              <a:t>אנו מעוניינים לחשב את </a:t>
            </a:r>
            <a:r>
              <a:rPr lang="el-GR" sz="2800" kern="0" dirty="0">
                <a:latin typeface="+mn-lt"/>
                <a:cs typeface="+mn-cs"/>
              </a:rPr>
              <a:t>Δ</a:t>
            </a:r>
            <a:r>
              <a:rPr lang="en-US" sz="2800" kern="0" dirty="0">
                <a:latin typeface="+mn-lt"/>
                <a:cs typeface="+mn-cs"/>
              </a:rPr>
              <a:t>H°</a:t>
            </a:r>
            <a:r>
              <a:rPr lang="he-IL" sz="2800" kern="0" dirty="0">
                <a:latin typeface="+mn-lt"/>
                <a:cs typeface="+mn-cs"/>
              </a:rPr>
              <a:t> לתגובה :</a:t>
            </a:r>
          </a:p>
          <a:p>
            <a:pPr algn="r" rtl="1">
              <a:lnSpc>
                <a:spcPct val="80000"/>
              </a:lnSpc>
              <a:spcBef>
                <a:spcPct val="20000"/>
              </a:spcBef>
              <a:buClr>
                <a:schemeClr val="folHlink"/>
              </a:buClr>
              <a:buSzPct val="80000"/>
              <a:buFont typeface="Wingdings" pitchFamily="2" charset="2"/>
              <a:buNone/>
              <a:defRPr/>
            </a:pPr>
            <a:r>
              <a:rPr lang="en-US" sz="2800" kern="0" dirty="0">
                <a:latin typeface="+mn-lt"/>
                <a:cs typeface="+mn-cs"/>
              </a:rPr>
              <a:t>           </a:t>
            </a:r>
            <a:r>
              <a:rPr lang="en-US" sz="2800" b="1" kern="0" dirty="0">
                <a:solidFill>
                  <a:schemeClr val="folHlink"/>
                </a:solidFill>
                <a:latin typeface="+mn-lt"/>
                <a:cs typeface="+mn-cs"/>
              </a:rPr>
              <a:t>A</a:t>
            </a:r>
            <a:r>
              <a:rPr lang="en-US" sz="2800" kern="0" dirty="0">
                <a:latin typeface="+mn-lt"/>
                <a:cs typeface="+mn-cs"/>
              </a:rPr>
              <a:t> </a:t>
            </a:r>
            <a:r>
              <a:rPr lang="en-US" sz="2800" kern="0" dirty="0">
                <a:latin typeface="+mn-lt"/>
                <a:cs typeface="+mn-cs"/>
                <a:sym typeface="Wingdings" pitchFamily="2" charset="2"/>
              </a:rPr>
              <a:t></a:t>
            </a:r>
            <a:r>
              <a:rPr lang="en-US" sz="2800" kern="0" dirty="0">
                <a:latin typeface="+mn-lt"/>
                <a:cs typeface="+mn-cs"/>
              </a:rPr>
              <a:t> </a:t>
            </a:r>
            <a:r>
              <a:rPr lang="en-US" sz="2800" b="1" kern="0" dirty="0">
                <a:solidFill>
                  <a:schemeClr val="folHlink"/>
                </a:solidFill>
                <a:latin typeface="+mn-lt"/>
                <a:cs typeface="+mn-cs"/>
              </a:rPr>
              <a:t>C</a:t>
            </a:r>
            <a:r>
              <a:rPr lang="en-US" sz="2800" kern="0" dirty="0">
                <a:solidFill>
                  <a:srgbClr val="FF0000"/>
                </a:solidFill>
                <a:latin typeface="+mn-lt"/>
                <a:cs typeface="+mn-cs"/>
              </a:rPr>
              <a:t> </a:t>
            </a:r>
            <a:r>
              <a:rPr lang="en-US" sz="2800" kern="0" dirty="0">
                <a:latin typeface="+mn-lt"/>
                <a:cs typeface="+mn-cs"/>
              </a:rPr>
              <a:t>                   </a:t>
            </a:r>
          </a:p>
          <a:p>
            <a:pPr algn="r" rtl="1">
              <a:lnSpc>
                <a:spcPct val="80000"/>
              </a:lnSpc>
              <a:spcBef>
                <a:spcPct val="20000"/>
              </a:spcBef>
              <a:buClr>
                <a:schemeClr val="folHlink"/>
              </a:buClr>
              <a:buSzPct val="80000"/>
              <a:buFont typeface="Wingdings" pitchFamily="2" charset="2"/>
              <a:buNone/>
              <a:defRPr/>
            </a:pPr>
            <a:r>
              <a:rPr lang="en-US" sz="2800" kern="0" dirty="0">
                <a:latin typeface="+mn-lt"/>
                <a:cs typeface="+mn-cs"/>
              </a:rPr>
              <a:t>  </a:t>
            </a:r>
            <a:r>
              <a:rPr lang="he-IL" sz="2800" kern="0" dirty="0">
                <a:latin typeface="+mn-lt"/>
                <a:cs typeface="+mn-cs"/>
              </a:rPr>
              <a:t>  ניתן לתאר את התגובה כמתבצעת בשני שלבים:</a:t>
            </a:r>
          </a:p>
          <a:p>
            <a:pPr algn="r" rtl="1">
              <a:lnSpc>
                <a:spcPct val="80000"/>
              </a:lnSpc>
              <a:spcBef>
                <a:spcPct val="20000"/>
              </a:spcBef>
              <a:buClr>
                <a:schemeClr val="folHlink"/>
              </a:buClr>
              <a:buSzPct val="80000"/>
              <a:defRPr/>
            </a:pPr>
            <a:r>
              <a:rPr lang="en-US" sz="2800" b="1" kern="0" dirty="0">
                <a:solidFill>
                  <a:schemeClr val="folHlink"/>
                </a:solidFill>
                <a:latin typeface="+mn-lt"/>
                <a:cs typeface="+mn-cs"/>
              </a:rPr>
              <a:t>A </a:t>
            </a:r>
            <a:r>
              <a:rPr lang="en-US" sz="2800" kern="0" dirty="0">
                <a:latin typeface="Arial" charset="0"/>
                <a:cs typeface="Arial" charset="0"/>
                <a:sym typeface="Wingdings" pitchFamily="2" charset="2"/>
              </a:rPr>
              <a:t></a:t>
            </a:r>
            <a:r>
              <a:rPr lang="en-US" sz="2800" kern="0" dirty="0">
                <a:latin typeface="+mn-lt"/>
                <a:cs typeface="+mn-cs"/>
              </a:rPr>
              <a:t> B            </a:t>
            </a:r>
            <a:r>
              <a:rPr lang="el-GR" sz="2800" kern="0" dirty="0">
                <a:latin typeface="+mn-lt"/>
                <a:cs typeface="+mn-cs"/>
              </a:rPr>
              <a:t>Δ</a:t>
            </a:r>
            <a:r>
              <a:rPr lang="en-US" sz="2800" kern="0" dirty="0">
                <a:latin typeface="+mn-lt"/>
                <a:cs typeface="+mn-cs"/>
              </a:rPr>
              <a:t>H°</a:t>
            </a:r>
            <a:r>
              <a:rPr lang="en-US" sz="2800" kern="0" baseline="-25000" dirty="0">
                <a:latin typeface="+mn-lt"/>
                <a:cs typeface="+mn-cs"/>
              </a:rPr>
              <a:t>1                  </a:t>
            </a:r>
          </a:p>
          <a:p>
            <a:pPr algn="r" rtl="1">
              <a:lnSpc>
                <a:spcPct val="80000"/>
              </a:lnSpc>
              <a:spcBef>
                <a:spcPct val="20000"/>
              </a:spcBef>
              <a:buClr>
                <a:schemeClr val="folHlink"/>
              </a:buClr>
              <a:buSzPct val="80000"/>
              <a:defRPr/>
            </a:pPr>
            <a:r>
              <a:rPr lang="en-US" sz="2800" u="sng" kern="0" dirty="0">
                <a:latin typeface="+mn-lt"/>
                <a:cs typeface="+mn-cs"/>
              </a:rPr>
              <a:t>B </a:t>
            </a:r>
            <a:r>
              <a:rPr lang="en-US" sz="2800" u="sng" kern="0" dirty="0">
                <a:latin typeface="Arial" charset="0"/>
                <a:cs typeface="Arial" charset="0"/>
                <a:sym typeface="Wingdings" pitchFamily="2" charset="2"/>
              </a:rPr>
              <a:t></a:t>
            </a:r>
            <a:r>
              <a:rPr lang="en-US" sz="2800" u="sng" kern="0" dirty="0">
                <a:latin typeface="+mn-lt"/>
                <a:cs typeface="+mn-cs"/>
              </a:rPr>
              <a:t> </a:t>
            </a:r>
            <a:r>
              <a:rPr lang="en-US" sz="2800" b="1" u="sng" kern="0" dirty="0">
                <a:solidFill>
                  <a:schemeClr val="folHlink"/>
                </a:solidFill>
                <a:latin typeface="+mn-lt"/>
                <a:cs typeface="+mn-cs"/>
              </a:rPr>
              <a:t>C</a:t>
            </a:r>
            <a:r>
              <a:rPr lang="en-US" sz="2800" u="sng" kern="0" dirty="0">
                <a:latin typeface="+mn-lt"/>
                <a:cs typeface="+mn-cs"/>
              </a:rPr>
              <a:t>            </a:t>
            </a:r>
            <a:r>
              <a:rPr lang="el-GR" sz="2800" u="sng" kern="0" dirty="0">
                <a:latin typeface="+mn-lt"/>
                <a:cs typeface="+mn-cs"/>
              </a:rPr>
              <a:t>Δ</a:t>
            </a:r>
            <a:r>
              <a:rPr lang="en-US" sz="2800" u="sng" kern="0" dirty="0">
                <a:latin typeface="+mn-lt"/>
                <a:cs typeface="+mn-cs"/>
              </a:rPr>
              <a:t>H°</a:t>
            </a:r>
            <a:r>
              <a:rPr lang="en-US" sz="2800" u="sng" kern="0" baseline="-25000" dirty="0">
                <a:latin typeface="+mn-lt"/>
                <a:cs typeface="+mn-cs"/>
              </a:rPr>
              <a:t>2</a:t>
            </a:r>
            <a:r>
              <a:rPr lang="en-US" sz="2800" kern="0" baseline="-25000" dirty="0">
                <a:latin typeface="+mn-lt"/>
                <a:cs typeface="+mn-cs"/>
              </a:rPr>
              <a:t>                  </a:t>
            </a:r>
          </a:p>
          <a:p>
            <a:pPr algn="r" rtl="1">
              <a:lnSpc>
                <a:spcPct val="80000"/>
              </a:lnSpc>
              <a:spcBef>
                <a:spcPct val="20000"/>
              </a:spcBef>
              <a:buClr>
                <a:schemeClr val="folHlink"/>
              </a:buClr>
              <a:buSzPct val="80000"/>
              <a:buFont typeface="Wingdings" pitchFamily="2" charset="2"/>
              <a:buNone/>
              <a:defRPr/>
            </a:pPr>
            <a:r>
              <a:rPr lang="en-US" sz="2800" kern="0" baseline="-25000" dirty="0">
                <a:latin typeface="+mn-lt"/>
                <a:cs typeface="+mn-cs"/>
              </a:rPr>
              <a:t>                 </a:t>
            </a:r>
          </a:p>
          <a:p>
            <a:pPr algn="r" rtl="1">
              <a:lnSpc>
                <a:spcPct val="80000"/>
              </a:lnSpc>
              <a:spcBef>
                <a:spcPct val="20000"/>
              </a:spcBef>
              <a:buClr>
                <a:schemeClr val="folHlink"/>
              </a:buClr>
              <a:buSzPct val="80000"/>
              <a:buFont typeface="Wingdings" pitchFamily="2" charset="2"/>
              <a:buNone/>
              <a:defRPr/>
            </a:pPr>
            <a:endParaRPr lang="he-IL" sz="2800" kern="0" baseline="-25000" dirty="0">
              <a:latin typeface="+mn-lt"/>
              <a:cs typeface="+mn-cs"/>
            </a:endParaRPr>
          </a:p>
          <a:p>
            <a:pPr algn="r" rtl="1">
              <a:lnSpc>
                <a:spcPct val="80000"/>
              </a:lnSpc>
              <a:spcBef>
                <a:spcPct val="20000"/>
              </a:spcBef>
              <a:buClr>
                <a:schemeClr val="folHlink"/>
              </a:buClr>
              <a:buSzPct val="80000"/>
              <a:defRPr/>
            </a:pPr>
            <a:r>
              <a:rPr lang="en-US" sz="2800" kern="0" baseline="-25000" dirty="0">
                <a:latin typeface="+mn-lt"/>
                <a:cs typeface="+mn-cs"/>
              </a:rPr>
              <a:t> </a:t>
            </a:r>
          </a:p>
          <a:p>
            <a:pPr algn="r" rtl="1">
              <a:lnSpc>
                <a:spcPct val="80000"/>
              </a:lnSpc>
              <a:spcBef>
                <a:spcPct val="20000"/>
              </a:spcBef>
              <a:buClr>
                <a:schemeClr val="folHlink"/>
              </a:buClr>
              <a:buSzPct val="80000"/>
              <a:buFont typeface="Wingdings" pitchFamily="2" charset="2"/>
              <a:buNone/>
              <a:defRPr/>
            </a:pPr>
            <a:endParaRPr lang="he-IL" sz="2800" kern="0" dirty="0">
              <a:latin typeface="+mn-lt"/>
              <a:cs typeface="+mn-cs"/>
            </a:endParaRPr>
          </a:p>
          <a:p>
            <a:pPr algn="r" rtl="1">
              <a:lnSpc>
                <a:spcPct val="80000"/>
              </a:lnSpc>
              <a:spcBef>
                <a:spcPct val="20000"/>
              </a:spcBef>
              <a:buClr>
                <a:schemeClr val="folHlink"/>
              </a:buClr>
              <a:buSzPct val="80000"/>
              <a:buFont typeface="Wingdings" pitchFamily="2" charset="2"/>
              <a:buNone/>
              <a:defRPr/>
            </a:pPr>
            <a:r>
              <a:rPr lang="en-US" sz="1600" kern="0" baseline="-25000" dirty="0">
                <a:latin typeface="+mn-lt"/>
                <a:cs typeface="+mn-cs"/>
              </a:rPr>
              <a:t>              </a:t>
            </a:r>
            <a:r>
              <a:rPr lang="en-US" sz="1600" kern="0" dirty="0">
                <a:latin typeface="+mn-lt"/>
                <a:cs typeface="+mn-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6"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597A08C-AF97-7EDE-6721-00FD289EF671}"/>
              </a:ext>
            </a:extLst>
          </p:cNvPr>
          <p:cNvSpPr>
            <a:spLocks noGrp="1" noChangeArrowheads="1"/>
          </p:cNvSpPr>
          <p:nvPr>
            <p:ph type="title"/>
          </p:nvPr>
        </p:nvSpPr>
        <p:spPr/>
        <p:txBody>
          <a:bodyPr/>
          <a:lstStyle/>
          <a:p>
            <a:pPr eaLnBrk="1" hangingPunct="1"/>
            <a:r>
              <a:rPr lang="he-IL" altLang="en-US"/>
              <a:t>כללים ליישום חוק הס</a:t>
            </a:r>
            <a:endParaRPr lang="en-US" altLang="en-US"/>
          </a:p>
        </p:txBody>
      </p:sp>
      <p:sp>
        <p:nvSpPr>
          <p:cNvPr id="19459" name="Rectangle 3">
            <a:extLst>
              <a:ext uri="{FF2B5EF4-FFF2-40B4-BE49-F238E27FC236}">
                <a16:creationId xmlns:a16="http://schemas.microsoft.com/office/drawing/2014/main" id="{5045324D-3175-3C65-0229-73BF592D3F4B}"/>
              </a:ext>
            </a:extLst>
          </p:cNvPr>
          <p:cNvSpPr>
            <a:spLocks noGrp="1" noChangeArrowheads="1"/>
          </p:cNvSpPr>
          <p:nvPr>
            <p:ph type="body" idx="1"/>
          </p:nvPr>
        </p:nvSpPr>
        <p:spPr>
          <a:xfrm>
            <a:off x="468313" y="1487488"/>
            <a:ext cx="8218487" cy="5073650"/>
          </a:xfrm>
        </p:spPr>
        <p:txBody>
          <a:bodyPr/>
          <a:lstStyle/>
          <a:p>
            <a:pPr eaLnBrk="1" hangingPunct="1"/>
            <a:r>
              <a:rPr lang="he-IL" altLang="en-US"/>
              <a:t>אם נוכל </a:t>
            </a:r>
            <a:r>
              <a:rPr lang="he-IL" altLang="en-US" b="1"/>
              <a:t>לחבר,</a:t>
            </a:r>
            <a:r>
              <a:rPr lang="he-IL" altLang="en-US"/>
              <a:t> </a:t>
            </a:r>
            <a:r>
              <a:rPr lang="he-IL" altLang="en-US" b="1"/>
              <a:t>להכפיל</a:t>
            </a:r>
            <a:r>
              <a:rPr lang="he-IL" altLang="en-US"/>
              <a:t> או </a:t>
            </a:r>
            <a:r>
              <a:rPr lang="he-IL" altLang="en-US" b="1"/>
              <a:t>להפוך</a:t>
            </a:r>
            <a:r>
              <a:rPr lang="he-IL" altLang="en-US"/>
              <a:t> ניסוחים של תגובות נתונות כדי לקבל ניסוח של תגובה מבוקשת, הרי שצריך לבצע את </a:t>
            </a:r>
            <a:r>
              <a:rPr lang="he-IL" altLang="en-US" b="1"/>
              <a:t>אותן פעולות חשבון עם ערכי </a:t>
            </a:r>
            <a:r>
              <a:rPr lang="el-GR" altLang="en-US" b="1"/>
              <a:t>Δ</a:t>
            </a:r>
            <a:r>
              <a:rPr lang="en-US" altLang="en-US" b="1"/>
              <a:t>H°</a:t>
            </a:r>
            <a:r>
              <a:rPr lang="he-IL" altLang="en-US"/>
              <a:t> של אותן תגובות כדי לקבל את ערכו של </a:t>
            </a:r>
            <a:r>
              <a:rPr lang="el-GR" altLang="en-US"/>
              <a:t>Δ</a:t>
            </a:r>
            <a:r>
              <a:rPr lang="en-US" altLang="en-US"/>
              <a:t>H°</a:t>
            </a:r>
            <a:r>
              <a:rPr lang="he-IL" altLang="en-US"/>
              <a:t>  עבור התגובה המבוקשת. </a:t>
            </a:r>
          </a:p>
          <a:p>
            <a:pPr eaLnBrk="1" hangingPunct="1"/>
            <a:endParaRPr lang="he-IL" altLang="en-US"/>
          </a:p>
          <a:p>
            <a:pPr eaLnBrk="1" hangingPunct="1"/>
            <a:r>
              <a:rPr lang="he-IL" altLang="en-US"/>
              <a:t>השימוש בחוק הס מאפשר לחשב את </a:t>
            </a:r>
            <a:r>
              <a:rPr lang="el-GR" altLang="en-US"/>
              <a:t>Δ</a:t>
            </a:r>
            <a:r>
              <a:rPr lang="en-US" altLang="en-US"/>
              <a:t>H°</a:t>
            </a:r>
            <a:r>
              <a:rPr lang="he-IL" altLang="en-US"/>
              <a:t> עבור תגובה שיש קושי לבצעה. </a:t>
            </a:r>
            <a:endParaRPr lang="en-US"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E4AF32C-B621-84E6-8F8B-1AE75AF7CA7C}"/>
              </a:ext>
            </a:extLst>
          </p:cNvPr>
          <p:cNvSpPr>
            <a:spLocks noGrp="1" noChangeArrowheads="1"/>
          </p:cNvSpPr>
          <p:nvPr>
            <p:ph type="title"/>
          </p:nvPr>
        </p:nvSpPr>
        <p:spPr>
          <a:xfrm>
            <a:off x="750888" y="188913"/>
            <a:ext cx="7816850" cy="588962"/>
          </a:xfrm>
        </p:spPr>
        <p:txBody>
          <a:bodyPr/>
          <a:lstStyle/>
          <a:p>
            <a:pPr eaLnBrk="1" hangingPunct="1"/>
            <a:r>
              <a:rPr lang="he-IL" altLang="en-US" b="1"/>
              <a:t>דוגמה</a:t>
            </a:r>
            <a:endParaRPr lang="en-US" altLang="en-US" b="1"/>
          </a:p>
        </p:txBody>
      </p:sp>
      <p:sp>
        <p:nvSpPr>
          <p:cNvPr id="20483" name="Rectangle 3">
            <a:extLst>
              <a:ext uri="{FF2B5EF4-FFF2-40B4-BE49-F238E27FC236}">
                <a16:creationId xmlns:a16="http://schemas.microsoft.com/office/drawing/2014/main" id="{AAA3586F-E374-43DE-089C-BC7CAE533029}"/>
              </a:ext>
            </a:extLst>
          </p:cNvPr>
          <p:cNvSpPr>
            <a:spLocks noGrp="1" noChangeArrowheads="1"/>
          </p:cNvSpPr>
          <p:nvPr>
            <p:ph type="body" idx="1"/>
          </p:nvPr>
        </p:nvSpPr>
        <p:spPr>
          <a:xfrm>
            <a:off x="457200" y="1196975"/>
            <a:ext cx="8362950" cy="5256213"/>
          </a:xfrm>
        </p:spPr>
        <p:txBody>
          <a:bodyPr/>
          <a:lstStyle/>
          <a:p>
            <a:pPr eaLnBrk="1" hangingPunct="1">
              <a:buFont typeface="Wingdings" panose="05000000000000000000" pitchFamily="2" charset="2"/>
              <a:buNone/>
            </a:pPr>
            <a:r>
              <a:rPr lang="he-IL" altLang="en-US"/>
              <a:t>חשבו את ערכו של </a:t>
            </a:r>
            <a:r>
              <a:rPr lang="el-GR" altLang="en-US"/>
              <a:t>Δ</a:t>
            </a:r>
            <a:r>
              <a:rPr lang="en-US" altLang="en-US"/>
              <a:t>H°</a:t>
            </a:r>
            <a:r>
              <a:rPr lang="he-IL" altLang="en-US"/>
              <a:t> לתגובה:</a:t>
            </a:r>
          </a:p>
          <a:p>
            <a:pPr eaLnBrk="1" hangingPunct="1">
              <a:buFont typeface="Wingdings" panose="05000000000000000000" pitchFamily="2" charset="2"/>
              <a:buNone/>
            </a:pPr>
            <a:r>
              <a:rPr lang="en-US" altLang="en-US" b="1">
                <a:solidFill>
                  <a:schemeClr val="folHlink"/>
                </a:solidFill>
              </a:rPr>
              <a:t>1/2N</a:t>
            </a:r>
            <a:r>
              <a:rPr lang="en-US" altLang="en-US" b="1" baseline="-25000">
                <a:solidFill>
                  <a:schemeClr val="folHlink"/>
                </a:solidFill>
              </a:rPr>
              <a:t>2(g)</a:t>
            </a:r>
            <a:r>
              <a:rPr lang="en-US" altLang="en-US" b="1">
                <a:solidFill>
                  <a:schemeClr val="folHlink"/>
                </a:solidFill>
              </a:rPr>
              <a:t> +O</a:t>
            </a:r>
            <a:r>
              <a:rPr lang="en-US" altLang="en-US" b="1" baseline="-25000">
                <a:solidFill>
                  <a:schemeClr val="folHlink"/>
                </a:solidFill>
              </a:rPr>
              <a:t>2(g)</a:t>
            </a:r>
            <a:r>
              <a:rPr lang="en-US" altLang="en-US" b="1">
                <a:solidFill>
                  <a:schemeClr val="folHlink"/>
                </a:solidFill>
              </a:rPr>
              <a:t>          NO</a:t>
            </a:r>
            <a:r>
              <a:rPr lang="en-US" altLang="en-US" b="1" baseline="-25000">
                <a:solidFill>
                  <a:schemeClr val="folHlink"/>
                </a:solidFill>
              </a:rPr>
              <a:t>2(g)</a:t>
            </a:r>
            <a:r>
              <a:rPr lang="en-US" altLang="en-US" b="1">
                <a:solidFill>
                  <a:schemeClr val="folHlink"/>
                </a:solidFill>
              </a:rPr>
              <a:t>  </a:t>
            </a:r>
            <a:r>
              <a:rPr lang="el-GR" altLang="en-US" b="1">
                <a:solidFill>
                  <a:schemeClr val="folHlink"/>
                </a:solidFill>
              </a:rPr>
              <a:t>Δ</a:t>
            </a:r>
            <a:r>
              <a:rPr lang="en-US" altLang="en-US" b="1">
                <a:solidFill>
                  <a:schemeClr val="folHlink"/>
                </a:solidFill>
              </a:rPr>
              <a:t>H°= ?</a:t>
            </a:r>
          </a:p>
          <a:p>
            <a:pPr eaLnBrk="1" hangingPunct="1">
              <a:buFont typeface="Wingdings" panose="05000000000000000000" pitchFamily="2" charset="2"/>
              <a:buNone/>
            </a:pPr>
            <a:r>
              <a:rPr lang="he-IL" altLang="en-US"/>
              <a:t>נתונות התגובות הבאות:</a:t>
            </a:r>
          </a:p>
          <a:p>
            <a:pPr eaLnBrk="1" hangingPunct="1">
              <a:buFont typeface="Wingdings" panose="05000000000000000000" pitchFamily="2" charset="2"/>
              <a:buNone/>
            </a:pPr>
            <a:r>
              <a:rPr lang="he-IL" altLang="en-US"/>
              <a:t> </a:t>
            </a:r>
            <a:r>
              <a:rPr lang="en-US" altLang="en-US"/>
              <a:t>½N</a:t>
            </a:r>
            <a:r>
              <a:rPr lang="en-US" altLang="en-US" baseline="-25000"/>
              <a:t>2(g)</a:t>
            </a:r>
            <a:r>
              <a:rPr lang="en-US" altLang="en-US"/>
              <a:t> + ½ O</a:t>
            </a:r>
            <a:r>
              <a:rPr lang="en-US" altLang="en-US" baseline="-25000"/>
              <a:t>2(g)</a:t>
            </a:r>
            <a:r>
              <a:rPr lang="en-US" altLang="en-US"/>
              <a:t>          NO</a:t>
            </a:r>
            <a:r>
              <a:rPr lang="en-US" altLang="en-US" baseline="-25000"/>
              <a:t> (g)      </a:t>
            </a:r>
            <a:r>
              <a:rPr lang="en-US" altLang="en-US"/>
              <a:t> </a:t>
            </a:r>
            <a:r>
              <a:rPr lang="el-GR" altLang="en-US"/>
              <a:t>Δ</a:t>
            </a:r>
            <a:r>
              <a:rPr lang="en-US" altLang="en-US"/>
              <a:t>H°</a:t>
            </a:r>
            <a:r>
              <a:rPr lang="en-US" altLang="en-US" baseline="-25000"/>
              <a:t>1</a:t>
            </a:r>
            <a:r>
              <a:rPr lang="en-US" altLang="en-US"/>
              <a:t>= 90.4kJ</a:t>
            </a:r>
          </a:p>
          <a:p>
            <a:pPr eaLnBrk="1" hangingPunct="1">
              <a:buFont typeface="Wingdings" panose="05000000000000000000" pitchFamily="2" charset="2"/>
              <a:buNone/>
            </a:pPr>
            <a:r>
              <a:rPr lang="en-US" altLang="en-US"/>
              <a:t>NO</a:t>
            </a:r>
            <a:r>
              <a:rPr lang="en-US" altLang="en-US" baseline="-25000"/>
              <a:t>(g)</a:t>
            </a:r>
            <a:r>
              <a:rPr lang="en-US" altLang="en-US"/>
              <a:t> + ½ O</a:t>
            </a:r>
            <a:r>
              <a:rPr lang="en-US" altLang="en-US" baseline="-25000"/>
              <a:t>2(g)</a:t>
            </a:r>
            <a:r>
              <a:rPr lang="en-US" altLang="en-US"/>
              <a:t>           NO</a:t>
            </a:r>
            <a:r>
              <a:rPr lang="en-US" altLang="en-US" baseline="-25000"/>
              <a:t>2(g)     </a:t>
            </a:r>
            <a:r>
              <a:rPr lang="en-US" altLang="en-US"/>
              <a:t> </a:t>
            </a:r>
            <a:r>
              <a:rPr lang="el-GR" altLang="en-US"/>
              <a:t>Δ</a:t>
            </a:r>
            <a:r>
              <a:rPr lang="en-US" altLang="en-US"/>
              <a:t>H°</a:t>
            </a:r>
            <a:r>
              <a:rPr lang="en-US" altLang="en-US" baseline="-25000"/>
              <a:t>2</a:t>
            </a:r>
            <a:r>
              <a:rPr lang="en-US" altLang="en-US"/>
              <a:t>= -57.2kJ</a:t>
            </a:r>
          </a:p>
          <a:p>
            <a:pPr eaLnBrk="1" hangingPunct="1">
              <a:buFont typeface="Wingdings" panose="05000000000000000000" pitchFamily="2" charset="2"/>
              <a:buNone/>
            </a:pPr>
            <a:r>
              <a:rPr lang="he-IL" altLang="en-US"/>
              <a:t>התגובה המבוקשת היא </a:t>
            </a:r>
            <a:r>
              <a:rPr lang="he-IL" altLang="en-US" b="1">
                <a:solidFill>
                  <a:schemeClr val="folHlink"/>
                </a:solidFill>
              </a:rPr>
              <a:t>סכום</a:t>
            </a:r>
            <a:r>
              <a:rPr lang="he-IL" altLang="en-US"/>
              <a:t> שתי התגובות. ולכן:</a:t>
            </a:r>
          </a:p>
          <a:p>
            <a:pPr eaLnBrk="1" hangingPunct="1">
              <a:buFont typeface="Wingdings" panose="05000000000000000000" pitchFamily="2" charset="2"/>
              <a:buNone/>
            </a:pPr>
            <a:r>
              <a:rPr lang="el-GR" altLang="en-US" b="1">
                <a:solidFill>
                  <a:schemeClr val="folHlink"/>
                </a:solidFill>
              </a:rPr>
              <a:t>Δ</a:t>
            </a:r>
            <a:r>
              <a:rPr lang="en-US" altLang="en-US" b="1">
                <a:solidFill>
                  <a:schemeClr val="folHlink"/>
                </a:solidFill>
              </a:rPr>
              <a:t>H°=</a:t>
            </a:r>
            <a:r>
              <a:rPr lang="en-US" altLang="en-US"/>
              <a:t> </a:t>
            </a:r>
            <a:r>
              <a:rPr lang="el-GR" altLang="en-US"/>
              <a:t>Δ</a:t>
            </a:r>
            <a:r>
              <a:rPr lang="en-US" altLang="en-US"/>
              <a:t>H°</a:t>
            </a:r>
            <a:r>
              <a:rPr lang="en-US" altLang="en-US" baseline="-25000"/>
              <a:t>1</a:t>
            </a:r>
            <a:r>
              <a:rPr lang="en-US" altLang="en-US"/>
              <a:t>+ </a:t>
            </a:r>
            <a:r>
              <a:rPr lang="el-GR" altLang="en-US"/>
              <a:t>Δ</a:t>
            </a:r>
            <a:r>
              <a:rPr lang="en-US" altLang="en-US"/>
              <a:t>H°</a:t>
            </a:r>
            <a:r>
              <a:rPr lang="en-US" altLang="en-US" baseline="-25000"/>
              <a:t>2 </a:t>
            </a:r>
            <a:r>
              <a:rPr lang="en-US" altLang="en-US"/>
              <a:t>= 90.4 +(-57.2) = </a:t>
            </a:r>
            <a:r>
              <a:rPr lang="en-US" altLang="en-US" b="1">
                <a:solidFill>
                  <a:schemeClr val="folHlink"/>
                </a:solidFill>
              </a:rPr>
              <a:t>33.2kJ</a:t>
            </a:r>
          </a:p>
          <a:p>
            <a:pPr eaLnBrk="1" hangingPunct="1">
              <a:buFont typeface="Wingdings" panose="05000000000000000000" pitchFamily="2" charset="2"/>
              <a:buNone/>
            </a:pPr>
            <a:r>
              <a:rPr lang="en-US" altLang="en-US" baseline="-25000"/>
              <a:t>                            </a:t>
            </a:r>
          </a:p>
        </p:txBody>
      </p:sp>
      <p:sp>
        <p:nvSpPr>
          <p:cNvPr id="20484" name="Line 4" descr="חץ">
            <a:extLst>
              <a:ext uri="{FF2B5EF4-FFF2-40B4-BE49-F238E27FC236}">
                <a16:creationId xmlns:a16="http://schemas.microsoft.com/office/drawing/2014/main" id="{683A6F75-76CF-82A2-08F0-7FFB267C8F30}"/>
              </a:ext>
            </a:extLst>
          </p:cNvPr>
          <p:cNvSpPr>
            <a:spLocks noChangeShapeType="1"/>
          </p:cNvSpPr>
          <p:nvPr/>
        </p:nvSpPr>
        <p:spPr bwMode="auto">
          <a:xfrm>
            <a:off x="5219700" y="2060575"/>
            <a:ext cx="7921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5" name="Line 5" descr="חץ">
            <a:extLst>
              <a:ext uri="{FF2B5EF4-FFF2-40B4-BE49-F238E27FC236}">
                <a16:creationId xmlns:a16="http://schemas.microsoft.com/office/drawing/2014/main" id="{BC9D30AF-FB9E-31E3-D119-A7E2C43019D0}"/>
              </a:ext>
            </a:extLst>
          </p:cNvPr>
          <p:cNvSpPr>
            <a:spLocks noChangeShapeType="1"/>
          </p:cNvSpPr>
          <p:nvPr/>
        </p:nvSpPr>
        <p:spPr bwMode="auto">
          <a:xfrm>
            <a:off x="3708400" y="3284538"/>
            <a:ext cx="7921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6" name="Line 6" descr="חץ">
            <a:extLst>
              <a:ext uri="{FF2B5EF4-FFF2-40B4-BE49-F238E27FC236}">
                <a16:creationId xmlns:a16="http://schemas.microsoft.com/office/drawing/2014/main" id="{B0E8A8BE-27B5-1CD7-B4DB-BDE23B708A51}"/>
              </a:ext>
            </a:extLst>
          </p:cNvPr>
          <p:cNvSpPr>
            <a:spLocks noChangeShapeType="1"/>
          </p:cNvSpPr>
          <p:nvPr/>
        </p:nvSpPr>
        <p:spPr bwMode="auto">
          <a:xfrm>
            <a:off x="3708400" y="3897313"/>
            <a:ext cx="7921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1" name="Text Box 7">
            <a:extLst>
              <a:ext uri="{FF2B5EF4-FFF2-40B4-BE49-F238E27FC236}">
                <a16:creationId xmlns:a16="http://schemas.microsoft.com/office/drawing/2014/main" id="{260285CD-8269-BDCE-99C8-9178B5DD72F6}"/>
              </a:ext>
            </a:extLst>
          </p:cNvPr>
          <p:cNvSpPr txBox="1">
            <a:spLocks noChangeArrowheads="1"/>
          </p:cNvSpPr>
          <p:nvPr/>
        </p:nvSpPr>
        <p:spPr bwMode="auto">
          <a:xfrm>
            <a:off x="647700" y="5913438"/>
            <a:ext cx="381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b="1">
                <a:solidFill>
                  <a:srgbClr val="000000"/>
                </a:solidFill>
              </a:rPr>
              <a:t>דוגמה נוספת עמ' 52 + שאלות עמ' 53  </a:t>
            </a:r>
            <a:endParaRPr lang="en-US" altLang="en-US" b="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F06033D-9659-7119-B65C-68A67890E73A}"/>
              </a:ext>
            </a:extLst>
          </p:cNvPr>
          <p:cNvSpPr>
            <a:spLocks noGrp="1" noChangeArrowheads="1"/>
          </p:cNvSpPr>
          <p:nvPr>
            <p:ph type="title" idx="4294967295"/>
          </p:nvPr>
        </p:nvSpPr>
        <p:spPr/>
        <p:txBody>
          <a:bodyPr/>
          <a:lstStyle/>
          <a:p>
            <a:pPr eaLnBrk="1" hangingPunct="1"/>
            <a:r>
              <a:rPr lang="he-IL" altLang="en-US" b="1"/>
              <a:t>ניסוי 2 - ממגיבים לתוצרים וההיפך</a:t>
            </a:r>
            <a:endParaRPr lang="en-US" altLang="en-US" b="1"/>
          </a:p>
        </p:txBody>
      </p:sp>
      <p:sp>
        <p:nvSpPr>
          <p:cNvPr id="21507" name="Rectangle 31">
            <a:extLst>
              <a:ext uri="{FF2B5EF4-FFF2-40B4-BE49-F238E27FC236}">
                <a16:creationId xmlns:a16="http://schemas.microsoft.com/office/drawing/2014/main" id="{004A6A33-FA26-28A5-5C98-D61CE96025FE}"/>
              </a:ext>
              <a:ext uri="{C183D7F6-B498-43B3-948B-1728B52AA6E4}">
                <adec:decorative xmlns:adec="http://schemas.microsoft.com/office/drawing/2017/decorative" val="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he-IL" altLang="en-US"/>
          </a:p>
        </p:txBody>
      </p:sp>
      <p:pic>
        <p:nvPicPr>
          <p:cNvPr id="21509" name="Picture 25" descr="יב חקר פולימרים 003">
            <a:extLst>
              <a:ext uri="{FF2B5EF4-FFF2-40B4-BE49-F238E27FC236}">
                <a16:creationId xmlns:a16="http://schemas.microsoft.com/office/drawing/2014/main" id="{424B1537-55CE-4A35-AF8D-94C7A7A3D7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63" r="4137"/>
          <a:stretch>
            <a:fillRect/>
          </a:stretch>
        </p:blipFill>
        <p:spPr bwMode="auto">
          <a:xfrm>
            <a:off x="3419475" y="1484313"/>
            <a:ext cx="1511300" cy="128905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10" name="Text Box 26">
            <a:extLst>
              <a:ext uri="{FF2B5EF4-FFF2-40B4-BE49-F238E27FC236}">
                <a16:creationId xmlns:a16="http://schemas.microsoft.com/office/drawing/2014/main" id="{F615134D-FF99-EB39-4A41-07BFB53FF1B6}"/>
              </a:ext>
            </a:extLst>
          </p:cNvPr>
          <p:cNvSpPr txBox="1">
            <a:spLocks noChangeArrowheads="1"/>
          </p:cNvSpPr>
          <p:nvPr/>
        </p:nvSpPr>
        <p:spPr bwMode="auto">
          <a:xfrm>
            <a:off x="0" y="3105150"/>
            <a:ext cx="7200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folHlink"/>
              </a:buClr>
              <a:buSzPct val="80000"/>
              <a:buFont typeface="Wingdings" panose="05000000000000000000" pitchFamily="2" charset="2"/>
              <a:buNone/>
            </a:pPr>
            <a:r>
              <a:rPr lang="en-US" altLang="en-US" sz="3600"/>
              <a:t>CuSO</a:t>
            </a:r>
            <a:r>
              <a:rPr lang="en-US" altLang="en-US" sz="3600" baseline="-25000"/>
              <a:t>4(s)</a:t>
            </a:r>
            <a:r>
              <a:rPr lang="en-US" altLang="en-US" sz="3600"/>
              <a:t>+5H</a:t>
            </a:r>
            <a:r>
              <a:rPr lang="en-US" altLang="en-US" sz="3600" baseline="-25000"/>
              <a:t>2</a:t>
            </a:r>
            <a:r>
              <a:rPr lang="en-US" altLang="en-US" sz="3600"/>
              <a:t>O</a:t>
            </a:r>
            <a:r>
              <a:rPr lang="en-US" altLang="en-US" sz="3600" baseline="-25000"/>
              <a:t>(l)</a:t>
            </a:r>
            <a:r>
              <a:rPr lang="en-US" altLang="en-US" sz="3600"/>
              <a:t>→CuSO</a:t>
            </a:r>
            <a:r>
              <a:rPr lang="en-US" altLang="en-US" sz="3600" baseline="-25000"/>
              <a:t>4</a:t>
            </a:r>
            <a:r>
              <a:rPr lang="en-US" altLang="en-US" sz="3600"/>
              <a:t>·5H</a:t>
            </a:r>
            <a:r>
              <a:rPr lang="en-US" altLang="en-US" sz="3600" baseline="-25000"/>
              <a:t>2</a:t>
            </a:r>
            <a:r>
              <a:rPr lang="en-US" altLang="en-US" sz="3600"/>
              <a:t>O</a:t>
            </a:r>
            <a:r>
              <a:rPr lang="en-US" altLang="en-US" sz="3600" baseline="-25000"/>
              <a:t>(S)</a:t>
            </a:r>
            <a:endParaRPr lang="en-US" altLang="en-US" sz="3200"/>
          </a:p>
        </p:txBody>
      </p:sp>
      <p:sp>
        <p:nvSpPr>
          <p:cNvPr id="21511" name="Text Box 27">
            <a:extLst>
              <a:ext uri="{FF2B5EF4-FFF2-40B4-BE49-F238E27FC236}">
                <a16:creationId xmlns:a16="http://schemas.microsoft.com/office/drawing/2014/main" id="{EB4AE9FE-1BC4-47EF-85B8-3AD0F18ACA17}"/>
              </a:ext>
            </a:extLst>
          </p:cNvPr>
          <p:cNvSpPr txBox="1">
            <a:spLocks noChangeArrowheads="1"/>
          </p:cNvSpPr>
          <p:nvPr/>
        </p:nvSpPr>
        <p:spPr bwMode="auto">
          <a:xfrm>
            <a:off x="179388" y="4652963"/>
            <a:ext cx="7308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a:t>CuSO</a:t>
            </a:r>
            <a:r>
              <a:rPr lang="en-US" altLang="en-US" sz="3600" baseline="-25000"/>
              <a:t>4</a:t>
            </a:r>
            <a:r>
              <a:rPr lang="en-US" altLang="en-US" sz="3600"/>
              <a:t>·5H</a:t>
            </a:r>
            <a:r>
              <a:rPr lang="en-US" altLang="en-US" sz="3600" baseline="-25000"/>
              <a:t>2</a:t>
            </a:r>
            <a:r>
              <a:rPr lang="en-US" altLang="en-US" sz="3600"/>
              <a:t>O</a:t>
            </a:r>
            <a:r>
              <a:rPr lang="en-US" altLang="en-US" sz="3600" baseline="-25000"/>
              <a:t>(S) </a:t>
            </a:r>
            <a:r>
              <a:rPr lang="en-US" altLang="en-US" sz="3600"/>
              <a:t>→CuSO</a:t>
            </a:r>
            <a:r>
              <a:rPr lang="en-US" altLang="en-US" sz="3600" baseline="-25000"/>
              <a:t>4(s)</a:t>
            </a:r>
            <a:r>
              <a:rPr lang="en-US" altLang="en-US" sz="3600"/>
              <a:t>+5H</a:t>
            </a:r>
            <a:r>
              <a:rPr lang="en-US" altLang="en-US" sz="3600" baseline="-25000"/>
              <a:t>2</a:t>
            </a:r>
            <a:r>
              <a:rPr lang="en-US" altLang="en-US" sz="3600"/>
              <a:t>O</a:t>
            </a:r>
            <a:r>
              <a:rPr lang="en-US" altLang="en-US" sz="3600" baseline="-25000"/>
              <a:t>(l)</a:t>
            </a:r>
          </a:p>
        </p:txBody>
      </p:sp>
      <p:sp>
        <p:nvSpPr>
          <p:cNvPr id="21512" name="Text Box 28">
            <a:extLst>
              <a:ext uri="{FF2B5EF4-FFF2-40B4-BE49-F238E27FC236}">
                <a16:creationId xmlns:a16="http://schemas.microsoft.com/office/drawing/2014/main" id="{4F96421B-6CD1-F85B-62A1-C1EA6279BA7D}"/>
              </a:ext>
            </a:extLst>
          </p:cNvPr>
          <p:cNvSpPr txBox="1">
            <a:spLocks noChangeArrowheads="1"/>
          </p:cNvSpPr>
          <p:nvPr/>
        </p:nvSpPr>
        <p:spPr bwMode="auto">
          <a:xfrm>
            <a:off x="7308850" y="3141663"/>
            <a:ext cx="14049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folHlink"/>
              </a:buClr>
              <a:buSzPct val="80000"/>
              <a:buFont typeface="Wingdings" panose="05000000000000000000" pitchFamily="2" charset="2"/>
              <a:buNone/>
            </a:pPr>
            <a:r>
              <a:rPr lang="el-GR" altLang="en-US" sz="3200" b="1">
                <a:solidFill>
                  <a:schemeClr val="hlink"/>
                </a:solidFill>
              </a:rPr>
              <a:t>Δ</a:t>
            </a:r>
            <a:r>
              <a:rPr lang="en-US" altLang="en-US" sz="3200" b="1">
                <a:solidFill>
                  <a:schemeClr val="hlink"/>
                </a:solidFill>
              </a:rPr>
              <a:t>H°&lt;0</a:t>
            </a:r>
            <a:endParaRPr lang="en-US" altLang="en-US" b="1">
              <a:solidFill>
                <a:schemeClr val="hlink"/>
              </a:solidFill>
            </a:endParaRPr>
          </a:p>
        </p:txBody>
      </p:sp>
      <p:sp>
        <p:nvSpPr>
          <p:cNvPr id="21513" name="Text Box 29">
            <a:extLst>
              <a:ext uri="{FF2B5EF4-FFF2-40B4-BE49-F238E27FC236}">
                <a16:creationId xmlns:a16="http://schemas.microsoft.com/office/drawing/2014/main" id="{DEDEAA25-A191-D5AE-546D-D8F9EA58734E}"/>
              </a:ext>
            </a:extLst>
          </p:cNvPr>
          <p:cNvSpPr txBox="1">
            <a:spLocks noChangeArrowheads="1"/>
          </p:cNvSpPr>
          <p:nvPr/>
        </p:nvSpPr>
        <p:spPr bwMode="auto">
          <a:xfrm>
            <a:off x="7632700" y="4689475"/>
            <a:ext cx="14049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folHlink"/>
              </a:buClr>
              <a:buSzPct val="80000"/>
              <a:buFont typeface="Wingdings" panose="05000000000000000000" pitchFamily="2" charset="2"/>
              <a:buNone/>
            </a:pPr>
            <a:r>
              <a:rPr lang="el-GR" altLang="en-US" sz="3200" b="1">
                <a:solidFill>
                  <a:schemeClr val="hlink"/>
                </a:solidFill>
              </a:rPr>
              <a:t>Δ</a:t>
            </a:r>
            <a:r>
              <a:rPr lang="en-US" altLang="en-US" sz="3200" b="1">
                <a:solidFill>
                  <a:schemeClr val="hlink"/>
                </a:solidFill>
              </a:rPr>
              <a:t>H°&gt;0</a:t>
            </a:r>
            <a:endParaRPr lang="en-US" altLang="en-US" b="1">
              <a:solidFill>
                <a:schemeClr val="hlink"/>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DE2607B-8E59-D0FD-8DF7-60AC8F6C10A0}"/>
              </a:ext>
            </a:extLst>
          </p:cNvPr>
          <p:cNvSpPr>
            <a:spLocks noGrp="1" noChangeArrowheads="1"/>
          </p:cNvSpPr>
          <p:nvPr>
            <p:ph type="title" idx="4294967295"/>
          </p:nvPr>
        </p:nvSpPr>
        <p:spPr/>
        <p:txBody>
          <a:bodyPr/>
          <a:lstStyle/>
          <a:p>
            <a:pPr eaLnBrk="1" hangingPunct="1"/>
            <a:r>
              <a:rPr lang="he-IL" altLang="en-US" b="1" dirty="0"/>
              <a:t>ניסוי 2 - ממגיבים לתוצרים וההיפך  </a:t>
            </a:r>
            <a:endParaRPr lang="en-US" altLang="en-US" b="1" dirty="0"/>
          </a:p>
        </p:txBody>
      </p:sp>
      <p:graphicFrame>
        <p:nvGraphicFramePr>
          <p:cNvPr id="75802" name="Group 26">
            <a:extLst>
              <a:ext uri="{FF2B5EF4-FFF2-40B4-BE49-F238E27FC236}">
                <a16:creationId xmlns:a16="http://schemas.microsoft.com/office/drawing/2014/main" id="{E61CACFF-D23A-E8CB-1E03-FF157C83F7B4}"/>
              </a:ext>
            </a:extLst>
          </p:cNvPr>
          <p:cNvGraphicFramePr>
            <a:graphicFrameLocks noGrp="1"/>
          </p:cNvGraphicFramePr>
          <p:nvPr>
            <p:ph idx="4294967295"/>
            <p:extLst>
              <p:ext uri="{D42A27DB-BD31-4B8C-83A1-F6EECF244321}">
                <p14:modId xmlns:p14="http://schemas.microsoft.com/office/powerpoint/2010/main" val="1113818994"/>
              </p:ext>
            </p:extLst>
          </p:nvPr>
        </p:nvGraphicFramePr>
        <p:xfrm>
          <a:off x="611188" y="1557338"/>
          <a:ext cx="8229600" cy="4957942"/>
        </p:xfrm>
        <a:graphic>
          <a:graphicData uri="http://schemas.openxmlformats.org/drawingml/2006/table">
            <a:tbl>
              <a:tblPr rtl="1" firstRow="1"/>
              <a:tblGrid>
                <a:gridCol w="1954213">
                  <a:extLst>
                    <a:ext uri="{9D8B030D-6E8A-4147-A177-3AD203B41FA5}">
                      <a16:colId xmlns:a16="http://schemas.microsoft.com/office/drawing/2014/main" val="20000"/>
                    </a:ext>
                  </a:extLst>
                </a:gridCol>
                <a:gridCol w="6275387">
                  <a:extLst>
                    <a:ext uri="{9D8B030D-6E8A-4147-A177-3AD203B41FA5}">
                      <a16:colId xmlns:a16="http://schemas.microsoft.com/office/drawing/2014/main" val="20001"/>
                    </a:ext>
                  </a:extLst>
                </a:gridCol>
              </a:tblGrid>
              <a:tr h="518127">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400" b="0" i="0" u="none" strike="noStrike" cap="none" normalizeH="0" baseline="0">
                          <a:ln>
                            <a:noFill/>
                          </a:ln>
                          <a:solidFill>
                            <a:schemeClr val="tx1"/>
                          </a:solidFill>
                          <a:effectLst/>
                          <a:latin typeface="Arial" charset="0"/>
                          <a:cs typeface="Arial" charset="0"/>
                        </a:rPr>
                        <a:t>4</a:t>
                      </a:r>
                      <a:r>
                        <a:rPr kumimoji="0" lang="he-IL" sz="2800" b="0" i="0" u="none" strike="noStrike" cap="none" normalizeH="0" baseline="0">
                          <a:ln>
                            <a:noFill/>
                          </a:ln>
                          <a:solidFill>
                            <a:schemeClr val="tx1"/>
                          </a:solidFill>
                          <a:effectLst/>
                          <a:latin typeface="Arial" charset="0"/>
                          <a:cs typeface="Arial" charset="0"/>
                        </a:rPr>
                        <a:t> </a:t>
                      </a:r>
                      <a:r>
                        <a:rPr kumimoji="0" lang="he-IL" sz="2400" b="0" i="0" u="none" strike="noStrike" cap="none" normalizeH="0" baseline="0">
                          <a:ln>
                            <a:noFill/>
                          </a:ln>
                          <a:solidFill>
                            <a:schemeClr val="tx1"/>
                          </a:solidFill>
                          <a:effectLst/>
                          <a:latin typeface="Arial" charset="0"/>
                          <a:cs typeface="Arial" charset="0"/>
                        </a:rPr>
                        <a:t>רמות הבנה</a:t>
                      </a:r>
                      <a:endParaRPr kumimoji="0" lang="en-US" sz="2400" b="0" i="0" u="none" strike="noStrike" cap="none" normalizeH="0" baseline="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04D80"/>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800" b="0" i="0" u="none" strike="noStrike" cap="none" normalizeH="0" baseline="0">
                          <a:ln>
                            <a:noFill/>
                          </a:ln>
                          <a:solidFill>
                            <a:schemeClr val="tx1"/>
                          </a:solidFill>
                          <a:effectLst/>
                          <a:latin typeface="Arial" charset="0"/>
                          <a:cs typeface="Arial" charset="0"/>
                        </a:rPr>
                        <a:t>פירוט</a:t>
                      </a:r>
                      <a:endParaRPr kumimoji="0" lang="en-US" sz="2800" b="0" i="0" u="none" strike="noStrike" cap="none" normalizeH="0" baseline="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04D80"/>
                    </a:solidFill>
                  </a:tcPr>
                </a:tc>
                <a:extLst>
                  <a:ext uri="{0D108BD9-81ED-4DB2-BD59-A6C34878D82A}">
                    <a16:rowId xmlns:a16="http://schemas.microsoft.com/office/drawing/2014/main" val="10000"/>
                  </a:ext>
                </a:extLst>
              </a:tr>
              <a:tr h="123975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400" b="0" i="0" u="none" strike="noStrike" cap="none" normalizeH="0" baseline="0">
                          <a:ln>
                            <a:noFill/>
                          </a:ln>
                          <a:solidFill>
                            <a:schemeClr val="tx1"/>
                          </a:solidFill>
                          <a:effectLst/>
                          <a:latin typeface="Arial" charset="0"/>
                          <a:cs typeface="Arial" charset="0"/>
                        </a:rPr>
                        <a:t>מאקרוסקופית </a:t>
                      </a:r>
                      <a:endParaRPr kumimoji="0" lang="en-US" sz="2400" b="0" i="0" u="none" strike="noStrike" cap="none" normalizeH="0" baseline="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819">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800" b="0" i="0" u="none" strike="noStrike" cap="none" normalizeH="0" baseline="0">
                          <a:ln>
                            <a:noFill/>
                          </a:ln>
                          <a:solidFill>
                            <a:schemeClr val="tx1"/>
                          </a:solidFill>
                          <a:effectLst/>
                          <a:latin typeface="Arial" charset="0"/>
                          <a:cs typeface="Arial" charset="0"/>
                        </a:rPr>
                        <a:t>מיקרוסקופית </a:t>
                      </a:r>
                      <a:endParaRPr kumimoji="0" lang="en-US" sz="2800" b="0" i="0" u="none" strike="noStrike" cap="none" normalizeH="0" baseline="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800" b="0" i="0" u="none" strike="noStrike" cap="none" normalizeH="0" baseline="0">
                          <a:ln>
                            <a:noFill/>
                          </a:ln>
                          <a:solidFill>
                            <a:schemeClr val="tx1"/>
                          </a:solidFill>
                          <a:effectLst/>
                          <a:latin typeface="Arial" charset="0"/>
                          <a:cs typeface="Arial" charset="0"/>
                        </a:rPr>
                        <a:t>מולקולות מים מתקשרות אל  היונים במוצק היוני אנהידרידי. מתקבל הידראט.</a:t>
                      </a:r>
                      <a:endParaRPr kumimoji="0" lang="en-US" sz="2800" b="0" i="0" u="none" strike="noStrike" cap="none" normalizeH="0" baseline="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722">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800" b="0" i="0" u="none" strike="noStrike" cap="none" normalizeH="0" baseline="0">
                          <a:ln>
                            <a:noFill/>
                          </a:ln>
                          <a:solidFill>
                            <a:schemeClr val="tx1"/>
                          </a:solidFill>
                          <a:effectLst/>
                          <a:latin typeface="Arial" charset="0"/>
                          <a:cs typeface="Arial" charset="0"/>
                        </a:rPr>
                        <a:t>סמל </a:t>
                      </a:r>
                      <a:endParaRPr kumimoji="0" lang="en-US" sz="2800" b="0" i="0" u="none" strike="noStrike" cap="none" normalizeH="0" baseline="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CuSO</a:t>
                      </a:r>
                      <a:r>
                        <a:rPr kumimoji="0" lang="en-US" sz="2800" b="0" i="0" u="none" strike="noStrike" cap="none" normalizeH="0" baseline="-25000">
                          <a:ln>
                            <a:noFill/>
                          </a:ln>
                          <a:solidFill>
                            <a:schemeClr val="tx1"/>
                          </a:solidFill>
                          <a:effectLst/>
                          <a:latin typeface="Arial" charset="0"/>
                          <a:cs typeface="Arial" charset="0"/>
                        </a:rPr>
                        <a:t>4(s)</a:t>
                      </a:r>
                      <a:r>
                        <a:rPr kumimoji="0" lang="en-US" sz="2800" b="0" i="0" u="none" strike="noStrike" cap="none" normalizeH="0" baseline="0">
                          <a:ln>
                            <a:noFill/>
                          </a:ln>
                          <a:solidFill>
                            <a:schemeClr val="tx1"/>
                          </a:solidFill>
                          <a:effectLst/>
                          <a:latin typeface="Arial" charset="0"/>
                          <a:cs typeface="Arial" charset="0"/>
                        </a:rPr>
                        <a:t>+5H</a:t>
                      </a:r>
                      <a:r>
                        <a:rPr kumimoji="0" lang="en-US" sz="2800" b="0" i="0" u="none" strike="noStrike" cap="none" normalizeH="0" baseline="-25000">
                          <a:ln>
                            <a:noFill/>
                          </a:ln>
                          <a:solidFill>
                            <a:schemeClr val="tx1"/>
                          </a:solidFill>
                          <a:effectLst/>
                          <a:latin typeface="Arial" charset="0"/>
                          <a:cs typeface="Arial" charset="0"/>
                        </a:rPr>
                        <a:t>2</a:t>
                      </a:r>
                      <a:r>
                        <a:rPr kumimoji="0" lang="en-US" sz="2800" b="0" i="0" u="none" strike="noStrike" cap="none" normalizeH="0" baseline="0">
                          <a:ln>
                            <a:noFill/>
                          </a:ln>
                          <a:solidFill>
                            <a:schemeClr val="tx1"/>
                          </a:solidFill>
                          <a:effectLst/>
                          <a:latin typeface="Arial" charset="0"/>
                          <a:cs typeface="Arial" charset="0"/>
                        </a:rPr>
                        <a:t>O</a:t>
                      </a:r>
                      <a:r>
                        <a:rPr kumimoji="0" lang="en-US" sz="2800" b="0" i="0" u="none" strike="noStrike" cap="none" normalizeH="0" baseline="-25000">
                          <a:ln>
                            <a:noFill/>
                          </a:ln>
                          <a:solidFill>
                            <a:schemeClr val="tx1"/>
                          </a:solidFill>
                          <a:effectLst/>
                          <a:latin typeface="Arial" charset="0"/>
                          <a:cs typeface="Arial" charset="0"/>
                        </a:rPr>
                        <a:t>(l)</a:t>
                      </a:r>
                      <a:r>
                        <a:rPr kumimoji="0" lang="en-US" sz="2800" b="0" i="0" u="none" strike="noStrike" cap="none" normalizeH="0" baseline="0">
                          <a:ln>
                            <a:noFill/>
                          </a:ln>
                          <a:solidFill>
                            <a:schemeClr val="tx1"/>
                          </a:solidFill>
                          <a:effectLst/>
                          <a:latin typeface="Arial" charset="0"/>
                          <a:cs typeface="Arial" charset="0"/>
                        </a:rPr>
                        <a:t>→CuSO</a:t>
                      </a:r>
                      <a:r>
                        <a:rPr kumimoji="0" lang="en-US" sz="2800" b="0" i="0" u="none" strike="noStrike" cap="none" normalizeH="0" baseline="-25000">
                          <a:ln>
                            <a:noFill/>
                          </a:ln>
                          <a:solidFill>
                            <a:schemeClr val="tx1"/>
                          </a:solidFill>
                          <a:effectLst/>
                          <a:latin typeface="Arial" charset="0"/>
                          <a:cs typeface="Arial" charset="0"/>
                        </a:rPr>
                        <a:t>4</a:t>
                      </a:r>
                      <a:r>
                        <a:rPr kumimoji="0" lang="en-US" sz="2800" b="0" i="0" u="none" strike="noStrike" cap="none" normalizeH="0" baseline="0">
                          <a:ln>
                            <a:noFill/>
                          </a:ln>
                          <a:solidFill>
                            <a:schemeClr val="tx1"/>
                          </a:solidFill>
                          <a:effectLst/>
                          <a:latin typeface="Arial" charset="0"/>
                          <a:cs typeface="Arial" charset="0"/>
                        </a:rPr>
                        <a:t>·5H</a:t>
                      </a:r>
                      <a:r>
                        <a:rPr kumimoji="0" lang="en-US" sz="2800" b="0" i="0" u="none" strike="noStrike" cap="none" normalizeH="0" baseline="-25000">
                          <a:ln>
                            <a:noFill/>
                          </a:ln>
                          <a:solidFill>
                            <a:schemeClr val="tx1"/>
                          </a:solidFill>
                          <a:effectLst/>
                          <a:latin typeface="Arial" charset="0"/>
                          <a:cs typeface="Arial" charset="0"/>
                        </a:rPr>
                        <a:t>2</a:t>
                      </a:r>
                      <a:r>
                        <a:rPr kumimoji="0" lang="en-US" sz="2800" b="0" i="0" u="none" strike="noStrike" cap="none" normalizeH="0" baseline="0">
                          <a:ln>
                            <a:noFill/>
                          </a:ln>
                          <a:solidFill>
                            <a:schemeClr val="tx1"/>
                          </a:solidFill>
                          <a:effectLst/>
                          <a:latin typeface="Arial" charset="0"/>
                          <a:cs typeface="Arial" charset="0"/>
                        </a:rPr>
                        <a:t>O</a:t>
                      </a:r>
                      <a:r>
                        <a:rPr kumimoji="0" lang="en-US" sz="2800" b="0" i="0" u="none" strike="noStrike" cap="none" normalizeH="0" baseline="-25000">
                          <a:ln>
                            <a:noFill/>
                          </a:ln>
                          <a:solidFill>
                            <a:schemeClr val="tx1"/>
                          </a:solidFill>
                          <a:effectLst/>
                          <a:latin typeface="Arial" charset="0"/>
                          <a:cs typeface="Arial" charset="0"/>
                        </a:rPr>
                        <a:t>(S)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15336">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800" b="0" i="0" u="none" strike="noStrike" cap="none" normalizeH="0" baseline="0">
                          <a:ln>
                            <a:noFill/>
                          </a:ln>
                          <a:solidFill>
                            <a:schemeClr val="tx1"/>
                          </a:solidFill>
                          <a:effectLst/>
                          <a:latin typeface="Arial" charset="0"/>
                          <a:cs typeface="Arial" charset="0"/>
                        </a:rPr>
                        <a:t>תהליך</a:t>
                      </a:r>
                      <a:endParaRPr kumimoji="0" lang="en-US" sz="2800" b="0" i="0" u="none" strike="noStrike" cap="none" normalizeH="0" baseline="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400" b="0" i="0" u="none" strike="noStrike" cap="none" normalizeH="0" baseline="0" dirty="0">
                          <a:ln>
                            <a:noFill/>
                          </a:ln>
                          <a:solidFill>
                            <a:schemeClr val="tx1"/>
                          </a:solidFill>
                          <a:effectLst/>
                          <a:latin typeface="Arial" charset="0"/>
                          <a:cs typeface="Arial" charset="0"/>
                        </a:rPr>
                        <a:t>קשרים בין מולקולות המים ניתקים, ונוצרים קשרים חדשים בין מולקולות המים לבין יונים המצויים במוצק היוני. תהליך יצירת מלח </a:t>
                      </a:r>
                      <a:r>
                        <a:rPr kumimoji="0" lang="he-IL" sz="2400" b="0" i="0" u="none" strike="noStrike" cap="none" normalizeH="0" baseline="0" dirty="0" err="1">
                          <a:ln>
                            <a:noFill/>
                          </a:ln>
                          <a:solidFill>
                            <a:schemeClr val="tx1"/>
                          </a:solidFill>
                          <a:effectLst/>
                          <a:latin typeface="Arial" charset="0"/>
                          <a:cs typeface="Arial" charset="0"/>
                        </a:rPr>
                        <a:t>ההידראט</a:t>
                      </a:r>
                      <a:r>
                        <a:rPr kumimoji="0" lang="he-IL" sz="2400" b="0" i="0" u="none" strike="noStrike" cap="none" normalizeH="0" baseline="0" dirty="0">
                          <a:ln>
                            <a:noFill/>
                          </a:ln>
                          <a:solidFill>
                            <a:schemeClr val="tx1"/>
                          </a:solidFill>
                          <a:effectLst/>
                          <a:latin typeface="Arial" charset="0"/>
                          <a:cs typeface="Arial" charset="0"/>
                        </a:rPr>
                        <a:t> הוא </a:t>
                      </a:r>
                      <a:r>
                        <a:rPr kumimoji="0" lang="he-IL" sz="2400" b="0" i="0" u="none" strike="noStrike" cap="none" normalizeH="0" baseline="0" dirty="0" err="1">
                          <a:ln>
                            <a:noFill/>
                          </a:ln>
                          <a:solidFill>
                            <a:schemeClr val="tx1"/>
                          </a:solidFill>
                          <a:effectLst/>
                          <a:latin typeface="Arial" charset="0"/>
                          <a:cs typeface="Arial" charset="0"/>
                        </a:rPr>
                        <a:t>אכסותרמי</a:t>
                      </a:r>
                      <a:r>
                        <a:rPr kumimoji="0" lang="he-IL" sz="2400" b="0" i="0" u="none" strike="noStrike" cap="none" normalizeH="0" baseline="0" dirty="0">
                          <a:ln>
                            <a:noFill/>
                          </a:ln>
                          <a:solidFill>
                            <a:schemeClr val="tx1"/>
                          </a:solidFill>
                          <a:effectLst/>
                          <a:latin typeface="Arial" charset="0"/>
                          <a:cs typeface="Arial" charset="0"/>
                        </a:rPr>
                        <a:t>, </a:t>
                      </a:r>
                      <a:r>
                        <a:rPr kumimoji="0" lang="he-IL" sz="2400" b="1" i="0" u="none" strike="noStrike" cap="none" normalizeH="0" baseline="0" dirty="0">
                          <a:ln>
                            <a:noFill/>
                          </a:ln>
                          <a:solidFill>
                            <a:schemeClr val="tx1"/>
                          </a:solidFill>
                          <a:effectLst/>
                          <a:latin typeface="Arial" charset="0"/>
                          <a:cs typeface="Arial" charset="0"/>
                        </a:rPr>
                        <a:t>נפלטת אנרגיה מהמערכת לסביבה</a:t>
                      </a:r>
                      <a:r>
                        <a:rPr kumimoji="0" lang="he-IL" sz="2400" b="0" i="0" u="none" strike="noStrike" cap="none" normalizeH="0" baseline="0" dirty="0">
                          <a:ln>
                            <a:noFill/>
                          </a:ln>
                          <a:solidFill>
                            <a:schemeClr val="tx1"/>
                          </a:solidFill>
                          <a:effectLst/>
                          <a:latin typeface="Arial" charset="0"/>
                          <a:cs typeface="Arial" charset="0"/>
                        </a:rPr>
                        <a:t>.</a:t>
                      </a:r>
                      <a:r>
                        <a:rPr kumimoji="0" lang="he-IL" sz="2800" b="0" i="0" u="none" strike="noStrike" cap="none" normalizeH="0" baseline="0" dirty="0">
                          <a:ln>
                            <a:noFill/>
                          </a:ln>
                          <a:solidFill>
                            <a:schemeClr val="tx1"/>
                          </a:solidFill>
                          <a:effectLst/>
                          <a:latin typeface="Arial" charset="0"/>
                          <a:cs typeface="Arial" charset="0"/>
                        </a:rPr>
                        <a:t> </a:t>
                      </a:r>
                      <a:endParaRPr kumimoji="0" lang="en-US" sz="2800" b="0" i="0" u="none" strike="noStrike" cap="none" normalizeH="0" baseline="0" dirty="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2553" name="Picture 25" descr="יב חקר פולימרים 003">
            <a:extLst>
              <a:ext uri="{FF2B5EF4-FFF2-40B4-BE49-F238E27FC236}">
                <a16:creationId xmlns:a16="http://schemas.microsoft.com/office/drawing/2014/main" id="{C0D50ABD-EA48-57CF-A502-0FFFBF4DC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63" t="5666" r="6250"/>
          <a:stretch>
            <a:fillRect/>
          </a:stretch>
        </p:blipFill>
        <p:spPr bwMode="auto">
          <a:xfrm>
            <a:off x="3671888" y="2060575"/>
            <a:ext cx="1474787" cy="1216025"/>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5803" name="Rectangle 27">
            <a:extLst>
              <a:ext uri="{FF2B5EF4-FFF2-40B4-BE49-F238E27FC236}">
                <a16:creationId xmlns:a16="http://schemas.microsoft.com/office/drawing/2014/main" id="{2D9BA8CB-2593-D928-930F-A69ADB52DF80}"/>
              </a:ext>
              <a:ext uri="{C183D7F6-B498-43B3-948B-1728B52AA6E4}">
                <adec:decorative xmlns:adec="http://schemas.microsoft.com/office/drawing/2017/decorative" val="1"/>
              </a:ext>
            </a:extLst>
          </p:cNvPr>
          <p:cNvSpPr>
            <a:spLocks noChangeArrowheads="1"/>
          </p:cNvSpPr>
          <p:nvPr/>
        </p:nvSpPr>
        <p:spPr bwMode="auto">
          <a:xfrm>
            <a:off x="611188" y="3284538"/>
            <a:ext cx="6265862" cy="320516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75803"/>
                                        </p:tgtEl>
                                      </p:cBhvr>
                                    </p:animEffect>
                                    <p:set>
                                      <p:cBhvr>
                                        <p:cTn id="7" dur="1" fill="hold">
                                          <p:stCondLst>
                                            <p:cond delay="1999"/>
                                          </p:stCondLst>
                                        </p:cTn>
                                        <p:tgtEl>
                                          <p:spTgt spid="758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28983F2-C35D-9041-7AD5-4E5807BE32E2}"/>
              </a:ext>
            </a:extLst>
          </p:cNvPr>
          <p:cNvSpPr>
            <a:spLocks noGrp="1" noChangeArrowheads="1"/>
          </p:cNvSpPr>
          <p:nvPr>
            <p:ph type="ctrTitle"/>
          </p:nvPr>
        </p:nvSpPr>
        <p:spPr>
          <a:xfrm>
            <a:off x="358775" y="1989138"/>
            <a:ext cx="8172450" cy="1655762"/>
          </a:xfrm>
        </p:spPr>
        <p:txBody>
          <a:bodyPr/>
          <a:lstStyle/>
          <a:p>
            <a:pPr eaLnBrk="1" hangingPunct="1"/>
            <a:r>
              <a:rPr lang="he-IL" altLang="en-US" b="1"/>
              <a:t>שינויי אנרגיה בתגובות כימיות – כמה?</a:t>
            </a:r>
            <a:endParaRPr lang="en-US" altLang="en-US" b="1"/>
          </a:p>
        </p:txBody>
      </p:sp>
      <p:sp>
        <p:nvSpPr>
          <p:cNvPr id="5123" name="Rectangle 3">
            <a:extLst>
              <a:ext uri="{FF2B5EF4-FFF2-40B4-BE49-F238E27FC236}">
                <a16:creationId xmlns:a16="http://schemas.microsoft.com/office/drawing/2014/main" id="{2D2611A2-A1AE-4DE8-3E93-2DE7BECBE213}"/>
              </a:ext>
            </a:extLst>
          </p:cNvPr>
          <p:cNvSpPr>
            <a:spLocks noGrp="1" noChangeArrowheads="1"/>
          </p:cNvSpPr>
          <p:nvPr>
            <p:ph type="subTitle" idx="1"/>
          </p:nvPr>
        </p:nvSpPr>
        <p:spPr>
          <a:xfrm>
            <a:off x="576263" y="3536950"/>
            <a:ext cx="7920037" cy="1260475"/>
          </a:xfrm>
        </p:spPr>
        <p:txBody>
          <a:bodyPr/>
          <a:lstStyle/>
          <a:p>
            <a:pPr eaLnBrk="1" hangingPunct="1"/>
            <a:r>
              <a:rPr lang="he-IL" altLang="en-US"/>
              <a:t>כמה אנרגיה נפלטת/נקלטת במהלך תגובה כימית?</a:t>
            </a:r>
          </a:p>
          <a:p>
            <a:pPr eaLnBrk="1" hangingPunct="1"/>
            <a:r>
              <a:rPr lang="he-IL" altLang="en-US"/>
              <a:t>האם ניתן למדוד את שינוי</a:t>
            </a:r>
            <a:r>
              <a:rPr lang="en-US" altLang="en-US"/>
              <a:t> </a:t>
            </a:r>
            <a:r>
              <a:rPr lang="he-IL" altLang="en-US"/>
              <a:t>האנרגיה בתגובה כימית</a:t>
            </a:r>
            <a:r>
              <a:rPr lang="en-US" altLang="en-US"/>
              <a:t>?</a:t>
            </a:r>
          </a:p>
          <a:p>
            <a:pPr eaLnBrk="1" hangingPunct="1"/>
            <a:r>
              <a:rPr lang="he-IL" altLang="en-US"/>
              <a:t>איך מחשבים את שינוי האנרגיה בתגובה?</a:t>
            </a:r>
            <a:endParaRPr lang="en-US"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94DCA73-87C1-43E9-E6BC-1F70E75D35A3}"/>
              </a:ext>
            </a:extLst>
          </p:cNvPr>
          <p:cNvSpPr>
            <a:spLocks noGrp="1" noChangeArrowheads="1"/>
          </p:cNvSpPr>
          <p:nvPr>
            <p:ph type="title" idx="4294967295"/>
          </p:nvPr>
        </p:nvSpPr>
        <p:spPr/>
        <p:txBody>
          <a:bodyPr/>
          <a:lstStyle/>
          <a:p>
            <a:pPr eaLnBrk="1" hangingPunct="1"/>
            <a:r>
              <a:rPr lang="he-IL" altLang="en-US" b="1"/>
              <a:t>ניסוי שקית החימום</a:t>
            </a:r>
            <a:endParaRPr lang="en-US" altLang="en-US" b="1"/>
          </a:p>
        </p:txBody>
      </p:sp>
      <p:sp>
        <p:nvSpPr>
          <p:cNvPr id="23555" name="Rectangle 3">
            <a:extLst>
              <a:ext uri="{FF2B5EF4-FFF2-40B4-BE49-F238E27FC236}">
                <a16:creationId xmlns:a16="http://schemas.microsoft.com/office/drawing/2014/main" id="{9B3021CB-D30C-F911-94EA-9F52E77B8134}"/>
              </a:ext>
              <a:ext uri="{C183D7F6-B498-43B3-948B-1728B52AA6E4}">
                <adec:decorative xmlns:adec="http://schemas.microsoft.com/office/drawing/2017/decorative" val="1"/>
              </a:ext>
            </a:extLst>
          </p:cNvPr>
          <p:cNvSpPr>
            <a:spLocks noGrp="1" noChangeArrowheads="1"/>
          </p:cNvSpPr>
          <p:nvPr>
            <p:ph type="body" idx="4294967295"/>
          </p:nvPr>
        </p:nvSpPr>
        <p:spPr>
          <a:xfrm>
            <a:off x="684213" y="1700213"/>
            <a:ext cx="8229600" cy="4525962"/>
          </a:xfrm>
        </p:spPr>
        <p:txBody>
          <a:bodyPr/>
          <a:lstStyle/>
          <a:p>
            <a:pPr eaLnBrk="1" hangingPunct="1"/>
            <a:endParaRPr lang="he-IL" altLang="en-US"/>
          </a:p>
          <a:p>
            <a:pPr eaLnBrk="1" hangingPunct="1">
              <a:buFont typeface="Wingdings" panose="05000000000000000000" pitchFamily="2" charset="2"/>
              <a:buNone/>
            </a:pPr>
            <a:endParaRPr lang="en-US" altLang="en-US"/>
          </a:p>
        </p:txBody>
      </p:sp>
      <p:graphicFrame>
        <p:nvGraphicFramePr>
          <p:cNvPr id="76833" name="Group 33">
            <a:extLst>
              <a:ext uri="{FF2B5EF4-FFF2-40B4-BE49-F238E27FC236}">
                <a16:creationId xmlns:a16="http://schemas.microsoft.com/office/drawing/2014/main" id="{CF501A95-AF73-318D-C437-376D00BBF064}"/>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342058570"/>
              </p:ext>
            </p:extLst>
          </p:nvPr>
        </p:nvGraphicFramePr>
        <p:xfrm>
          <a:off x="468313" y="1484313"/>
          <a:ext cx="8459787" cy="4751469"/>
        </p:xfrm>
        <a:graphic>
          <a:graphicData uri="http://schemas.openxmlformats.org/drawingml/2006/table">
            <a:tbl>
              <a:tblPr rtl="1" firstRow="1"/>
              <a:tblGrid>
                <a:gridCol w="1798637">
                  <a:extLst>
                    <a:ext uri="{9D8B030D-6E8A-4147-A177-3AD203B41FA5}">
                      <a16:colId xmlns:a16="http://schemas.microsoft.com/office/drawing/2014/main" val="20000"/>
                    </a:ext>
                  </a:extLst>
                </a:gridCol>
                <a:gridCol w="6661150">
                  <a:extLst>
                    <a:ext uri="{9D8B030D-6E8A-4147-A177-3AD203B41FA5}">
                      <a16:colId xmlns:a16="http://schemas.microsoft.com/office/drawing/2014/main" val="20001"/>
                    </a:ext>
                  </a:extLst>
                </a:gridCol>
              </a:tblGrid>
              <a:tr h="576224">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400" b="0" i="0" u="none" strike="noStrike" cap="none" normalizeH="0" baseline="0">
                          <a:ln>
                            <a:noFill/>
                          </a:ln>
                          <a:solidFill>
                            <a:schemeClr val="tx1"/>
                          </a:solidFill>
                          <a:effectLst/>
                          <a:latin typeface="Arial" charset="0"/>
                          <a:cs typeface="Arial" charset="0"/>
                        </a:rPr>
                        <a:t>רמת הבנה</a:t>
                      </a:r>
                      <a:endParaRPr kumimoji="0" lang="en-US" sz="2400" b="0" i="0" u="none" strike="noStrike" cap="none" normalizeH="0" baseline="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04D80"/>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800" b="0" i="0" u="none" strike="noStrike" cap="none" normalizeH="0" baseline="0">
                          <a:ln>
                            <a:noFill/>
                          </a:ln>
                          <a:solidFill>
                            <a:schemeClr val="tx1"/>
                          </a:solidFill>
                          <a:effectLst/>
                          <a:latin typeface="Arial" charset="0"/>
                          <a:cs typeface="Arial" charset="0"/>
                        </a:rPr>
                        <a:t>פירוט</a:t>
                      </a:r>
                      <a:endParaRPr kumimoji="0" lang="en-US" sz="2800" b="0" i="0" u="none" strike="noStrike" cap="none" normalizeH="0" baseline="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04D80"/>
                    </a:solidFill>
                  </a:tcPr>
                </a:tc>
                <a:extLst>
                  <a:ext uri="{0D108BD9-81ED-4DB2-BD59-A6C34878D82A}">
                    <a16:rowId xmlns:a16="http://schemas.microsoft.com/office/drawing/2014/main" val="10000"/>
                  </a:ext>
                </a:extLst>
              </a:tr>
              <a:tr h="904814">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400" b="0" i="0" u="none" strike="noStrike" cap="none" normalizeH="0" baseline="0">
                          <a:ln>
                            <a:noFill/>
                          </a:ln>
                          <a:solidFill>
                            <a:schemeClr val="tx1"/>
                          </a:solidFill>
                          <a:effectLst/>
                          <a:latin typeface="Arial" charset="0"/>
                          <a:cs typeface="Arial" charset="0"/>
                        </a:rPr>
                        <a:t>מאקרוסקופית</a:t>
                      </a:r>
                      <a:endParaRPr kumimoji="0" lang="en-US" sz="2400" b="0" i="0" u="none" strike="noStrike" cap="none" normalizeH="0" baseline="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817">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400" b="0" i="0" u="none" strike="noStrike" cap="none" normalizeH="0" baseline="0">
                          <a:ln>
                            <a:noFill/>
                          </a:ln>
                          <a:solidFill>
                            <a:schemeClr val="tx1"/>
                          </a:solidFill>
                          <a:effectLst/>
                          <a:latin typeface="Arial" charset="0"/>
                          <a:cs typeface="Arial" charset="0"/>
                        </a:rPr>
                        <a:t>מיקרוסקופית</a:t>
                      </a:r>
                      <a:endParaRPr kumimoji="0" lang="en-US" sz="2400" b="0" i="0" u="none" strike="noStrike" cap="none" normalizeH="0" baseline="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800" b="0" i="0" u="none" strike="noStrike" cap="none" normalizeH="0" baseline="0">
                          <a:ln>
                            <a:noFill/>
                          </a:ln>
                          <a:solidFill>
                            <a:schemeClr val="tx1"/>
                          </a:solidFill>
                          <a:effectLst/>
                          <a:latin typeface="Arial" charset="0"/>
                          <a:cs typeface="Arial" charset="0"/>
                        </a:rPr>
                        <a:t>קבלת תוצר מוצק יוני נתרן אצטט מתמיסה רוויה ביתר של יוני נתרן ויוני אצטט. </a:t>
                      </a:r>
                      <a:endParaRPr kumimoji="0" lang="en-US" sz="2800" b="0" i="0" u="none" strike="noStrike" cap="none" normalizeH="0" baseline="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169">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400" b="0" i="0" u="none" strike="noStrike" cap="none" normalizeH="0" baseline="0">
                          <a:ln>
                            <a:noFill/>
                          </a:ln>
                          <a:solidFill>
                            <a:schemeClr val="tx1"/>
                          </a:solidFill>
                          <a:effectLst/>
                          <a:latin typeface="Arial" charset="0"/>
                          <a:cs typeface="Arial" charset="0"/>
                        </a:rPr>
                        <a:t>סמל</a:t>
                      </a:r>
                      <a:endParaRPr kumimoji="0" lang="en-US" sz="2400" b="0" i="0" u="none" strike="noStrike" cap="none" normalizeH="0" baseline="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en-US" sz="2400" b="1" i="0" u="none" strike="noStrike" cap="none" normalizeH="0" baseline="0">
                          <a:ln>
                            <a:noFill/>
                          </a:ln>
                          <a:solidFill>
                            <a:schemeClr val="hlink"/>
                          </a:solidFill>
                          <a:effectLst/>
                          <a:latin typeface="Arial" charset="0"/>
                          <a:cs typeface="Times New Roman" pitchFamily="18" charset="0"/>
                        </a:rPr>
                        <a:t>CH</a:t>
                      </a:r>
                      <a:r>
                        <a:rPr kumimoji="0" lang="en-US" sz="2400" b="1" i="0" u="none" strike="noStrike" cap="none" normalizeH="0" baseline="-25000">
                          <a:ln>
                            <a:noFill/>
                          </a:ln>
                          <a:solidFill>
                            <a:schemeClr val="hlink"/>
                          </a:solidFill>
                          <a:effectLst/>
                          <a:latin typeface="Arial" charset="0"/>
                          <a:cs typeface="Times New Roman" pitchFamily="18" charset="0"/>
                        </a:rPr>
                        <a:t>3</a:t>
                      </a:r>
                      <a:r>
                        <a:rPr kumimoji="0" lang="en-US" sz="2400" b="1" i="0" u="none" strike="noStrike" cap="none" normalizeH="0" baseline="0">
                          <a:ln>
                            <a:noFill/>
                          </a:ln>
                          <a:solidFill>
                            <a:schemeClr val="hlink"/>
                          </a:solidFill>
                          <a:effectLst/>
                          <a:latin typeface="Arial" charset="0"/>
                          <a:cs typeface="Times New Roman" pitchFamily="18" charset="0"/>
                        </a:rPr>
                        <a:t>COO</a:t>
                      </a:r>
                      <a:r>
                        <a:rPr kumimoji="0" lang="en-US" sz="2400" b="1" i="0" u="none" strike="noStrike" cap="none" normalizeH="0" baseline="30000">
                          <a:ln>
                            <a:noFill/>
                          </a:ln>
                          <a:solidFill>
                            <a:schemeClr val="hlink"/>
                          </a:solidFill>
                          <a:effectLst/>
                          <a:latin typeface="Arial" charset="0"/>
                          <a:cs typeface="Times New Roman" pitchFamily="18" charset="0"/>
                        </a:rPr>
                        <a:t>-</a:t>
                      </a:r>
                      <a:r>
                        <a:rPr kumimoji="0" lang="en-US" sz="2400" b="1" i="0" u="none" strike="noStrike" cap="none" normalizeH="0" baseline="-25000">
                          <a:ln>
                            <a:noFill/>
                          </a:ln>
                          <a:solidFill>
                            <a:schemeClr val="hlink"/>
                          </a:solidFill>
                          <a:effectLst/>
                          <a:latin typeface="Arial" charset="0"/>
                          <a:cs typeface="Times New Roman" pitchFamily="18" charset="0"/>
                        </a:rPr>
                        <a:t>(aq)</a:t>
                      </a:r>
                      <a:r>
                        <a:rPr kumimoji="0" lang="en-US" sz="2400" b="1" i="0" u="none" strike="noStrike" cap="none" normalizeH="0" baseline="0">
                          <a:ln>
                            <a:noFill/>
                          </a:ln>
                          <a:solidFill>
                            <a:schemeClr val="hlink"/>
                          </a:solidFill>
                          <a:effectLst/>
                          <a:latin typeface="Arial" charset="0"/>
                          <a:cs typeface="Times New Roman" pitchFamily="18" charset="0"/>
                        </a:rPr>
                        <a:t> + Na</a:t>
                      </a:r>
                      <a:r>
                        <a:rPr kumimoji="0" lang="en-US" sz="2400" b="1" i="0" u="none" strike="noStrike" cap="none" normalizeH="0" baseline="30000">
                          <a:ln>
                            <a:noFill/>
                          </a:ln>
                          <a:solidFill>
                            <a:schemeClr val="hlink"/>
                          </a:solidFill>
                          <a:effectLst/>
                          <a:latin typeface="Arial" charset="0"/>
                          <a:cs typeface="Times New Roman" pitchFamily="18" charset="0"/>
                        </a:rPr>
                        <a:t>+</a:t>
                      </a:r>
                      <a:r>
                        <a:rPr kumimoji="0" lang="en-US" sz="2400" b="1" i="0" u="none" strike="noStrike" cap="none" normalizeH="0" baseline="-25000">
                          <a:ln>
                            <a:noFill/>
                          </a:ln>
                          <a:solidFill>
                            <a:schemeClr val="hlink"/>
                          </a:solidFill>
                          <a:effectLst/>
                          <a:latin typeface="Arial" charset="0"/>
                          <a:cs typeface="Times New Roman" pitchFamily="18" charset="0"/>
                        </a:rPr>
                        <a:t>(aq)</a:t>
                      </a:r>
                      <a:r>
                        <a:rPr kumimoji="0" lang="en-US" sz="2400" b="1" i="0" u="none" strike="noStrike" cap="none" normalizeH="0" baseline="0">
                          <a:ln>
                            <a:noFill/>
                          </a:ln>
                          <a:solidFill>
                            <a:schemeClr val="hlink"/>
                          </a:solidFill>
                          <a:effectLst/>
                          <a:latin typeface="Arial" charset="0"/>
                          <a:cs typeface="Times New Roman" pitchFamily="18" charset="0"/>
                        </a:rPr>
                        <a:t>                  CH</a:t>
                      </a:r>
                      <a:r>
                        <a:rPr kumimoji="0" lang="en-US" sz="2400" b="1" i="0" u="none" strike="noStrike" cap="none" normalizeH="0" baseline="-25000">
                          <a:ln>
                            <a:noFill/>
                          </a:ln>
                          <a:solidFill>
                            <a:schemeClr val="hlink"/>
                          </a:solidFill>
                          <a:effectLst/>
                          <a:latin typeface="Arial" charset="0"/>
                          <a:cs typeface="Times New Roman" pitchFamily="18" charset="0"/>
                        </a:rPr>
                        <a:t>3</a:t>
                      </a:r>
                      <a:r>
                        <a:rPr kumimoji="0" lang="en-US" sz="2400" b="1" i="0" u="none" strike="noStrike" cap="none" normalizeH="0" baseline="0">
                          <a:ln>
                            <a:noFill/>
                          </a:ln>
                          <a:solidFill>
                            <a:schemeClr val="hlink"/>
                          </a:solidFill>
                          <a:effectLst/>
                          <a:latin typeface="Arial" charset="0"/>
                          <a:cs typeface="Times New Roman" pitchFamily="18" charset="0"/>
                        </a:rPr>
                        <a:t>COONa</a:t>
                      </a:r>
                      <a:r>
                        <a:rPr kumimoji="0" lang="en-US" sz="2400" b="1" i="0" u="none" strike="noStrike" cap="none" normalizeH="0" baseline="-25000">
                          <a:ln>
                            <a:noFill/>
                          </a:ln>
                          <a:solidFill>
                            <a:schemeClr val="hlink"/>
                          </a:solidFill>
                          <a:effectLst/>
                          <a:latin typeface="Arial" charset="0"/>
                          <a:cs typeface="Times New Roman" pitchFamily="18" charset="0"/>
                        </a:rPr>
                        <a:t>(s</a:t>
                      </a:r>
                      <a:r>
                        <a:rPr kumimoji="0" lang="en-US" sz="1400" b="1" i="0" u="none" strike="noStrike" cap="none" normalizeH="0" baseline="-25000">
                          <a:ln>
                            <a:noFill/>
                          </a:ln>
                          <a:solidFill>
                            <a:schemeClr val="hlink"/>
                          </a:solidFill>
                          <a:effectLst/>
                          <a:latin typeface="Arial" charset="0"/>
                          <a:cs typeface="Times New Roman" pitchFamily="18" charset="0"/>
                        </a:rPr>
                        <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6836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400" b="0" i="0" u="none" strike="noStrike" cap="none" normalizeH="0" baseline="0">
                          <a:ln>
                            <a:noFill/>
                          </a:ln>
                          <a:solidFill>
                            <a:schemeClr val="tx1"/>
                          </a:solidFill>
                          <a:effectLst/>
                          <a:latin typeface="Arial" charset="0"/>
                          <a:cs typeface="Arial" charset="0"/>
                        </a:rPr>
                        <a:t>תהליך</a:t>
                      </a:r>
                      <a:endParaRPr kumimoji="0" lang="en-US" sz="2400" b="0" i="0" u="none" strike="noStrike" cap="none" normalizeH="0" baseline="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400" b="0" i="0" u="none" strike="noStrike" cap="none" normalizeH="0" baseline="0" dirty="0">
                          <a:ln>
                            <a:noFill/>
                          </a:ln>
                          <a:solidFill>
                            <a:schemeClr val="tx1"/>
                          </a:solidFill>
                          <a:effectLst/>
                          <a:latin typeface="Arial" charset="0"/>
                          <a:cs typeface="Arial" charset="0"/>
                        </a:rPr>
                        <a:t>כיפוף </a:t>
                      </a:r>
                      <a:r>
                        <a:rPr kumimoji="0" lang="he-IL" sz="2400" b="0" i="0" u="none" strike="noStrike" cap="none" normalizeH="0" baseline="0" dirty="0" err="1">
                          <a:ln>
                            <a:noFill/>
                          </a:ln>
                          <a:solidFill>
                            <a:schemeClr val="tx1"/>
                          </a:solidFill>
                          <a:effectLst/>
                          <a:latin typeface="Arial" charset="0"/>
                          <a:cs typeface="Arial" charset="0"/>
                        </a:rPr>
                        <a:t>הדיסקית</a:t>
                      </a:r>
                      <a:r>
                        <a:rPr kumimoji="0" lang="he-IL" sz="2400" b="0" i="0" u="none" strike="noStrike" cap="none" normalizeH="0" baseline="0" dirty="0">
                          <a:ln>
                            <a:noFill/>
                          </a:ln>
                          <a:solidFill>
                            <a:schemeClr val="tx1"/>
                          </a:solidFill>
                          <a:effectLst/>
                          <a:latin typeface="Arial" charset="0"/>
                          <a:cs typeface="Arial" charset="0"/>
                        </a:rPr>
                        <a:t> העניק אנרגיה התחלתית להתחלת תגובת השיקוע, או יצר מרכז גיבוש ראשוני. כתוצאה מכך, התרחש תהליך </a:t>
                      </a:r>
                      <a:r>
                        <a:rPr kumimoji="0" lang="he-IL" sz="2400" b="0" i="0" u="none" strike="noStrike" cap="none" normalizeH="0" baseline="0" dirty="0" err="1">
                          <a:ln>
                            <a:noFill/>
                          </a:ln>
                          <a:solidFill>
                            <a:schemeClr val="tx1"/>
                          </a:solidFill>
                          <a:effectLst/>
                          <a:latin typeface="Arial" charset="0"/>
                          <a:cs typeface="Arial" charset="0"/>
                        </a:rPr>
                        <a:t>אקסותרמי</a:t>
                      </a:r>
                      <a:r>
                        <a:rPr kumimoji="0" lang="he-IL" sz="2400" b="0" i="0" u="none" strike="noStrike" cap="none" normalizeH="0" baseline="0" dirty="0">
                          <a:ln>
                            <a:noFill/>
                          </a:ln>
                          <a:solidFill>
                            <a:schemeClr val="tx1"/>
                          </a:solidFill>
                          <a:effectLst/>
                          <a:latin typeface="Arial" charset="0"/>
                          <a:cs typeface="Arial" charset="0"/>
                        </a:rPr>
                        <a:t> של קבלת המוצק היוני. בתהליך נפלטה אנרגיה אל הסביבה.</a:t>
                      </a:r>
                      <a:endParaRPr kumimoji="0" lang="en-US" sz="2400" b="0" i="0" u="none" strike="noStrike" cap="none" normalizeH="0" baseline="0" dirty="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3576" name="Picture 24">
            <a:extLst>
              <a:ext uri="{FF2B5EF4-FFF2-40B4-BE49-F238E27FC236}">
                <a16:creationId xmlns:a16="http://schemas.microsoft.com/office/drawing/2014/main" id="{05C1AC2F-C6E7-6864-8F21-C847CCB2144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2060575"/>
            <a:ext cx="11668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25">
            <a:extLst>
              <a:ext uri="{FF2B5EF4-FFF2-40B4-BE49-F238E27FC236}">
                <a16:creationId xmlns:a16="http://schemas.microsoft.com/office/drawing/2014/main" id="{1F57580C-9398-E678-BFF3-8F1DA0C6DFC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060575"/>
            <a:ext cx="11668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8" name="Line 32">
            <a:extLst>
              <a:ext uri="{FF2B5EF4-FFF2-40B4-BE49-F238E27FC236}">
                <a16:creationId xmlns:a16="http://schemas.microsoft.com/office/drawing/2014/main" id="{DF629BAD-E900-F0E7-B331-45C5CCCEE81D}"/>
              </a:ext>
              <a:ext uri="{C183D7F6-B498-43B3-948B-1728B52AA6E4}">
                <adec:decorative xmlns:adec="http://schemas.microsoft.com/office/drawing/2017/decorative" val="1"/>
              </a:ext>
            </a:extLst>
          </p:cNvPr>
          <p:cNvSpPr>
            <a:spLocks noChangeShapeType="1"/>
          </p:cNvSpPr>
          <p:nvPr/>
        </p:nvSpPr>
        <p:spPr bwMode="auto">
          <a:xfrm>
            <a:off x="3959225" y="4149725"/>
            <a:ext cx="1008063" cy="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9" name="Text Box 34">
            <a:extLst>
              <a:ext uri="{FF2B5EF4-FFF2-40B4-BE49-F238E27FC236}">
                <a16:creationId xmlns:a16="http://schemas.microsoft.com/office/drawing/2014/main" id="{CEC42C98-2954-5F49-CF8E-4FFA23A7F3C3}"/>
              </a:ext>
              <a:ext uri="{C183D7F6-B498-43B3-948B-1728B52AA6E4}">
                <adec:decorative xmlns:adec="http://schemas.microsoft.com/office/drawing/2017/decorative" val="1"/>
              </a:ext>
            </a:extLst>
          </p:cNvPr>
          <p:cNvSpPr txBox="1">
            <a:spLocks noChangeArrowheads="1"/>
          </p:cNvSpPr>
          <p:nvPr/>
        </p:nvSpPr>
        <p:spPr bwMode="auto">
          <a:xfrm>
            <a:off x="684213" y="6308725"/>
            <a:ext cx="381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b="1">
                <a:solidFill>
                  <a:srgbClr val="000000"/>
                </a:solidFill>
              </a:rPr>
              <a:t>שאלות עמ' 55  בעקבות הניסוי</a:t>
            </a:r>
            <a:endParaRPr lang="en-US" altLang="en-US" b="1">
              <a:solidFill>
                <a:srgbClr val="000000"/>
              </a:solidFill>
            </a:endParaRPr>
          </a:p>
        </p:txBody>
      </p:sp>
      <p:sp>
        <p:nvSpPr>
          <p:cNvPr id="76835" name="Rectangle 35">
            <a:extLst>
              <a:ext uri="{FF2B5EF4-FFF2-40B4-BE49-F238E27FC236}">
                <a16:creationId xmlns:a16="http://schemas.microsoft.com/office/drawing/2014/main" id="{61797AB0-30B3-8060-86DE-900DC52DD56C}"/>
              </a:ext>
              <a:ext uri="{C183D7F6-B498-43B3-948B-1728B52AA6E4}">
                <adec:decorative xmlns:adec="http://schemas.microsoft.com/office/drawing/2017/decorative" val="1"/>
              </a:ext>
            </a:extLst>
          </p:cNvPr>
          <p:cNvSpPr>
            <a:spLocks noChangeArrowheads="1"/>
          </p:cNvSpPr>
          <p:nvPr/>
        </p:nvSpPr>
        <p:spPr bwMode="auto">
          <a:xfrm>
            <a:off x="463453" y="2979831"/>
            <a:ext cx="6589712" cy="324008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76835"/>
                                        </p:tgtEl>
                                      </p:cBhvr>
                                    </p:animEffect>
                                    <p:set>
                                      <p:cBhvr>
                                        <p:cTn id="7" dur="1" fill="hold">
                                          <p:stCondLst>
                                            <p:cond delay="1999"/>
                                          </p:stCondLst>
                                        </p:cTn>
                                        <p:tgtEl>
                                          <p:spTgt spid="768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5DD063A-74C3-0B4C-67B0-652EFFFA160A}"/>
              </a:ext>
            </a:extLst>
          </p:cNvPr>
          <p:cNvSpPr>
            <a:spLocks noGrp="1" noChangeArrowheads="1"/>
          </p:cNvSpPr>
          <p:nvPr>
            <p:ph type="title"/>
          </p:nvPr>
        </p:nvSpPr>
        <p:spPr>
          <a:noFill/>
        </p:spPr>
        <p:txBody>
          <a:bodyPr/>
          <a:lstStyle/>
          <a:p>
            <a:pPr eaLnBrk="1" hangingPunct="1"/>
            <a:r>
              <a:rPr lang="he-IL" altLang="en-US" b="1"/>
              <a:t>תשובות לשאלות בעקבות הניסוי</a:t>
            </a:r>
            <a:endParaRPr lang="en-US" altLang="en-US" b="1"/>
          </a:p>
        </p:txBody>
      </p:sp>
      <p:sp>
        <p:nvSpPr>
          <p:cNvPr id="18435" name="Rectangle 3">
            <a:extLst>
              <a:ext uri="{FF2B5EF4-FFF2-40B4-BE49-F238E27FC236}">
                <a16:creationId xmlns:a16="http://schemas.microsoft.com/office/drawing/2014/main" id="{603016B3-2CC6-6CD5-2B0F-091795F365A9}"/>
              </a:ext>
            </a:extLst>
          </p:cNvPr>
          <p:cNvSpPr>
            <a:spLocks noGrp="1" noChangeArrowheads="1"/>
          </p:cNvSpPr>
          <p:nvPr>
            <p:ph type="body" idx="1"/>
          </p:nvPr>
        </p:nvSpPr>
        <p:spPr>
          <a:xfrm>
            <a:off x="323850" y="1304925"/>
            <a:ext cx="8472488" cy="4968875"/>
          </a:xfrm>
        </p:spPr>
        <p:txBody>
          <a:bodyPr/>
          <a:lstStyle/>
          <a:p>
            <a:pPr eaLnBrk="1" hangingPunct="1">
              <a:lnSpc>
                <a:spcPct val="90000"/>
              </a:lnSpc>
              <a:spcAft>
                <a:spcPct val="10000"/>
              </a:spcAft>
              <a:buFont typeface="Wingdings" panose="05000000000000000000" pitchFamily="2" charset="2"/>
              <a:buNone/>
            </a:pPr>
            <a:r>
              <a:rPr lang="he-IL" altLang="en-US" sz="2000"/>
              <a:t> 1. במהלך התרחשות התגובה התפרקו קשרים הקיימים בין היונים הממוימים למים ונוצרו קשרים בין היונים ליצירת גביש יוני.</a:t>
            </a:r>
          </a:p>
          <a:p>
            <a:pPr eaLnBrk="1" hangingPunct="1">
              <a:lnSpc>
                <a:spcPct val="90000"/>
              </a:lnSpc>
              <a:spcAft>
                <a:spcPct val="10000"/>
              </a:spcAft>
              <a:buFont typeface="Wingdings" panose="05000000000000000000" pitchFamily="2" charset="2"/>
              <a:buNone/>
            </a:pPr>
            <a:r>
              <a:rPr lang="he-IL" altLang="en-US" sz="2000"/>
              <a:t> 2. </a:t>
            </a:r>
            <a:r>
              <a:rPr lang="he-IL" altLang="en-US" sz="2000" b="1"/>
              <a:t>המערכת</a:t>
            </a:r>
            <a:r>
              <a:rPr lang="he-IL" altLang="en-US" sz="2000"/>
              <a:t> היא התגובה המתרחשת הכוללת את המגיבים בתחילת התגובה ואת המוצק בסוף התגובה, ו</a:t>
            </a:r>
            <a:r>
              <a:rPr lang="he-IL" altLang="en-US" sz="2000" b="1"/>
              <a:t>הסביבה</a:t>
            </a:r>
            <a:r>
              <a:rPr lang="he-IL" altLang="en-US" sz="2000"/>
              <a:t> כוללת את מולקולות המים בשקית אשר לא הגיבו, השקית עצמה, היד המחזיקה את השקית, האוויר וכו'.</a:t>
            </a:r>
          </a:p>
          <a:p>
            <a:pPr eaLnBrk="1" hangingPunct="1">
              <a:lnSpc>
                <a:spcPct val="90000"/>
              </a:lnSpc>
              <a:spcAft>
                <a:spcPct val="10000"/>
              </a:spcAft>
              <a:buFont typeface="Wingdings" panose="05000000000000000000" pitchFamily="2" charset="2"/>
              <a:buNone/>
            </a:pPr>
            <a:r>
              <a:rPr lang="he-IL" altLang="en-US" sz="2000"/>
              <a:t> 3. במהלך התרחשות התגובה נפלטה אנרגיה מהמערכת לסביבה.</a:t>
            </a:r>
          </a:p>
          <a:p>
            <a:pPr eaLnBrk="1" hangingPunct="1">
              <a:lnSpc>
                <a:spcPct val="90000"/>
              </a:lnSpc>
              <a:spcAft>
                <a:spcPct val="10000"/>
              </a:spcAft>
              <a:buFont typeface="Wingdings" panose="05000000000000000000" pitchFamily="2" charset="2"/>
              <a:buNone/>
            </a:pPr>
            <a:r>
              <a:rPr lang="he-IL" altLang="en-US" sz="2000"/>
              <a:t> 4. במהלך התרחשות התגובה ההפוכה תיקלט אנרגיה על ידי המערכת. היות ומתקיים עיקרון שימור האנרגיה הרי שהאנרגיה הנפלטת בתגובה ישירה שווה לאנרגיה הנקלטת בתגובה הכימית ההפוכה .</a:t>
            </a:r>
          </a:p>
          <a:p>
            <a:pPr eaLnBrk="1" hangingPunct="1">
              <a:lnSpc>
                <a:spcPct val="90000"/>
              </a:lnSpc>
              <a:spcAft>
                <a:spcPct val="10000"/>
              </a:spcAft>
              <a:buFont typeface="Wingdings" panose="05000000000000000000" pitchFamily="2" charset="2"/>
              <a:buNone/>
            </a:pPr>
            <a:r>
              <a:rPr lang="he-IL" altLang="en-US" sz="2000"/>
              <a:t> 5. על מנת להכין את האריזה לפעולה מחודשת כלומר ליצור שוב תמיסה רוויה ביתר כפי שהיה בהתחלה, יש לגרום להתרחשות התגובה ההפוכה. לפיכך יש להשקיע אנרגיה .( נוכל לעשות זאת על ידי טבילת השקית במים רותחים למספר דקות).</a:t>
            </a:r>
          </a:p>
          <a:p>
            <a:pPr eaLnBrk="1" hangingPunct="1">
              <a:lnSpc>
                <a:spcPct val="90000"/>
              </a:lnSpc>
              <a:spcAft>
                <a:spcPct val="10000"/>
              </a:spcAft>
              <a:buFont typeface="Wingdings" panose="05000000000000000000" pitchFamily="2" charset="2"/>
              <a:buNone/>
            </a:pPr>
            <a:r>
              <a:rPr lang="he-IL" altLang="en-US" sz="2000"/>
              <a:t>6. סימנו</a:t>
            </a:r>
            <a:r>
              <a:rPr lang="en-US" altLang="en-US" sz="2000"/>
              <a:t> </a:t>
            </a:r>
            <a:r>
              <a:rPr lang="he-IL" altLang="en-US" sz="2000"/>
              <a:t> של </a:t>
            </a:r>
            <a:r>
              <a:rPr lang="en-US" altLang="en-US" sz="2000"/>
              <a:t>∆H</a:t>
            </a:r>
            <a:r>
              <a:rPr lang="en-US" altLang="en-US" sz="2000" baseline="30000"/>
              <a:t>0</a:t>
            </a:r>
            <a:r>
              <a:rPr lang="en-US" altLang="en-US" sz="2000"/>
              <a:t> </a:t>
            </a:r>
            <a:r>
              <a:rPr lang="he-IL" altLang="en-US" sz="2000"/>
              <a:t> לתגובה הישירה, האקסותרמית הוא שלילי ואילו סימנו של </a:t>
            </a:r>
            <a:r>
              <a:rPr lang="en-US" altLang="en-US" sz="2000"/>
              <a:t>∆H</a:t>
            </a:r>
            <a:r>
              <a:rPr lang="en-US" altLang="en-US" sz="2000" baseline="30000"/>
              <a:t>0</a:t>
            </a:r>
            <a:r>
              <a:rPr lang="en-US" altLang="en-US" sz="2000"/>
              <a:t> </a:t>
            </a:r>
            <a:r>
              <a:rPr lang="he-IL" altLang="en-US" sz="2000"/>
              <a:t> לתגובה ההפוכה הוא חיובי, התגובה אנדותרמית.</a:t>
            </a:r>
          </a:p>
          <a:p>
            <a:pPr eaLnBrk="1" hangingPunct="1">
              <a:lnSpc>
                <a:spcPct val="90000"/>
              </a:lnSpc>
              <a:spcAft>
                <a:spcPct val="10000"/>
              </a:spcAft>
              <a:buFont typeface="Wingdings" panose="05000000000000000000" pitchFamily="2" charset="2"/>
              <a:buNone/>
            </a:pPr>
            <a:r>
              <a:rPr lang="he-IL" altLang="en-US" sz="2000"/>
              <a:t>7. עשויה להשתנות כמות האנרגיה הנפלטת או הנקלטת.</a:t>
            </a:r>
            <a:endParaRPr lang="en-US" alt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3E317F7-4BA8-9B6A-7DCA-A114A7E39191}"/>
              </a:ext>
            </a:extLst>
          </p:cNvPr>
          <p:cNvSpPr>
            <a:spLocks noGrp="1" noChangeArrowheads="1"/>
          </p:cNvSpPr>
          <p:nvPr>
            <p:ph type="title"/>
          </p:nvPr>
        </p:nvSpPr>
        <p:spPr>
          <a:noFill/>
        </p:spPr>
        <p:txBody>
          <a:bodyPr/>
          <a:lstStyle/>
          <a:p>
            <a:pPr eaLnBrk="1" hangingPunct="1"/>
            <a:r>
              <a:rPr lang="he-IL" altLang="en-US" b="1"/>
              <a:t>דיון כללי בניסוי השקית המחחמת</a:t>
            </a:r>
            <a:endParaRPr lang="en-US" altLang="en-US" b="1"/>
          </a:p>
        </p:txBody>
      </p:sp>
      <p:sp>
        <p:nvSpPr>
          <p:cNvPr id="25603" name="Rectangle 3">
            <a:extLst>
              <a:ext uri="{FF2B5EF4-FFF2-40B4-BE49-F238E27FC236}">
                <a16:creationId xmlns:a16="http://schemas.microsoft.com/office/drawing/2014/main" id="{1D795F1D-1A45-90C1-3DAD-B0BB2572C911}"/>
              </a:ext>
            </a:extLst>
          </p:cNvPr>
          <p:cNvSpPr>
            <a:spLocks noGrp="1" noChangeArrowheads="1"/>
          </p:cNvSpPr>
          <p:nvPr>
            <p:ph type="body" idx="1"/>
          </p:nvPr>
        </p:nvSpPr>
        <p:spPr/>
        <p:txBody>
          <a:bodyPr/>
          <a:lstStyle/>
          <a:p>
            <a:pPr eaLnBrk="1" hangingPunct="1">
              <a:buFont typeface="Wingdings" panose="05000000000000000000" pitchFamily="2" charset="2"/>
              <a:buNone/>
            </a:pPr>
            <a:r>
              <a:rPr lang="he-IL" altLang="en-US" b="1" u="sng"/>
              <a:t>שאלה לדיון</a:t>
            </a:r>
          </a:p>
          <a:p>
            <a:pPr eaLnBrk="1" hangingPunct="1">
              <a:buFont typeface="Wingdings" panose="05000000000000000000" pitchFamily="2" charset="2"/>
              <a:buNone/>
            </a:pPr>
            <a:r>
              <a:rPr lang="he-IL" altLang="en-US" b="1"/>
              <a:t>האם גודל השקית ישפיע על יעילות החימום? </a:t>
            </a:r>
          </a:p>
          <a:p>
            <a:pPr eaLnBrk="1" hangingPunct="1">
              <a:buFont typeface="Wingdings" panose="05000000000000000000" pitchFamily="2" charset="2"/>
              <a:buNone/>
            </a:pPr>
            <a:endParaRPr lang="he-IL" altLang="en-US" b="1" u="sng"/>
          </a:p>
          <a:p>
            <a:pPr eaLnBrk="1" hangingPunct="1">
              <a:buFont typeface="Wingdings" panose="05000000000000000000" pitchFamily="2" charset="2"/>
              <a:buNone/>
            </a:pPr>
            <a:r>
              <a:rPr lang="he-IL" altLang="en-US" b="1" u="sng"/>
              <a:t>נקודות להתייחסות:</a:t>
            </a:r>
          </a:p>
          <a:p>
            <a:pPr eaLnBrk="1" hangingPunct="1">
              <a:buFont typeface="Wingdings" panose="05000000000000000000" pitchFamily="2" charset="2"/>
              <a:buNone/>
            </a:pPr>
            <a:r>
              <a:rPr lang="he-IL" altLang="en-US"/>
              <a:t>שטח מגע, כמות המגיבים, כמות המים.</a:t>
            </a:r>
          </a:p>
          <a:p>
            <a:pPr eaLnBrk="1" hangingPunct="1">
              <a:buFont typeface="Wingdings" panose="05000000000000000000" pitchFamily="2" charset="2"/>
              <a:buNone/>
            </a:pPr>
            <a:endParaRPr lang="he-IL" altLang="en-US"/>
          </a:p>
          <a:p>
            <a:pPr eaLnBrk="1" hangingPunct="1"/>
            <a:endParaRPr lang="en-US" altLang="en-US"/>
          </a:p>
        </p:txBody>
      </p:sp>
      <p:pic>
        <p:nvPicPr>
          <p:cNvPr id="25604" name="Picture 4" descr="כריות חימום 001">
            <a:extLst>
              <a:ext uri="{FF2B5EF4-FFF2-40B4-BE49-F238E27FC236}">
                <a16:creationId xmlns:a16="http://schemas.microsoft.com/office/drawing/2014/main" id="{F77A2BBC-01CD-929E-8D75-D1AAE4AC9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4724400"/>
            <a:ext cx="2195513" cy="1654175"/>
          </a:xfrm>
          <a:prstGeom prst="rect">
            <a:avLst/>
          </a:prstGeom>
          <a:noFill/>
          <a:ln w="38100" cmpd="dbl">
            <a:solidFill>
              <a:srgbClr val="363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EC31C4C-2BCB-D7B9-A347-7392C5CC66F5}"/>
              </a:ext>
            </a:extLst>
          </p:cNvPr>
          <p:cNvSpPr>
            <a:spLocks noGrp="1" noChangeArrowheads="1"/>
          </p:cNvSpPr>
          <p:nvPr>
            <p:ph type="title"/>
          </p:nvPr>
        </p:nvSpPr>
        <p:spPr/>
        <p:txBody>
          <a:bodyPr/>
          <a:lstStyle/>
          <a:p>
            <a:pPr eaLnBrk="1" hangingPunct="1"/>
            <a:r>
              <a:rPr lang="he-IL" altLang="en-US"/>
              <a:t>תשובות לשאלות עמ' 57</a:t>
            </a:r>
            <a:endParaRPr lang="en-US" altLang="en-US"/>
          </a:p>
        </p:txBody>
      </p:sp>
      <p:sp>
        <p:nvSpPr>
          <p:cNvPr id="26627" name="מציין מיקום תוכן 2">
            <a:extLst>
              <a:ext uri="{FF2B5EF4-FFF2-40B4-BE49-F238E27FC236}">
                <a16:creationId xmlns:a16="http://schemas.microsoft.com/office/drawing/2014/main" id="{84217239-FC69-D618-27DC-3876C66BCC5F}"/>
              </a:ext>
            </a:extLst>
          </p:cNvPr>
          <p:cNvSpPr>
            <a:spLocks noGrp="1"/>
          </p:cNvSpPr>
          <p:nvPr>
            <p:ph type="body" idx="1"/>
          </p:nvPr>
        </p:nvSpPr>
        <p:spPr>
          <a:xfrm>
            <a:off x="0" y="1233488"/>
            <a:ext cx="8748713" cy="5624512"/>
          </a:xfrm>
        </p:spPr>
        <p:txBody>
          <a:bodyPr/>
          <a:lstStyle/>
          <a:p>
            <a:pPr marL="263525" indent="-263525" eaLnBrk="1" hangingPunct="1">
              <a:lnSpc>
                <a:spcPct val="140000"/>
              </a:lnSpc>
              <a:buFont typeface="Wingdings" panose="05000000000000000000" pitchFamily="2" charset="2"/>
              <a:buAutoNum type="arabicPeriod"/>
            </a:pPr>
            <a:r>
              <a:rPr lang="he-IL" altLang="en-US" sz="1800"/>
              <a:t>אנתלפיית האידוי היא האנרגיה הדרושה להפיכת מול חומר במצב נוזל למול חומר במצב גזי. (בטמפרטורת הרתיחה). במצב זה מושקעת אנרגיה הגורמת לניתוק </a:t>
            </a:r>
            <a:r>
              <a:rPr lang="he-IL" altLang="en-US" sz="1800" b="1"/>
              <a:t>כל הקשרים הקיימים בין המולקולות, כלומר ניתוק כל קשרי מימן. מאידך, </a:t>
            </a:r>
            <a:r>
              <a:rPr lang="he-IL" altLang="en-US" sz="1800"/>
              <a:t>אנתלפיית ההיתוך היא אנרגיה הדרושה להפיכת מים במצב מוצק (קרח) למים במצב נוזל. במקרה זה מנתקים רק חלק מקשרי המימן הקיימים בין מולקולות המים במצב מוצק (קרח). לפיכך קיים שוני בין שני הערכים.</a:t>
            </a:r>
          </a:p>
          <a:p>
            <a:pPr marL="263525" indent="-263525" eaLnBrk="1" hangingPunct="1">
              <a:lnSpc>
                <a:spcPct val="150000"/>
              </a:lnSpc>
              <a:buFont typeface="Wingdings" panose="05000000000000000000" pitchFamily="2" charset="2"/>
              <a:buNone/>
            </a:pPr>
            <a:r>
              <a:rPr lang="he-IL" altLang="en-US" sz="1800"/>
              <a:t>2. בהתבסס על הנתון בספר: האנרגיה הדרושה להיתוך 36 גר' מים היא </a:t>
            </a:r>
            <a:r>
              <a:rPr lang="en-US" altLang="en-US" sz="1800"/>
              <a:t>12.02 KJ </a:t>
            </a:r>
            <a:r>
              <a:rPr lang="he-IL" altLang="en-US" sz="1800"/>
              <a:t> מכיוון שיש להתיך 2 מול מים.</a:t>
            </a:r>
          </a:p>
          <a:p>
            <a:pPr marL="263525" indent="-263525" eaLnBrk="1" hangingPunct="1">
              <a:lnSpc>
                <a:spcPct val="150000"/>
              </a:lnSpc>
              <a:buFont typeface="Wingdings" panose="05000000000000000000" pitchFamily="2" charset="2"/>
              <a:buNone/>
            </a:pPr>
            <a:r>
              <a:rPr lang="he-IL" altLang="en-US" sz="1800"/>
              <a:t>3. אם התגובה המתרחשת בטמפרטורה של </a:t>
            </a:r>
            <a:r>
              <a:rPr lang="en-US" altLang="en-US" sz="1800"/>
              <a:t>0</a:t>
            </a:r>
            <a:r>
              <a:rPr lang="en-US" altLang="en-US" sz="1800" baseline="30000"/>
              <a:t>0</a:t>
            </a:r>
            <a:r>
              <a:rPr lang="en-US" altLang="en-US" sz="1800"/>
              <a:t>C</a:t>
            </a:r>
            <a:r>
              <a:rPr lang="he-IL" altLang="en-US" sz="1800"/>
              <a:t> הרי שמתכונים לתהליך הקיפאון של מים  בטמפרטורת הקיפאון, ולכן השינוי באנתלפייה לתהליך הנ"ל הוא </a:t>
            </a:r>
            <a:r>
              <a:rPr lang="en-US" altLang="en-US" sz="1800"/>
              <a:t>-6.01 KJ</a:t>
            </a:r>
            <a:r>
              <a:rPr lang="he-IL" altLang="en-US" sz="1800"/>
              <a:t>. (אנתלפיית ההיתוך בסימן שלילי). אם הטמפרטורה הסופית של הקרח נמוכה  מ </a:t>
            </a:r>
            <a:r>
              <a:rPr lang="en-US" altLang="en-US" sz="1800"/>
              <a:t>0</a:t>
            </a:r>
            <a:r>
              <a:rPr lang="en-US" altLang="en-US" sz="1800" baseline="30000"/>
              <a:t>0</a:t>
            </a:r>
            <a:r>
              <a:rPr lang="en-US" altLang="en-US" sz="1800"/>
              <a:t>C </a:t>
            </a:r>
            <a:r>
              <a:rPr lang="he-IL" altLang="en-US" sz="1800"/>
              <a:t> או שהטמפרטורה ההתחלתית של המים גבוהה מ </a:t>
            </a:r>
            <a:r>
              <a:rPr lang="en-US" altLang="en-US" sz="1800"/>
              <a:t>0</a:t>
            </a:r>
            <a:r>
              <a:rPr lang="en-US" altLang="en-US" sz="1800" baseline="30000"/>
              <a:t>0</a:t>
            </a:r>
            <a:r>
              <a:rPr lang="en-US" altLang="en-US" sz="1800"/>
              <a:t>C </a:t>
            </a:r>
            <a:r>
              <a:rPr lang="he-IL" altLang="en-US" sz="1800"/>
              <a:t> , אין בשאלה מספיק נתונים לענות,כיוון שיש לקחת בחשבון את האנרגיה הנפלטת כאשר מים מתקררים ל </a:t>
            </a:r>
            <a:r>
              <a:rPr lang="en-US" altLang="en-US" sz="1800"/>
              <a:t>0</a:t>
            </a:r>
            <a:r>
              <a:rPr lang="en-US" altLang="en-US" sz="1800" baseline="30000"/>
              <a:t>0</a:t>
            </a:r>
            <a:r>
              <a:rPr lang="en-US" altLang="en-US" sz="1800"/>
              <a:t>C </a:t>
            </a:r>
            <a:r>
              <a:rPr lang="he-IL" altLang="en-US" sz="1800"/>
              <a:t> או כאשר קרח מתקרר לטמפרטורה נמוכה מטמפרטורת הקיפאון.</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9504E5D-E7E4-A8C9-EA7F-7BDE54707F10}"/>
              </a:ext>
            </a:extLst>
          </p:cNvPr>
          <p:cNvSpPr>
            <a:spLocks noGrp="1" noChangeArrowheads="1"/>
          </p:cNvSpPr>
          <p:nvPr>
            <p:ph type="title"/>
          </p:nvPr>
        </p:nvSpPr>
        <p:spPr/>
        <p:txBody>
          <a:bodyPr/>
          <a:lstStyle/>
          <a:p>
            <a:pPr eaLnBrk="1" hangingPunct="1"/>
            <a:r>
              <a:rPr lang="he-IL" altLang="en-US"/>
              <a:t>.... תשובות לשאלות עמ' 57</a:t>
            </a:r>
            <a:endParaRPr lang="en-US" altLang="en-US"/>
          </a:p>
        </p:txBody>
      </p:sp>
      <p:sp>
        <p:nvSpPr>
          <p:cNvPr id="27651" name="מציין מיקום תוכן 3">
            <a:extLst>
              <a:ext uri="{FF2B5EF4-FFF2-40B4-BE49-F238E27FC236}">
                <a16:creationId xmlns:a16="http://schemas.microsoft.com/office/drawing/2014/main" id="{1A07AC3F-7F90-68C0-7461-78D664440261}"/>
              </a:ext>
            </a:extLst>
          </p:cNvPr>
          <p:cNvSpPr>
            <a:spLocks/>
          </p:cNvSpPr>
          <p:nvPr/>
        </p:nvSpPr>
        <p:spPr bwMode="auto">
          <a:xfrm>
            <a:off x="468313" y="1303338"/>
            <a:ext cx="8374062"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3525" indent="-263525" eaLnBrk="0" hangingPunct="0">
              <a:tabLst>
                <a:tab pos="2635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635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635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635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635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635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635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635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63525" algn="l"/>
              </a:tabLst>
              <a:defRPr>
                <a:solidFill>
                  <a:schemeClr val="tx1"/>
                </a:solidFill>
                <a:latin typeface="Arial" panose="020B0604020202020204" pitchFamily="34" charset="0"/>
                <a:cs typeface="Arial" panose="020B0604020202020204" pitchFamily="34" charset="0"/>
              </a:defRPr>
            </a:lvl9pPr>
          </a:lstStyle>
          <a:p>
            <a:pPr algn="r" rtl="1" eaLnBrk="1" hangingPunct="1">
              <a:lnSpc>
                <a:spcPct val="170000"/>
              </a:lnSpc>
              <a:spcBef>
                <a:spcPct val="20000"/>
              </a:spcBef>
              <a:buClr>
                <a:schemeClr val="folHlink"/>
              </a:buClr>
              <a:buSzPct val="80000"/>
              <a:buFont typeface="Wingdings" panose="05000000000000000000" pitchFamily="2" charset="2"/>
              <a:buNone/>
            </a:pPr>
            <a:r>
              <a:rPr lang="he-IL" altLang="en-US"/>
              <a:t>4. למולקולות האתאנול מוקד אחד ליצירת קשרי מימן וכן שייר המאפשר יצירת אינטראקציות ואן דר ואלס. למולקולות מים יש ארבעה מוקדים ליצירת קשרי מימן. בין מולקולות המים במצב נוזל מתקיימים יותר קשרי מימן מאשר בין מולקולות האתאנול ולכן קל יותר להפריד בין מולקולות האתאנול מאשר בין מולקולות המים.</a:t>
            </a:r>
          </a:p>
          <a:p>
            <a:pPr algn="r" rtl="1" eaLnBrk="1" hangingPunct="1">
              <a:lnSpc>
                <a:spcPct val="170000"/>
              </a:lnSpc>
              <a:spcBef>
                <a:spcPct val="20000"/>
              </a:spcBef>
              <a:buClr>
                <a:schemeClr val="folHlink"/>
              </a:buClr>
              <a:buSzPct val="80000"/>
              <a:buFont typeface="Wingdings" panose="05000000000000000000" pitchFamily="2" charset="2"/>
              <a:buNone/>
            </a:pPr>
            <a:endParaRPr lang="he-IL" altLang="en-US"/>
          </a:p>
          <a:p>
            <a:pPr algn="r" rtl="1" eaLnBrk="1" hangingPunct="1">
              <a:lnSpc>
                <a:spcPct val="170000"/>
              </a:lnSpc>
              <a:spcBef>
                <a:spcPct val="20000"/>
              </a:spcBef>
              <a:buClr>
                <a:schemeClr val="folHlink"/>
              </a:buClr>
              <a:buSzPct val="80000"/>
              <a:buFont typeface="Wingdings" panose="05000000000000000000" pitchFamily="2" charset="2"/>
              <a:buNone/>
            </a:pPr>
            <a:r>
              <a:rPr lang="he-IL" altLang="en-US"/>
              <a:t>5. כאשר מים רותחים או אדים פוגעים בעורנו מועברת אנרגיה כיון שהטמפרטורה שלהם גבוהה יותר, המים החמים יותר מתקררים, הטמפרטורה שלהם יורדת וכן מתקררים אדי המים. לאדי המים יש אנרגיה פנימית גבוהה יותר ולכן כמות האנרגיה המועברת היא גבוהה יותר והכוויה הנגרמת לנו קשה יותר. כמו כן לאדי מים</a:t>
            </a:r>
          </a:p>
          <a:p>
            <a:pPr algn="r" rtl="1" eaLnBrk="1" hangingPunct="1">
              <a:lnSpc>
                <a:spcPct val="170000"/>
              </a:lnSpc>
              <a:spcBef>
                <a:spcPct val="20000"/>
              </a:spcBef>
              <a:buClr>
                <a:schemeClr val="folHlink"/>
              </a:buClr>
              <a:buSzPct val="80000"/>
              <a:buFont typeface="Wingdings" panose="05000000000000000000" pitchFamily="2" charset="2"/>
              <a:buNone/>
            </a:pPr>
            <a:r>
              <a:rPr lang="he-IL" altLang="en-US"/>
              <a:t>    רותחים שטח פנים גדול יותר מאשר למים באותה כמות ולכן השפעתם גדולה יותר על גוף האדם.</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9">
            <a:extLst>
              <a:ext uri="{FF2B5EF4-FFF2-40B4-BE49-F238E27FC236}">
                <a16:creationId xmlns:a16="http://schemas.microsoft.com/office/drawing/2014/main" id="{54F00063-FF21-91A1-6411-76A5FF537457}"/>
              </a:ext>
            </a:extLst>
          </p:cNvPr>
          <p:cNvSpPr txBox="1">
            <a:spLocks noGrp="1" noChangeArrowheads="1"/>
          </p:cNvSpPr>
          <p:nvPr>
            <p:ph type="title" idx="4294967295"/>
          </p:nvPr>
        </p:nvSpPr>
        <p:spPr bwMode="auto">
          <a:xfrm>
            <a:off x="179388" y="152400"/>
            <a:ext cx="8613775" cy="1077913"/>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3200" b="0" i="0" u="none" strike="noStrike" kern="1200" cap="none" spc="0" normalizeH="0" baseline="0" noProof="0" dirty="0">
                <a:ln>
                  <a:noFill/>
                </a:ln>
                <a:solidFill>
                  <a:schemeClr val="tx1"/>
                </a:solidFill>
                <a:effectLst/>
                <a:uLnTx/>
                <a:uFillTx/>
                <a:latin typeface="+mj-lt"/>
                <a:ea typeface="+mn-ea"/>
                <a:cs typeface="Arial" charset="0"/>
              </a:rPr>
              <a:t>אנרגיית הקשר - האנרגיה שיש להשקיע כדי לשבור מול קשרים. (נמדדת ביחידות ק’ ג’אול למול)</a:t>
            </a:r>
          </a:p>
        </p:txBody>
      </p:sp>
      <p:pic>
        <p:nvPicPr>
          <p:cNvPr id="28675" name="Picture 4" descr="B-4">
            <a:extLst>
              <a:ext uri="{FF2B5EF4-FFF2-40B4-BE49-F238E27FC236}">
                <a16:creationId xmlns:a16="http://schemas.microsoft.com/office/drawing/2014/main" id="{F718C7F1-2FCE-FD31-BE74-D4A89D0EE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36725"/>
            <a:ext cx="8956675"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45" name="Text Box 61">
            <a:extLst>
              <a:ext uri="{FF2B5EF4-FFF2-40B4-BE49-F238E27FC236}">
                <a16:creationId xmlns:a16="http://schemas.microsoft.com/office/drawing/2014/main" id="{F1A98270-96EF-A57B-04FC-37543C1B4A88}"/>
              </a:ext>
            </a:extLst>
          </p:cNvPr>
          <p:cNvSpPr txBox="1">
            <a:spLocks noGrp="1" noChangeArrowheads="1"/>
          </p:cNvSpPr>
          <p:nvPr>
            <p:ph type="title" idx="4294967295"/>
          </p:nvPr>
        </p:nvSpPr>
        <p:spPr bwMode="auto">
          <a:xfrm>
            <a:off x="287338" y="225425"/>
            <a:ext cx="8569325" cy="64135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3600" b="1" i="0" u="none" strike="noStrike" kern="1200" cap="none" spc="0" normalizeH="0" baseline="0" noProof="0" dirty="0" err="1">
                <a:ln>
                  <a:noFill/>
                </a:ln>
                <a:solidFill>
                  <a:schemeClr val="tx1"/>
                </a:solidFill>
                <a:effectLst>
                  <a:outerShdw blurRad="38100" dist="38100" dir="2700000" algn="tl">
                    <a:srgbClr val="000000"/>
                  </a:outerShdw>
                </a:effectLst>
                <a:uLnTx/>
                <a:uFillTx/>
                <a:latin typeface="Arial" charset="0"/>
                <a:ea typeface="+mn-ea"/>
                <a:cs typeface="Arial" charset="0"/>
              </a:rPr>
              <a:t>אנתלפיית</a:t>
            </a:r>
            <a:r>
              <a:rPr kumimoji="0" lang="he-IL" sz="36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Arial" charset="0"/>
                <a:ea typeface="+mn-ea"/>
                <a:cs typeface="Arial" charset="0"/>
              </a:rPr>
              <a:t> קשר – </a:t>
            </a:r>
            <a:r>
              <a:rPr kumimoji="0" lang="he-IL" sz="2800" b="1" i="0" u="none" strike="noStrike" kern="1200" cap="none" spc="0" normalizeH="0" baseline="0" noProof="0" dirty="0">
                <a:ln>
                  <a:noFill/>
                </a:ln>
                <a:solidFill>
                  <a:srgbClr val="FF3399"/>
                </a:solidFill>
                <a:effectLst>
                  <a:outerShdw blurRad="38100" dist="38100" dir="2700000" algn="tl">
                    <a:srgbClr val="000000"/>
                  </a:outerShdw>
                </a:effectLst>
                <a:uLnTx/>
                <a:uFillTx/>
                <a:latin typeface="Arial" charset="0"/>
                <a:ea typeface="+mn-ea"/>
                <a:cs typeface="Arial" charset="0"/>
              </a:rPr>
              <a:t>למולקולות במצב גזי בלבד</a:t>
            </a:r>
            <a:endParaRPr kumimoji="0" lang="he-IL" sz="2800" b="1" i="0" u="none" strike="noStrike" kern="1200" cap="none" spc="0" normalizeH="0" baseline="-25000" noProof="0" dirty="0">
              <a:ln>
                <a:noFill/>
              </a:ln>
              <a:solidFill>
                <a:srgbClr val="FF3399"/>
              </a:solidFill>
              <a:effectLst>
                <a:outerShdw blurRad="38100" dist="38100" dir="2700000" algn="tl">
                  <a:srgbClr val="000000"/>
                </a:outerShdw>
              </a:effectLst>
              <a:uLnTx/>
              <a:uFillTx/>
              <a:latin typeface="Arial" charset="0"/>
              <a:ea typeface="+mn-ea"/>
              <a:cs typeface="David" pitchFamily="2" charset="-79"/>
              <a:sym typeface="Symbol" pitchFamily="18" charset="2"/>
            </a:endParaRPr>
          </a:p>
        </p:txBody>
      </p:sp>
      <p:grpSp>
        <p:nvGrpSpPr>
          <p:cNvPr id="2" name="Group 1" descr="דיאגרמת אנרגיה">
            <a:extLst>
              <a:ext uri="{FF2B5EF4-FFF2-40B4-BE49-F238E27FC236}">
                <a16:creationId xmlns:a16="http://schemas.microsoft.com/office/drawing/2014/main" id="{08A77CAE-BCDB-41CE-EE6C-D898C8987812}"/>
              </a:ext>
            </a:extLst>
          </p:cNvPr>
          <p:cNvGrpSpPr/>
          <p:nvPr/>
        </p:nvGrpSpPr>
        <p:grpSpPr>
          <a:xfrm>
            <a:off x="900113" y="1598613"/>
            <a:ext cx="6551612" cy="4386262"/>
            <a:chOff x="900113" y="1598613"/>
            <a:chExt cx="6551612" cy="4386262"/>
          </a:xfrm>
        </p:grpSpPr>
        <p:sp>
          <p:nvSpPr>
            <p:cNvPr id="29698" name="Line 5">
              <a:extLst>
                <a:ext uri="{FF2B5EF4-FFF2-40B4-BE49-F238E27FC236}">
                  <a16:creationId xmlns:a16="http://schemas.microsoft.com/office/drawing/2014/main" id="{84F7C122-6792-8F3F-2B7D-AF92B0F5407F}"/>
                </a:ext>
              </a:extLst>
            </p:cNvPr>
            <p:cNvSpPr>
              <a:spLocks noChangeShapeType="1"/>
            </p:cNvSpPr>
            <p:nvPr/>
          </p:nvSpPr>
          <p:spPr bwMode="auto">
            <a:xfrm>
              <a:off x="1692275" y="2360613"/>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6" name="Text Box 7">
              <a:extLst>
                <a:ext uri="{FF2B5EF4-FFF2-40B4-BE49-F238E27FC236}">
                  <a16:creationId xmlns:a16="http://schemas.microsoft.com/office/drawing/2014/main" id="{E026109E-2C2C-2DCF-A4BC-B513A7BB90C0}"/>
                </a:ext>
              </a:extLst>
            </p:cNvPr>
            <p:cNvSpPr txBox="1">
              <a:spLocks noChangeArrowheads="1"/>
            </p:cNvSpPr>
            <p:nvPr/>
          </p:nvSpPr>
          <p:spPr bwMode="auto">
            <a:xfrm>
              <a:off x="2051050" y="1827213"/>
              <a:ext cx="54006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X(g) +Y(g)</a:t>
              </a:r>
              <a:endParaRPr lang="he-IL" altLang="en-US" sz="2800" b="1"/>
            </a:p>
            <a:p>
              <a:pPr eaLnBrk="1" hangingPunct="1"/>
              <a:r>
                <a:rPr lang="en-US" altLang="en-US" sz="2800" b="1"/>
                <a:t>  </a:t>
              </a:r>
            </a:p>
            <a:p>
              <a:pPr eaLnBrk="1" hangingPunct="1"/>
              <a:r>
                <a:rPr lang="en-US" altLang="en-US" sz="2800" b="1"/>
                <a:t> </a:t>
              </a:r>
            </a:p>
          </p:txBody>
        </p:sp>
        <p:sp>
          <p:nvSpPr>
            <p:cNvPr id="23559" name="Line 27">
              <a:extLst>
                <a:ext uri="{FF2B5EF4-FFF2-40B4-BE49-F238E27FC236}">
                  <a16:creationId xmlns:a16="http://schemas.microsoft.com/office/drawing/2014/main" id="{1A1F88FA-B52B-BC79-4A2A-BA3B252B750F}"/>
                </a:ext>
              </a:extLst>
            </p:cNvPr>
            <p:cNvSpPr>
              <a:spLocks noChangeShapeType="1"/>
            </p:cNvSpPr>
            <p:nvPr/>
          </p:nvSpPr>
          <p:spPr bwMode="auto">
            <a:xfrm flipV="1">
              <a:off x="2627313" y="2312988"/>
              <a:ext cx="39687" cy="2592387"/>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1" name="Line 20">
              <a:extLst>
                <a:ext uri="{FF2B5EF4-FFF2-40B4-BE49-F238E27FC236}">
                  <a16:creationId xmlns:a16="http://schemas.microsoft.com/office/drawing/2014/main" id="{62C7A64C-FDBA-99A8-F232-57A6E0738689}"/>
                </a:ext>
              </a:extLst>
            </p:cNvPr>
            <p:cNvSpPr>
              <a:spLocks noChangeShapeType="1"/>
            </p:cNvSpPr>
            <p:nvPr/>
          </p:nvSpPr>
          <p:spPr bwMode="auto">
            <a:xfrm flipV="1">
              <a:off x="1676400" y="1598613"/>
              <a:ext cx="0" cy="438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2" name="Text Box 21">
              <a:extLst>
                <a:ext uri="{FF2B5EF4-FFF2-40B4-BE49-F238E27FC236}">
                  <a16:creationId xmlns:a16="http://schemas.microsoft.com/office/drawing/2014/main" id="{1E42D6C8-8D73-676F-7093-8B6CA69A1BBA}"/>
                </a:ext>
              </a:extLst>
            </p:cNvPr>
            <p:cNvSpPr txBox="1">
              <a:spLocks noChangeArrowheads="1"/>
            </p:cNvSpPr>
            <p:nvPr/>
          </p:nvSpPr>
          <p:spPr bwMode="auto">
            <a:xfrm>
              <a:off x="900113" y="224155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t>H</a:t>
              </a:r>
            </a:p>
          </p:txBody>
        </p:sp>
        <p:sp>
          <p:nvSpPr>
            <p:cNvPr id="42012" name="Text Box 28">
              <a:extLst>
                <a:ext uri="{FF2B5EF4-FFF2-40B4-BE49-F238E27FC236}">
                  <a16:creationId xmlns:a16="http://schemas.microsoft.com/office/drawing/2014/main" id="{E5BC0291-2D52-E2DE-C6AB-3039D78B265C}"/>
                </a:ext>
              </a:extLst>
            </p:cNvPr>
            <p:cNvSpPr txBox="1">
              <a:spLocks noChangeArrowheads="1"/>
            </p:cNvSpPr>
            <p:nvPr/>
          </p:nvSpPr>
          <p:spPr bwMode="auto">
            <a:xfrm>
              <a:off x="2339975" y="3176588"/>
              <a:ext cx="3960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sz="2800" b="1"/>
                <a:t>  </a:t>
              </a:r>
              <a:r>
                <a:rPr lang="en-US" altLang="en-US" sz="2800" b="1"/>
                <a:t>X-Y  </a:t>
              </a:r>
              <a:r>
                <a:rPr lang="he-IL" altLang="en-US" sz="2800" b="1"/>
                <a:t>אנתלפיית קשר</a:t>
              </a:r>
            </a:p>
          </p:txBody>
        </p:sp>
        <p:sp>
          <p:nvSpPr>
            <p:cNvPr id="29705" name="Line 2">
              <a:extLst>
                <a:ext uri="{FF2B5EF4-FFF2-40B4-BE49-F238E27FC236}">
                  <a16:creationId xmlns:a16="http://schemas.microsoft.com/office/drawing/2014/main" id="{C05DDA8D-A8D5-D166-AD4C-86AF8222DCCE}"/>
                </a:ext>
              </a:extLst>
            </p:cNvPr>
            <p:cNvSpPr>
              <a:spLocks noChangeShapeType="1"/>
            </p:cNvSpPr>
            <p:nvPr/>
          </p:nvSpPr>
          <p:spPr bwMode="auto">
            <a:xfrm>
              <a:off x="1676400" y="4951413"/>
              <a:ext cx="51990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Text Box 31">
              <a:extLst>
                <a:ext uri="{FF2B5EF4-FFF2-40B4-BE49-F238E27FC236}">
                  <a16:creationId xmlns:a16="http://schemas.microsoft.com/office/drawing/2014/main" id="{D12D7112-98DE-3AFD-21DD-C7E44D8C4385}"/>
                </a:ext>
              </a:extLst>
            </p:cNvPr>
            <p:cNvSpPr txBox="1">
              <a:spLocks noChangeArrowheads="1"/>
            </p:cNvSpPr>
            <p:nvPr/>
          </p:nvSpPr>
          <p:spPr bwMode="auto">
            <a:xfrm>
              <a:off x="2411413" y="4329113"/>
              <a:ext cx="144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X-Y (g)</a:t>
              </a:r>
              <a:r>
                <a:rPr lang="en-US" altLang="en-US" b="1"/>
                <a:t>  </a:t>
              </a:r>
            </a:p>
          </p:txBody>
        </p:sp>
        <p:sp>
          <p:nvSpPr>
            <p:cNvPr id="67" name="Rectangle 66">
              <a:extLst>
                <a:ext uri="{FF2B5EF4-FFF2-40B4-BE49-F238E27FC236}">
                  <a16:creationId xmlns:a16="http://schemas.microsoft.com/office/drawing/2014/main" id="{494C1C04-5B1A-7F6C-A7B6-90DD69C53274}"/>
                </a:ext>
              </a:extLst>
            </p:cNvPr>
            <p:cNvSpPr>
              <a:spLocks noChangeArrowheads="1"/>
            </p:cNvSpPr>
            <p:nvPr/>
          </p:nvSpPr>
          <p:spPr bwMode="auto">
            <a:xfrm>
              <a:off x="4259263" y="4400550"/>
              <a:ext cx="2093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b="1"/>
                <a:t>מול קשרים במצב גזי</a:t>
              </a:r>
              <a:endParaRPr lang="en-US" altLang="en-US"/>
            </a:p>
          </p:txBody>
        </p:sp>
        <p:sp>
          <p:nvSpPr>
            <p:cNvPr id="68" name="Line 27">
              <a:extLst>
                <a:ext uri="{FF2B5EF4-FFF2-40B4-BE49-F238E27FC236}">
                  <a16:creationId xmlns:a16="http://schemas.microsoft.com/office/drawing/2014/main" id="{B4BB51F3-25FC-323E-3A4D-F17D31663392}"/>
                </a:ext>
              </a:extLst>
            </p:cNvPr>
            <p:cNvSpPr>
              <a:spLocks noChangeShapeType="1"/>
            </p:cNvSpPr>
            <p:nvPr/>
          </p:nvSpPr>
          <p:spPr bwMode="auto">
            <a:xfrm flipV="1">
              <a:off x="5397500" y="2312988"/>
              <a:ext cx="38100" cy="2592387"/>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9" name="Rectangle 68">
            <a:extLst>
              <a:ext uri="{FF2B5EF4-FFF2-40B4-BE49-F238E27FC236}">
                <a16:creationId xmlns:a16="http://schemas.microsoft.com/office/drawing/2014/main" id="{0A65A2D1-A023-E0C6-2BE6-42DB1AEFA795}"/>
              </a:ext>
            </a:extLst>
          </p:cNvPr>
          <p:cNvSpPr>
            <a:spLocks noChangeArrowheads="1"/>
          </p:cNvSpPr>
          <p:nvPr/>
        </p:nvSpPr>
        <p:spPr bwMode="auto">
          <a:xfrm>
            <a:off x="4427538" y="1851025"/>
            <a:ext cx="1641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b="1"/>
              <a:t>אטומים בודדים </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45" name="Text Box 61">
            <a:extLst>
              <a:ext uri="{FF2B5EF4-FFF2-40B4-BE49-F238E27FC236}">
                <a16:creationId xmlns:a16="http://schemas.microsoft.com/office/drawing/2014/main" id="{B27D0752-6B65-4B6C-4A30-6EBB5E2E6DDE}"/>
              </a:ext>
            </a:extLst>
          </p:cNvPr>
          <p:cNvSpPr txBox="1">
            <a:spLocks noGrp="1" noChangeArrowheads="1"/>
          </p:cNvSpPr>
          <p:nvPr>
            <p:ph type="title" idx="4294967295"/>
          </p:nvPr>
        </p:nvSpPr>
        <p:spPr bwMode="auto">
          <a:xfrm>
            <a:off x="2627313" y="225425"/>
            <a:ext cx="5791200" cy="64135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mn-ea"/>
                <a:cs typeface="Arial" charset="0"/>
              </a:rPr>
              <a:t>אנרגיית קשר</a:t>
            </a:r>
            <a:endParaRPr kumimoji="0" lang="he-IL" sz="3600" b="1" i="0" u="none" strike="noStrike" kern="1200" cap="none" spc="0" normalizeH="0" baseline="-25000" noProof="0" dirty="0">
              <a:ln>
                <a:noFill/>
              </a:ln>
              <a:solidFill>
                <a:schemeClr val="tx1"/>
              </a:solidFill>
              <a:effectLst>
                <a:outerShdw blurRad="38100" dist="38100" dir="2700000" algn="tl">
                  <a:srgbClr val="C0C0C0"/>
                </a:outerShdw>
              </a:effectLst>
              <a:uLnTx/>
              <a:uFillTx/>
              <a:latin typeface="Arial" charset="0"/>
              <a:ea typeface="+mn-ea"/>
              <a:cs typeface="David" pitchFamily="2" charset="-79"/>
              <a:sym typeface="Symbol" pitchFamily="18" charset="2"/>
            </a:endParaRPr>
          </a:p>
        </p:txBody>
      </p:sp>
      <p:pic>
        <p:nvPicPr>
          <p:cNvPr id="30735" name="Picture 2">
            <a:extLst>
              <a:ext uri="{FF2B5EF4-FFF2-40B4-BE49-F238E27FC236}">
                <a16:creationId xmlns:a16="http://schemas.microsoft.com/office/drawing/2014/main" id="{C2A0076D-E791-79A8-F470-9A54221CAE2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3429000"/>
            <a:ext cx="14954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66">
            <a:extLst>
              <a:ext uri="{FF2B5EF4-FFF2-40B4-BE49-F238E27FC236}">
                <a16:creationId xmlns:a16="http://schemas.microsoft.com/office/drawing/2014/main" id="{84FA4780-23B9-A443-A465-009264687DA5}"/>
              </a:ext>
            </a:extLst>
          </p:cNvPr>
          <p:cNvSpPr>
            <a:spLocks noChangeArrowheads="1"/>
          </p:cNvSpPr>
          <p:nvPr/>
        </p:nvSpPr>
        <p:spPr bwMode="auto">
          <a:xfrm>
            <a:off x="4259263" y="3716338"/>
            <a:ext cx="2112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b="1"/>
              <a:t>מול קשרים במצב גזי</a:t>
            </a:r>
            <a:endParaRPr lang="en-US" altLang="en-US"/>
          </a:p>
        </p:txBody>
      </p:sp>
      <p:grpSp>
        <p:nvGrpSpPr>
          <p:cNvPr id="2" name="Group 1" descr="דיאגרמת אנרגיה">
            <a:extLst>
              <a:ext uri="{FF2B5EF4-FFF2-40B4-BE49-F238E27FC236}">
                <a16:creationId xmlns:a16="http://schemas.microsoft.com/office/drawing/2014/main" id="{C7ABEB6E-6135-4E5B-822D-B457886472BA}"/>
              </a:ext>
            </a:extLst>
          </p:cNvPr>
          <p:cNvGrpSpPr/>
          <p:nvPr/>
        </p:nvGrpSpPr>
        <p:grpSpPr>
          <a:xfrm>
            <a:off x="609600" y="914400"/>
            <a:ext cx="6842125" cy="5638800"/>
            <a:chOff x="609600" y="914400"/>
            <a:chExt cx="6842125" cy="5638800"/>
          </a:xfrm>
        </p:grpSpPr>
        <p:sp>
          <p:nvSpPr>
            <p:cNvPr id="30722" name="Line 5">
              <a:extLst>
                <a:ext uri="{FF2B5EF4-FFF2-40B4-BE49-F238E27FC236}">
                  <a16:creationId xmlns:a16="http://schemas.microsoft.com/office/drawing/2014/main" id="{50D0DBB8-3AB4-9776-E383-0EBAA1A0E6FD}"/>
                </a:ext>
              </a:extLst>
            </p:cNvPr>
            <p:cNvSpPr>
              <a:spLocks noChangeShapeType="1"/>
            </p:cNvSpPr>
            <p:nvPr/>
          </p:nvSpPr>
          <p:spPr bwMode="auto">
            <a:xfrm>
              <a:off x="1752600" y="16764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6" name="Text Box 7">
              <a:extLst>
                <a:ext uri="{FF2B5EF4-FFF2-40B4-BE49-F238E27FC236}">
                  <a16:creationId xmlns:a16="http://schemas.microsoft.com/office/drawing/2014/main" id="{6363EE39-8499-93E7-0B6E-4AEA5A3E79F9}"/>
                </a:ext>
              </a:extLst>
            </p:cNvPr>
            <p:cNvSpPr txBox="1">
              <a:spLocks noChangeArrowheads="1"/>
            </p:cNvSpPr>
            <p:nvPr/>
          </p:nvSpPr>
          <p:spPr bwMode="auto">
            <a:xfrm>
              <a:off x="2051050" y="1143000"/>
              <a:ext cx="5400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2H(g) +O(g)</a:t>
              </a:r>
              <a:endParaRPr lang="he-IL" altLang="en-US" sz="2800" b="1"/>
            </a:p>
            <a:p>
              <a:pPr eaLnBrk="1" hangingPunct="1"/>
              <a:r>
                <a:rPr lang="en-US" altLang="en-US" sz="2800" b="1"/>
                <a:t>  </a:t>
              </a:r>
            </a:p>
            <a:p>
              <a:pPr eaLnBrk="1" hangingPunct="1"/>
              <a:r>
                <a:rPr lang="en-US" altLang="en-US" sz="2800" b="1"/>
                <a:t> </a:t>
              </a:r>
            </a:p>
          </p:txBody>
        </p:sp>
        <p:sp>
          <p:nvSpPr>
            <p:cNvPr id="23559" name="Line 27">
              <a:extLst>
                <a:ext uri="{FF2B5EF4-FFF2-40B4-BE49-F238E27FC236}">
                  <a16:creationId xmlns:a16="http://schemas.microsoft.com/office/drawing/2014/main" id="{EA6A1D83-295B-02D1-7545-14E33E34C69C}"/>
                </a:ext>
              </a:extLst>
            </p:cNvPr>
            <p:cNvSpPr>
              <a:spLocks noChangeShapeType="1"/>
            </p:cNvSpPr>
            <p:nvPr/>
          </p:nvSpPr>
          <p:spPr bwMode="auto">
            <a:xfrm flipV="1">
              <a:off x="2627313" y="1628775"/>
              <a:ext cx="39687" cy="2592388"/>
            </a:xfrm>
            <a:prstGeom prst="line">
              <a:avLst/>
            </a:prstGeom>
            <a:noFill/>
            <a:ln w="38100">
              <a:solidFill>
                <a:srgbClr val="33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5" name="Line 20">
              <a:extLst>
                <a:ext uri="{FF2B5EF4-FFF2-40B4-BE49-F238E27FC236}">
                  <a16:creationId xmlns:a16="http://schemas.microsoft.com/office/drawing/2014/main" id="{AE434F41-CB0B-7F61-CF4D-D5E52C64C213}"/>
                </a:ext>
              </a:extLst>
            </p:cNvPr>
            <p:cNvSpPr>
              <a:spLocks noChangeShapeType="1"/>
            </p:cNvSpPr>
            <p:nvPr/>
          </p:nvSpPr>
          <p:spPr bwMode="auto">
            <a:xfrm flipV="1">
              <a:off x="1676400" y="914400"/>
              <a:ext cx="0" cy="5638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6" name="Text Box 21">
              <a:extLst>
                <a:ext uri="{FF2B5EF4-FFF2-40B4-BE49-F238E27FC236}">
                  <a16:creationId xmlns:a16="http://schemas.microsoft.com/office/drawing/2014/main" id="{99F5C8DE-6D96-EAEE-28B2-C8CC37053570}"/>
                </a:ext>
              </a:extLst>
            </p:cNvPr>
            <p:cNvSpPr txBox="1">
              <a:spLocks noChangeArrowheads="1"/>
            </p:cNvSpPr>
            <p:nvPr/>
          </p:nvSpPr>
          <p:spPr bwMode="auto">
            <a:xfrm>
              <a:off x="609600" y="1371600"/>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a:t>H</a:t>
              </a:r>
            </a:p>
          </p:txBody>
        </p:sp>
        <p:sp>
          <p:nvSpPr>
            <p:cNvPr id="42012" name="Text Box 28">
              <a:extLst>
                <a:ext uri="{FF2B5EF4-FFF2-40B4-BE49-F238E27FC236}">
                  <a16:creationId xmlns:a16="http://schemas.microsoft.com/office/drawing/2014/main" id="{DE798DEE-6B69-0165-0487-901B2AD42D2D}"/>
                </a:ext>
              </a:extLst>
            </p:cNvPr>
            <p:cNvSpPr txBox="1">
              <a:spLocks noChangeArrowheads="1"/>
            </p:cNvSpPr>
            <p:nvPr/>
          </p:nvSpPr>
          <p:spPr bwMode="auto">
            <a:xfrm>
              <a:off x="2339975" y="2492375"/>
              <a:ext cx="3960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sz="2800" b="1"/>
                <a:t>  </a:t>
              </a:r>
              <a:r>
                <a:rPr lang="en-US" altLang="en-US" sz="2800" b="1"/>
                <a:t>2O-H</a:t>
              </a:r>
              <a:r>
                <a:rPr lang="he-IL" altLang="en-US" sz="2800" b="1"/>
                <a:t>=</a:t>
              </a:r>
              <a:r>
                <a:rPr lang="en-US" altLang="en-US" sz="2800" b="1"/>
                <a:t>  </a:t>
              </a:r>
              <a:r>
                <a:rPr lang="he-IL" altLang="en-US" sz="2800" b="1"/>
                <a:t>אנרגיית קשר</a:t>
              </a:r>
            </a:p>
          </p:txBody>
        </p:sp>
        <p:sp>
          <p:nvSpPr>
            <p:cNvPr id="30729" name="Line 2">
              <a:extLst>
                <a:ext uri="{FF2B5EF4-FFF2-40B4-BE49-F238E27FC236}">
                  <a16:creationId xmlns:a16="http://schemas.microsoft.com/office/drawing/2014/main" id="{D6905F10-5C6A-06E1-24CC-112D70F28E84}"/>
                </a:ext>
              </a:extLst>
            </p:cNvPr>
            <p:cNvSpPr>
              <a:spLocks noChangeShapeType="1"/>
            </p:cNvSpPr>
            <p:nvPr/>
          </p:nvSpPr>
          <p:spPr bwMode="auto">
            <a:xfrm>
              <a:off x="1676400" y="4267200"/>
              <a:ext cx="51990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24">
              <a:extLst>
                <a:ext uri="{FF2B5EF4-FFF2-40B4-BE49-F238E27FC236}">
                  <a16:creationId xmlns:a16="http://schemas.microsoft.com/office/drawing/2014/main" id="{C5DC7099-749A-9767-4FD7-273040E13E50}"/>
                </a:ext>
              </a:extLst>
            </p:cNvPr>
            <p:cNvSpPr>
              <a:spLocks noChangeShapeType="1"/>
            </p:cNvSpPr>
            <p:nvPr/>
          </p:nvSpPr>
          <p:spPr bwMode="auto">
            <a:xfrm>
              <a:off x="1692275" y="5516563"/>
              <a:ext cx="2514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Text Box 31">
              <a:extLst>
                <a:ext uri="{FF2B5EF4-FFF2-40B4-BE49-F238E27FC236}">
                  <a16:creationId xmlns:a16="http://schemas.microsoft.com/office/drawing/2014/main" id="{9D09319C-9186-682E-564D-DFF8A6E27E04}"/>
                </a:ext>
              </a:extLst>
            </p:cNvPr>
            <p:cNvSpPr txBox="1">
              <a:spLocks noChangeArrowheads="1"/>
            </p:cNvSpPr>
            <p:nvPr/>
          </p:nvSpPr>
          <p:spPr bwMode="auto">
            <a:xfrm>
              <a:off x="2339975" y="5013325"/>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H</a:t>
              </a:r>
              <a:r>
                <a:rPr lang="en-US" altLang="en-US" sz="2800" b="1" baseline="-25000"/>
                <a:t>2</a:t>
              </a:r>
              <a:r>
                <a:rPr lang="en-US" altLang="en-US" sz="2800" b="1"/>
                <a:t>O (s)</a:t>
              </a:r>
              <a:r>
                <a:rPr lang="en-US" altLang="en-US" b="1"/>
                <a:t>  </a:t>
              </a:r>
            </a:p>
          </p:txBody>
        </p:sp>
        <p:sp>
          <p:nvSpPr>
            <p:cNvPr id="58" name="Line 53">
              <a:extLst>
                <a:ext uri="{FF2B5EF4-FFF2-40B4-BE49-F238E27FC236}">
                  <a16:creationId xmlns:a16="http://schemas.microsoft.com/office/drawing/2014/main" id="{6A78AAB2-F57C-BD02-CBD8-BD6132D28990}"/>
                </a:ext>
              </a:extLst>
            </p:cNvPr>
            <p:cNvSpPr>
              <a:spLocks noChangeShapeType="1"/>
            </p:cNvSpPr>
            <p:nvPr/>
          </p:nvSpPr>
          <p:spPr bwMode="auto">
            <a:xfrm>
              <a:off x="1692275" y="5084763"/>
              <a:ext cx="2590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Text Box 31">
              <a:extLst>
                <a:ext uri="{FF2B5EF4-FFF2-40B4-BE49-F238E27FC236}">
                  <a16:creationId xmlns:a16="http://schemas.microsoft.com/office/drawing/2014/main" id="{103A946F-94CE-5FCC-F66F-19703F5C8FE6}"/>
                </a:ext>
              </a:extLst>
            </p:cNvPr>
            <p:cNvSpPr txBox="1">
              <a:spLocks noChangeArrowheads="1"/>
            </p:cNvSpPr>
            <p:nvPr/>
          </p:nvSpPr>
          <p:spPr bwMode="auto">
            <a:xfrm>
              <a:off x="2411413" y="36449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H</a:t>
              </a:r>
              <a:r>
                <a:rPr lang="en-US" altLang="en-US" sz="2800" b="1" baseline="-25000"/>
                <a:t>2</a:t>
              </a:r>
              <a:r>
                <a:rPr lang="en-US" altLang="en-US" sz="2800" b="1"/>
                <a:t>O (g)</a:t>
              </a:r>
              <a:r>
                <a:rPr lang="en-US" altLang="en-US" b="1"/>
                <a:t>  </a:t>
              </a:r>
            </a:p>
          </p:txBody>
        </p:sp>
        <p:sp>
          <p:nvSpPr>
            <p:cNvPr id="61" name="Text Box 31">
              <a:extLst>
                <a:ext uri="{FF2B5EF4-FFF2-40B4-BE49-F238E27FC236}">
                  <a16:creationId xmlns:a16="http://schemas.microsoft.com/office/drawing/2014/main" id="{B73FDBE5-514B-34AC-EA1C-8193A186D289}"/>
                </a:ext>
              </a:extLst>
            </p:cNvPr>
            <p:cNvSpPr txBox="1">
              <a:spLocks noChangeArrowheads="1"/>
            </p:cNvSpPr>
            <p:nvPr/>
          </p:nvSpPr>
          <p:spPr bwMode="auto">
            <a:xfrm>
              <a:off x="2339975" y="45085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H</a:t>
              </a:r>
              <a:r>
                <a:rPr lang="en-US" altLang="en-US" sz="2800" b="1" baseline="-25000"/>
                <a:t>2</a:t>
              </a:r>
              <a:r>
                <a:rPr lang="en-US" altLang="en-US" sz="2800" b="1"/>
                <a:t>O (l)</a:t>
              </a:r>
              <a:r>
                <a:rPr lang="en-US" altLang="en-US" b="1"/>
                <a:t>  </a:t>
              </a:r>
            </a:p>
          </p:txBody>
        </p:sp>
        <p:sp>
          <p:nvSpPr>
            <p:cNvPr id="68" name="Line 27">
              <a:extLst>
                <a:ext uri="{FF2B5EF4-FFF2-40B4-BE49-F238E27FC236}">
                  <a16:creationId xmlns:a16="http://schemas.microsoft.com/office/drawing/2014/main" id="{D91D44F6-D924-E9C3-3A07-49E01404ED73}"/>
                </a:ext>
              </a:extLst>
            </p:cNvPr>
            <p:cNvSpPr>
              <a:spLocks noChangeShapeType="1"/>
            </p:cNvSpPr>
            <p:nvPr/>
          </p:nvSpPr>
          <p:spPr bwMode="auto">
            <a:xfrm flipV="1">
              <a:off x="5397500" y="1628775"/>
              <a:ext cx="38100" cy="2592388"/>
            </a:xfrm>
            <a:prstGeom prst="line">
              <a:avLst/>
            </a:prstGeom>
            <a:noFill/>
            <a:ln w="38100">
              <a:solidFill>
                <a:srgbClr val="33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9" name="Rectangle 68">
            <a:extLst>
              <a:ext uri="{FF2B5EF4-FFF2-40B4-BE49-F238E27FC236}">
                <a16:creationId xmlns:a16="http://schemas.microsoft.com/office/drawing/2014/main" id="{824D7A7F-1357-D56C-8155-E58BD6454B9E}"/>
              </a:ext>
            </a:extLst>
          </p:cNvPr>
          <p:cNvSpPr>
            <a:spLocks noChangeArrowheads="1"/>
          </p:cNvSpPr>
          <p:nvPr/>
        </p:nvSpPr>
        <p:spPr bwMode="auto">
          <a:xfrm>
            <a:off x="4427538" y="1166813"/>
            <a:ext cx="1655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b="1"/>
              <a:t>אטומים בודדים </a:t>
            </a:r>
            <a:endParaRPr lang="en-US"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A1AB057-9E05-D73D-5DE8-A1ECBD9903EC}"/>
              </a:ext>
            </a:extLst>
          </p:cNvPr>
          <p:cNvSpPr>
            <a:spLocks noGrp="1" noChangeArrowheads="1"/>
          </p:cNvSpPr>
          <p:nvPr>
            <p:ph type="title" idx="4294967295"/>
          </p:nvPr>
        </p:nvSpPr>
        <p:spPr>
          <a:xfrm>
            <a:off x="685800" y="152400"/>
            <a:ext cx="7558088" cy="900113"/>
          </a:xfrm>
        </p:spPr>
        <p:txBody>
          <a:bodyPr/>
          <a:lstStyle/>
          <a:p>
            <a:pPr eaLnBrk="1" hangingPunct="1"/>
            <a:r>
              <a:rPr lang="he-IL" altLang="en-US" sz="3200" b="1"/>
              <a:t>חישוב השינוי באנתלפיה התקנית של תגובה באמצעות אנתלפיות קשר</a:t>
            </a:r>
            <a:endParaRPr lang="en-US" altLang="en-US" sz="3200" b="1"/>
          </a:p>
        </p:txBody>
      </p:sp>
      <p:pic>
        <p:nvPicPr>
          <p:cNvPr id="31747" name="Picture 4" descr="p55i1">
            <a:extLst>
              <a:ext uri="{FF2B5EF4-FFF2-40B4-BE49-F238E27FC236}">
                <a16:creationId xmlns:a16="http://schemas.microsoft.com/office/drawing/2014/main" id="{BD690DEB-0BA4-2E3F-E892-1D6FA85F40CD}"/>
              </a:ext>
            </a:extLst>
          </p:cNvPr>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971550" y="1412875"/>
            <a:ext cx="6670675" cy="2295525"/>
          </a:xfrm>
        </p:spPr>
      </p:pic>
      <p:sp>
        <p:nvSpPr>
          <p:cNvPr id="31748" name="Text Box 6">
            <a:extLst>
              <a:ext uri="{FF2B5EF4-FFF2-40B4-BE49-F238E27FC236}">
                <a16:creationId xmlns:a16="http://schemas.microsoft.com/office/drawing/2014/main" id="{F900EC4E-EED6-B1F4-F29F-AF1FEDA5831E}"/>
              </a:ext>
            </a:extLst>
          </p:cNvPr>
          <p:cNvSpPr txBox="1">
            <a:spLocks noChangeArrowheads="1"/>
          </p:cNvSpPr>
          <p:nvPr/>
        </p:nvSpPr>
        <p:spPr bwMode="auto">
          <a:xfrm>
            <a:off x="2447925" y="3681413"/>
            <a:ext cx="5327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hlink"/>
                </a:solidFill>
              </a:rPr>
              <a:t>2H</a:t>
            </a:r>
            <a:r>
              <a:rPr lang="en-US" altLang="en-US" sz="2800" b="1" baseline="-25000">
                <a:solidFill>
                  <a:schemeClr val="hlink"/>
                </a:solidFill>
              </a:rPr>
              <a:t>2(g)</a:t>
            </a:r>
            <a:r>
              <a:rPr lang="en-US" altLang="en-US" sz="2800" b="1">
                <a:solidFill>
                  <a:schemeClr val="hlink"/>
                </a:solidFill>
              </a:rPr>
              <a:t> +    O</a:t>
            </a:r>
            <a:r>
              <a:rPr lang="en-US" altLang="en-US" sz="2800" b="1" baseline="-25000">
                <a:solidFill>
                  <a:schemeClr val="hlink"/>
                </a:solidFill>
              </a:rPr>
              <a:t>2(g)   </a:t>
            </a:r>
            <a:r>
              <a:rPr lang="en-US" altLang="en-US" sz="2800" b="1">
                <a:solidFill>
                  <a:schemeClr val="hlink"/>
                </a:solidFill>
              </a:rPr>
              <a:t> </a:t>
            </a:r>
            <a:r>
              <a:rPr lang="en-US" altLang="en-US" sz="2800" b="1">
                <a:solidFill>
                  <a:schemeClr val="hlink"/>
                </a:solidFill>
                <a:sym typeface="Symbol" panose="05050102010706020507" pitchFamily="18" charset="2"/>
              </a:rPr>
              <a:t></a:t>
            </a:r>
            <a:r>
              <a:rPr lang="en-US" altLang="en-US" sz="2800" b="1">
                <a:solidFill>
                  <a:schemeClr val="hlink"/>
                </a:solidFill>
              </a:rPr>
              <a:t>      2H</a:t>
            </a:r>
            <a:r>
              <a:rPr lang="en-US" altLang="en-US" sz="2800" b="1" baseline="-25000">
                <a:solidFill>
                  <a:schemeClr val="hlink"/>
                </a:solidFill>
              </a:rPr>
              <a:t>2</a:t>
            </a:r>
            <a:r>
              <a:rPr lang="en-US" altLang="en-US" sz="2800" b="1">
                <a:solidFill>
                  <a:schemeClr val="hlink"/>
                </a:solidFill>
              </a:rPr>
              <a:t>O</a:t>
            </a:r>
            <a:r>
              <a:rPr lang="en-US" altLang="en-US" sz="2800" b="1" baseline="-25000">
                <a:solidFill>
                  <a:schemeClr val="hlink"/>
                </a:solidFill>
              </a:rPr>
              <a:t>(g)</a:t>
            </a:r>
          </a:p>
        </p:txBody>
      </p:sp>
      <p:sp>
        <p:nvSpPr>
          <p:cNvPr id="31749" name="Text Box 8">
            <a:extLst>
              <a:ext uri="{FF2B5EF4-FFF2-40B4-BE49-F238E27FC236}">
                <a16:creationId xmlns:a16="http://schemas.microsoft.com/office/drawing/2014/main" id="{7F585FFB-C7A0-C105-302F-FF9DEC5BBD40}"/>
              </a:ext>
            </a:extLst>
          </p:cNvPr>
          <p:cNvSpPr txBox="1">
            <a:spLocks noChangeArrowheads="1"/>
          </p:cNvSpPr>
          <p:nvPr/>
        </p:nvSpPr>
        <p:spPr bwMode="auto">
          <a:xfrm>
            <a:off x="0" y="4365625"/>
            <a:ext cx="8280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450850" indent="-4508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90000"/>
              </a:lnSpc>
              <a:spcBef>
                <a:spcPct val="20000"/>
              </a:spcBef>
              <a:buClr>
                <a:schemeClr val="folHlink"/>
              </a:buClr>
              <a:buSzPct val="80000"/>
              <a:buFont typeface="Wingdings" panose="05000000000000000000" pitchFamily="2" charset="2"/>
              <a:buChar char="¤"/>
            </a:pPr>
            <a:r>
              <a:rPr lang="he-IL" altLang="en-US" sz="2800"/>
              <a:t>אילו קשרים צריכים להישבר כדי שהתגובה תצא לפועל?</a:t>
            </a:r>
          </a:p>
          <a:p>
            <a:pPr algn="r" rtl="1" eaLnBrk="1" hangingPunct="1">
              <a:lnSpc>
                <a:spcPct val="90000"/>
              </a:lnSpc>
              <a:spcBef>
                <a:spcPct val="20000"/>
              </a:spcBef>
              <a:buClr>
                <a:schemeClr val="folHlink"/>
              </a:buClr>
              <a:buSzPct val="80000"/>
              <a:buFont typeface="Wingdings" panose="05000000000000000000" pitchFamily="2" charset="2"/>
              <a:buChar char="¤"/>
            </a:pPr>
            <a:r>
              <a:rPr lang="he-IL" altLang="en-US" sz="2800"/>
              <a:t>כמה מול מכל סוג?</a:t>
            </a:r>
          </a:p>
          <a:p>
            <a:pPr algn="r" rtl="1" eaLnBrk="1" hangingPunct="1">
              <a:lnSpc>
                <a:spcPct val="90000"/>
              </a:lnSpc>
              <a:spcBef>
                <a:spcPct val="20000"/>
              </a:spcBef>
              <a:buClr>
                <a:schemeClr val="folHlink"/>
              </a:buClr>
              <a:buSzPct val="80000"/>
              <a:buFont typeface="Wingdings" panose="05000000000000000000" pitchFamily="2" charset="2"/>
              <a:buChar char="¤"/>
            </a:pPr>
            <a:r>
              <a:rPr lang="he-IL" altLang="en-US" sz="2800"/>
              <a:t>אילו קשרים חדשים נוצרו בתוצרים?</a:t>
            </a:r>
          </a:p>
          <a:p>
            <a:pPr algn="r" rtl="1" eaLnBrk="1" hangingPunct="1">
              <a:lnSpc>
                <a:spcPct val="90000"/>
              </a:lnSpc>
              <a:spcBef>
                <a:spcPct val="20000"/>
              </a:spcBef>
              <a:buClr>
                <a:schemeClr val="folHlink"/>
              </a:buClr>
              <a:buSzPct val="80000"/>
              <a:buFont typeface="Wingdings" panose="05000000000000000000" pitchFamily="2" charset="2"/>
              <a:buChar char="¤"/>
            </a:pPr>
            <a:r>
              <a:rPr lang="he-IL" altLang="en-US" sz="2800"/>
              <a:t>כמה מול מכל סוג?</a:t>
            </a:r>
          </a:p>
          <a:p>
            <a:pPr algn="r" rtl="1" eaLnBrk="1" hangingPunct="1">
              <a:lnSpc>
                <a:spcPct val="90000"/>
              </a:lnSpc>
              <a:spcBef>
                <a:spcPct val="20000"/>
              </a:spcBef>
              <a:buClr>
                <a:schemeClr val="folHlink"/>
              </a:buClr>
              <a:buSzPct val="80000"/>
              <a:buFont typeface="Wingdings" panose="05000000000000000000" pitchFamily="2" charset="2"/>
              <a:buChar char="¤"/>
            </a:pPr>
            <a:r>
              <a:rPr lang="he-IL" altLang="en-US" sz="2800"/>
              <a:t>אילו נתונים צריכים לדעת כדי לחשב את מאזן האנרגיה?</a:t>
            </a:r>
            <a:endParaRPr lang="en-US" altLang="en-US" sz="28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F10D95E-F2E9-3E4C-179C-1E736978B0D8}"/>
              </a:ext>
            </a:extLst>
          </p:cNvPr>
          <p:cNvSpPr>
            <a:spLocks noGrp="1" noChangeArrowheads="1"/>
          </p:cNvSpPr>
          <p:nvPr>
            <p:ph type="title"/>
          </p:nvPr>
        </p:nvSpPr>
        <p:spPr>
          <a:noFill/>
        </p:spPr>
        <p:txBody>
          <a:bodyPr/>
          <a:lstStyle/>
          <a:p>
            <a:pPr eaLnBrk="1" hangingPunct="1"/>
            <a:r>
              <a:rPr lang="he-IL" altLang="en-US" sz="3200" b="1"/>
              <a:t>אנתלפיית קשר</a:t>
            </a:r>
            <a:endParaRPr lang="en-US" altLang="en-US" sz="3200" b="1"/>
          </a:p>
        </p:txBody>
      </p:sp>
      <p:sp>
        <p:nvSpPr>
          <p:cNvPr id="32771" name="Rectangle 3">
            <a:extLst>
              <a:ext uri="{FF2B5EF4-FFF2-40B4-BE49-F238E27FC236}">
                <a16:creationId xmlns:a16="http://schemas.microsoft.com/office/drawing/2014/main" id="{98849FB9-8845-913D-15DA-8EB8DBBF88B9}"/>
              </a:ext>
            </a:extLst>
          </p:cNvPr>
          <p:cNvSpPr>
            <a:spLocks noGrp="1" noChangeArrowheads="1"/>
          </p:cNvSpPr>
          <p:nvPr>
            <p:ph type="body" idx="1"/>
          </p:nvPr>
        </p:nvSpPr>
        <p:spPr>
          <a:xfrm>
            <a:off x="457200" y="1557338"/>
            <a:ext cx="8291513" cy="4751387"/>
          </a:xfrm>
        </p:spPr>
        <p:txBody>
          <a:bodyPr/>
          <a:lstStyle/>
          <a:p>
            <a:pPr eaLnBrk="1" hangingPunct="1">
              <a:lnSpc>
                <a:spcPct val="90000"/>
              </a:lnSpc>
              <a:buFont typeface="Wingdings" panose="05000000000000000000" pitchFamily="2" charset="2"/>
              <a:buNone/>
            </a:pPr>
            <a:r>
              <a:rPr lang="he-IL" altLang="en-US" sz="2800" b="1"/>
              <a:t>הגדרה:</a:t>
            </a:r>
          </a:p>
          <a:p>
            <a:pPr eaLnBrk="1" hangingPunct="1">
              <a:lnSpc>
                <a:spcPct val="90000"/>
              </a:lnSpc>
              <a:buFont typeface="Wingdings" panose="05000000000000000000" pitchFamily="2" charset="2"/>
              <a:buNone/>
            </a:pPr>
            <a:r>
              <a:rPr lang="he-IL" altLang="en-US" sz="2800"/>
              <a:t>     </a:t>
            </a:r>
            <a:r>
              <a:rPr lang="he-IL" altLang="en-US" sz="2800" b="1">
                <a:solidFill>
                  <a:schemeClr val="hlink"/>
                </a:solidFill>
              </a:rPr>
              <a:t>אנתלפיית הקשר</a:t>
            </a:r>
            <a:r>
              <a:rPr lang="he-IL" altLang="en-US" sz="2800"/>
              <a:t> היא האנרגיה שיש להשקיע בפירוק של </a:t>
            </a:r>
            <a:r>
              <a:rPr lang="he-IL" altLang="en-US" sz="2800" b="1">
                <a:solidFill>
                  <a:schemeClr val="hlink"/>
                </a:solidFill>
              </a:rPr>
              <a:t>מול</a:t>
            </a:r>
            <a:r>
              <a:rPr lang="he-IL" altLang="en-US" sz="2800"/>
              <a:t> קשרים קוולנטים במולקולות חומר במצב הגזי, לקבלת אטומים בודדים במצב הגזי. </a:t>
            </a:r>
          </a:p>
          <a:p>
            <a:pPr eaLnBrk="1" hangingPunct="1">
              <a:lnSpc>
                <a:spcPct val="90000"/>
              </a:lnSpc>
            </a:pPr>
            <a:r>
              <a:rPr lang="he-IL" altLang="en-US" sz="2800"/>
              <a:t>כאשר עוסקים בחומרים במצב הגזי, אין כוחות בין המולקולות, והקשרים היחידים הקיימים הם קשרים קוולנטים. </a:t>
            </a:r>
          </a:p>
          <a:p>
            <a:pPr eaLnBrk="1" hangingPunct="1">
              <a:lnSpc>
                <a:spcPct val="90000"/>
              </a:lnSpc>
            </a:pPr>
            <a:r>
              <a:rPr lang="he-IL" altLang="en-US" sz="2800"/>
              <a:t>פירוק קשר הוא תהליך אנדותרמי – דורש השקעת אנרגיה.</a:t>
            </a:r>
          </a:p>
          <a:p>
            <a:pPr eaLnBrk="1" hangingPunct="1">
              <a:lnSpc>
                <a:spcPct val="90000"/>
              </a:lnSpc>
            </a:pPr>
            <a:r>
              <a:rPr lang="he-IL" altLang="en-US" sz="2800"/>
              <a:t>יצירת קשר הוא תהליך אקסותרמי –מלווה בפליטת אנרגיה אנרגיה.</a:t>
            </a:r>
            <a:endParaRPr lang="en-US" altLang="en-US" sz="28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8E64FB2-ED12-56F0-6699-BA06D5AE08A1}"/>
              </a:ext>
            </a:extLst>
          </p:cNvPr>
          <p:cNvSpPr>
            <a:spLocks noGrp="1" noChangeArrowheads="1"/>
          </p:cNvSpPr>
          <p:nvPr>
            <p:ph type="title" idx="4294967295"/>
          </p:nvPr>
        </p:nvSpPr>
        <p:spPr/>
        <p:txBody>
          <a:bodyPr/>
          <a:lstStyle/>
          <a:p>
            <a:pPr eaLnBrk="1" hangingPunct="1"/>
            <a:r>
              <a:rPr lang="he-IL" altLang="en-US"/>
              <a:t>נושאים בפרק ב</a:t>
            </a:r>
            <a:endParaRPr lang="en-US" altLang="en-US"/>
          </a:p>
        </p:txBody>
      </p:sp>
      <p:sp>
        <p:nvSpPr>
          <p:cNvPr id="6147" name="Rectangle 3">
            <a:extLst>
              <a:ext uri="{FF2B5EF4-FFF2-40B4-BE49-F238E27FC236}">
                <a16:creationId xmlns:a16="http://schemas.microsoft.com/office/drawing/2014/main" id="{53ACF361-DA79-0BB7-F098-B38D40FC2D76}"/>
              </a:ext>
            </a:extLst>
          </p:cNvPr>
          <p:cNvSpPr>
            <a:spLocks noGrp="1" noChangeArrowheads="1"/>
          </p:cNvSpPr>
          <p:nvPr>
            <p:ph type="body" idx="4294967295"/>
          </p:nvPr>
        </p:nvSpPr>
        <p:spPr/>
        <p:txBody>
          <a:bodyPr/>
          <a:lstStyle/>
          <a:p>
            <a:pPr eaLnBrk="1" hangingPunct="1">
              <a:buSzPct val="75000"/>
            </a:pPr>
            <a:r>
              <a:rPr lang="he-IL" altLang="en-US"/>
              <a:t>חישוב </a:t>
            </a:r>
            <a:r>
              <a:rPr lang="en-US" altLang="en-US">
                <a:sym typeface="Symbol" panose="05050102010706020507" pitchFamily="18" charset="2"/>
              </a:rPr>
              <a:t>H</a:t>
            </a:r>
            <a:r>
              <a:rPr lang="en-US" altLang="en-US" baseline="30000">
                <a:sym typeface="Symbol" panose="05050102010706020507" pitchFamily="18" charset="2"/>
              </a:rPr>
              <a:t>0</a:t>
            </a:r>
            <a:r>
              <a:rPr lang="he-IL" altLang="en-US"/>
              <a:t> בעזרת חוק הס</a:t>
            </a:r>
          </a:p>
          <a:p>
            <a:pPr eaLnBrk="1" hangingPunct="1">
              <a:buSzPct val="75000"/>
            </a:pPr>
            <a:r>
              <a:rPr lang="en-US" altLang="en-US">
                <a:sym typeface="Symbol" panose="05050102010706020507" pitchFamily="18" charset="2"/>
              </a:rPr>
              <a:t>H</a:t>
            </a:r>
            <a:r>
              <a:rPr lang="en-US" altLang="en-US" baseline="30000">
                <a:sym typeface="Symbol" panose="05050102010706020507" pitchFamily="18" charset="2"/>
              </a:rPr>
              <a:t>0</a:t>
            </a:r>
            <a:r>
              <a:rPr lang="he-IL" altLang="en-US"/>
              <a:t> בעת שינוי מצבי צבירה</a:t>
            </a:r>
          </a:p>
          <a:p>
            <a:pPr eaLnBrk="1" hangingPunct="1">
              <a:buSzPct val="75000"/>
            </a:pPr>
            <a:r>
              <a:rPr lang="he-IL" altLang="en-US"/>
              <a:t>חישוב </a:t>
            </a:r>
            <a:r>
              <a:rPr lang="en-US" altLang="en-US">
                <a:sym typeface="Symbol" panose="05050102010706020507" pitchFamily="18" charset="2"/>
              </a:rPr>
              <a:t>H</a:t>
            </a:r>
            <a:r>
              <a:rPr lang="en-US" altLang="en-US" baseline="30000">
                <a:sym typeface="Symbol" panose="05050102010706020507" pitchFamily="18" charset="2"/>
              </a:rPr>
              <a:t>0</a:t>
            </a:r>
            <a:r>
              <a:rPr lang="he-IL" altLang="en-US"/>
              <a:t> בעזרת אנתלפיית התהוות</a:t>
            </a:r>
            <a:endParaRPr lang="en-US" altLang="en-US"/>
          </a:p>
          <a:p>
            <a:pPr eaLnBrk="1" hangingPunct="1">
              <a:buSzPct val="75000"/>
            </a:pPr>
            <a:r>
              <a:rPr lang="he-IL" altLang="en-US"/>
              <a:t>חישוב </a:t>
            </a:r>
            <a:r>
              <a:rPr lang="en-US" altLang="en-US">
                <a:sym typeface="Symbol" panose="05050102010706020507" pitchFamily="18" charset="2"/>
              </a:rPr>
              <a:t></a:t>
            </a:r>
            <a:r>
              <a:rPr lang="en-US" altLang="en-US"/>
              <a:t>H</a:t>
            </a:r>
            <a:r>
              <a:rPr lang="en-US" altLang="en-US" baseline="30000"/>
              <a:t>0</a:t>
            </a:r>
            <a:r>
              <a:rPr lang="he-IL" altLang="en-US"/>
              <a:t> בדרך ניסויית</a:t>
            </a:r>
          </a:p>
          <a:p>
            <a:pPr eaLnBrk="1" hangingPunct="1">
              <a:buSzPct val="75000"/>
            </a:pPr>
            <a:r>
              <a:rPr lang="he-IL" altLang="en-US"/>
              <a:t>חישוב </a:t>
            </a:r>
            <a:r>
              <a:rPr lang="en-US" altLang="en-US">
                <a:sym typeface="Symbol" panose="05050102010706020507" pitchFamily="18" charset="2"/>
              </a:rPr>
              <a:t></a:t>
            </a:r>
            <a:r>
              <a:rPr lang="en-US" altLang="en-US"/>
              <a:t>H</a:t>
            </a:r>
            <a:r>
              <a:rPr lang="en-US" altLang="en-US" baseline="30000"/>
              <a:t>0</a:t>
            </a:r>
            <a:r>
              <a:rPr lang="he-IL" altLang="en-US"/>
              <a:t> בעזרת אנתלפיות קשר</a:t>
            </a:r>
          </a:p>
          <a:p>
            <a:pPr eaLnBrk="1" hangingPunct="1">
              <a:buSzPct val="75000"/>
            </a:pPr>
            <a:r>
              <a:rPr lang="he-IL" altLang="en-US"/>
              <a:t>העשרה- אנתלפיית אטומיזציה</a:t>
            </a:r>
          </a:p>
        </p:txBody>
      </p:sp>
      <p:sp>
        <p:nvSpPr>
          <p:cNvPr id="6148" name="Rectangle 5">
            <a:extLst>
              <a:ext uri="{FF2B5EF4-FFF2-40B4-BE49-F238E27FC236}">
                <a16:creationId xmlns:a16="http://schemas.microsoft.com/office/drawing/2014/main" id="{52EAF759-6620-B1F3-DA0C-DDA8FE8D18BA}"/>
              </a:ext>
              <a:ext uri="{C183D7F6-B498-43B3-948B-1728B52AA6E4}">
                <adec:decorative xmlns:adec="http://schemas.microsoft.com/office/drawing/2017/decorative" val="1"/>
              </a:ext>
            </a:extLst>
          </p:cNvPr>
          <p:cNvSpPr>
            <a:spLocks noChangeArrowheads="1"/>
          </p:cNvSpPr>
          <p:nvPr/>
        </p:nvSpPr>
        <p:spPr bwMode="auto">
          <a:xfrm>
            <a:off x="2771775" y="3357563"/>
            <a:ext cx="6048375" cy="2159000"/>
          </a:xfrm>
          <a:prstGeom prst="rect">
            <a:avLst/>
          </a:prstGeom>
          <a:solidFill>
            <a:srgbClr val="504D80">
              <a:alpha val="50195"/>
            </a:srgb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67915A3-A2C2-3092-C357-3242AC2EA9E2}"/>
              </a:ext>
            </a:extLst>
          </p:cNvPr>
          <p:cNvSpPr>
            <a:spLocks noGrp="1" noChangeArrowheads="1"/>
          </p:cNvSpPr>
          <p:nvPr>
            <p:ph type="title"/>
          </p:nvPr>
        </p:nvSpPr>
        <p:spPr/>
        <p:txBody>
          <a:bodyPr/>
          <a:lstStyle/>
          <a:p>
            <a:pPr eaLnBrk="1" hangingPunct="1"/>
            <a:r>
              <a:rPr lang="he-IL" altLang="en-US"/>
              <a:t>נתונים: אנתלפיות קשר</a:t>
            </a:r>
            <a:endParaRPr lang="en-US" altLang="en-US"/>
          </a:p>
        </p:txBody>
      </p:sp>
      <p:graphicFrame>
        <p:nvGraphicFramePr>
          <p:cNvPr id="88096" name="Group 32">
            <a:extLst>
              <a:ext uri="{FF2B5EF4-FFF2-40B4-BE49-F238E27FC236}">
                <a16:creationId xmlns:a16="http://schemas.microsoft.com/office/drawing/2014/main" id="{7F9A758E-4CBA-583B-DE01-CE7608C3FC50}"/>
              </a:ext>
            </a:extLst>
          </p:cNvPr>
          <p:cNvGraphicFramePr>
            <a:graphicFrameLocks noGrp="1"/>
          </p:cNvGraphicFramePr>
          <p:nvPr>
            <p:ph idx="1"/>
            <p:extLst>
              <p:ext uri="{D42A27DB-BD31-4B8C-83A1-F6EECF244321}">
                <p14:modId xmlns:p14="http://schemas.microsoft.com/office/powerpoint/2010/main" val="1911931538"/>
              </p:ext>
            </p:extLst>
          </p:nvPr>
        </p:nvGraphicFramePr>
        <p:xfrm>
          <a:off x="1439863" y="1881188"/>
          <a:ext cx="6516687" cy="2692399"/>
        </p:xfrm>
        <a:graphic>
          <a:graphicData uri="http://schemas.openxmlformats.org/drawingml/2006/table">
            <a:tbl>
              <a:tblPr firstRow="1"/>
              <a:tblGrid>
                <a:gridCol w="3259137">
                  <a:extLst>
                    <a:ext uri="{9D8B030D-6E8A-4147-A177-3AD203B41FA5}">
                      <a16:colId xmlns:a16="http://schemas.microsoft.com/office/drawing/2014/main" val="20000"/>
                    </a:ext>
                  </a:extLst>
                </a:gridCol>
                <a:gridCol w="3257550">
                  <a:extLst>
                    <a:ext uri="{9D8B030D-6E8A-4147-A177-3AD203B41FA5}">
                      <a16:colId xmlns:a16="http://schemas.microsoft.com/office/drawing/2014/main" val="20001"/>
                    </a:ext>
                  </a:extLst>
                </a:gridCol>
              </a:tblGrid>
              <a:tr h="947285">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800" b="1" i="0" u="none" strike="noStrike" cap="none" normalizeH="0" baseline="0" dirty="0" err="1">
                          <a:ln>
                            <a:noFill/>
                          </a:ln>
                          <a:solidFill>
                            <a:schemeClr val="bg1">
                              <a:lumMod val="20000"/>
                              <a:lumOff val="80000"/>
                            </a:schemeClr>
                          </a:solidFill>
                          <a:effectLst/>
                          <a:latin typeface="Arial" charset="0"/>
                          <a:cs typeface="Arial" charset="0"/>
                        </a:rPr>
                        <a:t>אנתלפיית</a:t>
                      </a:r>
                      <a:r>
                        <a:rPr kumimoji="0" lang="he-IL" sz="2800" b="1" i="0" u="none" strike="noStrike" cap="none" normalizeH="0" baseline="0" dirty="0">
                          <a:ln>
                            <a:noFill/>
                          </a:ln>
                          <a:solidFill>
                            <a:schemeClr val="bg1">
                              <a:lumMod val="20000"/>
                              <a:lumOff val="80000"/>
                            </a:schemeClr>
                          </a:solidFill>
                          <a:effectLst/>
                          <a:latin typeface="Arial" charset="0"/>
                          <a:cs typeface="Arial" charset="0"/>
                        </a:rPr>
                        <a:t> הקשר </a:t>
                      </a:r>
                      <a:r>
                        <a:rPr kumimoji="0" lang="en-US" sz="2800" b="1" i="0" u="none" strike="noStrike" cap="none" normalizeH="0" baseline="0" dirty="0">
                          <a:ln>
                            <a:noFill/>
                          </a:ln>
                          <a:solidFill>
                            <a:schemeClr val="bg1">
                              <a:lumMod val="20000"/>
                              <a:lumOff val="80000"/>
                            </a:schemeClr>
                          </a:solidFill>
                          <a:effectLst/>
                          <a:latin typeface="Arial" charset="0"/>
                          <a:cs typeface="Arial" charset="0"/>
                        </a:rPr>
                        <a:t> kJ/mol</a:t>
                      </a:r>
                    </a:p>
                  </a:txBody>
                  <a:tcPr marL="90000" marR="90000" marT="46812" marB="4681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800" b="1" i="0" u="none" strike="noStrike" cap="none" normalizeH="0" baseline="0" dirty="0">
                          <a:ln>
                            <a:noFill/>
                          </a:ln>
                          <a:solidFill>
                            <a:schemeClr val="bg1">
                              <a:lumMod val="20000"/>
                              <a:lumOff val="80000"/>
                            </a:schemeClr>
                          </a:solidFill>
                          <a:effectLst/>
                          <a:latin typeface="Arial" charset="0"/>
                          <a:cs typeface="Arial" charset="0"/>
                        </a:rPr>
                        <a:t>סוג הקשר</a:t>
                      </a:r>
                      <a:endParaRPr kumimoji="0" lang="en-US" sz="2800" b="1" i="0" u="none" strike="noStrike" cap="none" normalizeH="0" baseline="0" dirty="0">
                        <a:ln>
                          <a:noFill/>
                        </a:ln>
                        <a:solidFill>
                          <a:schemeClr val="bg1">
                            <a:lumMod val="20000"/>
                            <a:lumOff val="80000"/>
                          </a:schemeClr>
                        </a:solidFill>
                        <a:effectLst/>
                        <a:latin typeface="Arial" charset="0"/>
                        <a:cs typeface="Arial" charset="0"/>
                      </a:endParaRPr>
                    </a:p>
                  </a:txBody>
                  <a:tcPr marL="90000" marR="90000" marT="46812" marB="4681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8117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en-GB" sz="2400" b="0" i="0" u="none" strike="noStrike" cap="none" normalizeH="0" baseline="0">
                          <a:ln>
                            <a:noFill/>
                          </a:ln>
                          <a:solidFill>
                            <a:schemeClr val="tx1"/>
                          </a:solidFill>
                          <a:effectLst/>
                          <a:latin typeface="Arial" charset="0"/>
                          <a:cs typeface="Arial" charset="0"/>
                        </a:rPr>
                        <a:t>436</a:t>
                      </a:r>
                      <a:endParaRPr kumimoji="0" lang="en-US" sz="2400" b="0" i="0" u="none" strike="noStrike" cap="none" normalizeH="0" baseline="0">
                        <a:ln>
                          <a:noFill/>
                        </a:ln>
                        <a:solidFill>
                          <a:schemeClr val="tx1"/>
                        </a:solidFill>
                        <a:effectLst/>
                        <a:latin typeface="Arial" charset="0"/>
                        <a:cs typeface="Arial" charset="0"/>
                      </a:endParaRPr>
                    </a:p>
                  </a:txBody>
                  <a:tcPr marL="90000" marR="90000" marT="46812" marB="4681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en-GB" sz="2400" b="0" i="0" u="none" strike="noStrike" cap="none" normalizeH="0" baseline="0">
                          <a:ln>
                            <a:noFill/>
                          </a:ln>
                          <a:solidFill>
                            <a:schemeClr val="tx1"/>
                          </a:solidFill>
                          <a:effectLst/>
                          <a:latin typeface="Arial" charset="0"/>
                          <a:cs typeface="Arial" charset="0"/>
                        </a:rPr>
                        <a:t>H</a:t>
                      </a:r>
                      <a:r>
                        <a:rPr kumimoji="0" lang="he-IL" sz="2400" b="0" i="0" u="none" strike="noStrike" cap="none" normalizeH="0" baseline="0">
                          <a:ln>
                            <a:noFill/>
                          </a:ln>
                          <a:solidFill>
                            <a:schemeClr val="tx1"/>
                          </a:solidFill>
                          <a:effectLst/>
                          <a:latin typeface="Arial" charset="0"/>
                          <a:cs typeface="Arial" charset="0"/>
                        </a:rPr>
                        <a:t>-</a:t>
                      </a:r>
                      <a:r>
                        <a:rPr kumimoji="0" lang="en-US" sz="2400" b="0" i="0" u="none" strike="noStrike" cap="none" normalizeH="0" baseline="0">
                          <a:ln>
                            <a:noFill/>
                          </a:ln>
                          <a:solidFill>
                            <a:schemeClr val="tx1"/>
                          </a:solidFill>
                          <a:effectLst/>
                          <a:latin typeface="Arial" charset="0"/>
                          <a:cs typeface="Arial" charset="0"/>
                        </a:rPr>
                        <a:t>H</a:t>
                      </a:r>
                    </a:p>
                  </a:txBody>
                  <a:tcPr marL="90000" marR="90000" marT="46812" marB="4681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17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en-GB" sz="2400" b="0" i="0" u="none" strike="noStrike" cap="none" normalizeH="0" baseline="0">
                          <a:ln>
                            <a:noFill/>
                          </a:ln>
                          <a:solidFill>
                            <a:schemeClr val="tx1"/>
                          </a:solidFill>
                          <a:effectLst/>
                          <a:latin typeface="Arial" charset="0"/>
                          <a:cs typeface="Arial" charset="0"/>
                        </a:rPr>
                        <a:t>497</a:t>
                      </a:r>
                    </a:p>
                  </a:txBody>
                  <a:tcPr marL="90000" marR="90000" marT="46812" marB="4681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O=O</a:t>
                      </a:r>
                      <a:endParaRPr kumimoji="0" lang="en-GB" sz="2400" b="0" i="0" u="none" strike="noStrike" cap="none" normalizeH="0" baseline="0">
                        <a:ln>
                          <a:noFill/>
                        </a:ln>
                        <a:solidFill>
                          <a:schemeClr val="tx1"/>
                        </a:solidFill>
                        <a:effectLst/>
                        <a:latin typeface="Arial" charset="0"/>
                        <a:cs typeface="Arial" charset="0"/>
                      </a:endParaRPr>
                    </a:p>
                  </a:txBody>
                  <a:tcPr marL="90000" marR="90000" marT="46812" marB="4681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2764">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en-GB" sz="2400" b="0" i="0" u="none" strike="noStrike" cap="none" normalizeH="0" baseline="0">
                          <a:ln>
                            <a:noFill/>
                          </a:ln>
                          <a:solidFill>
                            <a:schemeClr val="tx1"/>
                          </a:solidFill>
                          <a:effectLst/>
                          <a:latin typeface="Arial" charset="0"/>
                          <a:cs typeface="Arial" charset="0"/>
                        </a:rPr>
                        <a:t>463</a:t>
                      </a:r>
                    </a:p>
                  </a:txBody>
                  <a:tcPr marL="90000" marR="90000" marT="46812" marB="4681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en-GB" sz="2400" b="0" i="0" u="none" strike="noStrike" cap="none" normalizeH="0" baseline="0" dirty="0">
                          <a:ln>
                            <a:noFill/>
                          </a:ln>
                          <a:solidFill>
                            <a:schemeClr val="tx1"/>
                          </a:solidFill>
                          <a:effectLst/>
                          <a:latin typeface="Arial" charset="0"/>
                          <a:cs typeface="Arial" charset="0"/>
                        </a:rPr>
                        <a:t>O-H</a:t>
                      </a:r>
                    </a:p>
                  </a:txBody>
                  <a:tcPr marL="90000" marR="90000" marT="46812" marB="4681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8A2B5D7-A6AB-248C-2A5A-EAD32CD3495C}"/>
              </a:ext>
            </a:extLst>
          </p:cNvPr>
          <p:cNvSpPr>
            <a:spLocks noGrp="1" noChangeArrowheads="1"/>
          </p:cNvSpPr>
          <p:nvPr>
            <p:ph type="title"/>
          </p:nvPr>
        </p:nvSpPr>
        <p:spPr>
          <a:xfrm>
            <a:off x="468313" y="188913"/>
            <a:ext cx="8099425" cy="739775"/>
          </a:xfrm>
        </p:spPr>
        <p:txBody>
          <a:bodyPr/>
          <a:lstStyle/>
          <a:p>
            <a:pPr eaLnBrk="1" hangingPunct="1"/>
            <a:r>
              <a:rPr lang="he-IL" altLang="en-US" sz="3200" b="1">
                <a:solidFill>
                  <a:srgbClr val="FF3399"/>
                </a:solidFill>
              </a:rPr>
              <a:t>דוגמה:</a:t>
            </a:r>
            <a:r>
              <a:rPr lang="he-IL" altLang="en-US">
                <a:solidFill>
                  <a:srgbClr val="FF3399"/>
                </a:solidFill>
              </a:rPr>
              <a:t> </a:t>
            </a:r>
            <a:r>
              <a:rPr lang="en-US" altLang="en-US" sz="3600" b="1">
                <a:solidFill>
                  <a:srgbClr val="FF3399"/>
                </a:solidFill>
              </a:rPr>
              <a:t>2H</a:t>
            </a:r>
            <a:r>
              <a:rPr lang="en-US" altLang="en-US" sz="3600" b="1" baseline="-25000">
                <a:solidFill>
                  <a:srgbClr val="FF3399"/>
                </a:solidFill>
              </a:rPr>
              <a:t>2(g)</a:t>
            </a:r>
            <a:r>
              <a:rPr lang="en-US" altLang="en-US" sz="3600" b="1">
                <a:solidFill>
                  <a:srgbClr val="FF3399"/>
                </a:solidFill>
              </a:rPr>
              <a:t> +O</a:t>
            </a:r>
            <a:r>
              <a:rPr lang="en-US" altLang="en-US" sz="3600" b="1" baseline="-25000">
                <a:solidFill>
                  <a:srgbClr val="FF3399"/>
                </a:solidFill>
              </a:rPr>
              <a:t>2(g)</a:t>
            </a:r>
            <a:r>
              <a:rPr lang="en-US" altLang="en-US" sz="3600" b="1">
                <a:solidFill>
                  <a:srgbClr val="FF3399"/>
                </a:solidFill>
              </a:rPr>
              <a:t>         2H</a:t>
            </a:r>
            <a:r>
              <a:rPr lang="en-US" altLang="en-US" sz="3600" b="1" baseline="-25000">
                <a:solidFill>
                  <a:srgbClr val="FF3399"/>
                </a:solidFill>
              </a:rPr>
              <a:t>2</a:t>
            </a:r>
            <a:r>
              <a:rPr lang="en-US" altLang="en-US" sz="3600" b="1">
                <a:solidFill>
                  <a:srgbClr val="FF3399"/>
                </a:solidFill>
              </a:rPr>
              <a:t>O</a:t>
            </a:r>
            <a:r>
              <a:rPr lang="en-US" altLang="en-US" sz="3600" b="1" baseline="-25000">
                <a:solidFill>
                  <a:srgbClr val="FF3399"/>
                </a:solidFill>
              </a:rPr>
              <a:t>(g)</a:t>
            </a:r>
            <a:r>
              <a:rPr lang="en-US" altLang="en-US" baseline="-25000">
                <a:solidFill>
                  <a:srgbClr val="FF3399"/>
                </a:solidFill>
              </a:rPr>
              <a:t> </a:t>
            </a:r>
          </a:p>
        </p:txBody>
      </p:sp>
      <p:sp>
        <p:nvSpPr>
          <p:cNvPr id="34819" name="Rectangle 3">
            <a:extLst>
              <a:ext uri="{FF2B5EF4-FFF2-40B4-BE49-F238E27FC236}">
                <a16:creationId xmlns:a16="http://schemas.microsoft.com/office/drawing/2014/main" id="{72A9BF52-30AD-F8E9-A235-9559E5E4F8B8}"/>
              </a:ext>
            </a:extLst>
          </p:cNvPr>
          <p:cNvSpPr>
            <a:spLocks noGrp="1" noChangeArrowheads="1"/>
          </p:cNvSpPr>
          <p:nvPr>
            <p:ph type="body" idx="1"/>
          </p:nvPr>
        </p:nvSpPr>
        <p:spPr>
          <a:xfrm>
            <a:off x="250825" y="1268413"/>
            <a:ext cx="8435975" cy="2305050"/>
          </a:xfrm>
        </p:spPr>
        <p:txBody>
          <a:bodyPr/>
          <a:lstStyle/>
          <a:p>
            <a:pPr eaLnBrk="1" hangingPunct="1">
              <a:lnSpc>
                <a:spcPct val="110000"/>
              </a:lnSpc>
              <a:spcAft>
                <a:spcPct val="10000"/>
              </a:spcAft>
            </a:pPr>
            <a:r>
              <a:rPr lang="he-IL" altLang="en-US" sz="2400"/>
              <a:t>שלב שבירת הקשרים במולקולות המגיבים:</a:t>
            </a:r>
          </a:p>
          <a:p>
            <a:pPr eaLnBrk="1" hangingPunct="1">
              <a:lnSpc>
                <a:spcPct val="110000"/>
              </a:lnSpc>
              <a:spcAft>
                <a:spcPct val="10000"/>
              </a:spcAft>
              <a:buFont typeface="Wingdings" panose="05000000000000000000" pitchFamily="2" charset="2"/>
              <a:buNone/>
            </a:pPr>
            <a:r>
              <a:rPr lang="he-IL" altLang="en-US" sz="2400"/>
              <a:t>     (2 מול קשרי </a:t>
            </a:r>
            <a:r>
              <a:rPr lang="en-US" altLang="en-US" sz="2400"/>
              <a:t>H-H</a:t>
            </a:r>
            <a:r>
              <a:rPr lang="he-IL" altLang="en-US" sz="2400"/>
              <a:t> ומול קשרי</a:t>
            </a:r>
            <a:r>
              <a:rPr lang="en-US" altLang="en-US" sz="2400"/>
              <a:t>O=O </a:t>
            </a:r>
            <a:r>
              <a:rPr lang="he-IL" altLang="en-US" sz="2400"/>
              <a:t>)</a:t>
            </a:r>
          </a:p>
          <a:p>
            <a:pPr eaLnBrk="1" hangingPunct="1">
              <a:lnSpc>
                <a:spcPct val="110000"/>
              </a:lnSpc>
              <a:spcAft>
                <a:spcPct val="10000"/>
              </a:spcAft>
              <a:buFont typeface="Wingdings" panose="05000000000000000000" pitchFamily="2" charset="2"/>
              <a:buNone/>
            </a:pPr>
            <a:r>
              <a:rPr lang="en-US" altLang="en-US" sz="2400"/>
              <a:t>2H</a:t>
            </a:r>
            <a:r>
              <a:rPr lang="en-US" altLang="en-US" sz="2400" baseline="-25000"/>
              <a:t>2(g)</a:t>
            </a:r>
            <a:r>
              <a:rPr lang="en-US" altLang="en-US" sz="2400"/>
              <a:t> +O</a:t>
            </a:r>
            <a:r>
              <a:rPr lang="en-US" altLang="en-US" sz="2400" baseline="-25000"/>
              <a:t>2(g)  </a:t>
            </a:r>
            <a:r>
              <a:rPr lang="en-US" altLang="en-US" sz="2400"/>
              <a:t> </a:t>
            </a:r>
            <a:r>
              <a:rPr lang="en-US" altLang="en-US" sz="2400">
                <a:sym typeface="Symbol" panose="05050102010706020507" pitchFamily="18" charset="2"/>
              </a:rPr>
              <a:t></a:t>
            </a:r>
            <a:r>
              <a:rPr lang="en-US" altLang="en-US" sz="2400"/>
              <a:t> </a:t>
            </a:r>
            <a:r>
              <a:rPr lang="en-US" altLang="en-US" sz="2400" baseline="-25000"/>
              <a:t>      </a:t>
            </a:r>
            <a:r>
              <a:rPr lang="en-US" altLang="en-US" sz="2400"/>
              <a:t>4H</a:t>
            </a:r>
            <a:r>
              <a:rPr lang="en-US" altLang="en-US" sz="2400" baseline="-25000"/>
              <a:t>(g)</a:t>
            </a:r>
            <a:r>
              <a:rPr lang="en-US" altLang="en-US" sz="2400"/>
              <a:t> +2O</a:t>
            </a:r>
            <a:r>
              <a:rPr lang="en-US" altLang="en-US" sz="2400" baseline="-25000"/>
              <a:t>(g)                    </a:t>
            </a:r>
          </a:p>
          <a:p>
            <a:pPr eaLnBrk="1" hangingPunct="1">
              <a:lnSpc>
                <a:spcPct val="110000"/>
              </a:lnSpc>
              <a:spcAft>
                <a:spcPct val="10000"/>
              </a:spcAft>
              <a:buFont typeface="Wingdings" panose="05000000000000000000" pitchFamily="2" charset="2"/>
              <a:buNone/>
            </a:pPr>
            <a:r>
              <a:rPr lang="en-US" altLang="en-US" sz="2400" baseline="-25000"/>
              <a:t> </a:t>
            </a:r>
            <a:r>
              <a:rPr lang="el-GR" altLang="en-US" sz="2400"/>
              <a:t>Δ</a:t>
            </a:r>
            <a:r>
              <a:rPr lang="en-US" altLang="en-US" sz="2400"/>
              <a:t>H°</a:t>
            </a:r>
            <a:r>
              <a:rPr lang="en-US" altLang="en-US" sz="2400" baseline="-25000"/>
              <a:t>1</a:t>
            </a:r>
            <a:r>
              <a:rPr lang="en-US" altLang="en-US" sz="2400"/>
              <a:t>= 2</a:t>
            </a:r>
            <a:r>
              <a:rPr lang="en-US" altLang="en-US" sz="2400" b="1"/>
              <a:t>·</a:t>
            </a:r>
            <a:r>
              <a:rPr lang="en-US" altLang="en-US" sz="2400"/>
              <a:t>436 + 497 =</a:t>
            </a:r>
            <a:r>
              <a:rPr lang="en-US" altLang="en-US" sz="2400" baseline="-25000"/>
              <a:t> </a:t>
            </a:r>
            <a:r>
              <a:rPr lang="en-US" altLang="en-US" sz="2400" b="1"/>
              <a:t>1369kJ</a:t>
            </a:r>
            <a:r>
              <a:rPr lang="en-US" altLang="en-US" sz="2400" b="1" baseline="-25000"/>
              <a:t>                    </a:t>
            </a:r>
            <a:endParaRPr lang="he-IL" altLang="en-US" sz="2400" b="1"/>
          </a:p>
          <a:p>
            <a:pPr eaLnBrk="1" hangingPunct="1">
              <a:lnSpc>
                <a:spcPct val="110000"/>
              </a:lnSpc>
              <a:spcAft>
                <a:spcPct val="10000"/>
              </a:spcAft>
            </a:pPr>
            <a:endParaRPr lang="he-IL" altLang="en-US" sz="2400"/>
          </a:p>
        </p:txBody>
      </p:sp>
      <p:sp>
        <p:nvSpPr>
          <p:cNvPr id="34820" name="Line 6" descr="חץ">
            <a:extLst>
              <a:ext uri="{FF2B5EF4-FFF2-40B4-BE49-F238E27FC236}">
                <a16:creationId xmlns:a16="http://schemas.microsoft.com/office/drawing/2014/main" id="{BBF2A674-D8FA-CB70-4DA1-864F7AC4CC3E}"/>
              </a:ext>
            </a:extLst>
          </p:cNvPr>
          <p:cNvSpPr>
            <a:spLocks noChangeShapeType="1"/>
          </p:cNvSpPr>
          <p:nvPr/>
        </p:nvSpPr>
        <p:spPr bwMode="auto">
          <a:xfrm>
            <a:off x="4392613" y="620713"/>
            <a:ext cx="10080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4" name="Rectangle 8">
            <a:extLst>
              <a:ext uri="{FF2B5EF4-FFF2-40B4-BE49-F238E27FC236}">
                <a16:creationId xmlns:a16="http://schemas.microsoft.com/office/drawing/2014/main" id="{E7B6AD9F-F8A9-9918-1E0D-C2628CBBB57F}"/>
              </a:ext>
            </a:extLst>
          </p:cNvPr>
          <p:cNvSpPr>
            <a:spLocks noChangeArrowheads="1"/>
          </p:cNvSpPr>
          <p:nvPr/>
        </p:nvSpPr>
        <p:spPr bwMode="auto">
          <a:xfrm>
            <a:off x="395288" y="3392488"/>
            <a:ext cx="84359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10000"/>
              </a:lnSpc>
              <a:spcBef>
                <a:spcPct val="20000"/>
              </a:spcBef>
              <a:spcAft>
                <a:spcPct val="10000"/>
              </a:spcAft>
              <a:buClr>
                <a:schemeClr val="folHlink"/>
              </a:buClr>
              <a:buSzPct val="80000"/>
              <a:buFont typeface="Wingdings" panose="05000000000000000000" pitchFamily="2" charset="2"/>
              <a:buChar char="¤"/>
            </a:pPr>
            <a:r>
              <a:rPr lang="he-IL" altLang="en-US" sz="2400"/>
              <a:t>שלב יצירת הקשרים במולקולות התוצרים:</a:t>
            </a:r>
          </a:p>
          <a:p>
            <a:pPr algn="r" rtl="1" eaLnBrk="1" hangingPunct="1">
              <a:lnSpc>
                <a:spcPct val="110000"/>
              </a:lnSpc>
              <a:spcBef>
                <a:spcPct val="20000"/>
              </a:spcBef>
              <a:spcAft>
                <a:spcPct val="10000"/>
              </a:spcAft>
              <a:buClr>
                <a:schemeClr val="folHlink"/>
              </a:buClr>
              <a:buSzPct val="80000"/>
              <a:buFont typeface="Wingdings" panose="05000000000000000000" pitchFamily="2" charset="2"/>
              <a:buNone/>
            </a:pPr>
            <a:r>
              <a:rPr lang="he-IL" altLang="en-US" sz="2400"/>
              <a:t>     (4 מול קשרי </a:t>
            </a:r>
            <a:r>
              <a:rPr lang="en-US" altLang="en-US" sz="2400"/>
              <a:t>O-H</a:t>
            </a:r>
            <a:r>
              <a:rPr lang="he-IL" altLang="en-US" sz="2400"/>
              <a:t> בשני מול מולקולות מים)</a:t>
            </a:r>
          </a:p>
          <a:p>
            <a:pPr algn="r" rtl="1" eaLnBrk="1" hangingPunct="1">
              <a:lnSpc>
                <a:spcPct val="110000"/>
              </a:lnSpc>
              <a:spcBef>
                <a:spcPct val="20000"/>
              </a:spcBef>
              <a:spcAft>
                <a:spcPct val="10000"/>
              </a:spcAft>
              <a:buClr>
                <a:schemeClr val="folHlink"/>
              </a:buClr>
              <a:buSzPct val="80000"/>
              <a:buFont typeface="Wingdings" panose="05000000000000000000" pitchFamily="2" charset="2"/>
              <a:buNone/>
            </a:pPr>
            <a:r>
              <a:rPr lang="en-US" altLang="en-US" sz="2400"/>
              <a:t>4H</a:t>
            </a:r>
            <a:r>
              <a:rPr lang="en-US" altLang="en-US" sz="2400" baseline="-25000"/>
              <a:t>(g)</a:t>
            </a:r>
            <a:r>
              <a:rPr lang="en-US" altLang="en-US" sz="2400"/>
              <a:t> +2O</a:t>
            </a:r>
            <a:r>
              <a:rPr lang="en-US" altLang="en-US" sz="2400" baseline="-25000"/>
              <a:t>(g)   </a:t>
            </a:r>
            <a:r>
              <a:rPr lang="en-US" altLang="en-US" sz="2400">
                <a:sym typeface="Symbol" panose="05050102010706020507" pitchFamily="18" charset="2"/>
              </a:rPr>
              <a:t></a:t>
            </a:r>
            <a:r>
              <a:rPr lang="en-US" altLang="en-US" sz="2400" baseline="-25000"/>
              <a:t>      </a:t>
            </a:r>
            <a:r>
              <a:rPr lang="en-US" altLang="en-US" sz="2400"/>
              <a:t>2H</a:t>
            </a:r>
            <a:r>
              <a:rPr lang="en-US" altLang="en-US" sz="2400" baseline="-25000"/>
              <a:t>2</a:t>
            </a:r>
            <a:r>
              <a:rPr lang="en-US" altLang="en-US" sz="2400"/>
              <a:t>O</a:t>
            </a:r>
            <a:r>
              <a:rPr lang="en-US" altLang="en-US" sz="2400" baseline="-25000"/>
              <a:t>(g)                   </a:t>
            </a:r>
          </a:p>
          <a:p>
            <a:pPr algn="r" rtl="1" eaLnBrk="1" hangingPunct="1">
              <a:lnSpc>
                <a:spcPct val="110000"/>
              </a:lnSpc>
              <a:spcBef>
                <a:spcPct val="20000"/>
              </a:spcBef>
              <a:spcAft>
                <a:spcPct val="10000"/>
              </a:spcAft>
              <a:buClr>
                <a:schemeClr val="folHlink"/>
              </a:buClr>
              <a:buSzPct val="80000"/>
              <a:buFont typeface="Wingdings" panose="05000000000000000000" pitchFamily="2" charset="2"/>
              <a:buNone/>
            </a:pPr>
            <a:r>
              <a:rPr lang="el-GR" altLang="en-US" sz="2400"/>
              <a:t>Δ</a:t>
            </a:r>
            <a:r>
              <a:rPr lang="en-US" altLang="en-US" sz="2400"/>
              <a:t>H°</a:t>
            </a:r>
            <a:r>
              <a:rPr lang="en-US" altLang="en-US" sz="2400" baseline="-25000"/>
              <a:t>2</a:t>
            </a:r>
            <a:r>
              <a:rPr lang="en-US" altLang="en-US" sz="2400"/>
              <a:t>= 4</a:t>
            </a:r>
            <a:r>
              <a:rPr lang="en-US" altLang="en-US" sz="2400" b="1"/>
              <a:t>·</a:t>
            </a:r>
            <a:r>
              <a:rPr lang="en-US" altLang="en-US" sz="2400"/>
              <a:t>463 =</a:t>
            </a:r>
            <a:r>
              <a:rPr lang="en-US" altLang="en-US" sz="2400" b="1"/>
              <a:t> -1852kJ</a:t>
            </a:r>
            <a:r>
              <a:rPr lang="en-US" altLang="en-US" sz="2400" b="1" baseline="-25000"/>
              <a:t>                   </a:t>
            </a:r>
          </a:p>
          <a:p>
            <a:pPr algn="r" rtl="1" eaLnBrk="1" hangingPunct="1">
              <a:lnSpc>
                <a:spcPct val="110000"/>
              </a:lnSpc>
              <a:spcBef>
                <a:spcPct val="20000"/>
              </a:spcBef>
              <a:spcAft>
                <a:spcPct val="10000"/>
              </a:spcAft>
              <a:buClr>
                <a:schemeClr val="folHlink"/>
              </a:buClr>
              <a:buSzPct val="80000"/>
              <a:buFont typeface="Wingdings" panose="05000000000000000000" pitchFamily="2" charset="2"/>
              <a:buChar char="¤"/>
            </a:pPr>
            <a:endParaRPr lang="en-US" altLang="en-US" sz="2400" baseline="-25000">
              <a:solidFill>
                <a:srgbClr val="FF0000"/>
              </a:solidFill>
            </a:endParaRPr>
          </a:p>
        </p:txBody>
      </p:sp>
      <p:sp>
        <p:nvSpPr>
          <p:cNvPr id="86025" name="Text Box 9">
            <a:extLst>
              <a:ext uri="{FF2B5EF4-FFF2-40B4-BE49-F238E27FC236}">
                <a16:creationId xmlns:a16="http://schemas.microsoft.com/office/drawing/2014/main" id="{4B3570B7-DB57-FBE1-FCAD-1CFD57D4D661}"/>
              </a:ext>
            </a:extLst>
          </p:cNvPr>
          <p:cNvSpPr txBox="1">
            <a:spLocks noChangeArrowheads="1"/>
          </p:cNvSpPr>
          <p:nvPr/>
        </p:nvSpPr>
        <p:spPr bwMode="auto">
          <a:xfrm>
            <a:off x="1728788" y="5842000"/>
            <a:ext cx="712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Clr>
                <a:schemeClr val="folHlink"/>
              </a:buClr>
              <a:buSzPct val="80000"/>
              <a:buFont typeface="Wingdings" panose="05000000000000000000" pitchFamily="2" charset="2"/>
              <a:buChar char="¤"/>
            </a:pPr>
            <a:r>
              <a:rPr lang="el-GR" altLang="en-US" sz="2400" b="1">
                <a:solidFill>
                  <a:srgbClr val="FF3399"/>
                </a:solidFill>
              </a:rPr>
              <a:t>Δ</a:t>
            </a:r>
            <a:r>
              <a:rPr lang="en-US" altLang="en-US" sz="2400" b="1">
                <a:solidFill>
                  <a:srgbClr val="FF3399"/>
                </a:solidFill>
              </a:rPr>
              <a:t>H°</a:t>
            </a:r>
            <a:r>
              <a:rPr lang="en-US" altLang="en-US" sz="2400">
                <a:solidFill>
                  <a:srgbClr val="FF3399"/>
                </a:solidFill>
              </a:rPr>
              <a:t> =</a:t>
            </a:r>
            <a:r>
              <a:rPr lang="en-US" altLang="en-US" sz="2400"/>
              <a:t> </a:t>
            </a:r>
            <a:r>
              <a:rPr lang="el-GR" altLang="en-US" sz="2400"/>
              <a:t>Δ</a:t>
            </a:r>
            <a:r>
              <a:rPr lang="en-US" altLang="en-US" sz="2400"/>
              <a:t>H°</a:t>
            </a:r>
            <a:r>
              <a:rPr lang="en-US" altLang="en-US" sz="2400" baseline="-25000"/>
              <a:t>1</a:t>
            </a:r>
            <a:r>
              <a:rPr lang="en-US" altLang="en-US" sz="2400"/>
              <a:t> + </a:t>
            </a:r>
            <a:r>
              <a:rPr lang="el-GR" altLang="en-US" sz="2400"/>
              <a:t>Δ</a:t>
            </a:r>
            <a:r>
              <a:rPr lang="en-US" altLang="en-US" sz="2400"/>
              <a:t>H°</a:t>
            </a:r>
            <a:r>
              <a:rPr lang="en-US" altLang="en-US" sz="2400" baseline="-25000"/>
              <a:t>2</a:t>
            </a:r>
            <a:r>
              <a:rPr lang="en-US" altLang="en-US" sz="2400"/>
              <a:t> =1369 +(-1852) = </a:t>
            </a:r>
            <a:r>
              <a:rPr lang="en-US" altLang="en-US" sz="2400" b="1">
                <a:solidFill>
                  <a:srgbClr val="FF3399"/>
                </a:solidFill>
              </a:rPr>
              <a:t>- 483KJ </a:t>
            </a:r>
            <a:r>
              <a:rPr lang="he-IL" altLang="en-US" sz="2400" b="1">
                <a:solidFill>
                  <a:srgbClr val="FF3399"/>
                </a:solidFill>
              </a:rPr>
              <a:t> </a:t>
            </a:r>
            <a:endParaRPr lang="en-US" altLang="en-US" sz="2400" b="1">
              <a:solidFill>
                <a:srgbClr val="FF33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4" grpId="0"/>
      <p:bldP spid="860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24EBE18-0595-6FC1-E593-27CD4C26F2AD}"/>
              </a:ext>
            </a:extLst>
          </p:cNvPr>
          <p:cNvSpPr>
            <a:spLocks noGrp="1" noChangeArrowheads="1"/>
          </p:cNvSpPr>
          <p:nvPr>
            <p:ph type="title"/>
          </p:nvPr>
        </p:nvSpPr>
        <p:spPr/>
        <p:txBody>
          <a:bodyPr/>
          <a:lstStyle/>
          <a:p>
            <a:pPr algn="ctr" eaLnBrk="1" hangingPunct="1"/>
            <a:r>
              <a:rPr lang="he-IL" altLang="en-US" sz="3200" b="1"/>
              <a:t>ייצוג גראפי לחישוב שינוי האנתלפיה בעזרת אנתלפיות קשר</a:t>
            </a:r>
            <a:endParaRPr lang="en-US" altLang="en-US" sz="3200" b="1"/>
          </a:p>
        </p:txBody>
      </p:sp>
      <p:sp>
        <p:nvSpPr>
          <p:cNvPr id="35843" name="Text Box 5">
            <a:extLst>
              <a:ext uri="{FF2B5EF4-FFF2-40B4-BE49-F238E27FC236}">
                <a16:creationId xmlns:a16="http://schemas.microsoft.com/office/drawing/2014/main" id="{81890045-B5C4-0F7E-C35D-3E322F3D0CD5}"/>
              </a:ext>
            </a:extLst>
          </p:cNvPr>
          <p:cNvSpPr txBox="1">
            <a:spLocks noChangeArrowheads="1"/>
          </p:cNvSpPr>
          <p:nvPr/>
        </p:nvSpPr>
        <p:spPr bwMode="auto">
          <a:xfrm>
            <a:off x="395288" y="2060575"/>
            <a:ext cx="118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b="1"/>
              <a:t>אנתלפיה </a:t>
            </a:r>
            <a:r>
              <a:rPr lang="en-US" altLang="en-US" b="1"/>
              <a:t>H    </a:t>
            </a:r>
          </a:p>
        </p:txBody>
      </p:sp>
      <p:grpSp>
        <p:nvGrpSpPr>
          <p:cNvPr id="35844" name="Group 24" descr="דיאגרמת אנרגיה">
            <a:extLst>
              <a:ext uri="{FF2B5EF4-FFF2-40B4-BE49-F238E27FC236}">
                <a16:creationId xmlns:a16="http://schemas.microsoft.com/office/drawing/2014/main" id="{B886AC6D-DDBB-FF14-426A-4F0C989C602A}"/>
              </a:ext>
            </a:extLst>
          </p:cNvPr>
          <p:cNvGrpSpPr>
            <a:grpSpLocks/>
          </p:cNvGrpSpPr>
          <p:nvPr/>
        </p:nvGrpSpPr>
        <p:grpSpPr bwMode="auto">
          <a:xfrm>
            <a:off x="1692275" y="1844675"/>
            <a:ext cx="2016125" cy="4464050"/>
            <a:chOff x="1066" y="1162"/>
            <a:chExt cx="1270" cy="2812"/>
          </a:xfrm>
        </p:grpSpPr>
        <p:sp>
          <p:nvSpPr>
            <p:cNvPr id="35867" name="Line 4">
              <a:extLst>
                <a:ext uri="{FF2B5EF4-FFF2-40B4-BE49-F238E27FC236}">
                  <a16:creationId xmlns:a16="http://schemas.microsoft.com/office/drawing/2014/main" id="{95B144C4-8C67-FA6F-AD80-8F86835BEB6C}"/>
                </a:ext>
              </a:extLst>
            </p:cNvPr>
            <p:cNvSpPr>
              <a:spLocks noChangeShapeType="1"/>
            </p:cNvSpPr>
            <p:nvPr/>
          </p:nvSpPr>
          <p:spPr bwMode="auto">
            <a:xfrm flipV="1">
              <a:off x="1156" y="1162"/>
              <a:ext cx="0" cy="28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8" name="Line 6">
              <a:extLst>
                <a:ext uri="{FF2B5EF4-FFF2-40B4-BE49-F238E27FC236}">
                  <a16:creationId xmlns:a16="http://schemas.microsoft.com/office/drawing/2014/main" id="{0AE2A8BF-4C3E-5AA2-05E8-41588BF88E68}"/>
                </a:ext>
              </a:extLst>
            </p:cNvPr>
            <p:cNvSpPr>
              <a:spLocks noChangeShapeType="1"/>
            </p:cNvSpPr>
            <p:nvPr/>
          </p:nvSpPr>
          <p:spPr bwMode="auto">
            <a:xfrm>
              <a:off x="1111" y="3203"/>
              <a:ext cx="1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9" name="Text Box 7">
              <a:extLst>
                <a:ext uri="{FF2B5EF4-FFF2-40B4-BE49-F238E27FC236}">
                  <a16:creationId xmlns:a16="http://schemas.microsoft.com/office/drawing/2014/main" id="{E68FD45C-F90E-3124-CAE5-68CCD1A37881}"/>
                </a:ext>
              </a:extLst>
            </p:cNvPr>
            <p:cNvSpPr txBox="1">
              <a:spLocks noChangeArrowheads="1"/>
            </p:cNvSpPr>
            <p:nvPr/>
          </p:nvSpPr>
          <p:spPr bwMode="auto">
            <a:xfrm>
              <a:off x="1066" y="2931"/>
              <a:ext cx="11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b="1"/>
                <a:t>2H</a:t>
              </a:r>
              <a:r>
                <a:rPr lang="en-US" altLang="en-US" b="1" baseline="-25000"/>
                <a:t>2(g)</a:t>
              </a:r>
              <a:r>
                <a:rPr lang="en-US" altLang="en-US" b="1"/>
                <a:t>+ O</a:t>
              </a:r>
              <a:r>
                <a:rPr lang="en-US" altLang="en-US" b="1" baseline="-25000"/>
                <a:t>2(g</a:t>
              </a:r>
              <a:r>
                <a:rPr lang="en-US" altLang="en-US" baseline="-25000"/>
                <a:t>)</a:t>
              </a:r>
            </a:p>
          </p:txBody>
        </p:sp>
      </p:grpSp>
      <p:grpSp>
        <p:nvGrpSpPr>
          <p:cNvPr id="3" name="Group 27" descr="דיאגרמת אנרגיה">
            <a:extLst>
              <a:ext uri="{FF2B5EF4-FFF2-40B4-BE49-F238E27FC236}">
                <a16:creationId xmlns:a16="http://schemas.microsoft.com/office/drawing/2014/main" id="{1BE8BCBF-7690-84DE-88E5-175D226E48EC}"/>
              </a:ext>
            </a:extLst>
          </p:cNvPr>
          <p:cNvGrpSpPr>
            <a:grpSpLocks/>
          </p:cNvGrpSpPr>
          <p:nvPr/>
        </p:nvGrpSpPr>
        <p:grpSpPr bwMode="auto">
          <a:xfrm>
            <a:off x="1835150" y="2133600"/>
            <a:ext cx="4824413" cy="3959225"/>
            <a:chOff x="1156" y="1344"/>
            <a:chExt cx="3039" cy="2494"/>
          </a:xfrm>
        </p:grpSpPr>
        <p:sp>
          <p:nvSpPr>
            <p:cNvPr id="35863" name="Line 12">
              <a:extLst>
                <a:ext uri="{FF2B5EF4-FFF2-40B4-BE49-F238E27FC236}">
                  <a16:creationId xmlns:a16="http://schemas.microsoft.com/office/drawing/2014/main" id="{38308F8F-DF88-7A94-7908-C0F74FB8A6B5}"/>
                </a:ext>
              </a:extLst>
            </p:cNvPr>
            <p:cNvSpPr>
              <a:spLocks noChangeShapeType="1"/>
            </p:cNvSpPr>
            <p:nvPr/>
          </p:nvSpPr>
          <p:spPr bwMode="auto">
            <a:xfrm>
              <a:off x="1156" y="3838"/>
              <a:ext cx="25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4" name="Text Box 13">
              <a:extLst>
                <a:ext uri="{FF2B5EF4-FFF2-40B4-BE49-F238E27FC236}">
                  <a16:creationId xmlns:a16="http://schemas.microsoft.com/office/drawing/2014/main" id="{7C0627F0-8692-2B03-4807-86E7844270E2}"/>
                </a:ext>
              </a:extLst>
            </p:cNvPr>
            <p:cNvSpPr txBox="1">
              <a:spLocks noChangeArrowheads="1"/>
            </p:cNvSpPr>
            <p:nvPr/>
          </p:nvSpPr>
          <p:spPr bwMode="auto">
            <a:xfrm>
              <a:off x="2336" y="3566"/>
              <a:ext cx="10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b="1"/>
                <a:t>2H</a:t>
              </a:r>
              <a:r>
                <a:rPr lang="en-US" altLang="en-US" b="1" baseline="-25000"/>
                <a:t>2</a:t>
              </a:r>
              <a:r>
                <a:rPr lang="en-US" altLang="en-US" b="1"/>
                <a:t>O</a:t>
              </a:r>
              <a:r>
                <a:rPr lang="en-US" altLang="en-US" b="1" baseline="-25000"/>
                <a:t>(g)</a:t>
              </a:r>
            </a:p>
          </p:txBody>
        </p:sp>
        <p:sp>
          <p:nvSpPr>
            <p:cNvPr id="35865" name="Line 16">
              <a:extLst>
                <a:ext uri="{FF2B5EF4-FFF2-40B4-BE49-F238E27FC236}">
                  <a16:creationId xmlns:a16="http://schemas.microsoft.com/office/drawing/2014/main" id="{E105C499-6F15-9D40-38E4-C73B8232DB58}"/>
                </a:ext>
              </a:extLst>
            </p:cNvPr>
            <p:cNvSpPr>
              <a:spLocks noChangeShapeType="1"/>
            </p:cNvSpPr>
            <p:nvPr/>
          </p:nvSpPr>
          <p:spPr bwMode="auto">
            <a:xfrm>
              <a:off x="3560" y="1344"/>
              <a:ext cx="0" cy="249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6" name="Text Box 18">
              <a:extLst>
                <a:ext uri="{FF2B5EF4-FFF2-40B4-BE49-F238E27FC236}">
                  <a16:creationId xmlns:a16="http://schemas.microsoft.com/office/drawing/2014/main" id="{FD79A508-83B8-4B3B-3045-EBA6A940E382}"/>
                </a:ext>
              </a:extLst>
            </p:cNvPr>
            <p:cNvSpPr txBox="1">
              <a:spLocks noChangeArrowheads="1"/>
            </p:cNvSpPr>
            <p:nvPr/>
          </p:nvSpPr>
          <p:spPr bwMode="auto">
            <a:xfrm>
              <a:off x="3243" y="1888"/>
              <a:ext cx="9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b="1"/>
                <a:t>-1852kJ</a:t>
              </a:r>
            </a:p>
          </p:txBody>
        </p:sp>
      </p:grpSp>
      <p:grpSp>
        <p:nvGrpSpPr>
          <p:cNvPr id="4" name="Group 30" descr="דיאגרמת אנרגיה">
            <a:extLst>
              <a:ext uri="{FF2B5EF4-FFF2-40B4-BE49-F238E27FC236}">
                <a16:creationId xmlns:a16="http://schemas.microsoft.com/office/drawing/2014/main" id="{D40AFFF0-696C-8CE0-608A-C9488015A4B5}"/>
              </a:ext>
            </a:extLst>
          </p:cNvPr>
          <p:cNvGrpSpPr>
            <a:grpSpLocks/>
          </p:cNvGrpSpPr>
          <p:nvPr/>
        </p:nvGrpSpPr>
        <p:grpSpPr bwMode="auto">
          <a:xfrm>
            <a:off x="1908175" y="2781300"/>
            <a:ext cx="2592388" cy="2303463"/>
            <a:chOff x="1202" y="1752"/>
            <a:chExt cx="1633" cy="1451"/>
          </a:xfrm>
        </p:grpSpPr>
        <p:sp>
          <p:nvSpPr>
            <p:cNvPr id="35858" name="Text Box 10">
              <a:extLst>
                <a:ext uri="{FF2B5EF4-FFF2-40B4-BE49-F238E27FC236}">
                  <a16:creationId xmlns:a16="http://schemas.microsoft.com/office/drawing/2014/main" id="{62C711F2-A4B9-CE04-FD46-47B8D8E9A2A2}"/>
                </a:ext>
              </a:extLst>
            </p:cNvPr>
            <p:cNvSpPr txBox="1">
              <a:spLocks noChangeArrowheads="1"/>
            </p:cNvSpPr>
            <p:nvPr/>
          </p:nvSpPr>
          <p:spPr bwMode="auto">
            <a:xfrm>
              <a:off x="1247" y="1752"/>
              <a:ext cx="9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b="1"/>
                <a:t>4H</a:t>
              </a:r>
              <a:r>
                <a:rPr lang="en-US" altLang="en-US" b="1" baseline="-25000"/>
                <a:t>(g)</a:t>
              </a:r>
              <a:r>
                <a:rPr lang="en-US" altLang="en-US" b="1"/>
                <a:t>+ O</a:t>
              </a:r>
              <a:r>
                <a:rPr lang="en-US" altLang="en-US" b="1" baseline="-25000"/>
                <a:t>2(g)</a:t>
              </a:r>
            </a:p>
          </p:txBody>
        </p:sp>
        <p:grpSp>
          <p:nvGrpSpPr>
            <p:cNvPr id="35859" name="Group 25">
              <a:extLst>
                <a:ext uri="{FF2B5EF4-FFF2-40B4-BE49-F238E27FC236}">
                  <a16:creationId xmlns:a16="http://schemas.microsoft.com/office/drawing/2014/main" id="{79883408-8ED4-4872-93D5-76F55C7EE8EE}"/>
                </a:ext>
              </a:extLst>
            </p:cNvPr>
            <p:cNvGrpSpPr>
              <a:grpSpLocks/>
            </p:cNvGrpSpPr>
            <p:nvPr/>
          </p:nvGrpSpPr>
          <p:grpSpPr bwMode="auto">
            <a:xfrm>
              <a:off x="1202" y="2024"/>
              <a:ext cx="1633" cy="1179"/>
              <a:chOff x="1202" y="2024"/>
              <a:chExt cx="1633" cy="1179"/>
            </a:xfrm>
          </p:grpSpPr>
          <p:sp>
            <p:nvSpPr>
              <p:cNvPr id="35860" name="Line 8">
                <a:extLst>
                  <a:ext uri="{FF2B5EF4-FFF2-40B4-BE49-F238E27FC236}">
                    <a16:creationId xmlns:a16="http://schemas.microsoft.com/office/drawing/2014/main" id="{D9651805-842B-E182-FFBB-CFF61292A916}"/>
                  </a:ext>
                </a:extLst>
              </p:cNvPr>
              <p:cNvSpPr>
                <a:spLocks noChangeShapeType="1"/>
              </p:cNvSpPr>
              <p:nvPr/>
            </p:nvSpPr>
            <p:spPr bwMode="auto">
              <a:xfrm>
                <a:off x="1202" y="2024"/>
                <a:ext cx="1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1" name="Line 14">
                <a:extLst>
                  <a:ext uri="{FF2B5EF4-FFF2-40B4-BE49-F238E27FC236}">
                    <a16:creationId xmlns:a16="http://schemas.microsoft.com/office/drawing/2014/main" id="{F45B2D8A-33DF-1B22-DBB5-023EECEEC583}"/>
                  </a:ext>
                </a:extLst>
              </p:cNvPr>
              <p:cNvSpPr>
                <a:spLocks noChangeShapeType="1"/>
              </p:cNvSpPr>
              <p:nvPr/>
            </p:nvSpPr>
            <p:spPr bwMode="auto">
              <a:xfrm flipV="1">
                <a:off x="2290" y="2024"/>
                <a:ext cx="0" cy="117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2" name="Text Box 19">
                <a:extLst>
                  <a:ext uri="{FF2B5EF4-FFF2-40B4-BE49-F238E27FC236}">
                    <a16:creationId xmlns:a16="http://schemas.microsoft.com/office/drawing/2014/main" id="{D15778DA-47FC-09DA-0B1B-B8243A85440C}"/>
                  </a:ext>
                </a:extLst>
              </p:cNvPr>
              <p:cNvSpPr txBox="1">
                <a:spLocks noChangeArrowheads="1"/>
              </p:cNvSpPr>
              <p:nvPr/>
            </p:nvSpPr>
            <p:spPr bwMode="auto">
              <a:xfrm>
                <a:off x="2200" y="2523"/>
                <a:ext cx="6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b="1"/>
                  <a:t>+872kJ</a:t>
                </a:r>
              </a:p>
            </p:txBody>
          </p:sp>
        </p:grpSp>
      </p:grpSp>
      <p:sp>
        <p:nvSpPr>
          <p:cNvPr id="35847" name="Text Box 20">
            <a:extLst>
              <a:ext uri="{FF2B5EF4-FFF2-40B4-BE49-F238E27FC236}">
                <a16:creationId xmlns:a16="http://schemas.microsoft.com/office/drawing/2014/main" id="{08334A96-F02C-1455-7354-314DA12674F8}"/>
              </a:ext>
              <a:ext uri="{C183D7F6-B498-43B3-948B-1728B52AA6E4}">
                <adec:decorative xmlns:adec="http://schemas.microsoft.com/office/drawing/2017/decorative" val="1"/>
              </a:ext>
            </a:extLst>
          </p:cNvPr>
          <p:cNvSpPr txBox="1">
            <a:spLocks noChangeArrowheads="1"/>
          </p:cNvSpPr>
          <p:nvPr/>
        </p:nvSpPr>
        <p:spPr bwMode="auto">
          <a:xfrm>
            <a:off x="3708400" y="249237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en-US" altLang="en-US"/>
          </a:p>
        </p:txBody>
      </p:sp>
      <p:grpSp>
        <p:nvGrpSpPr>
          <p:cNvPr id="6" name="Group 26">
            <a:extLst>
              <a:ext uri="{FF2B5EF4-FFF2-40B4-BE49-F238E27FC236}">
                <a16:creationId xmlns:a16="http://schemas.microsoft.com/office/drawing/2014/main" id="{4695E0C7-F963-689E-561D-99F1B1602A57}"/>
              </a:ext>
              <a:ext uri="{C183D7F6-B498-43B3-948B-1728B52AA6E4}">
                <adec:decorative xmlns:adec="http://schemas.microsoft.com/office/drawing/2017/decorative" val="1"/>
              </a:ext>
            </a:extLst>
          </p:cNvPr>
          <p:cNvGrpSpPr>
            <a:grpSpLocks/>
          </p:cNvGrpSpPr>
          <p:nvPr/>
        </p:nvGrpSpPr>
        <p:grpSpPr bwMode="auto">
          <a:xfrm>
            <a:off x="1908175" y="1628775"/>
            <a:ext cx="3887788" cy="1584325"/>
            <a:chOff x="1202" y="1026"/>
            <a:chExt cx="2449" cy="998"/>
          </a:xfrm>
        </p:grpSpPr>
        <p:sp>
          <p:nvSpPr>
            <p:cNvPr id="35854" name="Line 9">
              <a:extLst>
                <a:ext uri="{FF2B5EF4-FFF2-40B4-BE49-F238E27FC236}">
                  <a16:creationId xmlns:a16="http://schemas.microsoft.com/office/drawing/2014/main" id="{6019B999-C75B-DC26-CBD2-6374470625F5}"/>
                </a:ext>
              </a:extLst>
            </p:cNvPr>
            <p:cNvSpPr>
              <a:spLocks noChangeShapeType="1"/>
            </p:cNvSpPr>
            <p:nvPr/>
          </p:nvSpPr>
          <p:spPr bwMode="auto">
            <a:xfrm>
              <a:off x="1202" y="1344"/>
              <a:ext cx="244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5" name="Text Box 11">
              <a:extLst>
                <a:ext uri="{FF2B5EF4-FFF2-40B4-BE49-F238E27FC236}">
                  <a16:creationId xmlns:a16="http://schemas.microsoft.com/office/drawing/2014/main" id="{13DA741D-BE87-0447-22D6-18E8E6FAB14B}"/>
                </a:ext>
              </a:extLst>
            </p:cNvPr>
            <p:cNvSpPr txBox="1">
              <a:spLocks noChangeArrowheads="1"/>
            </p:cNvSpPr>
            <p:nvPr/>
          </p:nvSpPr>
          <p:spPr bwMode="auto">
            <a:xfrm>
              <a:off x="1247" y="1026"/>
              <a:ext cx="1043"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b="1"/>
                <a:t>4H</a:t>
              </a:r>
              <a:r>
                <a:rPr lang="en-US" altLang="en-US" b="1" baseline="-25000"/>
                <a:t>(g)</a:t>
              </a:r>
              <a:r>
                <a:rPr lang="en-US" altLang="en-US" b="1"/>
                <a:t>+ 2O</a:t>
              </a:r>
              <a:r>
                <a:rPr lang="en-US" altLang="en-US" b="1" baseline="-25000"/>
                <a:t>(g)</a:t>
              </a:r>
            </a:p>
            <a:p>
              <a:pPr algn="r" rtl="1" eaLnBrk="1" hangingPunct="1">
                <a:spcBef>
                  <a:spcPct val="50000"/>
                </a:spcBef>
              </a:pPr>
              <a:endParaRPr lang="en-US" altLang="en-US" b="1"/>
            </a:p>
          </p:txBody>
        </p:sp>
        <p:sp>
          <p:nvSpPr>
            <p:cNvPr id="35856" name="Line 15">
              <a:extLst>
                <a:ext uri="{FF2B5EF4-FFF2-40B4-BE49-F238E27FC236}">
                  <a16:creationId xmlns:a16="http://schemas.microsoft.com/office/drawing/2014/main" id="{96544FB4-1B62-33A0-D637-E50DDDF00A72}"/>
                </a:ext>
              </a:extLst>
            </p:cNvPr>
            <p:cNvSpPr>
              <a:spLocks noChangeShapeType="1"/>
            </p:cNvSpPr>
            <p:nvPr/>
          </p:nvSpPr>
          <p:spPr bwMode="auto">
            <a:xfrm flipV="1">
              <a:off x="2290" y="1344"/>
              <a:ext cx="0" cy="6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7" name="Text Box 21">
              <a:extLst>
                <a:ext uri="{FF2B5EF4-FFF2-40B4-BE49-F238E27FC236}">
                  <a16:creationId xmlns:a16="http://schemas.microsoft.com/office/drawing/2014/main" id="{DFE50363-7BF5-F133-8695-7260759FC467}"/>
                </a:ext>
              </a:extLst>
            </p:cNvPr>
            <p:cNvSpPr txBox="1">
              <a:spLocks noChangeArrowheads="1"/>
            </p:cNvSpPr>
            <p:nvPr/>
          </p:nvSpPr>
          <p:spPr bwMode="auto">
            <a:xfrm>
              <a:off x="2109" y="1525"/>
              <a:ext cx="726"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b="1" dirty="0"/>
                <a:t>+497kJ</a:t>
              </a:r>
            </a:p>
            <a:p>
              <a:pPr algn="r" rtl="1" eaLnBrk="1" hangingPunct="1">
                <a:spcBef>
                  <a:spcPct val="50000"/>
                </a:spcBef>
              </a:pPr>
              <a:endParaRPr lang="en-US" altLang="en-US" dirty="0"/>
            </a:p>
          </p:txBody>
        </p:sp>
      </p:grpSp>
      <p:grpSp>
        <p:nvGrpSpPr>
          <p:cNvPr id="7" name="Group 32">
            <a:extLst>
              <a:ext uri="{FF2B5EF4-FFF2-40B4-BE49-F238E27FC236}">
                <a16:creationId xmlns:a16="http://schemas.microsoft.com/office/drawing/2014/main" id="{343F860C-F440-361B-D294-ABEB8AF4DC0C}"/>
              </a:ext>
              <a:ext uri="{C183D7F6-B498-43B3-948B-1728B52AA6E4}">
                <adec:decorative xmlns:adec="http://schemas.microsoft.com/office/drawing/2017/decorative" val="1"/>
              </a:ext>
            </a:extLst>
          </p:cNvPr>
          <p:cNvGrpSpPr>
            <a:grpSpLocks/>
          </p:cNvGrpSpPr>
          <p:nvPr/>
        </p:nvGrpSpPr>
        <p:grpSpPr bwMode="auto">
          <a:xfrm>
            <a:off x="1835150" y="5084763"/>
            <a:ext cx="1584325" cy="1008062"/>
            <a:chOff x="1156" y="3203"/>
            <a:chExt cx="998" cy="635"/>
          </a:xfrm>
        </p:grpSpPr>
        <p:sp>
          <p:nvSpPr>
            <p:cNvPr id="35850" name="Line 17">
              <a:extLst>
                <a:ext uri="{FF2B5EF4-FFF2-40B4-BE49-F238E27FC236}">
                  <a16:creationId xmlns:a16="http://schemas.microsoft.com/office/drawing/2014/main" id="{52F38350-98F1-B0FC-1B5A-E3BDAF77D208}"/>
                </a:ext>
              </a:extLst>
            </p:cNvPr>
            <p:cNvSpPr>
              <a:spLocks noChangeShapeType="1"/>
            </p:cNvSpPr>
            <p:nvPr/>
          </p:nvSpPr>
          <p:spPr bwMode="auto">
            <a:xfrm>
              <a:off x="2132" y="3203"/>
              <a:ext cx="0" cy="635"/>
            </a:xfrm>
            <a:prstGeom prst="line">
              <a:avLst/>
            </a:prstGeom>
            <a:noFill/>
            <a:ln w="28575">
              <a:solidFill>
                <a:srgbClr val="FF3399"/>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nvGrpSpPr>
            <p:cNvPr id="35851" name="Group 31">
              <a:extLst>
                <a:ext uri="{FF2B5EF4-FFF2-40B4-BE49-F238E27FC236}">
                  <a16:creationId xmlns:a16="http://schemas.microsoft.com/office/drawing/2014/main" id="{55960157-A97A-2822-FEA6-1A9B19BF6FD0}"/>
                </a:ext>
              </a:extLst>
            </p:cNvPr>
            <p:cNvGrpSpPr>
              <a:grpSpLocks/>
            </p:cNvGrpSpPr>
            <p:nvPr/>
          </p:nvGrpSpPr>
          <p:grpSpPr bwMode="auto">
            <a:xfrm>
              <a:off x="1156" y="3335"/>
              <a:ext cx="998" cy="235"/>
              <a:chOff x="1156" y="3335"/>
              <a:chExt cx="998" cy="235"/>
            </a:xfrm>
          </p:grpSpPr>
          <p:sp>
            <p:nvSpPr>
              <p:cNvPr id="35852" name="Text Box 22">
                <a:extLst>
                  <a:ext uri="{FF2B5EF4-FFF2-40B4-BE49-F238E27FC236}">
                    <a16:creationId xmlns:a16="http://schemas.microsoft.com/office/drawing/2014/main" id="{B63E5A93-C268-3700-5016-8218F69762B8}"/>
                  </a:ext>
                </a:extLst>
              </p:cNvPr>
              <p:cNvSpPr txBox="1">
                <a:spLocks noChangeArrowheads="1"/>
              </p:cNvSpPr>
              <p:nvPr/>
            </p:nvSpPr>
            <p:spPr bwMode="auto">
              <a:xfrm>
                <a:off x="1451" y="3335"/>
                <a:ext cx="7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b="1">
                    <a:solidFill>
                      <a:srgbClr val="FF3399"/>
                    </a:solidFill>
                  </a:rPr>
                  <a:t>- 483kJ</a:t>
                </a:r>
              </a:p>
            </p:txBody>
          </p:sp>
          <p:sp>
            <p:nvSpPr>
              <p:cNvPr id="35853" name="Rectangle 23">
                <a:extLst>
                  <a:ext uri="{FF2B5EF4-FFF2-40B4-BE49-F238E27FC236}">
                    <a16:creationId xmlns:a16="http://schemas.microsoft.com/office/drawing/2014/main" id="{DFB5F174-87D0-A6F2-E236-829C70C70A9B}"/>
                  </a:ext>
                </a:extLst>
              </p:cNvPr>
              <p:cNvSpPr>
                <a:spLocks noChangeArrowheads="1"/>
              </p:cNvSpPr>
              <p:nvPr/>
            </p:nvSpPr>
            <p:spPr bwMode="auto">
              <a:xfrm>
                <a:off x="1156" y="3339"/>
                <a:ext cx="5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b="1">
                    <a:solidFill>
                      <a:srgbClr val="FF3399"/>
                    </a:solidFill>
                  </a:rPr>
                  <a:t>Δ</a:t>
                </a:r>
                <a:r>
                  <a:rPr lang="en-US" altLang="en-US" b="1">
                    <a:solidFill>
                      <a:srgbClr val="FF3399"/>
                    </a:solidFill>
                  </a:rPr>
                  <a:t>H°</a:t>
                </a:r>
                <a:r>
                  <a:rPr lang="en-US" altLang="en-US">
                    <a:solidFill>
                      <a:srgbClr val="FF3399"/>
                    </a:solidFill>
                  </a:rPr>
                  <a:t> =</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0">
            <a:extLst>
              <a:ext uri="{FF2B5EF4-FFF2-40B4-BE49-F238E27FC236}">
                <a16:creationId xmlns:a16="http://schemas.microsoft.com/office/drawing/2014/main" id="{ABA45217-40E0-5E76-4DD8-D7B85B7EF242}"/>
              </a:ext>
            </a:extLst>
          </p:cNvPr>
          <p:cNvSpPr txBox="1">
            <a:spLocks noGrp="1" noChangeArrowheads="1"/>
          </p:cNvSpPr>
          <p:nvPr>
            <p:ph type="title" idx="4294967295"/>
          </p:nvPr>
        </p:nvSpPr>
        <p:spPr bwMode="auto">
          <a:xfrm>
            <a:off x="1295400" y="333375"/>
            <a:ext cx="7391400" cy="6413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altLang="en-US" sz="3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דוגמא נוספת לחישוב </a:t>
            </a:r>
            <a:r>
              <a:rPr kumimoji="0" lang="en-US" altLang="en-US" sz="3600" b="1" i="0" u="none" strike="noStrike" kern="1200" cap="none" spc="0" normalizeH="0" baseline="0" noProof="0" dirty="0">
                <a:ln>
                  <a:noFill/>
                </a:ln>
                <a:solidFill>
                  <a:schemeClr val="tx1"/>
                </a:solidFill>
                <a:effectLst/>
                <a:uLnTx/>
                <a:uFillTx/>
                <a:latin typeface="Symbol" panose="05050102010706020507" pitchFamily="18" charset="2"/>
                <a:ea typeface="+mn-ea"/>
                <a:cs typeface="Arial" panose="020B0604020202020204" pitchFamily="34" charset="0"/>
              </a:rPr>
              <a:t>D</a:t>
            </a:r>
            <a:r>
              <a:rPr kumimoji="0" lang="en-US" altLang="en-US" sz="3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a:t>
            </a:r>
            <a:r>
              <a:rPr kumimoji="0" lang="en-US" altLang="en-US" sz="3600" b="1"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0</a:t>
            </a:r>
            <a:r>
              <a:rPr kumimoji="0" lang="he-IL" altLang="en-US" sz="3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לתגובה:</a:t>
            </a:r>
          </a:p>
        </p:txBody>
      </p:sp>
      <p:sp>
        <p:nvSpPr>
          <p:cNvPr id="12324" name="Text Box 36">
            <a:extLst>
              <a:ext uri="{FF2B5EF4-FFF2-40B4-BE49-F238E27FC236}">
                <a16:creationId xmlns:a16="http://schemas.microsoft.com/office/drawing/2014/main" id="{EB0550B9-D8CA-E085-2B44-D6519C114C64}"/>
              </a:ext>
            </a:extLst>
          </p:cNvPr>
          <p:cNvSpPr txBox="1">
            <a:spLocks noChangeArrowheads="1"/>
          </p:cNvSpPr>
          <p:nvPr/>
        </p:nvSpPr>
        <p:spPr bwMode="auto">
          <a:xfrm>
            <a:off x="1150938" y="5300663"/>
            <a:ext cx="6745287" cy="588962"/>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latin typeface="Symbol" panose="05050102010706020507" pitchFamily="18" charset="2"/>
              </a:rPr>
              <a:t>D</a:t>
            </a:r>
            <a:r>
              <a:rPr lang="en-US" altLang="en-US" sz="3200"/>
              <a:t>H</a:t>
            </a:r>
            <a:r>
              <a:rPr lang="en-US" altLang="en-US" sz="3200" baseline="30000"/>
              <a:t>0</a:t>
            </a:r>
            <a:r>
              <a:rPr lang="en-US" altLang="en-US" sz="3200"/>
              <a:t> = 436 +242 - 2x431 = -184kJ</a:t>
            </a:r>
          </a:p>
        </p:txBody>
      </p:sp>
      <p:grpSp>
        <p:nvGrpSpPr>
          <p:cNvPr id="36868" name="Group 21">
            <a:extLst>
              <a:ext uri="{FF2B5EF4-FFF2-40B4-BE49-F238E27FC236}">
                <a16:creationId xmlns:a16="http://schemas.microsoft.com/office/drawing/2014/main" id="{385C1710-3483-956C-9C5C-9F76661B923F}"/>
              </a:ext>
              <a:ext uri="{C183D7F6-B498-43B3-948B-1728B52AA6E4}">
                <adec:decorative xmlns:adec="http://schemas.microsoft.com/office/drawing/2017/decorative" val="1"/>
              </a:ext>
            </a:extLst>
          </p:cNvPr>
          <p:cNvGrpSpPr>
            <a:grpSpLocks/>
          </p:cNvGrpSpPr>
          <p:nvPr/>
        </p:nvGrpSpPr>
        <p:grpSpPr bwMode="auto">
          <a:xfrm>
            <a:off x="2519363" y="1628775"/>
            <a:ext cx="5500687" cy="568325"/>
            <a:chOff x="1883" y="1033"/>
            <a:chExt cx="3465" cy="358"/>
          </a:xfrm>
        </p:grpSpPr>
        <p:sp>
          <p:nvSpPr>
            <p:cNvPr id="36886" name="Rectangle 10">
              <a:extLst>
                <a:ext uri="{FF2B5EF4-FFF2-40B4-BE49-F238E27FC236}">
                  <a16:creationId xmlns:a16="http://schemas.microsoft.com/office/drawing/2014/main" id="{3917909B-65BA-5456-607B-C91F109F346F}"/>
                </a:ext>
              </a:extLst>
            </p:cNvPr>
            <p:cNvSpPr>
              <a:spLocks noChangeArrowheads="1"/>
            </p:cNvSpPr>
            <p:nvPr/>
          </p:nvSpPr>
          <p:spPr bwMode="auto">
            <a:xfrm>
              <a:off x="1992" y="1035"/>
              <a:ext cx="2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chemeClr val="hlink"/>
                  </a:solidFill>
                  <a:latin typeface="Times New Roman" panose="02020603050405020304" pitchFamily="18" charset="0"/>
                </a:rPr>
                <a:t>H</a:t>
              </a:r>
              <a:endParaRPr lang="en-US" altLang="en-US" b="1">
                <a:solidFill>
                  <a:schemeClr val="hlink"/>
                </a:solidFill>
              </a:endParaRPr>
            </a:p>
          </p:txBody>
        </p:sp>
        <p:sp>
          <p:nvSpPr>
            <p:cNvPr id="36887" name="Rectangle 11">
              <a:extLst>
                <a:ext uri="{FF2B5EF4-FFF2-40B4-BE49-F238E27FC236}">
                  <a16:creationId xmlns:a16="http://schemas.microsoft.com/office/drawing/2014/main" id="{FD5F4819-0095-1663-A648-7E37DA417467}"/>
                </a:ext>
              </a:extLst>
            </p:cNvPr>
            <p:cNvSpPr>
              <a:spLocks noChangeArrowheads="1"/>
            </p:cNvSpPr>
            <p:nvPr/>
          </p:nvSpPr>
          <p:spPr bwMode="auto">
            <a:xfrm>
              <a:off x="2216" y="1161"/>
              <a:ext cx="3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chemeClr val="hlink"/>
                  </a:solidFill>
                  <a:latin typeface="Times New Roman" panose="02020603050405020304" pitchFamily="18" charset="0"/>
                </a:rPr>
                <a:t>2(g)</a:t>
              </a:r>
              <a:endParaRPr lang="en-US" altLang="en-US" b="1">
                <a:solidFill>
                  <a:schemeClr val="hlink"/>
                </a:solidFill>
              </a:endParaRPr>
            </a:p>
          </p:txBody>
        </p:sp>
        <p:sp>
          <p:nvSpPr>
            <p:cNvPr id="36888" name="Rectangle 12">
              <a:extLst>
                <a:ext uri="{FF2B5EF4-FFF2-40B4-BE49-F238E27FC236}">
                  <a16:creationId xmlns:a16="http://schemas.microsoft.com/office/drawing/2014/main" id="{91905BC2-8BF8-F770-7CB3-9861FF42C1E6}"/>
                </a:ext>
              </a:extLst>
            </p:cNvPr>
            <p:cNvSpPr>
              <a:spLocks noChangeArrowheads="1"/>
            </p:cNvSpPr>
            <p:nvPr/>
          </p:nvSpPr>
          <p:spPr bwMode="auto">
            <a:xfrm>
              <a:off x="2530" y="1035"/>
              <a:ext cx="7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chemeClr val="hlink"/>
                  </a:solidFill>
                  <a:latin typeface="Times New Roman" panose="02020603050405020304" pitchFamily="18" charset="0"/>
                </a:rPr>
                <a:t> </a:t>
              </a:r>
              <a:endParaRPr lang="en-US" altLang="en-US" b="1">
                <a:solidFill>
                  <a:schemeClr val="hlink"/>
                </a:solidFill>
              </a:endParaRPr>
            </a:p>
          </p:txBody>
        </p:sp>
        <p:sp>
          <p:nvSpPr>
            <p:cNvPr id="36889" name="Rectangle 13">
              <a:extLst>
                <a:ext uri="{FF2B5EF4-FFF2-40B4-BE49-F238E27FC236}">
                  <a16:creationId xmlns:a16="http://schemas.microsoft.com/office/drawing/2014/main" id="{4190A1F0-0A4C-3EBA-1C0E-0261B2A0BF2D}"/>
                </a:ext>
              </a:extLst>
            </p:cNvPr>
            <p:cNvSpPr>
              <a:spLocks noChangeArrowheads="1"/>
            </p:cNvSpPr>
            <p:nvPr/>
          </p:nvSpPr>
          <p:spPr bwMode="auto">
            <a:xfrm>
              <a:off x="2602" y="1035"/>
              <a:ext cx="5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chemeClr val="hlink"/>
                  </a:solidFill>
                  <a:latin typeface="Times New Roman" panose="02020603050405020304" pitchFamily="18" charset="0"/>
                </a:rPr>
                <a:t>+ Cl</a:t>
              </a:r>
              <a:endParaRPr lang="en-US" altLang="en-US" b="1">
                <a:solidFill>
                  <a:schemeClr val="hlink"/>
                </a:solidFill>
              </a:endParaRPr>
            </a:p>
          </p:txBody>
        </p:sp>
        <p:sp>
          <p:nvSpPr>
            <p:cNvPr id="36890" name="Rectangle 14">
              <a:extLst>
                <a:ext uri="{FF2B5EF4-FFF2-40B4-BE49-F238E27FC236}">
                  <a16:creationId xmlns:a16="http://schemas.microsoft.com/office/drawing/2014/main" id="{CEB96684-D66E-78B7-78E6-ECB6376D98BE}"/>
                </a:ext>
              </a:extLst>
            </p:cNvPr>
            <p:cNvSpPr>
              <a:spLocks noChangeArrowheads="1"/>
            </p:cNvSpPr>
            <p:nvPr/>
          </p:nvSpPr>
          <p:spPr bwMode="auto">
            <a:xfrm>
              <a:off x="3128" y="1161"/>
              <a:ext cx="36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chemeClr val="hlink"/>
                  </a:solidFill>
                  <a:latin typeface="Times New Roman" panose="02020603050405020304" pitchFamily="18" charset="0"/>
                </a:rPr>
                <a:t>2(g) </a:t>
              </a:r>
              <a:endParaRPr lang="en-US" altLang="en-US" b="1">
                <a:solidFill>
                  <a:schemeClr val="hlink"/>
                </a:solidFill>
              </a:endParaRPr>
            </a:p>
          </p:txBody>
        </p:sp>
        <p:sp>
          <p:nvSpPr>
            <p:cNvPr id="36891" name="Rectangle 15">
              <a:extLst>
                <a:ext uri="{FF2B5EF4-FFF2-40B4-BE49-F238E27FC236}">
                  <a16:creationId xmlns:a16="http://schemas.microsoft.com/office/drawing/2014/main" id="{D26E2CE6-C742-4235-46B7-83845A0FDFA2}"/>
                </a:ext>
              </a:extLst>
            </p:cNvPr>
            <p:cNvSpPr>
              <a:spLocks noChangeArrowheads="1"/>
            </p:cNvSpPr>
            <p:nvPr/>
          </p:nvSpPr>
          <p:spPr bwMode="auto">
            <a:xfrm>
              <a:off x="3489" y="1035"/>
              <a:ext cx="7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chemeClr val="hlink"/>
                  </a:solidFill>
                  <a:latin typeface="Times New Roman" panose="02020603050405020304" pitchFamily="18" charset="0"/>
                </a:rPr>
                <a:t> </a:t>
              </a:r>
              <a:endParaRPr lang="en-US" altLang="en-US" b="1">
                <a:solidFill>
                  <a:schemeClr val="hlink"/>
                </a:solidFill>
              </a:endParaRPr>
            </a:p>
          </p:txBody>
        </p:sp>
        <p:sp>
          <p:nvSpPr>
            <p:cNvPr id="36892" name="Rectangle 16">
              <a:extLst>
                <a:ext uri="{FF2B5EF4-FFF2-40B4-BE49-F238E27FC236}">
                  <a16:creationId xmlns:a16="http://schemas.microsoft.com/office/drawing/2014/main" id="{F5528B8B-D862-27B3-F0F0-EA73E6E3E2CA}"/>
                </a:ext>
              </a:extLst>
            </p:cNvPr>
            <p:cNvSpPr>
              <a:spLocks noChangeArrowheads="1"/>
            </p:cNvSpPr>
            <p:nvPr/>
          </p:nvSpPr>
          <p:spPr bwMode="auto">
            <a:xfrm>
              <a:off x="3561" y="1033"/>
              <a:ext cx="28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chemeClr val="hlink"/>
                  </a:solidFill>
                  <a:latin typeface="Wingdings" panose="05000000000000000000" pitchFamily="2" charset="2"/>
                </a:rPr>
                <a:t>à</a:t>
              </a:r>
              <a:endParaRPr lang="en-US" altLang="en-US" b="1">
                <a:solidFill>
                  <a:schemeClr val="hlink"/>
                </a:solidFill>
              </a:endParaRPr>
            </a:p>
          </p:txBody>
        </p:sp>
        <p:sp>
          <p:nvSpPr>
            <p:cNvPr id="36893" name="Rectangle 17">
              <a:extLst>
                <a:ext uri="{FF2B5EF4-FFF2-40B4-BE49-F238E27FC236}">
                  <a16:creationId xmlns:a16="http://schemas.microsoft.com/office/drawing/2014/main" id="{6E5882D8-DA75-69D3-803B-94FC1A4C00F7}"/>
                </a:ext>
              </a:extLst>
            </p:cNvPr>
            <p:cNvSpPr>
              <a:spLocks noChangeArrowheads="1"/>
            </p:cNvSpPr>
            <p:nvPr/>
          </p:nvSpPr>
          <p:spPr bwMode="auto">
            <a:xfrm>
              <a:off x="3844" y="1035"/>
              <a:ext cx="14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chemeClr val="hlink"/>
                  </a:solidFill>
                  <a:latin typeface="Times New Roman" panose="02020603050405020304" pitchFamily="18" charset="0"/>
                </a:rPr>
                <a:t>  </a:t>
              </a:r>
              <a:endParaRPr lang="en-US" altLang="en-US" b="1">
                <a:solidFill>
                  <a:schemeClr val="hlink"/>
                </a:solidFill>
              </a:endParaRPr>
            </a:p>
          </p:txBody>
        </p:sp>
        <p:sp>
          <p:nvSpPr>
            <p:cNvPr id="36894" name="Rectangle 18">
              <a:extLst>
                <a:ext uri="{FF2B5EF4-FFF2-40B4-BE49-F238E27FC236}">
                  <a16:creationId xmlns:a16="http://schemas.microsoft.com/office/drawing/2014/main" id="{0FF5337C-610D-B689-7863-9EF5707146BD}"/>
                </a:ext>
              </a:extLst>
            </p:cNvPr>
            <p:cNvSpPr>
              <a:spLocks noChangeArrowheads="1"/>
            </p:cNvSpPr>
            <p:nvPr/>
          </p:nvSpPr>
          <p:spPr bwMode="auto">
            <a:xfrm>
              <a:off x="3989" y="1035"/>
              <a:ext cx="65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chemeClr val="hlink"/>
                  </a:solidFill>
                  <a:latin typeface="Times New Roman" panose="02020603050405020304" pitchFamily="18" charset="0"/>
                </a:rPr>
                <a:t>2HCl</a:t>
              </a:r>
              <a:endParaRPr lang="en-US" altLang="en-US" b="1">
                <a:solidFill>
                  <a:schemeClr val="hlink"/>
                </a:solidFill>
              </a:endParaRPr>
            </a:p>
          </p:txBody>
        </p:sp>
        <p:sp>
          <p:nvSpPr>
            <p:cNvPr id="36895" name="Rectangle 19">
              <a:extLst>
                <a:ext uri="{FF2B5EF4-FFF2-40B4-BE49-F238E27FC236}">
                  <a16:creationId xmlns:a16="http://schemas.microsoft.com/office/drawing/2014/main" id="{79870319-9189-1D6B-0D9F-006C1304C052}"/>
                </a:ext>
              </a:extLst>
            </p:cNvPr>
            <p:cNvSpPr>
              <a:spLocks noChangeArrowheads="1"/>
            </p:cNvSpPr>
            <p:nvPr/>
          </p:nvSpPr>
          <p:spPr bwMode="auto">
            <a:xfrm>
              <a:off x="4644" y="1161"/>
              <a:ext cx="70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chemeClr val="hlink"/>
                  </a:solidFill>
                  <a:latin typeface="Times New Roman" panose="02020603050405020304" pitchFamily="18" charset="0"/>
                </a:rPr>
                <a:t>(g)          </a:t>
              </a:r>
              <a:endParaRPr lang="en-US" altLang="en-US" b="1">
                <a:solidFill>
                  <a:schemeClr val="hlink"/>
                </a:solidFill>
              </a:endParaRPr>
            </a:p>
          </p:txBody>
        </p:sp>
        <p:sp>
          <p:nvSpPr>
            <p:cNvPr id="36896" name="Rectangle 20">
              <a:extLst>
                <a:ext uri="{FF2B5EF4-FFF2-40B4-BE49-F238E27FC236}">
                  <a16:creationId xmlns:a16="http://schemas.microsoft.com/office/drawing/2014/main" id="{46735D8D-38B3-B62C-4CEE-6DCE104257ED}"/>
                </a:ext>
              </a:extLst>
            </p:cNvPr>
            <p:cNvSpPr>
              <a:spLocks noChangeArrowheads="1"/>
            </p:cNvSpPr>
            <p:nvPr/>
          </p:nvSpPr>
          <p:spPr bwMode="auto">
            <a:xfrm>
              <a:off x="1883" y="1174"/>
              <a:ext cx="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chemeClr val="hlink"/>
                  </a:solidFill>
                  <a:cs typeface="David" panose="020E0502060401010101" pitchFamily="34" charset="-79"/>
                </a:rPr>
                <a:t> </a:t>
              </a:r>
              <a:endParaRPr lang="en-US" altLang="en-US" b="1">
                <a:solidFill>
                  <a:schemeClr val="hlink"/>
                </a:solidFill>
              </a:endParaRPr>
            </a:p>
          </p:txBody>
        </p:sp>
      </p:grpSp>
      <p:sp>
        <p:nvSpPr>
          <p:cNvPr id="36869" name="Text Box 22">
            <a:extLst>
              <a:ext uri="{FF2B5EF4-FFF2-40B4-BE49-F238E27FC236}">
                <a16:creationId xmlns:a16="http://schemas.microsoft.com/office/drawing/2014/main" id="{074FC191-3101-4217-C2B1-74AFD7EF51D6}"/>
              </a:ext>
            </a:extLst>
          </p:cNvPr>
          <p:cNvSpPr txBox="1">
            <a:spLocks noChangeArrowheads="1"/>
          </p:cNvSpPr>
          <p:nvPr/>
        </p:nvSpPr>
        <p:spPr bwMode="auto">
          <a:xfrm>
            <a:off x="7451725" y="1665288"/>
            <a:ext cx="14763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folHlink"/>
              </a:buClr>
              <a:buSzPct val="80000"/>
              <a:buFont typeface="Wingdings" panose="05000000000000000000" pitchFamily="2" charset="2"/>
              <a:buNone/>
            </a:pPr>
            <a:r>
              <a:rPr lang="el-GR" altLang="en-US" sz="3200" b="1">
                <a:solidFill>
                  <a:schemeClr val="hlink"/>
                </a:solidFill>
              </a:rPr>
              <a:t>Δ</a:t>
            </a:r>
            <a:r>
              <a:rPr lang="en-US" altLang="en-US" sz="3200" b="1">
                <a:solidFill>
                  <a:schemeClr val="hlink"/>
                </a:solidFill>
              </a:rPr>
              <a:t>H</a:t>
            </a:r>
            <a:r>
              <a:rPr lang="en-US" altLang="en-US" sz="3200" b="1" baseline="30000">
                <a:solidFill>
                  <a:schemeClr val="hlink"/>
                </a:solidFill>
              </a:rPr>
              <a:t>0</a:t>
            </a:r>
            <a:r>
              <a:rPr lang="en-US" altLang="en-US" sz="3200" b="1">
                <a:solidFill>
                  <a:schemeClr val="hlink"/>
                </a:solidFill>
              </a:rPr>
              <a:t>=?</a:t>
            </a:r>
          </a:p>
        </p:txBody>
      </p:sp>
      <p:grpSp>
        <p:nvGrpSpPr>
          <p:cNvPr id="4" name="Group 43">
            <a:extLst>
              <a:ext uri="{FF2B5EF4-FFF2-40B4-BE49-F238E27FC236}">
                <a16:creationId xmlns:a16="http://schemas.microsoft.com/office/drawing/2014/main" id="{8CFE2CC0-47E8-846C-1EBF-BF42F1390F76}"/>
              </a:ext>
              <a:ext uri="{C183D7F6-B498-43B3-948B-1728B52AA6E4}">
                <adec:decorative xmlns:adec="http://schemas.microsoft.com/office/drawing/2017/decorative" val="1"/>
              </a:ext>
            </a:extLst>
          </p:cNvPr>
          <p:cNvGrpSpPr>
            <a:grpSpLocks/>
          </p:cNvGrpSpPr>
          <p:nvPr/>
        </p:nvGrpSpPr>
        <p:grpSpPr bwMode="auto">
          <a:xfrm>
            <a:off x="3924300" y="2528888"/>
            <a:ext cx="4452938" cy="604837"/>
            <a:chOff x="2472" y="1595"/>
            <a:chExt cx="2805" cy="381"/>
          </a:xfrm>
        </p:grpSpPr>
        <p:sp>
          <p:nvSpPr>
            <p:cNvPr id="36878" name="Rectangle 25">
              <a:extLst>
                <a:ext uri="{FF2B5EF4-FFF2-40B4-BE49-F238E27FC236}">
                  <a16:creationId xmlns:a16="http://schemas.microsoft.com/office/drawing/2014/main" id="{5452B328-A26A-95F8-170B-B314F6DE21A1}"/>
                </a:ext>
              </a:extLst>
            </p:cNvPr>
            <p:cNvSpPr>
              <a:spLocks noChangeArrowheads="1"/>
            </p:cNvSpPr>
            <p:nvPr/>
          </p:nvSpPr>
          <p:spPr bwMode="auto">
            <a:xfrm>
              <a:off x="2472" y="1616"/>
              <a:ext cx="81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sz="3500" b="1">
                  <a:solidFill>
                    <a:schemeClr val="hlink"/>
                  </a:solidFill>
                  <a:cs typeface="David" panose="020E0502060401010101" pitchFamily="34" charset="-79"/>
                </a:rPr>
                <a:t>נשברים</a:t>
              </a:r>
              <a:r>
                <a:rPr lang="en-US" altLang="en-US" sz="3500" b="1">
                  <a:solidFill>
                    <a:schemeClr val="hlink"/>
                  </a:solidFill>
                  <a:cs typeface="David" panose="020E0502060401010101" pitchFamily="34" charset="-79"/>
                </a:rPr>
                <a:t> </a:t>
              </a:r>
              <a:endParaRPr lang="en-US" altLang="en-US" b="1">
                <a:solidFill>
                  <a:schemeClr val="hlink"/>
                </a:solidFill>
              </a:endParaRPr>
            </a:p>
          </p:txBody>
        </p:sp>
        <p:sp>
          <p:nvSpPr>
            <p:cNvPr id="36879" name="Rectangle 26">
              <a:extLst>
                <a:ext uri="{FF2B5EF4-FFF2-40B4-BE49-F238E27FC236}">
                  <a16:creationId xmlns:a16="http://schemas.microsoft.com/office/drawing/2014/main" id="{B1C88FB6-EA4A-998A-59C6-DEBCC9A798DF}"/>
                </a:ext>
              </a:extLst>
            </p:cNvPr>
            <p:cNvSpPr>
              <a:spLocks noChangeArrowheads="1"/>
            </p:cNvSpPr>
            <p:nvPr/>
          </p:nvSpPr>
          <p:spPr bwMode="auto">
            <a:xfrm>
              <a:off x="3230" y="1595"/>
              <a:ext cx="42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solidFill>
                    <a:schemeClr val="hlink"/>
                  </a:solidFill>
                  <a:latin typeface="Times New Roman" panose="02020603050405020304" pitchFamily="18" charset="0"/>
                </a:rPr>
                <a:t>   H</a:t>
              </a:r>
              <a:endParaRPr lang="en-US" altLang="en-US" b="1">
                <a:solidFill>
                  <a:schemeClr val="hlink"/>
                </a:solidFill>
              </a:endParaRPr>
            </a:p>
          </p:txBody>
        </p:sp>
        <p:sp>
          <p:nvSpPr>
            <p:cNvPr id="36880" name="Rectangle 27">
              <a:extLst>
                <a:ext uri="{FF2B5EF4-FFF2-40B4-BE49-F238E27FC236}">
                  <a16:creationId xmlns:a16="http://schemas.microsoft.com/office/drawing/2014/main" id="{1E308A3D-AAC5-1231-B811-1B61B4E19032}"/>
                </a:ext>
              </a:extLst>
            </p:cNvPr>
            <p:cNvSpPr>
              <a:spLocks noChangeArrowheads="1"/>
            </p:cNvSpPr>
            <p:nvPr/>
          </p:nvSpPr>
          <p:spPr bwMode="auto">
            <a:xfrm>
              <a:off x="3676" y="1595"/>
              <a:ext cx="93"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solidFill>
                    <a:schemeClr val="hlink"/>
                  </a:solidFill>
                  <a:latin typeface="Times New Roman" panose="02020603050405020304" pitchFamily="18" charset="0"/>
                </a:rPr>
                <a:t>-</a:t>
              </a:r>
              <a:endParaRPr lang="en-US" altLang="en-US" b="1">
                <a:solidFill>
                  <a:schemeClr val="hlink"/>
                </a:solidFill>
              </a:endParaRPr>
            </a:p>
          </p:txBody>
        </p:sp>
        <p:sp>
          <p:nvSpPr>
            <p:cNvPr id="36881" name="Rectangle 28">
              <a:extLst>
                <a:ext uri="{FF2B5EF4-FFF2-40B4-BE49-F238E27FC236}">
                  <a16:creationId xmlns:a16="http://schemas.microsoft.com/office/drawing/2014/main" id="{CD4FB3A7-E9E8-3B2E-D546-D6D49EE7CD38}"/>
                </a:ext>
              </a:extLst>
            </p:cNvPr>
            <p:cNvSpPr>
              <a:spLocks noChangeArrowheads="1"/>
            </p:cNvSpPr>
            <p:nvPr/>
          </p:nvSpPr>
          <p:spPr bwMode="auto">
            <a:xfrm>
              <a:off x="3777" y="1595"/>
              <a:ext cx="49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solidFill>
                    <a:schemeClr val="hlink"/>
                  </a:solidFill>
                  <a:latin typeface="Times New Roman" panose="02020603050405020304" pitchFamily="18" charset="0"/>
                </a:rPr>
                <a:t>H    </a:t>
              </a:r>
              <a:endParaRPr lang="en-US" altLang="en-US" b="1">
                <a:solidFill>
                  <a:schemeClr val="hlink"/>
                </a:solidFill>
              </a:endParaRPr>
            </a:p>
          </p:txBody>
        </p:sp>
        <p:sp>
          <p:nvSpPr>
            <p:cNvPr id="36882" name="Rectangle 29">
              <a:extLst>
                <a:ext uri="{FF2B5EF4-FFF2-40B4-BE49-F238E27FC236}">
                  <a16:creationId xmlns:a16="http://schemas.microsoft.com/office/drawing/2014/main" id="{5CEDB4F2-A3EA-DFB6-0118-423AE8E6A750}"/>
                </a:ext>
              </a:extLst>
            </p:cNvPr>
            <p:cNvSpPr>
              <a:spLocks noChangeArrowheads="1"/>
            </p:cNvSpPr>
            <p:nvPr/>
          </p:nvSpPr>
          <p:spPr bwMode="auto">
            <a:xfrm>
              <a:off x="4299" y="1595"/>
              <a:ext cx="2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solidFill>
                    <a:schemeClr val="hlink"/>
                  </a:solidFill>
                  <a:latin typeface="Times New Roman" panose="02020603050405020304" pitchFamily="18" charset="0"/>
                </a:rPr>
                <a:t>Cl</a:t>
              </a:r>
              <a:endParaRPr lang="en-US" altLang="en-US" b="1">
                <a:solidFill>
                  <a:schemeClr val="hlink"/>
                </a:solidFill>
              </a:endParaRPr>
            </a:p>
          </p:txBody>
        </p:sp>
        <p:sp>
          <p:nvSpPr>
            <p:cNvPr id="36883" name="Rectangle 30">
              <a:extLst>
                <a:ext uri="{FF2B5EF4-FFF2-40B4-BE49-F238E27FC236}">
                  <a16:creationId xmlns:a16="http://schemas.microsoft.com/office/drawing/2014/main" id="{F1876E74-8CE5-6543-1592-20D45143CD0A}"/>
                </a:ext>
              </a:extLst>
            </p:cNvPr>
            <p:cNvSpPr>
              <a:spLocks noChangeArrowheads="1"/>
            </p:cNvSpPr>
            <p:nvPr/>
          </p:nvSpPr>
          <p:spPr bwMode="auto">
            <a:xfrm>
              <a:off x="4585" y="1595"/>
              <a:ext cx="93"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solidFill>
                    <a:schemeClr val="hlink"/>
                  </a:solidFill>
                  <a:latin typeface="Times New Roman" panose="02020603050405020304" pitchFamily="18" charset="0"/>
                </a:rPr>
                <a:t>-</a:t>
              </a:r>
              <a:endParaRPr lang="en-US" altLang="en-US" b="1">
                <a:solidFill>
                  <a:schemeClr val="hlink"/>
                </a:solidFill>
              </a:endParaRPr>
            </a:p>
          </p:txBody>
        </p:sp>
        <p:sp>
          <p:nvSpPr>
            <p:cNvPr id="36884" name="Rectangle 31">
              <a:extLst>
                <a:ext uri="{FF2B5EF4-FFF2-40B4-BE49-F238E27FC236}">
                  <a16:creationId xmlns:a16="http://schemas.microsoft.com/office/drawing/2014/main" id="{ED31D518-7CF9-2C66-DFA5-301DC57EFC70}"/>
                </a:ext>
              </a:extLst>
            </p:cNvPr>
            <p:cNvSpPr>
              <a:spLocks noChangeArrowheads="1"/>
            </p:cNvSpPr>
            <p:nvPr/>
          </p:nvSpPr>
          <p:spPr bwMode="auto">
            <a:xfrm>
              <a:off x="4686" y="1595"/>
              <a:ext cx="49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solidFill>
                    <a:schemeClr val="hlink"/>
                  </a:solidFill>
                  <a:latin typeface="Times New Roman" panose="02020603050405020304" pitchFamily="18" charset="0"/>
                </a:rPr>
                <a:t>Cl   </a:t>
              </a:r>
              <a:endParaRPr lang="en-US" altLang="en-US" b="1">
                <a:solidFill>
                  <a:schemeClr val="hlink"/>
                </a:solidFill>
              </a:endParaRPr>
            </a:p>
          </p:txBody>
        </p:sp>
        <p:sp>
          <p:nvSpPr>
            <p:cNvPr id="36885" name="Rectangle 32">
              <a:extLst>
                <a:ext uri="{FF2B5EF4-FFF2-40B4-BE49-F238E27FC236}">
                  <a16:creationId xmlns:a16="http://schemas.microsoft.com/office/drawing/2014/main" id="{E5733F36-8613-CFB5-6228-67398284E2A8}"/>
                </a:ext>
              </a:extLst>
            </p:cNvPr>
            <p:cNvSpPr>
              <a:spLocks noChangeArrowheads="1"/>
            </p:cNvSpPr>
            <p:nvPr/>
          </p:nvSpPr>
          <p:spPr bwMode="auto">
            <a:xfrm>
              <a:off x="5199" y="1640"/>
              <a:ext cx="7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solidFill>
                    <a:schemeClr val="hlink"/>
                  </a:solidFill>
                  <a:cs typeface="David" panose="020E0502060401010101" pitchFamily="34" charset="-79"/>
                </a:rPr>
                <a:t> </a:t>
              </a:r>
              <a:endParaRPr lang="en-US" altLang="en-US" b="1">
                <a:solidFill>
                  <a:schemeClr val="hlink"/>
                </a:solidFill>
              </a:endParaRPr>
            </a:p>
          </p:txBody>
        </p:sp>
      </p:grpSp>
      <p:grpSp>
        <p:nvGrpSpPr>
          <p:cNvPr id="5" name="Group 44">
            <a:extLst>
              <a:ext uri="{FF2B5EF4-FFF2-40B4-BE49-F238E27FC236}">
                <a16:creationId xmlns:a16="http://schemas.microsoft.com/office/drawing/2014/main" id="{2ECEFDDB-815A-711D-7CDA-16B2A91EEF9A}"/>
              </a:ext>
              <a:ext uri="{C183D7F6-B498-43B3-948B-1728B52AA6E4}">
                <adec:decorative xmlns:adec="http://schemas.microsoft.com/office/drawing/2017/decorative" val="1"/>
              </a:ext>
            </a:extLst>
          </p:cNvPr>
          <p:cNvGrpSpPr>
            <a:grpSpLocks/>
          </p:cNvGrpSpPr>
          <p:nvPr/>
        </p:nvGrpSpPr>
        <p:grpSpPr bwMode="auto">
          <a:xfrm>
            <a:off x="4751388" y="3316288"/>
            <a:ext cx="3560762" cy="538162"/>
            <a:chOff x="2993" y="2089"/>
            <a:chExt cx="2243" cy="339"/>
          </a:xfrm>
        </p:grpSpPr>
        <p:sp>
          <p:nvSpPr>
            <p:cNvPr id="36873" name="Rectangle 35">
              <a:extLst>
                <a:ext uri="{FF2B5EF4-FFF2-40B4-BE49-F238E27FC236}">
                  <a16:creationId xmlns:a16="http://schemas.microsoft.com/office/drawing/2014/main" id="{5182E36A-1E6D-734F-A769-E2138A2998BB}"/>
                </a:ext>
              </a:extLst>
            </p:cNvPr>
            <p:cNvSpPr>
              <a:spLocks noChangeArrowheads="1"/>
            </p:cNvSpPr>
            <p:nvPr/>
          </p:nvSpPr>
          <p:spPr bwMode="auto">
            <a:xfrm>
              <a:off x="2993" y="2092"/>
              <a:ext cx="99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he-IL" altLang="en-US" sz="3500" b="1">
                  <a:solidFill>
                    <a:schemeClr val="hlink"/>
                  </a:solidFill>
                  <a:cs typeface="David" panose="020E0502060401010101" pitchFamily="34" charset="-79"/>
                </a:rPr>
                <a:t>נוצרים</a:t>
              </a:r>
              <a:r>
                <a:rPr lang="en-US" altLang="en-US" sz="3500" b="1">
                  <a:solidFill>
                    <a:schemeClr val="hlink"/>
                  </a:solidFill>
                  <a:cs typeface="David" panose="020E0502060401010101" pitchFamily="34" charset="-79"/>
                </a:rPr>
                <a:t> </a:t>
              </a:r>
              <a:endParaRPr lang="en-US" altLang="en-US" b="1">
                <a:solidFill>
                  <a:schemeClr val="hlink"/>
                </a:solidFill>
              </a:endParaRPr>
            </a:p>
          </p:txBody>
        </p:sp>
        <p:sp>
          <p:nvSpPr>
            <p:cNvPr id="36874" name="Rectangle 36">
              <a:extLst>
                <a:ext uri="{FF2B5EF4-FFF2-40B4-BE49-F238E27FC236}">
                  <a16:creationId xmlns:a16="http://schemas.microsoft.com/office/drawing/2014/main" id="{81650E70-0F7A-E5EB-D6EF-4D0320E45D59}"/>
                </a:ext>
              </a:extLst>
            </p:cNvPr>
            <p:cNvSpPr>
              <a:spLocks noChangeArrowheads="1"/>
            </p:cNvSpPr>
            <p:nvPr/>
          </p:nvSpPr>
          <p:spPr bwMode="auto">
            <a:xfrm>
              <a:off x="4205" y="2089"/>
              <a:ext cx="14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solidFill>
                    <a:schemeClr val="hlink"/>
                  </a:solidFill>
                  <a:latin typeface="Times New Roman" panose="02020603050405020304" pitchFamily="18" charset="0"/>
                </a:rPr>
                <a:t>2</a:t>
              </a:r>
              <a:endParaRPr lang="en-US" altLang="en-US" b="1">
                <a:solidFill>
                  <a:schemeClr val="hlink"/>
                </a:solidFill>
              </a:endParaRPr>
            </a:p>
          </p:txBody>
        </p:sp>
        <p:sp>
          <p:nvSpPr>
            <p:cNvPr id="36875" name="Rectangle 37">
              <a:extLst>
                <a:ext uri="{FF2B5EF4-FFF2-40B4-BE49-F238E27FC236}">
                  <a16:creationId xmlns:a16="http://schemas.microsoft.com/office/drawing/2014/main" id="{461ADDB8-D699-ADFF-56BE-33EA9CE5DABB}"/>
                </a:ext>
              </a:extLst>
            </p:cNvPr>
            <p:cNvSpPr>
              <a:spLocks noChangeArrowheads="1"/>
            </p:cNvSpPr>
            <p:nvPr/>
          </p:nvSpPr>
          <p:spPr bwMode="auto">
            <a:xfrm>
              <a:off x="4356" y="2089"/>
              <a:ext cx="21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solidFill>
                    <a:schemeClr val="hlink"/>
                  </a:solidFill>
                  <a:latin typeface="Times New Roman" panose="02020603050405020304" pitchFamily="18" charset="0"/>
                </a:rPr>
                <a:t>H</a:t>
              </a:r>
              <a:endParaRPr lang="en-US" altLang="en-US" b="1">
                <a:solidFill>
                  <a:schemeClr val="hlink"/>
                </a:solidFill>
              </a:endParaRPr>
            </a:p>
          </p:txBody>
        </p:sp>
        <p:sp>
          <p:nvSpPr>
            <p:cNvPr id="36876" name="Rectangle 38">
              <a:extLst>
                <a:ext uri="{FF2B5EF4-FFF2-40B4-BE49-F238E27FC236}">
                  <a16:creationId xmlns:a16="http://schemas.microsoft.com/office/drawing/2014/main" id="{8DBBC074-22B8-5E2D-49DA-4F14479E3151}"/>
                </a:ext>
              </a:extLst>
            </p:cNvPr>
            <p:cNvSpPr>
              <a:spLocks noChangeArrowheads="1"/>
            </p:cNvSpPr>
            <p:nvPr/>
          </p:nvSpPr>
          <p:spPr bwMode="auto">
            <a:xfrm>
              <a:off x="4575" y="2089"/>
              <a:ext cx="93"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solidFill>
                    <a:schemeClr val="hlink"/>
                  </a:solidFill>
                  <a:latin typeface="Times New Roman" panose="02020603050405020304" pitchFamily="18" charset="0"/>
                </a:rPr>
                <a:t>-</a:t>
              </a:r>
              <a:endParaRPr lang="en-US" altLang="en-US" b="1">
                <a:solidFill>
                  <a:schemeClr val="hlink"/>
                </a:solidFill>
              </a:endParaRPr>
            </a:p>
          </p:txBody>
        </p:sp>
        <p:sp>
          <p:nvSpPr>
            <p:cNvPr id="36877" name="Rectangle 39">
              <a:extLst>
                <a:ext uri="{FF2B5EF4-FFF2-40B4-BE49-F238E27FC236}">
                  <a16:creationId xmlns:a16="http://schemas.microsoft.com/office/drawing/2014/main" id="{31F1E2D6-A60C-59D7-388F-2E30113D1FAF}"/>
                </a:ext>
              </a:extLst>
            </p:cNvPr>
            <p:cNvSpPr>
              <a:spLocks noChangeArrowheads="1"/>
            </p:cNvSpPr>
            <p:nvPr/>
          </p:nvSpPr>
          <p:spPr bwMode="auto">
            <a:xfrm>
              <a:off x="4676" y="2089"/>
              <a:ext cx="56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solidFill>
                    <a:schemeClr val="hlink"/>
                  </a:solidFill>
                  <a:latin typeface="Times New Roman" panose="02020603050405020304" pitchFamily="18" charset="0"/>
                </a:rPr>
                <a:t>Cl    </a:t>
              </a:r>
              <a:endParaRPr lang="en-US" altLang="en-US" b="1">
                <a:solidFill>
                  <a:schemeClr val="hlink"/>
                </a:solidFill>
              </a:endParaRPr>
            </a:p>
          </p:txBody>
        </p:sp>
      </p:grpSp>
      <p:sp>
        <p:nvSpPr>
          <p:cNvPr id="2" name="Text Box 36">
            <a:extLst>
              <a:ext uri="{FF2B5EF4-FFF2-40B4-BE49-F238E27FC236}">
                <a16:creationId xmlns:a16="http://schemas.microsoft.com/office/drawing/2014/main" id="{5E11C177-08C1-BAB1-A208-CDD29F8B5643}"/>
              </a:ext>
            </a:extLst>
          </p:cNvPr>
          <p:cNvSpPr txBox="1">
            <a:spLocks noChangeArrowheads="1"/>
          </p:cNvSpPr>
          <p:nvPr/>
        </p:nvSpPr>
        <p:spPr bwMode="auto">
          <a:xfrm>
            <a:off x="792163" y="4184650"/>
            <a:ext cx="7643812" cy="58896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latin typeface="Symbol" panose="05050102010706020507" pitchFamily="18" charset="2"/>
              </a:rPr>
              <a:t>D</a:t>
            </a:r>
            <a:r>
              <a:rPr lang="en-US" altLang="en-US" sz="3200"/>
              <a:t>H</a:t>
            </a:r>
            <a:r>
              <a:rPr lang="en-US" altLang="en-US" sz="3200" baseline="30000"/>
              <a:t>0</a:t>
            </a:r>
            <a:r>
              <a:rPr lang="en-US" altLang="en-US" sz="3200"/>
              <a:t> = (H-H) + (Cl-Cl) – 2(H-Cl) = -184kJ</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4"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C2E50F5-4646-F0CF-7EC4-715103BF7D1C}"/>
              </a:ext>
            </a:extLst>
          </p:cNvPr>
          <p:cNvSpPr>
            <a:spLocks noGrp="1" noChangeArrowheads="1"/>
          </p:cNvSpPr>
          <p:nvPr>
            <p:ph type="title" idx="4294967295"/>
          </p:nvPr>
        </p:nvSpPr>
        <p:spPr>
          <a:xfrm>
            <a:off x="685800" y="44450"/>
            <a:ext cx="7772400" cy="1143000"/>
          </a:xfrm>
        </p:spPr>
        <p:txBody>
          <a:bodyPr/>
          <a:lstStyle/>
          <a:p>
            <a:pPr eaLnBrk="1" hangingPunct="1"/>
            <a:r>
              <a:rPr lang="he-IL" altLang="en-US" sz="5400" b="1">
                <a:solidFill>
                  <a:schemeClr val="tx1"/>
                </a:solidFill>
              </a:rPr>
              <a:t>ייצוג גראפי</a:t>
            </a:r>
          </a:p>
        </p:txBody>
      </p:sp>
      <p:sp>
        <p:nvSpPr>
          <p:cNvPr id="31754" name="Text Box 10">
            <a:extLst>
              <a:ext uri="{FF2B5EF4-FFF2-40B4-BE49-F238E27FC236}">
                <a16:creationId xmlns:a16="http://schemas.microsoft.com/office/drawing/2014/main" id="{FA7AD331-274B-BE9B-2E04-A6C4288D837E}"/>
              </a:ext>
            </a:extLst>
          </p:cNvPr>
          <p:cNvSpPr txBox="1">
            <a:spLocks noChangeArrowheads="1"/>
          </p:cNvSpPr>
          <p:nvPr/>
        </p:nvSpPr>
        <p:spPr bwMode="auto">
          <a:xfrm>
            <a:off x="1081088" y="5172075"/>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2060"/>
                </a:solidFill>
              </a:rPr>
              <a:t>2HCl</a:t>
            </a:r>
            <a:r>
              <a:rPr lang="en-US" altLang="en-US" sz="2800" b="1" baseline="-25000">
                <a:solidFill>
                  <a:srgbClr val="002060"/>
                </a:solidFill>
              </a:rPr>
              <a:t>(g)</a:t>
            </a:r>
            <a:endParaRPr lang="en-US" altLang="en-US" sz="2800" b="1">
              <a:solidFill>
                <a:srgbClr val="002060"/>
              </a:solidFill>
            </a:endParaRPr>
          </a:p>
        </p:txBody>
      </p:sp>
      <p:sp>
        <p:nvSpPr>
          <p:cNvPr id="31758" name="Text Box 14">
            <a:extLst>
              <a:ext uri="{FF2B5EF4-FFF2-40B4-BE49-F238E27FC236}">
                <a16:creationId xmlns:a16="http://schemas.microsoft.com/office/drawing/2014/main" id="{D1F44895-E0CC-5C7E-823B-52C153F64AF9}"/>
              </a:ext>
            </a:extLst>
          </p:cNvPr>
          <p:cNvSpPr txBox="1">
            <a:spLocks noChangeArrowheads="1"/>
          </p:cNvSpPr>
          <p:nvPr/>
        </p:nvSpPr>
        <p:spPr bwMode="auto">
          <a:xfrm>
            <a:off x="1338263" y="4629150"/>
            <a:ext cx="76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FF3399"/>
                </a:solidFill>
                <a:latin typeface="Symbol" panose="05050102010706020507" pitchFamily="18" charset="2"/>
              </a:rPr>
              <a:t>D</a:t>
            </a:r>
            <a:r>
              <a:rPr lang="en-US" altLang="en-US" sz="2800">
                <a:solidFill>
                  <a:srgbClr val="FF3399"/>
                </a:solidFill>
              </a:rPr>
              <a:t>H</a:t>
            </a:r>
          </a:p>
        </p:txBody>
      </p:sp>
      <p:sp>
        <p:nvSpPr>
          <p:cNvPr id="31761" name="Text Box 17">
            <a:extLst>
              <a:ext uri="{FF2B5EF4-FFF2-40B4-BE49-F238E27FC236}">
                <a16:creationId xmlns:a16="http://schemas.microsoft.com/office/drawing/2014/main" id="{F7E6FF80-C38A-9B3F-B302-2233FDA7420D}"/>
              </a:ext>
            </a:extLst>
          </p:cNvPr>
          <p:cNvSpPr txBox="1">
            <a:spLocks noChangeArrowheads="1"/>
          </p:cNvSpPr>
          <p:nvPr/>
        </p:nvSpPr>
        <p:spPr bwMode="auto">
          <a:xfrm>
            <a:off x="4787900" y="4845050"/>
            <a:ext cx="3744913" cy="528638"/>
          </a:xfrm>
          <a:prstGeom prst="rect">
            <a:avLst/>
          </a:prstGeom>
          <a:solidFill>
            <a:srgbClr val="FFCCFF"/>
          </a:solidFill>
          <a:ln w="9525">
            <a:solidFill>
              <a:schemeClr val="hlink"/>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chemeClr val="hlink"/>
                </a:solidFill>
                <a:latin typeface="Symbol" panose="05050102010706020507" pitchFamily="18" charset="2"/>
              </a:rPr>
              <a:t>D</a:t>
            </a:r>
            <a:r>
              <a:rPr lang="en-US" altLang="en-US" sz="2800" b="1">
                <a:solidFill>
                  <a:schemeClr val="hlink"/>
                </a:solidFill>
              </a:rPr>
              <a:t>H = 242+436-2x431</a:t>
            </a:r>
          </a:p>
        </p:txBody>
      </p:sp>
      <p:sp>
        <p:nvSpPr>
          <p:cNvPr id="31763" name="Text Box 19">
            <a:extLst>
              <a:ext uri="{FF2B5EF4-FFF2-40B4-BE49-F238E27FC236}">
                <a16:creationId xmlns:a16="http://schemas.microsoft.com/office/drawing/2014/main" id="{64762386-066D-B065-45F9-15E536CB9628}"/>
              </a:ext>
            </a:extLst>
          </p:cNvPr>
          <p:cNvSpPr txBox="1">
            <a:spLocks noChangeArrowheads="1"/>
          </p:cNvSpPr>
          <p:nvPr/>
        </p:nvSpPr>
        <p:spPr bwMode="auto">
          <a:xfrm>
            <a:off x="4751388" y="5553075"/>
            <a:ext cx="3810000" cy="528638"/>
          </a:xfrm>
          <a:prstGeom prst="rect">
            <a:avLst/>
          </a:prstGeom>
          <a:solidFill>
            <a:srgbClr val="FFCCFF"/>
          </a:solidFill>
          <a:ln w="9525">
            <a:solidFill>
              <a:schemeClr val="hlink"/>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chemeClr val="hlink"/>
                </a:solidFill>
                <a:latin typeface="Symbol" panose="05050102010706020507" pitchFamily="18" charset="2"/>
              </a:rPr>
              <a:t>D</a:t>
            </a:r>
            <a:r>
              <a:rPr lang="en-US" altLang="en-US" sz="2800" b="1">
                <a:solidFill>
                  <a:schemeClr val="hlink"/>
                </a:solidFill>
              </a:rPr>
              <a:t>H= 678-862=-184kJ</a:t>
            </a:r>
          </a:p>
        </p:txBody>
      </p:sp>
      <p:grpSp>
        <p:nvGrpSpPr>
          <p:cNvPr id="2" name="Group 1">
            <a:extLst>
              <a:ext uri="{FF2B5EF4-FFF2-40B4-BE49-F238E27FC236}">
                <a16:creationId xmlns:a16="http://schemas.microsoft.com/office/drawing/2014/main" id="{71C254F9-1F37-E0DE-49AF-6897EDA19ED7}"/>
              </a:ext>
              <a:ext uri="{C183D7F6-B498-43B3-948B-1728B52AA6E4}">
                <adec:decorative xmlns:adec="http://schemas.microsoft.com/office/drawing/2017/decorative" val="1"/>
              </a:ext>
            </a:extLst>
          </p:cNvPr>
          <p:cNvGrpSpPr/>
          <p:nvPr/>
        </p:nvGrpSpPr>
        <p:grpSpPr>
          <a:xfrm>
            <a:off x="395288" y="1460500"/>
            <a:ext cx="4699000" cy="4416425"/>
            <a:chOff x="395288" y="1460500"/>
            <a:chExt cx="4699000" cy="4416425"/>
          </a:xfrm>
        </p:grpSpPr>
        <p:sp>
          <p:nvSpPr>
            <p:cNvPr id="6148" name="Line 4">
              <a:extLst>
                <a:ext uri="{FF2B5EF4-FFF2-40B4-BE49-F238E27FC236}">
                  <a16:creationId xmlns:a16="http://schemas.microsoft.com/office/drawing/2014/main" id="{BA8DC8E6-7BE6-5059-CC38-C2D255EC33BE}"/>
                </a:ext>
              </a:extLst>
            </p:cNvPr>
            <p:cNvSpPr>
              <a:spLocks noChangeShapeType="1"/>
            </p:cNvSpPr>
            <p:nvPr/>
          </p:nvSpPr>
          <p:spPr bwMode="auto">
            <a:xfrm flipV="1">
              <a:off x="852488" y="1533525"/>
              <a:ext cx="0" cy="434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9" name="Line 5">
              <a:extLst>
                <a:ext uri="{FF2B5EF4-FFF2-40B4-BE49-F238E27FC236}">
                  <a16:creationId xmlns:a16="http://schemas.microsoft.com/office/drawing/2014/main" id="{1F1478A4-9AC3-BA93-084F-4A6D1644E32B}"/>
                </a:ext>
              </a:extLst>
            </p:cNvPr>
            <p:cNvSpPr>
              <a:spLocks noChangeShapeType="1"/>
            </p:cNvSpPr>
            <p:nvPr/>
          </p:nvSpPr>
          <p:spPr bwMode="auto">
            <a:xfrm>
              <a:off x="776288" y="4356100"/>
              <a:ext cx="327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 name="Text Box 6">
              <a:extLst>
                <a:ext uri="{FF2B5EF4-FFF2-40B4-BE49-F238E27FC236}">
                  <a16:creationId xmlns:a16="http://schemas.microsoft.com/office/drawing/2014/main" id="{8BF09196-BA93-7B24-0996-A9AD2004CB77}"/>
                </a:ext>
              </a:extLst>
            </p:cNvPr>
            <p:cNvSpPr txBox="1">
              <a:spLocks noChangeArrowheads="1"/>
            </p:cNvSpPr>
            <p:nvPr/>
          </p:nvSpPr>
          <p:spPr bwMode="auto">
            <a:xfrm>
              <a:off x="1233488" y="38227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2060"/>
                  </a:solidFill>
                </a:rPr>
                <a:t>H</a:t>
              </a:r>
              <a:r>
                <a:rPr lang="en-US" altLang="en-US" sz="2800" b="1" baseline="-25000">
                  <a:solidFill>
                    <a:srgbClr val="002060"/>
                  </a:solidFill>
                </a:rPr>
                <a:t>2(g) </a:t>
              </a:r>
              <a:r>
                <a:rPr lang="en-US" altLang="en-US" sz="2800" b="1">
                  <a:solidFill>
                    <a:srgbClr val="002060"/>
                  </a:solidFill>
                </a:rPr>
                <a:t>+ Cl</a:t>
              </a:r>
              <a:r>
                <a:rPr lang="en-US" altLang="en-US" sz="2800" b="1" baseline="-25000">
                  <a:solidFill>
                    <a:srgbClr val="002060"/>
                  </a:solidFill>
                </a:rPr>
                <a:t>2(g)</a:t>
              </a:r>
              <a:endParaRPr lang="en-US" altLang="en-US" sz="2800" b="1">
                <a:solidFill>
                  <a:srgbClr val="002060"/>
                </a:solidFill>
              </a:endParaRPr>
            </a:p>
          </p:txBody>
        </p:sp>
        <p:sp>
          <p:nvSpPr>
            <p:cNvPr id="31751" name="Line 7">
              <a:extLst>
                <a:ext uri="{FF2B5EF4-FFF2-40B4-BE49-F238E27FC236}">
                  <a16:creationId xmlns:a16="http://schemas.microsoft.com/office/drawing/2014/main" id="{ECD3CA72-AEA2-EA9F-86D1-012C9253F577}"/>
                </a:ext>
              </a:extLst>
            </p:cNvPr>
            <p:cNvSpPr>
              <a:spLocks noChangeShapeType="1"/>
            </p:cNvSpPr>
            <p:nvPr/>
          </p:nvSpPr>
          <p:spPr bwMode="auto">
            <a:xfrm>
              <a:off x="852488" y="2984500"/>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2" name="Text Box 8">
              <a:extLst>
                <a:ext uri="{FF2B5EF4-FFF2-40B4-BE49-F238E27FC236}">
                  <a16:creationId xmlns:a16="http://schemas.microsoft.com/office/drawing/2014/main" id="{DEFE61D0-5621-4F15-130F-80F0D36DC31E}"/>
                </a:ext>
              </a:extLst>
            </p:cNvPr>
            <p:cNvSpPr txBox="1">
              <a:spLocks noChangeArrowheads="1"/>
            </p:cNvSpPr>
            <p:nvPr/>
          </p:nvSpPr>
          <p:spPr bwMode="auto">
            <a:xfrm>
              <a:off x="1233488" y="2465388"/>
              <a:ext cx="2870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002060"/>
                  </a:solidFill>
                </a:rPr>
                <a:t>2H</a:t>
              </a:r>
              <a:r>
                <a:rPr lang="en-US" altLang="en-US" sz="2800" b="1" baseline="-25000">
                  <a:solidFill>
                    <a:srgbClr val="002060"/>
                  </a:solidFill>
                </a:rPr>
                <a:t>(g)</a:t>
              </a:r>
              <a:r>
                <a:rPr lang="en-US" altLang="en-US" sz="2800" b="1">
                  <a:solidFill>
                    <a:srgbClr val="002060"/>
                  </a:solidFill>
                </a:rPr>
                <a:t> + 2Cl</a:t>
              </a:r>
              <a:r>
                <a:rPr lang="en-US" altLang="en-US" sz="2800" b="1" baseline="-25000">
                  <a:solidFill>
                    <a:srgbClr val="002060"/>
                  </a:solidFill>
                </a:rPr>
                <a:t>(g)</a:t>
              </a:r>
              <a:endParaRPr lang="en-US" altLang="en-US" sz="2800" b="1">
                <a:solidFill>
                  <a:srgbClr val="002060"/>
                </a:solidFill>
              </a:endParaRPr>
            </a:p>
          </p:txBody>
        </p:sp>
        <p:sp>
          <p:nvSpPr>
            <p:cNvPr id="31753" name="Line 9">
              <a:extLst>
                <a:ext uri="{FF2B5EF4-FFF2-40B4-BE49-F238E27FC236}">
                  <a16:creationId xmlns:a16="http://schemas.microsoft.com/office/drawing/2014/main" id="{B8AA7883-65FF-0EF7-4F18-D38A6AF8EE44}"/>
                </a:ext>
              </a:extLst>
            </p:cNvPr>
            <p:cNvSpPr>
              <a:spLocks noChangeShapeType="1"/>
            </p:cNvSpPr>
            <p:nvPr/>
          </p:nvSpPr>
          <p:spPr bwMode="auto">
            <a:xfrm>
              <a:off x="852488" y="5781675"/>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5" name="Line 11">
              <a:extLst>
                <a:ext uri="{FF2B5EF4-FFF2-40B4-BE49-F238E27FC236}">
                  <a16:creationId xmlns:a16="http://schemas.microsoft.com/office/drawing/2014/main" id="{B085BC02-2A4B-7F84-3AA7-F8BEEA90940C}"/>
                </a:ext>
              </a:extLst>
            </p:cNvPr>
            <p:cNvSpPr>
              <a:spLocks noChangeShapeType="1"/>
            </p:cNvSpPr>
            <p:nvPr/>
          </p:nvSpPr>
          <p:spPr bwMode="auto">
            <a:xfrm flipV="1">
              <a:off x="1081088" y="2995613"/>
              <a:ext cx="0" cy="13604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6" name="Line 12">
              <a:extLst>
                <a:ext uri="{FF2B5EF4-FFF2-40B4-BE49-F238E27FC236}">
                  <a16:creationId xmlns:a16="http://schemas.microsoft.com/office/drawing/2014/main" id="{AED029D1-994D-E717-BC69-88213CCE0DB0}"/>
                </a:ext>
              </a:extLst>
            </p:cNvPr>
            <p:cNvSpPr>
              <a:spLocks noChangeShapeType="1"/>
            </p:cNvSpPr>
            <p:nvPr/>
          </p:nvSpPr>
          <p:spPr bwMode="auto">
            <a:xfrm>
              <a:off x="3519488" y="2981325"/>
              <a:ext cx="0" cy="2819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7" name="Line 13">
              <a:extLst>
                <a:ext uri="{FF2B5EF4-FFF2-40B4-BE49-F238E27FC236}">
                  <a16:creationId xmlns:a16="http://schemas.microsoft.com/office/drawing/2014/main" id="{50D35B0A-CF11-54B4-C93D-768BED328BE2}"/>
                </a:ext>
              </a:extLst>
            </p:cNvPr>
            <p:cNvSpPr>
              <a:spLocks noChangeShapeType="1"/>
            </p:cNvSpPr>
            <p:nvPr/>
          </p:nvSpPr>
          <p:spPr bwMode="auto">
            <a:xfrm>
              <a:off x="1309688" y="4352925"/>
              <a:ext cx="0" cy="1447800"/>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9" name="Text Box 15">
              <a:extLst>
                <a:ext uri="{FF2B5EF4-FFF2-40B4-BE49-F238E27FC236}">
                  <a16:creationId xmlns:a16="http://schemas.microsoft.com/office/drawing/2014/main" id="{F54C84A5-39B6-478E-01DA-CD6799B68447}"/>
                </a:ext>
              </a:extLst>
            </p:cNvPr>
            <p:cNvSpPr txBox="1">
              <a:spLocks noChangeArrowheads="1"/>
            </p:cNvSpPr>
            <p:nvPr/>
          </p:nvSpPr>
          <p:spPr bwMode="auto">
            <a:xfrm>
              <a:off x="1187450" y="3284538"/>
              <a:ext cx="263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2060"/>
                  </a:solidFill>
                </a:rPr>
                <a:t>436 +242</a:t>
              </a:r>
            </a:p>
          </p:txBody>
        </p:sp>
        <p:sp>
          <p:nvSpPr>
            <p:cNvPr id="31760" name="Text Box 16">
              <a:extLst>
                <a:ext uri="{FF2B5EF4-FFF2-40B4-BE49-F238E27FC236}">
                  <a16:creationId xmlns:a16="http://schemas.microsoft.com/office/drawing/2014/main" id="{7A86EBEA-250D-7F9C-1D4C-A8BC1874B36A}"/>
                </a:ext>
              </a:extLst>
            </p:cNvPr>
            <p:cNvSpPr txBox="1">
              <a:spLocks noChangeArrowheads="1"/>
            </p:cNvSpPr>
            <p:nvPr/>
          </p:nvSpPr>
          <p:spPr bwMode="auto">
            <a:xfrm>
              <a:off x="3570288" y="4219575"/>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002060"/>
                  </a:solidFill>
                </a:rPr>
                <a:t>2(-431)</a:t>
              </a:r>
            </a:p>
          </p:txBody>
        </p:sp>
        <p:sp>
          <p:nvSpPr>
            <p:cNvPr id="6163" name="Text Box 20">
              <a:extLst>
                <a:ext uri="{FF2B5EF4-FFF2-40B4-BE49-F238E27FC236}">
                  <a16:creationId xmlns:a16="http://schemas.microsoft.com/office/drawing/2014/main" id="{E00FD6AA-79AC-A7E7-219B-175E1717B643}"/>
                </a:ext>
              </a:extLst>
            </p:cNvPr>
            <p:cNvSpPr txBox="1">
              <a:spLocks noChangeArrowheads="1"/>
            </p:cNvSpPr>
            <p:nvPr/>
          </p:nvSpPr>
          <p:spPr bwMode="auto">
            <a:xfrm>
              <a:off x="395288" y="14605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002060"/>
                  </a:solidFill>
                </a:rPr>
                <a:t>H</a:t>
              </a:r>
            </a:p>
          </p:txBody>
        </p:sp>
      </p:grpSp>
      <p:grpSp>
        <p:nvGrpSpPr>
          <p:cNvPr id="37907" name="Group 20">
            <a:extLst>
              <a:ext uri="{FF2B5EF4-FFF2-40B4-BE49-F238E27FC236}">
                <a16:creationId xmlns:a16="http://schemas.microsoft.com/office/drawing/2014/main" id="{8BBEA191-61DB-6564-01DC-58E37D3A7E5B}"/>
              </a:ext>
              <a:ext uri="{C183D7F6-B498-43B3-948B-1728B52AA6E4}">
                <adec:decorative xmlns:adec="http://schemas.microsoft.com/office/drawing/2017/decorative" val="1"/>
              </a:ext>
            </a:extLst>
          </p:cNvPr>
          <p:cNvGrpSpPr>
            <a:grpSpLocks/>
          </p:cNvGrpSpPr>
          <p:nvPr/>
        </p:nvGrpSpPr>
        <p:grpSpPr bwMode="auto">
          <a:xfrm>
            <a:off x="2698750" y="1808163"/>
            <a:ext cx="5500688" cy="568325"/>
            <a:chOff x="1883" y="1033"/>
            <a:chExt cx="3465" cy="358"/>
          </a:xfrm>
        </p:grpSpPr>
        <p:sp>
          <p:nvSpPr>
            <p:cNvPr id="37909" name="Rectangle 21">
              <a:extLst>
                <a:ext uri="{FF2B5EF4-FFF2-40B4-BE49-F238E27FC236}">
                  <a16:creationId xmlns:a16="http://schemas.microsoft.com/office/drawing/2014/main" id="{26DE48FB-0849-E09E-D66E-F4AAB0186180}"/>
                </a:ext>
              </a:extLst>
            </p:cNvPr>
            <p:cNvSpPr>
              <a:spLocks noChangeArrowheads="1"/>
            </p:cNvSpPr>
            <p:nvPr/>
          </p:nvSpPr>
          <p:spPr bwMode="auto">
            <a:xfrm>
              <a:off x="1992" y="1035"/>
              <a:ext cx="2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chemeClr val="hlink"/>
                  </a:solidFill>
                  <a:latin typeface="Times New Roman" panose="02020603050405020304" pitchFamily="18" charset="0"/>
                </a:rPr>
                <a:t>H</a:t>
              </a:r>
              <a:endParaRPr lang="en-US" altLang="en-US" b="1">
                <a:solidFill>
                  <a:schemeClr val="hlink"/>
                </a:solidFill>
              </a:endParaRPr>
            </a:p>
          </p:txBody>
        </p:sp>
        <p:sp>
          <p:nvSpPr>
            <p:cNvPr id="37910" name="Rectangle 22">
              <a:extLst>
                <a:ext uri="{FF2B5EF4-FFF2-40B4-BE49-F238E27FC236}">
                  <a16:creationId xmlns:a16="http://schemas.microsoft.com/office/drawing/2014/main" id="{10E98B49-06B6-5676-47BA-BABC4648093C}"/>
                </a:ext>
              </a:extLst>
            </p:cNvPr>
            <p:cNvSpPr>
              <a:spLocks noChangeArrowheads="1"/>
            </p:cNvSpPr>
            <p:nvPr/>
          </p:nvSpPr>
          <p:spPr bwMode="auto">
            <a:xfrm>
              <a:off x="2216" y="1161"/>
              <a:ext cx="3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chemeClr val="hlink"/>
                  </a:solidFill>
                  <a:latin typeface="Times New Roman" panose="02020603050405020304" pitchFamily="18" charset="0"/>
                </a:rPr>
                <a:t>2(g)</a:t>
              </a:r>
              <a:endParaRPr lang="en-US" altLang="en-US" b="1">
                <a:solidFill>
                  <a:schemeClr val="hlink"/>
                </a:solidFill>
              </a:endParaRPr>
            </a:p>
          </p:txBody>
        </p:sp>
        <p:sp>
          <p:nvSpPr>
            <p:cNvPr id="37911" name="Rectangle 23">
              <a:extLst>
                <a:ext uri="{FF2B5EF4-FFF2-40B4-BE49-F238E27FC236}">
                  <a16:creationId xmlns:a16="http://schemas.microsoft.com/office/drawing/2014/main" id="{52E2BBD6-E3EC-66C3-A8C3-355E2666DF23}"/>
                </a:ext>
              </a:extLst>
            </p:cNvPr>
            <p:cNvSpPr>
              <a:spLocks noChangeArrowheads="1"/>
            </p:cNvSpPr>
            <p:nvPr/>
          </p:nvSpPr>
          <p:spPr bwMode="auto">
            <a:xfrm>
              <a:off x="2530" y="1035"/>
              <a:ext cx="7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chemeClr val="hlink"/>
                  </a:solidFill>
                  <a:latin typeface="Times New Roman" panose="02020603050405020304" pitchFamily="18" charset="0"/>
                </a:rPr>
                <a:t> </a:t>
              </a:r>
              <a:endParaRPr lang="en-US" altLang="en-US" b="1">
                <a:solidFill>
                  <a:schemeClr val="hlink"/>
                </a:solidFill>
              </a:endParaRPr>
            </a:p>
          </p:txBody>
        </p:sp>
        <p:sp>
          <p:nvSpPr>
            <p:cNvPr id="37912" name="Rectangle 24">
              <a:extLst>
                <a:ext uri="{FF2B5EF4-FFF2-40B4-BE49-F238E27FC236}">
                  <a16:creationId xmlns:a16="http://schemas.microsoft.com/office/drawing/2014/main" id="{B1B605F2-4E86-9CFA-E8EC-ABB44631D03E}"/>
                </a:ext>
              </a:extLst>
            </p:cNvPr>
            <p:cNvSpPr>
              <a:spLocks noChangeArrowheads="1"/>
            </p:cNvSpPr>
            <p:nvPr/>
          </p:nvSpPr>
          <p:spPr bwMode="auto">
            <a:xfrm>
              <a:off x="2602" y="1035"/>
              <a:ext cx="5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chemeClr val="hlink"/>
                  </a:solidFill>
                  <a:latin typeface="Times New Roman" panose="02020603050405020304" pitchFamily="18" charset="0"/>
                </a:rPr>
                <a:t>+ Cl</a:t>
              </a:r>
              <a:endParaRPr lang="en-US" altLang="en-US" b="1">
                <a:solidFill>
                  <a:schemeClr val="hlink"/>
                </a:solidFill>
              </a:endParaRPr>
            </a:p>
          </p:txBody>
        </p:sp>
        <p:sp>
          <p:nvSpPr>
            <p:cNvPr id="37913" name="Rectangle 25">
              <a:extLst>
                <a:ext uri="{FF2B5EF4-FFF2-40B4-BE49-F238E27FC236}">
                  <a16:creationId xmlns:a16="http://schemas.microsoft.com/office/drawing/2014/main" id="{3400700F-6D9E-F3A9-F30A-2493874A5EB8}"/>
                </a:ext>
              </a:extLst>
            </p:cNvPr>
            <p:cNvSpPr>
              <a:spLocks noChangeArrowheads="1"/>
            </p:cNvSpPr>
            <p:nvPr/>
          </p:nvSpPr>
          <p:spPr bwMode="auto">
            <a:xfrm>
              <a:off x="3128" y="1161"/>
              <a:ext cx="36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chemeClr val="hlink"/>
                  </a:solidFill>
                  <a:latin typeface="Times New Roman" panose="02020603050405020304" pitchFamily="18" charset="0"/>
                </a:rPr>
                <a:t>2(g) </a:t>
              </a:r>
              <a:endParaRPr lang="en-US" altLang="en-US" b="1">
                <a:solidFill>
                  <a:schemeClr val="hlink"/>
                </a:solidFill>
              </a:endParaRPr>
            </a:p>
          </p:txBody>
        </p:sp>
        <p:sp>
          <p:nvSpPr>
            <p:cNvPr id="37914" name="Rectangle 26">
              <a:extLst>
                <a:ext uri="{FF2B5EF4-FFF2-40B4-BE49-F238E27FC236}">
                  <a16:creationId xmlns:a16="http://schemas.microsoft.com/office/drawing/2014/main" id="{B7218863-0948-D3BF-877C-7CB82671DB43}"/>
                </a:ext>
              </a:extLst>
            </p:cNvPr>
            <p:cNvSpPr>
              <a:spLocks noChangeArrowheads="1"/>
            </p:cNvSpPr>
            <p:nvPr/>
          </p:nvSpPr>
          <p:spPr bwMode="auto">
            <a:xfrm>
              <a:off x="3489" y="1035"/>
              <a:ext cx="7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chemeClr val="hlink"/>
                  </a:solidFill>
                  <a:latin typeface="Times New Roman" panose="02020603050405020304" pitchFamily="18" charset="0"/>
                </a:rPr>
                <a:t> </a:t>
              </a:r>
              <a:endParaRPr lang="en-US" altLang="en-US" b="1">
                <a:solidFill>
                  <a:schemeClr val="hlink"/>
                </a:solidFill>
              </a:endParaRPr>
            </a:p>
          </p:txBody>
        </p:sp>
        <p:sp>
          <p:nvSpPr>
            <p:cNvPr id="37915" name="Rectangle 27">
              <a:extLst>
                <a:ext uri="{FF2B5EF4-FFF2-40B4-BE49-F238E27FC236}">
                  <a16:creationId xmlns:a16="http://schemas.microsoft.com/office/drawing/2014/main" id="{534048B7-1BFF-B527-3BC1-3825F21A733F}"/>
                </a:ext>
              </a:extLst>
            </p:cNvPr>
            <p:cNvSpPr>
              <a:spLocks noChangeArrowheads="1"/>
            </p:cNvSpPr>
            <p:nvPr/>
          </p:nvSpPr>
          <p:spPr bwMode="auto">
            <a:xfrm>
              <a:off x="3561" y="1033"/>
              <a:ext cx="28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chemeClr val="hlink"/>
                  </a:solidFill>
                  <a:latin typeface="Wingdings" panose="05000000000000000000" pitchFamily="2" charset="2"/>
                </a:rPr>
                <a:t>à</a:t>
              </a:r>
              <a:endParaRPr lang="en-US" altLang="en-US" b="1">
                <a:solidFill>
                  <a:schemeClr val="hlink"/>
                </a:solidFill>
              </a:endParaRPr>
            </a:p>
          </p:txBody>
        </p:sp>
        <p:sp>
          <p:nvSpPr>
            <p:cNvPr id="37916" name="Rectangle 28">
              <a:extLst>
                <a:ext uri="{FF2B5EF4-FFF2-40B4-BE49-F238E27FC236}">
                  <a16:creationId xmlns:a16="http://schemas.microsoft.com/office/drawing/2014/main" id="{78626835-A8CD-CDAD-7B5E-2A22E82C8042}"/>
                </a:ext>
              </a:extLst>
            </p:cNvPr>
            <p:cNvSpPr>
              <a:spLocks noChangeArrowheads="1"/>
            </p:cNvSpPr>
            <p:nvPr/>
          </p:nvSpPr>
          <p:spPr bwMode="auto">
            <a:xfrm>
              <a:off x="3844" y="1035"/>
              <a:ext cx="14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chemeClr val="hlink"/>
                  </a:solidFill>
                  <a:latin typeface="Times New Roman" panose="02020603050405020304" pitchFamily="18" charset="0"/>
                </a:rPr>
                <a:t>  </a:t>
              </a:r>
              <a:endParaRPr lang="en-US" altLang="en-US" b="1">
                <a:solidFill>
                  <a:schemeClr val="hlink"/>
                </a:solidFill>
              </a:endParaRPr>
            </a:p>
          </p:txBody>
        </p:sp>
        <p:sp>
          <p:nvSpPr>
            <p:cNvPr id="37917" name="Rectangle 29">
              <a:extLst>
                <a:ext uri="{FF2B5EF4-FFF2-40B4-BE49-F238E27FC236}">
                  <a16:creationId xmlns:a16="http://schemas.microsoft.com/office/drawing/2014/main" id="{5F13D0D2-08C6-BFBF-06B4-500FA7042FEF}"/>
                </a:ext>
              </a:extLst>
            </p:cNvPr>
            <p:cNvSpPr>
              <a:spLocks noChangeArrowheads="1"/>
            </p:cNvSpPr>
            <p:nvPr/>
          </p:nvSpPr>
          <p:spPr bwMode="auto">
            <a:xfrm>
              <a:off x="3989" y="1035"/>
              <a:ext cx="65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chemeClr val="hlink"/>
                  </a:solidFill>
                  <a:latin typeface="Times New Roman" panose="02020603050405020304" pitchFamily="18" charset="0"/>
                </a:rPr>
                <a:t>2HCl</a:t>
              </a:r>
              <a:endParaRPr lang="en-US" altLang="en-US" b="1">
                <a:solidFill>
                  <a:schemeClr val="hlink"/>
                </a:solidFill>
              </a:endParaRPr>
            </a:p>
          </p:txBody>
        </p:sp>
        <p:sp>
          <p:nvSpPr>
            <p:cNvPr id="37918" name="Rectangle 30">
              <a:extLst>
                <a:ext uri="{FF2B5EF4-FFF2-40B4-BE49-F238E27FC236}">
                  <a16:creationId xmlns:a16="http://schemas.microsoft.com/office/drawing/2014/main" id="{0F5EEF4A-7EAA-4CDF-0BFB-71DCE9B64252}"/>
                </a:ext>
              </a:extLst>
            </p:cNvPr>
            <p:cNvSpPr>
              <a:spLocks noChangeArrowheads="1"/>
            </p:cNvSpPr>
            <p:nvPr/>
          </p:nvSpPr>
          <p:spPr bwMode="auto">
            <a:xfrm>
              <a:off x="4644" y="1161"/>
              <a:ext cx="70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chemeClr val="hlink"/>
                  </a:solidFill>
                  <a:latin typeface="Times New Roman" panose="02020603050405020304" pitchFamily="18" charset="0"/>
                </a:rPr>
                <a:t>(g)          </a:t>
              </a:r>
              <a:endParaRPr lang="en-US" altLang="en-US" b="1">
                <a:solidFill>
                  <a:schemeClr val="hlink"/>
                </a:solidFill>
              </a:endParaRPr>
            </a:p>
          </p:txBody>
        </p:sp>
        <p:sp>
          <p:nvSpPr>
            <p:cNvPr id="37919" name="Rectangle 31">
              <a:extLst>
                <a:ext uri="{FF2B5EF4-FFF2-40B4-BE49-F238E27FC236}">
                  <a16:creationId xmlns:a16="http://schemas.microsoft.com/office/drawing/2014/main" id="{FB42F2B6-0A11-4F79-C5F8-990201C0FCA3}"/>
                </a:ext>
              </a:extLst>
            </p:cNvPr>
            <p:cNvSpPr>
              <a:spLocks noChangeArrowheads="1"/>
            </p:cNvSpPr>
            <p:nvPr/>
          </p:nvSpPr>
          <p:spPr bwMode="auto">
            <a:xfrm>
              <a:off x="1883" y="1174"/>
              <a:ext cx="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chemeClr val="hlink"/>
                  </a:solidFill>
                  <a:cs typeface="David" panose="020E0502060401010101" pitchFamily="34" charset="-79"/>
                </a:rPr>
                <a:t> </a:t>
              </a:r>
              <a:endParaRPr lang="en-US" altLang="en-US" b="1">
                <a:solidFill>
                  <a:schemeClr val="hlink"/>
                </a:solidFill>
              </a:endParaRPr>
            </a:p>
          </p:txBody>
        </p:sp>
      </p:grpSp>
      <p:sp>
        <p:nvSpPr>
          <p:cNvPr id="37908" name="Text Box 32">
            <a:extLst>
              <a:ext uri="{FF2B5EF4-FFF2-40B4-BE49-F238E27FC236}">
                <a16:creationId xmlns:a16="http://schemas.microsoft.com/office/drawing/2014/main" id="{25ED2F79-43B0-13F3-D1C0-F54DE9551443}"/>
              </a:ext>
            </a:extLst>
          </p:cNvPr>
          <p:cNvSpPr txBox="1">
            <a:spLocks noChangeArrowheads="1"/>
          </p:cNvSpPr>
          <p:nvPr/>
        </p:nvSpPr>
        <p:spPr bwMode="auto">
          <a:xfrm>
            <a:off x="7631113" y="1844675"/>
            <a:ext cx="1476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folHlink"/>
              </a:buClr>
              <a:buSzPct val="80000"/>
              <a:buFont typeface="Wingdings" panose="05000000000000000000" pitchFamily="2" charset="2"/>
              <a:buNone/>
            </a:pPr>
            <a:r>
              <a:rPr lang="el-GR" altLang="en-US" sz="3200" b="1">
                <a:solidFill>
                  <a:schemeClr val="hlink"/>
                </a:solidFill>
              </a:rPr>
              <a:t>Δ</a:t>
            </a:r>
            <a:r>
              <a:rPr lang="en-US" altLang="en-US" sz="3200" b="1">
                <a:solidFill>
                  <a:schemeClr val="hlink"/>
                </a:solidFill>
              </a:rPr>
              <a:t>H</a:t>
            </a:r>
            <a:r>
              <a:rPr lang="en-US" altLang="en-US" sz="3200" b="1" baseline="30000">
                <a:solidFill>
                  <a:schemeClr val="hlink"/>
                </a:solidFill>
              </a:rPr>
              <a:t>0</a:t>
            </a:r>
            <a:r>
              <a:rPr lang="en-US" altLang="en-US" sz="3200" b="1">
                <a:solidFill>
                  <a:schemeClr val="hlink"/>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7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p:bldP spid="31758" grpId="0"/>
      <p:bldP spid="31761" grpId="0" animBg="1"/>
      <p:bldP spid="317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5AC7BD4-A7A9-3305-4A0B-8B982C02BFBC}"/>
              </a:ext>
            </a:extLst>
          </p:cNvPr>
          <p:cNvSpPr>
            <a:spLocks noGrp="1" noChangeArrowheads="1"/>
          </p:cNvSpPr>
          <p:nvPr>
            <p:ph type="title"/>
          </p:nvPr>
        </p:nvSpPr>
        <p:spPr>
          <a:xfrm>
            <a:off x="914400" y="228600"/>
            <a:ext cx="7772400" cy="838200"/>
          </a:xfrm>
        </p:spPr>
        <p:txBody>
          <a:bodyPr/>
          <a:lstStyle/>
          <a:p>
            <a:pPr eaLnBrk="1" hangingPunct="1"/>
            <a:r>
              <a:rPr lang="he-IL" altLang="en-US" b="1">
                <a:solidFill>
                  <a:schemeClr val="tx1"/>
                </a:solidFill>
              </a:rPr>
              <a:t>גרף כללי - </a:t>
            </a:r>
            <a:r>
              <a:rPr lang="en-US" altLang="en-US" b="1">
                <a:solidFill>
                  <a:schemeClr val="tx1"/>
                </a:solidFill>
                <a:latin typeface="Symbol" panose="05050102010706020507" pitchFamily="18" charset="2"/>
              </a:rPr>
              <a:t>D</a:t>
            </a:r>
            <a:r>
              <a:rPr lang="en-US" altLang="en-US" b="1">
                <a:solidFill>
                  <a:schemeClr val="tx1"/>
                </a:solidFill>
              </a:rPr>
              <a:t>H</a:t>
            </a:r>
            <a:r>
              <a:rPr lang="he-IL" altLang="en-US" b="1">
                <a:solidFill>
                  <a:schemeClr val="tx1"/>
                </a:solidFill>
              </a:rPr>
              <a:t> ואנרגיות קשר</a:t>
            </a:r>
          </a:p>
        </p:txBody>
      </p:sp>
      <p:sp>
        <p:nvSpPr>
          <p:cNvPr id="19462" name="Line 6">
            <a:extLst>
              <a:ext uri="{FF2B5EF4-FFF2-40B4-BE49-F238E27FC236}">
                <a16:creationId xmlns:a16="http://schemas.microsoft.com/office/drawing/2014/main" id="{893B321D-16C9-01C4-CA69-2E1966E77D27}"/>
              </a:ext>
              <a:ext uri="{C183D7F6-B498-43B3-948B-1728B52AA6E4}">
                <adec:decorative xmlns:adec="http://schemas.microsoft.com/office/drawing/2017/decorative" val="1"/>
              </a:ext>
            </a:extLst>
          </p:cNvPr>
          <p:cNvSpPr>
            <a:spLocks noChangeShapeType="1"/>
          </p:cNvSpPr>
          <p:nvPr/>
        </p:nvSpPr>
        <p:spPr bwMode="auto">
          <a:xfrm>
            <a:off x="1524000" y="1828800"/>
            <a:ext cx="3581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6" name="Line 7">
            <a:extLst>
              <a:ext uri="{FF2B5EF4-FFF2-40B4-BE49-F238E27FC236}">
                <a16:creationId xmlns:a16="http://schemas.microsoft.com/office/drawing/2014/main" id="{0F4D9562-082D-39EC-68BE-0CCC18BC486B}"/>
              </a:ext>
              <a:ext uri="{C183D7F6-B498-43B3-948B-1728B52AA6E4}">
                <adec:decorative xmlns:adec="http://schemas.microsoft.com/office/drawing/2017/decorative" val="1"/>
              </a:ext>
            </a:extLst>
          </p:cNvPr>
          <p:cNvSpPr>
            <a:spLocks noChangeShapeType="1"/>
          </p:cNvSpPr>
          <p:nvPr/>
        </p:nvSpPr>
        <p:spPr bwMode="auto">
          <a:xfrm>
            <a:off x="3048000" y="38100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7" name="Text Box 8">
            <a:extLst>
              <a:ext uri="{FF2B5EF4-FFF2-40B4-BE49-F238E27FC236}">
                <a16:creationId xmlns:a16="http://schemas.microsoft.com/office/drawing/2014/main" id="{9E819CD3-0F4A-AE66-55F5-745381C13BDB}"/>
              </a:ext>
            </a:extLst>
          </p:cNvPr>
          <p:cNvSpPr txBox="1">
            <a:spLocks noChangeArrowheads="1"/>
          </p:cNvSpPr>
          <p:nvPr/>
        </p:nvSpPr>
        <p:spPr bwMode="auto">
          <a:xfrm>
            <a:off x="1828800" y="4510088"/>
            <a:ext cx="114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sz="2800"/>
              <a:t>מגיבים</a:t>
            </a:r>
          </a:p>
        </p:txBody>
      </p:sp>
      <p:sp>
        <p:nvSpPr>
          <p:cNvPr id="19465" name="Text Box 9">
            <a:extLst>
              <a:ext uri="{FF2B5EF4-FFF2-40B4-BE49-F238E27FC236}">
                <a16:creationId xmlns:a16="http://schemas.microsoft.com/office/drawing/2014/main" id="{8D9219C8-4819-9F72-8753-12406408AA56}"/>
              </a:ext>
            </a:extLst>
          </p:cNvPr>
          <p:cNvSpPr txBox="1">
            <a:spLocks noChangeArrowheads="1"/>
          </p:cNvSpPr>
          <p:nvPr/>
        </p:nvSpPr>
        <p:spPr bwMode="auto">
          <a:xfrm>
            <a:off x="1655763" y="1285875"/>
            <a:ext cx="4203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sz="2800" b="1" dirty="0">
                <a:solidFill>
                  <a:schemeClr val="bg2"/>
                </a:solidFill>
              </a:rPr>
              <a:t>אטומים בודדים במצב גזי</a:t>
            </a:r>
          </a:p>
        </p:txBody>
      </p:sp>
      <p:sp>
        <p:nvSpPr>
          <p:cNvPr id="19470" name="Line 14">
            <a:extLst>
              <a:ext uri="{FF2B5EF4-FFF2-40B4-BE49-F238E27FC236}">
                <a16:creationId xmlns:a16="http://schemas.microsoft.com/office/drawing/2014/main" id="{904E2D35-1754-9215-1197-E70D984D1731}"/>
              </a:ext>
              <a:ext uri="{C183D7F6-B498-43B3-948B-1728B52AA6E4}">
                <adec:decorative xmlns:adec="http://schemas.microsoft.com/office/drawing/2017/decorative" val="1"/>
              </a:ext>
            </a:extLst>
          </p:cNvPr>
          <p:cNvSpPr>
            <a:spLocks noChangeShapeType="1"/>
          </p:cNvSpPr>
          <p:nvPr/>
        </p:nvSpPr>
        <p:spPr bwMode="auto">
          <a:xfrm flipV="1">
            <a:off x="1739900" y="1905000"/>
            <a:ext cx="0" cy="297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1" name="Line 15">
            <a:extLst>
              <a:ext uri="{FF2B5EF4-FFF2-40B4-BE49-F238E27FC236}">
                <a16:creationId xmlns:a16="http://schemas.microsoft.com/office/drawing/2014/main" id="{DF79C455-84D0-2597-E21F-6A45CFDA9289}"/>
              </a:ext>
              <a:ext uri="{C183D7F6-B498-43B3-948B-1728B52AA6E4}">
                <adec:decorative xmlns:adec="http://schemas.microsoft.com/office/drawing/2017/decorative" val="1"/>
              </a:ext>
            </a:extLst>
          </p:cNvPr>
          <p:cNvSpPr>
            <a:spLocks noChangeShapeType="1"/>
          </p:cNvSpPr>
          <p:nvPr/>
        </p:nvSpPr>
        <p:spPr bwMode="auto">
          <a:xfrm>
            <a:off x="3733800" y="1905000"/>
            <a:ext cx="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3" name="Text Box 17">
            <a:extLst>
              <a:ext uri="{FF2B5EF4-FFF2-40B4-BE49-F238E27FC236}">
                <a16:creationId xmlns:a16="http://schemas.microsoft.com/office/drawing/2014/main" id="{58A470AA-D007-2951-037C-A18F6552987F}"/>
              </a:ext>
            </a:extLst>
          </p:cNvPr>
          <p:cNvSpPr txBox="1">
            <a:spLocks noChangeArrowheads="1"/>
          </p:cNvSpPr>
          <p:nvPr/>
        </p:nvSpPr>
        <p:spPr bwMode="auto">
          <a:xfrm rot="-5400000">
            <a:off x="939007" y="3167856"/>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a:solidFill>
                  <a:schemeClr val="bg2"/>
                </a:solidFill>
              </a:rPr>
              <a:t>קשרים נשברים</a:t>
            </a:r>
          </a:p>
        </p:txBody>
      </p:sp>
      <p:sp>
        <p:nvSpPr>
          <p:cNvPr id="19474" name="Text Box 18">
            <a:extLst>
              <a:ext uri="{FF2B5EF4-FFF2-40B4-BE49-F238E27FC236}">
                <a16:creationId xmlns:a16="http://schemas.microsoft.com/office/drawing/2014/main" id="{C34CCB95-1C0B-1E56-2B1E-FE7A1597CD0C}"/>
              </a:ext>
            </a:extLst>
          </p:cNvPr>
          <p:cNvSpPr txBox="1">
            <a:spLocks noChangeArrowheads="1"/>
          </p:cNvSpPr>
          <p:nvPr/>
        </p:nvSpPr>
        <p:spPr bwMode="auto">
          <a:xfrm rot="-5400000">
            <a:off x="2552700" y="2597150"/>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a:solidFill>
                  <a:schemeClr val="bg2"/>
                </a:solidFill>
              </a:rPr>
              <a:t>קשרים נוצרים</a:t>
            </a:r>
          </a:p>
        </p:txBody>
      </p:sp>
      <p:grpSp>
        <p:nvGrpSpPr>
          <p:cNvPr id="38923" name="Group 23">
            <a:extLst>
              <a:ext uri="{FF2B5EF4-FFF2-40B4-BE49-F238E27FC236}">
                <a16:creationId xmlns:a16="http://schemas.microsoft.com/office/drawing/2014/main" id="{6E5244A0-0DE0-9096-47FD-011A8A651BE9}"/>
              </a:ext>
              <a:ext uri="{C183D7F6-B498-43B3-948B-1728B52AA6E4}">
                <adec:decorative xmlns:adec="http://schemas.microsoft.com/office/drawing/2017/decorative" val="1"/>
              </a:ext>
            </a:extLst>
          </p:cNvPr>
          <p:cNvGrpSpPr>
            <a:grpSpLocks/>
          </p:cNvGrpSpPr>
          <p:nvPr/>
        </p:nvGrpSpPr>
        <p:grpSpPr bwMode="auto">
          <a:xfrm>
            <a:off x="215900" y="1295400"/>
            <a:ext cx="4953000" cy="4267200"/>
            <a:chOff x="144" y="816"/>
            <a:chExt cx="3120" cy="2688"/>
          </a:xfrm>
        </p:grpSpPr>
        <p:sp>
          <p:nvSpPr>
            <p:cNvPr id="38927" name="Line 3">
              <a:extLst>
                <a:ext uri="{FF2B5EF4-FFF2-40B4-BE49-F238E27FC236}">
                  <a16:creationId xmlns:a16="http://schemas.microsoft.com/office/drawing/2014/main" id="{DAAE1C83-489A-6599-B25F-987DB452FF3E}"/>
                </a:ext>
              </a:extLst>
            </p:cNvPr>
            <p:cNvSpPr>
              <a:spLocks noChangeShapeType="1"/>
            </p:cNvSpPr>
            <p:nvPr/>
          </p:nvSpPr>
          <p:spPr bwMode="auto">
            <a:xfrm flipV="1">
              <a:off x="960" y="912"/>
              <a:ext cx="0" cy="25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8" name="Line 4">
              <a:extLst>
                <a:ext uri="{FF2B5EF4-FFF2-40B4-BE49-F238E27FC236}">
                  <a16:creationId xmlns:a16="http://schemas.microsoft.com/office/drawing/2014/main" id="{8C05E7D8-427F-4F67-FA39-C639742682FE}"/>
                </a:ext>
              </a:extLst>
            </p:cNvPr>
            <p:cNvSpPr>
              <a:spLocks noChangeShapeType="1"/>
            </p:cNvSpPr>
            <p:nvPr/>
          </p:nvSpPr>
          <p:spPr bwMode="auto">
            <a:xfrm>
              <a:off x="960" y="3504"/>
              <a:ext cx="230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9" name="Text Box 10">
              <a:extLst>
                <a:ext uri="{FF2B5EF4-FFF2-40B4-BE49-F238E27FC236}">
                  <a16:creationId xmlns:a16="http://schemas.microsoft.com/office/drawing/2014/main" id="{7186C129-4507-7438-E0FA-101052048207}"/>
                </a:ext>
              </a:extLst>
            </p:cNvPr>
            <p:cNvSpPr txBox="1">
              <a:spLocks noChangeArrowheads="1"/>
            </p:cNvSpPr>
            <p:nvPr/>
          </p:nvSpPr>
          <p:spPr bwMode="auto">
            <a:xfrm>
              <a:off x="144" y="816"/>
              <a:ext cx="76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sz="2800" dirty="0"/>
                <a:t>אנרגיה</a:t>
              </a:r>
            </a:p>
          </p:txBody>
        </p:sp>
        <p:sp>
          <p:nvSpPr>
            <p:cNvPr id="38930" name="Line 11">
              <a:extLst>
                <a:ext uri="{FF2B5EF4-FFF2-40B4-BE49-F238E27FC236}">
                  <a16:creationId xmlns:a16="http://schemas.microsoft.com/office/drawing/2014/main" id="{48FB1D52-BE30-899A-E58F-D789015F11B3}"/>
                </a:ext>
              </a:extLst>
            </p:cNvPr>
            <p:cNvSpPr>
              <a:spLocks noChangeShapeType="1"/>
            </p:cNvSpPr>
            <p:nvPr/>
          </p:nvSpPr>
          <p:spPr bwMode="auto">
            <a:xfrm flipV="1">
              <a:off x="2112" y="2400"/>
              <a:ext cx="0" cy="6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1" name="Text Box 12">
              <a:extLst>
                <a:ext uri="{FF2B5EF4-FFF2-40B4-BE49-F238E27FC236}">
                  <a16:creationId xmlns:a16="http://schemas.microsoft.com/office/drawing/2014/main" id="{C1EB2319-AEC2-1D56-865D-80A70438B61A}"/>
                </a:ext>
              </a:extLst>
            </p:cNvPr>
            <p:cNvSpPr txBox="1">
              <a:spLocks noChangeArrowheads="1"/>
            </p:cNvSpPr>
            <p:nvPr/>
          </p:nvSpPr>
          <p:spPr bwMode="auto">
            <a:xfrm>
              <a:off x="2160" y="2592"/>
              <a:ext cx="5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CC3300"/>
                  </a:solidFill>
                  <a:latin typeface="Symbol" panose="05050102010706020507" pitchFamily="18" charset="2"/>
                </a:rPr>
                <a:t>D</a:t>
              </a:r>
              <a:r>
                <a:rPr lang="en-US" altLang="en-US" sz="2800" b="1">
                  <a:solidFill>
                    <a:srgbClr val="CC3300"/>
                  </a:solidFill>
                </a:rPr>
                <a:t>H</a:t>
              </a:r>
            </a:p>
          </p:txBody>
        </p:sp>
        <p:sp>
          <p:nvSpPr>
            <p:cNvPr id="38932" name="Text Box 13">
              <a:extLst>
                <a:ext uri="{FF2B5EF4-FFF2-40B4-BE49-F238E27FC236}">
                  <a16:creationId xmlns:a16="http://schemas.microsoft.com/office/drawing/2014/main" id="{BF728D82-EAD1-3D4A-C355-76AE292FB381}"/>
                </a:ext>
              </a:extLst>
            </p:cNvPr>
            <p:cNvSpPr txBox="1">
              <a:spLocks noChangeArrowheads="1"/>
            </p:cNvSpPr>
            <p:nvPr/>
          </p:nvSpPr>
          <p:spPr bwMode="auto">
            <a:xfrm>
              <a:off x="2352" y="2121"/>
              <a:ext cx="76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sz="2800"/>
                <a:t>תוצרים</a:t>
              </a:r>
            </a:p>
          </p:txBody>
        </p:sp>
        <p:sp>
          <p:nvSpPr>
            <p:cNvPr id="38933" name="Line 19">
              <a:extLst>
                <a:ext uri="{FF2B5EF4-FFF2-40B4-BE49-F238E27FC236}">
                  <a16:creationId xmlns:a16="http://schemas.microsoft.com/office/drawing/2014/main" id="{EBA1083E-9120-0CB4-47A4-95DDBBE51160}"/>
                </a:ext>
              </a:extLst>
            </p:cNvPr>
            <p:cNvSpPr>
              <a:spLocks noChangeShapeType="1"/>
            </p:cNvSpPr>
            <p:nvPr/>
          </p:nvSpPr>
          <p:spPr bwMode="auto">
            <a:xfrm>
              <a:off x="960" y="3120"/>
              <a:ext cx="13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9476" name="Text Box 20">
            <a:extLst>
              <a:ext uri="{FF2B5EF4-FFF2-40B4-BE49-F238E27FC236}">
                <a16:creationId xmlns:a16="http://schemas.microsoft.com/office/drawing/2014/main" id="{6284D2CF-B5C3-8E65-F559-17982BCB6E44}"/>
              </a:ext>
            </a:extLst>
          </p:cNvPr>
          <p:cNvSpPr txBox="1">
            <a:spLocks noChangeArrowheads="1"/>
          </p:cNvSpPr>
          <p:nvPr/>
        </p:nvSpPr>
        <p:spPr bwMode="auto">
          <a:xfrm>
            <a:off x="685800" y="5867400"/>
            <a:ext cx="7924800" cy="588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latin typeface="Symbol" panose="05050102010706020507" pitchFamily="18" charset="2"/>
              </a:rPr>
              <a:t>D</a:t>
            </a:r>
            <a:r>
              <a:rPr lang="en-US" altLang="en-US" sz="3200"/>
              <a:t>H = </a:t>
            </a:r>
            <a:r>
              <a:rPr lang="en-US" altLang="en-US" sz="3200">
                <a:latin typeface="Symbol" panose="05050102010706020507" pitchFamily="18" charset="2"/>
              </a:rPr>
              <a:t>S </a:t>
            </a:r>
            <a:r>
              <a:rPr lang="he-IL" altLang="he-IL" sz="3200"/>
              <a:t>אנ’ קשרים נשברים</a:t>
            </a:r>
            <a:r>
              <a:rPr lang="en-US" altLang="he-IL" sz="3200"/>
              <a:t> - </a:t>
            </a:r>
            <a:r>
              <a:rPr lang="en-US" altLang="en-US" sz="3200">
                <a:latin typeface="Symbol" panose="05050102010706020507" pitchFamily="18" charset="2"/>
              </a:rPr>
              <a:t>S </a:t>
            </a:r>
            <a:r>
              <a:rPr lang="he-IL" altLang="he-IL" sz="3200"/>
              <a:t>אנ’ קשרים נוצרים</a:t>
            </a:r>
            <a:endParaRPr lang="en-US" altLang="en-US" sz="3200"/>
          </a:p>
        </p:txBody>
      </p:sp>
      <p:sp>
        <p:nvSpPr>
          <p:cNvPr id="19477" name="Rectangle 21">
            <a:extLst>
              <a:ext uri="{FF2B5EF4-FFF2-40B4-BE49-F238E27FC236}">
                <a16:creationId xmlns:a16="http://schemas.microsoft.com/office/drawing/2014/main" id="{0E8BA094-61F0-B7F2-0809-A2F5A94E27B9}"/>
              </a:ext>
            </a:extLst>
          </p:cNvPr>
          <p:cNvSpPr>
            <a:spLocks noChangeArrowheads="1"/>
          </p:cNvSpPr>
          <p:nvPr/>
        </p:nvSpPr>
        <p:spPr bwMode="auto">
          <a:xfrm>
            <a:off x="5562600" y="3429000"/>
            <a:ext cx="2743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2800" b="1">
                <a:solidFill>
                  <a:srgbClr val="CC3300"/>
                </a:solidFill>
                <a:latin typeface="Symbol" panose="05050102010706020507" pitchFamily="18" charset="2"/>
              </a:rPr>
              <a:t>D</a:t>
            </a:r>
            <a:r>
              <a:rPr lang="en-US" altLang="en-US" sz="2800" b="1">
                <a:solidFill>
                  <a:srgbClr val="CC3300"/>
                </a:solidFill>
              </a:rPr>
              <a:t>H</a:t>
            </a:r>
            <a:r>
              <a:rPr lang="he-IL" altLang="en-US" sz="2800" b="1">
                <a:solidFill>
                  <a:srgbClr val="CC3300"/>
                </a:solidFill>
              </a:rPr>
              <a:t> לתגובה הוא ההפרש בין קשרים נשברים לקשרים נוצרים</a:t>
            </a:r>
          </a:p>
        </p:txBody>
      </p:sp>
      <p:sp>
        <p:nvSpPr>
          <p:cNvPr id="19478" name="AutoShape 22">
            <a:extLst>
              <a:ext uri="{FF2B5EF4-FFF2-40B4-BE49-F238E27FC236}">
                <a16:creationId xmlns:a16="http://schemas.microsoft.com/office/drawing/2014/main" id="{F2647CA2-9048-545C-DE01-6D5BFA64E468}"/>
              </a:ext>
            </a:extLst>
          </p:cNvPr>
          <p:cNvSpPr>
            <a:spLocks noChangeArrowheads="1"/>
          </p:cNvSpPr>
          <p:nvPr/>
        </p:nvSpPr>
        <p:spPr bwMode="auto">
          <a:xfrm>
            <a:off x="6248400" y="1371600"/>
            <a:ext cx="2286000" cy="1295400"/>
          </a:xfrm>
          <a:prstGeom prst="wedgeRoundRectCallout">
            <a:avLst>
              <a:gd name="adj1" fmla="val -98125"/>
              <a:gd name="adj2" fmla="val -34069"/>
              <a:gd name="adj3" fmla="val 16667"/>
            </a:avLst>
          </a:prstGeom>
          <a:gradFill rotWithShape="0">
            <a:gsLst>
              <a:gs pos="0">
                <a:srgbClr val="FFFFFF"/>
              </a:gs>
              <a:gs pos="100000">
                <a:srgbClr val="DDDDDD"/>
              </a:gs>
            </a:gsLst>
            <a:path path="rect">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e-IL" altLang="en-US" sz="2800" b="1">
                <a:solidFill>
                  <a:srgbClr val="006600"/>
                </a:solidFill>
              </a:rPr>
              <a:t>תמיד הגבוהים</a:t>
            </a:r>
          </a:p>
          <a:p>
            <a:pPr algn="ctr" eaLnBrk="1" hangingPunct="1"/>
            <a:r>
              <a:rPr lang="he-IL" altLang="en-US" sz="2800" b="1">
                <a:solidFill>
                  <a:srgbClr val="006600"/>
                </a:solidFill>
              </a:rPr>
              <a:t>ביותר בגרף</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7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P spid="19473" grpId="0"/>
      <p:bldP spid="19474" grpId="0"/>
      <p:bldP spid="19476" grpId="0" animBg="1"/>
      <p:bldP spid="19477" grpId="0"/>
      <p:bldP spid="194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a:extLst>
              <a:ext uri="{FF2B5EF4-FFF2-40B4-BE49-F238E27FC236}">
                <a16:creationId xmlns:a16="http://schemas.microsoft.com/office/drawing/2014/main" id="{8499659A-1B72-DA48-6D5F-7E107440B25D}"/>
              </a:ext>
              <a:ext uri="{C183D7F6-B498-43B3-948B-1728B52AA6E4}">
                <adec:decorative xmlns:adec="http://schemas.microsoft.com/office/drawing/2017/decorative" val="1"/>
              </a:ext>
            </a:extLst>
          </p:cNvPr>
          <p:cNvSpPr>
            <a:spLocks noChangeArrowheads="1"/>
          </p:cNvSpPr>
          <p:nvPr/>
        </p:nvSpPr>
        <p:spPr bwMode="auto">
          <a:xfrm>
            <a:off x="358775" y="1844675"/>
            <a:ext cx="8316913" cy="4032250"/>
          </a:xfrm>
          <a:prstGeom prst="rect">
            <a:avLst/>
          </a:prstGeom>
          <a:solidFill>
            <a:srgbClr val="FFCCFF"/>
          </a:solidFill>
          <a:ln w="9525">
            <a:solidFill>
              <a:schemeClr val="hlink"/>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8" name="Rectangle 5">
            <a:extLst>
              <a:ext uri="{FF2B5EF4-FFF2-40B4-BE49-F238E27FC236}">
                <a16:creationId xmlns:a16="http://schemas.microsoft.com/office/drawing/2014/main" id="{0FBCD140-9F0C-0EC4-6488-7430DD930811}"/>
              </a:ext>
            </a:extLst>
          </p:cNvPr>
          <p:cNvSpPr>
            <a:spLocks noGrp="1" noChangeArrowheads="1"/>
          </p:cNvSpPr>
          <p:nvPr>
            <p:ph type="title"/>
          </p:nvPr>
        </p:nvSpPr>
        <p:spPr/>
        <p:txBody>
          <a:bodyPr/>
          <a:lstStyle/>
          <a:p>
            <a:pPr eaLnBrk="1" hangingPunct="1"/>
            <a:r>
              <a:rPr lang="he-IL" altLang="en-US" sz="3200" b="1"/>
              <a:t>ייצוג גרפי של פירוק ויצירת קשרים בתגובות כימיות</a:t>
            </a:r>
            <a:endParaRPr lang="en-US" altLang="en-US" sz="3200" b="1"/>
          </a:p>
        </p:txBody>
      </p:sp>
      <p:graphicFrame>
        <p:nvGraphicFramePr>
          <p:cNvPr id="1026" name="Object 6">
            <a:extLst>
              <a:ext uri="{FF2B5EF4-FFF2-40B4-BE49-F238E27FC236}">
                <a16:creationId xmlns:a16="http://schemas.microsoft.com/office/drawing/2014/main" id="{AED42F6C-30FC-452D-C7DD-BC265D7E2002}"/>
              </a:ext>
              <a:ext uri="{C183D7F6-B498-43B3-948B-1728B52AA6E4}">
                <adec:decorative xmlns:adec="http://schemas.microsoft.com/office/drawing/2017/decorative" val="1"/>
              </a:ext>
            </a:extLst>
          </p:cNvPr>
          <p:cNvGraphicFramePr>
            <a:graphicFrameLocks noChangeAspect="1"/>
          </p:cNvGraphicFramePr>
          <p:nvPr>
            <p:ph idx="1"/>
            <p:extLst>
              <p:ext uri="{D42A27DB-BD31-4B8C-83A1-F6EECF244321}">
                <p14:modId xmlns:p14="http://schemas.microsoft.com/office/powerpoint/2010/main" val="3196567261"/>
              </p:ext>
            </p:extLst>
          </p:nvPr>
        </p:nvGraphicFramePr>
        <p:xfrm>
          <a:off x="539750" y="1952625"/>
          <a:ext cx="7812088" cy="3660775"/>
        </p:xfrm>
        <a:graphic>
          <a:graphicData uri="http://schemas.openxmlformats.org/presentationml/2006/ole">
            <mc:AlternateContent xmlns:mc="http://schemas.openxmlformats.org/markup-compatibility/2006">
              <mc:Choice xmlns:v="urn:schemas-microsoft-com:vml" Requires="v">
                <p:oleObj name="Visio" r:id="rId2" imgW="5869887" imgH="2476692" progId="Visio.Drawing.11">
                  <p:embed/>
                </p:oleObj>
              </mc:Choice>
              <mc:Fallback>
                <p:oleObj name="Visio" r:id="rId2" imgW="5869887" imgH="2476692" progId="Visio.Drawing.11">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l="6221" r="3751"/>
                      <a:stretch>
                        <a:fillRect/>
                      </a:stretch>
                    </p:blipFill>
                    <p:spPr bwMode="auto">
                      <a:xfrm>
                        <a:off x="539750" y="1952625"/>
                        <a:ext cx="7812088" cy="366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94B481-799D-DBF8-D61C-0D0576D8A310}"/>
              </a:ext>
            </a:extLst>
          </p:cNvPr>
          <p:cNvSpPr>
            <a:spLocks noGrp="1"/>
          </p:cNvSpPr>
          <p:nvPr>
            <p:ph type="title" idx="4294967295"/>
          </p:nvPr>
        </p:nvSpPr>
        <p:spPr/>
        <p:txBody>
          <a:bodyPr/>
          <a:lstStyle/>
          <a:p>
            <a:pPr rtl="1" eaLnBrk="1" hangingPunct="1"/>
            <a:r>
              <a:rPr lang="he-IL" altLang="en-US" sz="4000" dirty="0">
                <a:cs typeface="Times New Roman" panose="02020603050405020304" pitchFamily="18" charset="0"/>
              </a:rPr>
              <a:t>לפניך דיאגרמת שינויי אנרגיה הבאה:</a:t>
            </a:r>
            <a:endParaRPr lang="en-US" altLang="en-US" dirty="0"/>
          </a:p>
        </p:txBody>
      </p:sp>
      <p:sp>
        <p:nvSpPr>
          <p:cNvPr id="39938" name="Rectangle 1">
            <a:extLst>
              <a:ext uri="{FF2B5EF4-FFF2-40B4-BE49-F238E27FC236}">
                <a16:creationId xmlns:a16="http://schemas.microsoft.com/office/drawing/2014/main" id="{B68EB703-BACC-3C6C-0470-B7DD574B8763}"/>
              </a:ext>
              <a:ext uri="{C183D7F6-B498-43B3-948B-1728B52AA6E4}">
                <adec:decorative xmlns:adec="http://schemas.microsoft.com/office/drawing/2017/decorative" val="1"/>
              </a:ext>
            </a:extLst>
          </p:cNvPr>
          <p:cNvSpPr>
            <a:spLocks noChangeArrowheads="1"/>
          </p:cNvSpPr>
          <p:nvPr/>
        </p:nvSpPr>
        <p:spPr bwMode="auto">
          <a:xfrm>
            <a:off x="4572000" y="1052736"/>
            <a:ext cx="4428486" cy="498598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36830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36830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36830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36830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3683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683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683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683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683000" algn="l"/>
              </a:tabLst>
              <a:defRPr>
                <a:solidFill>
                  <a:schemeClr val="tx1"/>
                </a:solidFill>
                <a:latin typeface="Arial" panose="020B0604020202020204" pitchFamily="34" charset="0"/>
                <a:cs typeface="Arial" panose="020B0604020202020204" pitchFamily="34" charset="0"/>
              </a:defRPr>
            </a:lvl9pPr>
          </a:lstStyle>
          <a:p>
            <a:pPr algn="r" rtl="1" eaLnBrk="1" hangingPunct="1"/>
            <a:endParaRPr lang="he-IL" altLang="en-US" sz="3600" dirty="0">
              <a:cs typeface="Times New Roman" panose="02020603050405020304" pitchFamily="18" charset="0"/>
            </a:endParaRPr>
          </a:p>
          <a:p>
            <a:pPr algn="r" rtl="1" eaLnBrk="1" hangingPunct="1"/>
            <a:endParaRPr lang="he-IL" altLang="en-US" sz="3600" dirty="0">
              <a:cs typeface="Times New Roman" panose="02020603050405020304" pitchFamily="18" charset="0"/>
            </a:endParaRPr>
          </a:p>
          <a:p>
            <a:pPr algn="r" rtl="1" eaLnBrk="1" hangingPunct="1"/>
            <a:r>
              <a:rPr lang="he-IL" altLang="en-US" sz="3600" dirty="0">
                <a:cs typeface="Times New Roman" panose="02020603050405020304" pitchFamily="18" charset="0"/>
              </a:rPr>
              <a:t>מהי אנרגית הקשר </a:t>
            </a:r>
            <a:r>
              <a:rPr lang="en-US" altLang="en-US" sz="3600" dirty="0">
                <a:cs typeface="Times New Roman" panose="02020603050405020304" pitchFamily="18" charset="0"/>
              </a:rPr>
              <a:t>N</a:t>
            </a:r>
            <a:r>
              <a:rPr lang="he-IL" altLang="en-US" sz="3600" dirty="0">
                <a:cs typeface="Times New Roman" panose="02020603050405020304" pitchFamily="18" charset="0"/>
              </a:rPr>
              <a:t>-</a:t>
            </a:r>
            <a:r>
              <a:rPr lang="en-US" altLang="en-US" sz="3600" dirty="0">
                <a:cs typeface="Times New Roman" panose="02020603050405020304" pitchFamily="18" charset="0"/>
              </a:rPr>
              <a:t>H</a:t>
            </a:r>
            <a:r>
              <a:rPr lang="he-IL" altLang="en-US" sz="3600" dirty="0">
                <a:cs typeface="Times New Roman" panose="02020603050405020304" pitchFamily="18" charset="0"/>
              </a:rPr>
              <a:t> ?</a:t>
            </a:r>
            <a:endParaRPr lang="en-US" altLang="en-US" dirty="0"/>
          </a:p>
          <a:p>
            <a:pPr algn="r" rtl="1" eaLnBrk="1" hangingPunct="1">
              <a:buFont typeface="Arial" panose="020B0604020202020204" pitchFamily="34" charset="0"/>
              <a:buAutoNum type="arabicPeriod"/>
            </a:pPr>
            <a:r>
              <a:rPr lang="en-US" altLang="en-US" sz="3600" dirty="0">
                <a:cs typeface="Times New Roman" panose="02020603050405020304" pitchFamily="18" charset="0"/>
              </a:rPr>
              <a:t>76  KJ </a:t>
            </a:r>
            <a:r>
              <a:rPr lang="he-IL" altLang="en-US" sz="3600" dirty="0">
                <a:cs typeface="Times New Roman" panose="02020603050405020304" pitchFamily="18" charset="0"/>
              </a:rPr>
              <a:t>      </a:t>
            </a:r>
            <a:endParaRPr lang="en-US" altLang="en-US" dirty="0"/>
          </a:p>
          <a:p>
            <a:pPr algn="r" rtl="1" eaLnBrk="1" hangingPunct="1">
              <a:buFont typeface="Arial" panose="020B0604020202020204" pitchFamily="34" charset="0"/>
              <a:buAutoNum type="arabicPeriod"/>
            </a:pPr>
            <a:r>
              <a:rPr lang="en-US" altLang="en-US" sz="3600" dirty="0">
                <a:cs typeface="Times New Roman" panose="02020603050405020304" pitchFamily="18" charset="0"/>
              </a:rPr>
              <a:t>315  KJ </a:t>
            </a:r>
            <a:r>
              <a:rPr lang="he-IL" altLang="en-US" sz="3600" dirty="0">
                <a:cs typeface="Times New Roman" panose="02020603050405020304" pitchFamily="18" charset="0"/>
              </a:rPr>
              <a:t>         </a:t>
            </a:r>
            <a:endParaRPr lang="en-US" altLang="en-US" dirty="0"/>
          </a:p>
          <a:p>
            <a:pPr algn="r" rtl="1" eaLnBrk="1" hangingPunct="1">
              <a:buFont typeface="Arial" panose="020B0604020202020204" pitchFamily="34" charset="0"/>
              <a:buAutoNum type="arabicPeriod"/>
            </a:pPr>
            <a:r>
              <a:rPr lang="he-IL" altLang="en-US" sz="3600" dirty="0">
                <a:cs typeface="Times New Roman" panose="02020603050405020304" pitchFamily="18" charset="0"/>
              </a:rPr>
              <a:t> </a:t>
            </a:r>
            <a:r>
              <a:rPr lang="en-US" altLang="en-US" sz="3600" dirty="0">
                <a:cs typeface="Times New Roman" panose="02020603050405020304" pitchFamily="18" charset="0"/>
              </a:rPr>
              <a:t>391  KJ</a:t>
            </a:r>
            <a:r>
              <a:rPr lang="he-IL" altLang="en-US" sz="3600" dirty="0">
                <a:cs typeface="Times New Roman" panose="02020603050405020304" pitchFamily="18" charset="0"/>
              </a:rPr>
              <a:t>          </a:t>
            </a:r>
            <a:endParaRPr lang="en-US" altLang="en-US" dirty="0"/>
          </a:p>
          <a:p>
            <a:pPr algn="r" rtl="1" eaLnBrk="1" hangingPunct="1">
              <a:buFont typeface="Arial" panose="020B0604020202020204" pitchFamily="34" charset="0"/>
              <a:buAutoNum type="arabicPeriod"/>
            </a:pPr>
            <a:r>
              <a:rPr lang="en-US" altLang="en-US" sz="3600" dirty="0">
                <a:cs typeface="Times New Roman" panose="02020603050405020304" pitchFamily="18" charset="0"/>
              </a:rPr>
              <a:t>1173  KJ </a:t>
            </a:r>
            <a:endParaRPr lang="en-US" altLang="en-US" dirty="0"/>
          </a:p>
          <a:p>
            <a:pPr algn="r" rtl="1" eaLnBrk="1" hangingPunct="1"/>
            <a:endParaRPr lang="en-US" altLang="en-US" sz="6600" dirty="0">
              <a:cs typeface="Times New Roman" panose="02020603050405020304" pitchFamily="18" charset="0"/>
            </a:endParaRPr>
          </a:p>
        </p:txBody>
      </p:sp>
      <p:grpSp>
        <p:nvGrpSpPr>
          <p:cNvPr id="2" name="Group 2">
            <a:extLst>
              <a:ext uri="{FF2B5EF4-FFF2-40B4-BE49-F238E27FC236}">
                <a16:creationId xmlns:a16="http://schemas.microsoft.com/office/drawing/2014/main" id="{E329B021-E377-58BF-B1F0-CD38CF66DF72}"/>
              </a:ext>
              <a:ext uri="{C183D7F6-B498-43B3-948B-1728B52AA6E4}">
                <adec:decorative xmlns:adec="http://schemas.microsoft.com/office/drawing/2017/decorative" val="1"/>
              </a:ext>
            </a:extLst>
          </p:cNvPr>
          <p:cNvGrpSpPr>
            <a:grpSpLocks/>
          </p:cNvGrpSpPr>
          <p:nvPr/>
        </p:nvGrpSpPr>
        <p:grpSpPr bwMode="auto">
          <a:xfrm>
            <a:off x="-540568" y="2492896"/>
            <a:ext cx="5256943" cy="3429000"/>
            <a:chOff x="1584" y="1008"/>
            <a:chExt cx="5733" cy="3888"/>
          </a:xfrm>
          <a:noFill/>
        </p:grpSpPr>
        <p:sp>
          <p:nvSpPr>
            <p:cNvPr id="33" name="Line 3">
              <a:extLst>
                <a:ext uri="{FF2B5EF4-FFF2-40B4-BE49-F238E27FC236}">
                  <a16:creationId xmlns:a16="http://schemas.microsoft.com/office/drawing/2014/main" id="{6F27CA3D-27F2-F393-862D-EBDEFB0E2DB3}"/>
                </a:ext>
              </a:extLst>
            </p:cNvPr>
            <p:cNvSpPr>
              <a:spLocks noChangeShapeType="1"/>
            </p:cNvSpPr>
            <p:nvPr/>
          </p:nvSpPr>
          <p:spPr bwMode="auto">
            <a:xfrm flipV="1">
              <a:off x="3363" y="1008"/>
              <a:ext cx="0" cy="3888"/>
            </a:xfrm>
            <a:prstGeom prst="line">
              <a:avLst/>
            </a:prstGeom>
            <a:grpFill/>
            <a:ln w="9525">
              <a:solidFill>
                <a:srgbClr val="000000"/>
              </a:solidFill>
              <a:round/>
              <a:headEnd/>
              <a:tailEnd type="triangle" w="med" len="med"/>
            </a:ln>
          </p:spPr>
          <p:txBody>
            <a:bodyPr/>
            <a:lstStyle/>
            <a:p>
              <a:pPr fontAlgn="auto">
                <a:spcBef>
                  <a:spcPts val="0"/>
                </a:spcBef>
                <a:spcAft>
                  <a:spcPts val="0"/>
                </a:spcAft>
                <a:defRPr/>
              </a:pPr>
              <a:endParaRPr lang="en-US" kern="0">
                <a:latin typeface="Arial" charset="0"/>
                <a:cs typeface="Arial" charset="0"/>
              </a:endParaRPr>
            </a:p>
          </p:txBody>
        </p:sp>
        <p:grpSp>
          <p:nvGrpSpPr>
            <p:cNvPr id="3" name="Group 4">
              <a:extLst>
                <a:ext uri="{FF2B5EF4-FFF2-40B4-BE49-F238E27FC236}">
                  <a16:creationId xmlns:a16="http://schemas.microsoft.com/office/drawing/2014/main" id="{C50D09C3-3632-022E-74B4-D2DC61DA14C0}"/>
                </a:ext>
              </a:extLst>
            </p:cNvPr>
            <p:cNvGrpSpPr>
              <a:grpSpLocks/>
            </p:cNvGrpSpPr>
            <p:nvPr/>
          </p:nvGrpSpPr>
          <p:grpSpPr bwMode="auto">
            <a:xfrm>
              <a:off x="1584" y="1130"/>
              <a:ext cx="5733" cy="3095"/>
              <a:chOff x="1584" y="1130"/>
              <a:chExt cx="5733" cy="3095"/>
            </a:xfrm>
            <a:grpFill/>
          </p:grpSpPr>
          <p:sp>
            <p:nvSpPr>
              <p:cNvPr id="35" name="Text Box 5">
                <a:extLst>
                  <a:ext uri="{FF2B5EF4-FFF2-40B4-BE49-F238E27FC236}">
                    <a16:creationId xmlns:a16="http://schemas.microsoft.com/office/drawing/2014/main" id="{1F81138B-F307-92FE-2E34-3FA21A6F196D}"/>
                  </a:ext>
                </a:extLst>
              </p:cNvPr>
              <p:cNvSpPr txBox="1">
                <a:spLocks noChangeArrowheads="1"/>
              </p:cNvSpPr>
              <p:nvPr/>
            </p:nvSpPr>
            <p:spPr bwMode="auto">
              <a:xfrm>
                <a:off x="3744" y="3662"/>
                <a:ext cx="1618" cy="523"/>
              </a:xfrm>
              <a:prstGeom prst="rect">
                <a:avLst/>
              </a:prstGeom>
              <a:grpFill/>
              <a:ln w="9525">
                <a:noFill/>
                <a:miter lim="800000"/>
                <a:headEnd/>
                <a:tailEnd/>
              </a:ln>
            </p:spPr>
            <p:txBody>
              <a:bodyPr/>
              <a:lstStyle/>
              <a:p>
                <a:pPr fontAlgn="auto">
                  <a:spcBef>
                    <a:spcPts val="0"/>
                  </a:spcBef>
                  <a:spcAft>
                    <a:spcPts val="1000"/>
                  </a:spcAft>
                  <a:defRPr/>
                </a:pPr>
                <a:r>
                  <a:rPr lang="en-US" sz="3200" kern="0" dirty="0">
                    <a:latin typeface="Arial" charset="0"/>
                    <a:cs typeface="Arial" charset="0"/>
                  </a:rPr>
                  <a:t>NH</a:t>
                </a:r>
                <a:r>
                  <a:rPr lang="en-US" sz="3200" kern="0" baseline="-25000" dirty="0">
                    <a:latin typeface="Arial" charset="0"/>
                    <a:cs typeface="Arial" charset="0"/>
                  </a:rPr>
                  <a:t>3(g)</a:t>
                </a:r>
                <a:endParaRPr lang="en-US" sz="4800" kern="0" dirty="0">
                  <a:latin typeface="Arial" charset="0"/>
                  <a:cs typeface="Arial" charset="0"/>
                </a:endParaRPr>
              </a:p>
            </p:txBody>
          </p:sp>
          <p:sp>
            <p:nvSpPr>
              <p:cNvPr id="36" name="Text Box 6">
                <a:extLst>
                  <a:ext uri="{FF2B5EF4-FFF2-40B4-BE49-F238E27FC236}">
                    <a16:creationId xmlns:a16="http://schemas.microsoft.com/office/drawing/2014/main" id="{CC32E847-65D5-1881-54F6-35E836C1891E}"/>
                  </a:ext>
                </a:extLst>
              </p:cNvPr>
              <p:cNvSpPr txBox="1">
                <a:spLocks noChangeArrowheads="1"/>
              </p:cNvSpPr>
              <p:nvPr/>
            </p:nvSpPr>
            <p:spPr bwMode="auto">
              <a:xfrm>
                <a:off x="5674" y="2085"/>
                <a:ext cx="1643" cy="452"/>
              </a:xfrm>
              <a:prstGeom prst="rect">
                <a:avLst/>
              </a:prstGeom>
              <a:grpFill/>
              <a:ln w="9525">
                <a:noFill/>
                <a:miter lim="800000"/>
                <a:headEnd/>
                <a:tailEnd/>
              </a:ln>
            </p:spPr>
            <p:txBody>
              <a:bodyPr/>
              <a:lstStyle/>
              <a:p>
                <a:pPr fontAlgn="auto">
                  <a:spcBef>
                    <a:spcPts val="0"/>
                  </a:spcBef>
                  <a:spcAft>
                    <a:spcPts val="1000"/>
                  </a:spcAft>
                  <a:defRPr/>
                </a:pPr>
                <a:r>
                  <a:rPr lang="en-US" sz="2400" b="1" kern="0" dirty="0">
                    <a:latin typeface="Arial" charset="0"/>
                    <a:cs typeface="Arial" charset="0"/>
                  </a:rPr>
                  <a:t>945Kj</a:t>
                </a:r>
                <a:endParaRPr lang="en-US" sz="4000" kern="0" dirty="0">
                  <a:latin typeface="Arial" charset="0"/>
                  <a:cs typeface="Arial" charset="0"/>
                </a:endParaRPr>
              </a:p>
            </p:txBody>
          </p:sp>
          <p:sp>
            <p:nvSpPr>
              <p:cNvPr id="37" name="Text Box 7">
                <a:extLst>
                  <a:ext uri="{FF2B5EF4-FFF2-40B4-BE49-F238E27FC236}">
                    <a16:creationId xmlns:a16="http://schemas.microsoft.com/office/drawing/2014/main" id="{BAF66CD2-141F-683D-C554-4981225AD9F8}"/>
                  </a:ext>
                </a:extLst>
              </p:cNvPr>
              <p:cNvSpPr txBox="1">
                <a:spLocks noChangeArrowheads="1"/>
              </p:cNvSpPr>
              <p:nvPr/>
            </p:nvSpPr>
            <p:spPr bwMode="auto">
              <a:xfrm>
                <a:off x="5509" y="3354"/>
                <a:ext cx="1768" cy="603"/>
              </a:xfrm>
              <a:prstGeom prst="rect">
                <a:avLst/>
              </a:prstGeom>
              <a:grpFill/>
              <a:ln w="9525">
                <a:noFill/>
                <a:miter lim="800000"/>
                <a:headEnd/>
                <a:tailEnd/>
              </a:ln>
            </p:spPr>
            <p:txBody>
              <a:bodyPr/>
              <a:lstStyle/>
              <a:p>
                <a:pPr fontAlgn="auto">
                  <a:spcBef>
                    <a:spcPts val="0"/>
                  </a:spcBef>
                  <a:spcAft>
                    <a:spcPts val="1000"/>
                  </a:spcAft>
                  <a:defRPr/>
                </a:pPr>
                <a:r>
                  <a:rPr lang="en-US" sz="2400" b="1" kern="0" dirty="0">
                    <a:latin typeface="Arial" charset="0"/>
                    <a:cs typeface="Arial" charset="0"/>
                  </a:rPr>
                  <a:t>228Kj</a:t>
                </a:r>
                <a:endParaRPr lang="en-US" sz="4000" kern="0" dirty="0">
                  <a:latin typeface="Arial" charset="0"/>
                  <a:cs typeface="Arial" charset="0"/>
                </a:endParaRPr>
              </a:p>
            </p:txBody>
          </p:sp>
          <p:sp>
            <p:nvSpPr>
              <p:cNvPr id="38" name="Line 8">
                <a:extLst>
                  <a:ext uri="{FF2B5EF4-FFF2-40B4-BE49-F238E27FC236}">
                    <a16:creationId xmlns:a16="http://schemas.microsoft.com/office/drawing/2014/main" id="{F5822E3B-02C2-EFE2-CCFC-7AA2E01D5DA0}"/>
                  </a:ext>
                </a:extLst>
              </p:cNvPr>
              <p:cNvSpPr>
                <a:spLocks noChangeShapeType="1"/>
              </p:cNvSpPr>
              <p:nvPr/>
            </p:nvSpPr>
            <p:spPr bwMode="auto">
              <a:xfrm>
                <a:off x="3360" y="4225"/>
                <a:ext cx="2459" cy="0"/>
              </a:xfrm>
              <a:prstGeom prst="line">
                <a:avLst/>
              </a:prstGeom>
              <a:grpFill/>
              <a:ln w="9525">
                <a:solidFill>
                  <a:srgbClr val="000000"/>
                </a:solidFill>
                <a:round/>
                <a:headEnd/>
                <a:tailEnd/>
              </a:ln>
            </p:spPr>
            <p:txBody>
              <a:bodyPr/>
              <a:lstStyle/>
              <a:p>
                <a:pPr fontAlgn="auto">
                  <a:spcBef>
                    <a:spcPts val="0"/>
                  </a:spcBef>
                  <a:spcAft>
                    <a:spcPts val="0"/>
                  </a:spcAft>
                  <a:defRPr/>
                </a:pPr>
                <a:endParaRPr lang="en-US" kern="0">
                  <a:latin typeface="Arial" charset="0"/>
                  <a:cs typeface="Arial" charset="0"/>
                </a:endParaRPr>
              </a:p>
            </p:txBody>
          </p:sp>
          <p:sp>
            <p:nvSpPr>
              <p:cNvPr id="39" name="Text Box 9">
                <a:extLst>
                  <a:ext uri="{FF2B5EF4-FFF2-40B4-BE49-F238E27FC236}">
                    <a16:creationId xmlns:a16="http://schemas.microsoft.com/office/drawing/2014/main" id="{C89604A5-F457-0F5D-972C-EA41E69E2532}"/>
                  </a:ext>
                </a:extLst>
              </p:cNvPr>
              <p:cNvSpPr txBox="1">
                <a:spLocks noChangeArrowheads="1"/>
              </p:cNvSpPr>
              <p:nvPr/>
            </p:nvSpPr>
            <p:spPr bwMode="auto">
              <a:xfrm>
                <a:off x="3626" y="2592"/>
                <a:ext cx="2575" cy="452"/>
              </a:xfrm>
              <a:prstGeom prst="rect">
                <a:avLst/>
              </a:prstGeom>
              <a:grpFill/>
              <a:ln w="9525">
                <a:noFill/>
                <a:miter lim="800000"/>
                <a:headEnd/>
                <a:tailEnd/>
              </a:ln>
            </p:spPr>
            <p:txBody>
              <a:bodyPr/>
              <a:lstStyle/>
              <a:p>
                <a:pPr fontAlgn="auto">
                  <a:spcBef>
                    <a:spcPts val="0"/>
                  </a:spcBef>
                  <a:spcAft>
                    <a:spcPts val="1000"/>
                  </a:spcAft>
                  <a:defRPr/>
                </a:pPr>
                <a:r>
                  <a:rPr lang="en-US" sz="2800" kern="0" dirty="0">
                    <a:latin typeface="Arial" charset="0"/>
                    <a:cs typeface="Arial" charset="0"/>
                  </a:rPr>
                  <a:t>1/2N</a:t>
                </a:r>
                <a:r>
                  <a:rPr lang="en-US" sz="2800" kern="0" baseline="-25000" dirty="0">
                    <a:latin typeface="Arial" charset="0"/>
                    <a:cs typeface="Arial" charset="0"/>
                  </a:rPr>
                  <a:t>2(g)</a:t>
                </a:r>
                <a:r>
                  <a:rPr lang="en-US" sz="2800" kern="0" dirty="0">
                    <a:latin typeface="Arial" charset="0"/>
                    <a:cs typeface="Arial" charset="0"/>
                  </a:rPr>
                  <a:t>+3H</a:t>
                </a:r>
                <a:r>
                  <a:rPr lang="en-US" sz="2800" kern="0" baseline="-25000" dirty="0">
                    <a:latin typeface="Arial" charset="0"/>
                    <a:cs typeface="Arial" charset="0"/>
                  </a:rPr>
                  <a:t>(g)</a:t>
                </a:r>
              </a:p>
              <a:p>
                <a:pPr fontAlgn="auto">
                  <a:spcBef>
                    <a:spcPts val="0"/>
                  </a:spcBef>
                  <a:spcAft>
                    <a:spcPts val="0"/>
                  </a:spcAft>
                  <a:defRPr/>
                </a:pPr>
                <a:endParaRPr lang="en-US" sz="4400" kern="0" dirty="0">
                  <a:latin typeface="Arial" charset="0"/>
                  <a:cs typeface="Arial" charset="0"/>
                </a:endParaRPr>
              </a:p>
            </p:txBody>
          </p:sp>
          <p:sp>
            <p:nvSpPr>
              <p:cNvPr id="40" name="Line 10">
                <a:extLst>
                  <a:ext uri="{FF2B5EF4-FFF2-40B4-BE49-F238E27FC236}">
                    <a16:creationId xmlns:a16="http://schemas.microsoft.com/office/drawing/2014/main" id="{A77FD64F-48C4-E25D-E8D8-B0199C2DA649}"/>
                  </a:ext>
                </a:extLst>
              </p:cNvPr>
              <p:cNvSpPr>
                <a:spLocks noChangeShapeType="1"/>
              </p:cNvSpPr>
              <p:nvPr/>
            </p:nvSpPr>
            <p:spPr bwMode="auto">
              <a:xfrm>
                <a:off x="3369" y="3085"/>
                <a:ext cx="2459" cy="0"/>
              </a:xfrm>
              <a:prstGeom prst="line">
                <a:avLst/>
              </a:prstGeom>
              <a:grpFill/>
              <a:ln w="9525">
                <a:solidFill>
                  <a:srgbClr val="000000"/>
                </a:solidFill>
                <a:round/>
                <a:headEnd/>
                <a:tailEnd/>
              </a:ln>
            </p:spPr>
            <p:txBody>
              <a:bodyPr/>
              <a:lstStyle/>
              <a:p>
                <a:pPr fontAlgn="auto">
                  <a:spcBef>
                    <a:spcPts val="0"/>
                  </a:spcBef>
                  <a:spcAft>
                    <a:spcPts val="0"/>
                  </a:spcAft>
                  <a:defRPr/>
                </a:pPr>
                <a:endParaRPr lang="en-US" kern="0">
                  <a:latin typeface="Arial" charset="0"/>
                  <a:cs typeface="Arial" charset="0"/>
                </a:endParaRPr>
              </a:p>
            </p:txBody>
          </p:sp>
          <p:sp>
            <p:nvSpPr>
              <p:cNvPr id="41" name="Line 11">
                <a:extLst>
                  <a:ext uri="{FF2B5EF4-FFF2-40B4-BE49-F238E27FC236}">
                    <a16:creationId xmlns:a16="http://schemas.microsoft.com/office/drawing/2014/main" id="{93D6F6C7-39A1-321C-3B0C-EB0FC5EBCE9C}"/>
                  </a:ext>
                </a:extLst>
              </p:cNvPr>
              <p:cNvSpPr>
                <a:spLocks noChangeShapeType="1"/>
              </p:cNvSpPr>
              <p:nvPr/>
            </p:nvSpPr>
            <p:spPr bwMode="auto">
              <a:xfrm flipV="1">
                <a:off x="5401" y="3138"/>
                <a:ext cx="4" cy="1068"/>
              </a:xfrm>
              <a:prstGeom prst="line">
                <a:avLst/>
              </a:prstGeom>
              <a:grpFill/>
              <a:ln w="9525">
                <a:solidFill>
                  <a:srgbClr val="000000"/>
                </a:solidFill>
                <a:round/>
                <a:headEnd/>
                <a:tailEnd type="triangle" w="med" len="med"/>
              </a:ln>
            </p:spPr>
            <p:txBody>
              <a:bodyPr/>
              <a:lstStyle/>
              <a:p>
                <a:pPr fontAlgn="auto">
                  <a:spcBef>
                    <a:spcPts val="0"/>
                  </a:spcBef>
                  <a:spcAft>
                    <a:spcPts val="0"/>
                  </a:spcAft>
                  <a:defRPr/>
                </a:pPr>
                <a:endParaRPr lang="en-US" kern="0">
                  <a:latin typeface="Arial" charset="0"/>
                  <a:cs typeface="Arial" charset="0"/>
                </a:endParaRPr>
              </a:p>
            </p:txBody>
          </p:sp>
          <p:sp>
            <p:nvSpPr>
              <p:cNvPr id="42" name="Line 12">
                <a:extLst>
                  <a:ext uri="{FF2B5EF4-FFF2-40B4-BE49-F238E27FC236}">
                    <a16:creationId xmlns:a16="http://schemas.microsoft.com/office/drawing/2014/main" id="{44DEBA63-47BD-A7A8-49CB-2D4150B15695}"/>
                  </a:ext>
                </a:extLst>
              </p:cNvPr>
              <p:cNvSpPr>
                <a:spLocks noChangeShapeType="1"/>
              </p:cNvSpPr>
              <p:nvPr/>
            </p:nvSpPr>
            <p:spPr bwMode="auto">
              <a:xfrm flipV="1">
                <a:off x="5704" y="1662"/>
                <a:ext cx="0" cy="1357"/>
              </a:xfrm>
              <a:prstGeom prst="line">
                <a:avLst/>
              </a:prstGeom>
              <a:grpFill/>
              <a:ln w="9525">
                <a:solidFill>
                  <a:srgbClr val="000000"/>
                </a:solidFill>
                <a:round/>
                <a:headEnd/>
                <a:tailEnd type="triangle" w="med" len="med"/>
              </a:ln>
            </p:spPr>
            <p:txBody>
              <a:bodyPr/>
              <a:lstStyle/>
              <a:p>
                <a:pPr fontAlgn="auto">
                  <a:spcBef>
                    <a:spcPts val="0"/>
                  </a:spcBef>
                  <a:spcAft>
                    <a:spcPts val="0"/>
                  </a:spcAft>
                  <a:defRPr/>
                </a:pPr>
                <a:endParaRPr lang="en-US" kern="0">
                  <a:latin typeface="Arial" charset="0"/>
                  <a:cs typeface="Arial" charset="0"/>
                </a:endParaRPr>
              </a:p>
            </p:txBody>
          </p:sp>
          <p:sp>
            <p:nvSpPr>
              <p:cNvPr id="43" name="Text Box 13">
                <a:extLst>
                  <a:ext uri="{FF2B5EF4-FFF2-40B4-BE49-F238E27FC236}">
                    <a16:creationId xmlns:a16="http://schemas.microsoft.com/office/drawing/2014/main" id="{65A51239-8CB7-584C-C947-F674BBC73B12}"/>
                  </a:ext>
                </a:extLst>
              </p:cNvPr>
              <p:cNvSpPr txBox="1">
                <a:spLocks noChangeArrowheads="1"/>
              </p:cNvSpPr>
              <p:nvPr/>
            </p:nvSpPr>
            <p:spPr bwMode="auto">
              <a:xfrm>
                <a:off x="3626" y="1130"/>
                <a:ext cx="2513" cy="452"/>
              </a:xfrm>
              <a:prstGeom prst="rect">
                <a:avLst/>
              </a:prstGeom>
              <a:grpFill/>
              <a:ln w="9525">
                <a:noFill/>
                <a:miter lim="800000"/>
                <a:headEnd/>
                <a:tailEnd/>
              </a:ln>
            </p:spPr>
            <p:txBody>
              <a:bodyPr/>
              <a:lstStyle/>
              <a:p>
                <a:pPr fontAlgn="auto">
                  <a:spcBef>
                    <a:spcPts val="0"/>
                  </a:spcBef>
                  <a:spcAft>
                    <a:spcPts val="1000"/>
                  </a:spcAft>
                  <a:defRPr/>
                </a:pPr>
                <a:r>
                  <a:rPr lang="en-US" sz="2800" kern="0" dirty="0">
                    <a:latin typeface="Arial" charset="0"/>
                    <a:cs typeface="Arial" charset="0"/>
                  </a:rPr>
                  <a:t>N</a:t>
                </a:r>
                <a:r>
                  <a:rPr lang="en-US" sz="2800" kern="0" baseline="-25000" dirty="0">
                    <a:latin typeface="Arial" charset="0"/>
                    <a:cs typeface="Arial" charset="0"/>
                  </a:rPr>
                  <a:t>(g)</a:t>
                </a:r>
                <a:r>
                  <a:rPr lang="en-US" sz="2800" kern="0" dirty="0">
                    <a:latin typeface="Arial" charset="0"/>
                    <a:cs typeface="Arial" charset="0"/>
                  </a:rPr>
                  <a:t>+3H</a:t>
                </a:r>
                <a:r>
                  <a:rPr lang="en-US" sz="2800" kern="0" baseline="-25000" dirty="0">
                    <a:latin typeface="Arial" charset="0"/>
                    <a:cs typeface="Arial" charset="0"/>
                  </a:rPr>
                  <a:t>(g)</a:t>
                </a:r>
              </a:p>
              <a:p>
                <a:pPr fontAlgn="auto">
                  <a:spcBef>
                    <a:spcPts val="0"/>
                  </a:spcBef>
                  <a:spcAft>
                    <a:spcPts val="0"/>
                  </a:spcAft>
                  <a:defRPr/>
                </a:pPr>
                <a:endParaRPr lang="en-US" sz="4400" kern="0" dirty="0">
                  <a:latin typeface="Arial" charset="0"/>
                  <a:cs typeface="Arial" charset="0"/>
                </a:endParaRPr>
              </a:p>
            </p:txBody>
          </p:sp>
          <p:sp>
            <p:nvSpPr>
              <p:cNvPr id="44" name="Line 14">
                <a:extLst>
                  <a:ext uri="{FF2B5EF4-FFF2-40B4-BE49-F238E27FC236}">
                    <a16:creationId xmlns:a16="http://schemas.microsoft.com/office/drawing/2014/main" id="{26D3003E-1EB0-0F53-2218-CD0F6D12F568}"/>
                  </a:ext>
                </a:extLst>
              </p:cNvPr>
              <p:cNvSpPr>
                <a:spLocks noChangeShapeType="1"/>
              </p:cNvSpPr>
              <p:nvPr/>
            </p:nvSpPr>
            <p:spPr bwMode="auto">
              <a:xfrm>
                <a:off x="3428" y="1624"/>
                <a:ext cx="2459" cy="0"/>
              </a:xfrm>
              <a:prstGeom prst="line">
                <a:avLst/>
              </a:prstGeom>
              <a:grpFill/>
              <a:ln w="9525">
                <a:solidFill>
                  <a:srgbClr val="000000"/>
                </a:solidFill>
                <a:round/>
                <a:headEnd/>
                <a:tailEnd/>
              </a:ln>
            </p:spPr>
            <p:txBody>
              <a:bodyPr/>
              <a:lstStyle/>
              <a:p>
                <a:pPr fontAlgn="auto">
                  <a:spcBef>
                    <a:spcPts val="0"/>
                  </a:spcBef>
                  <a:spcAft>
                    <a:spcPts val="0"/>
                  </a:spcAft>
                  <a:defRPr/>
                </a:pPr>
                <a:endParaRPr lang="en-US" kern="0">
                  <a:latin typeface="Arial" charset="0"/>
                  <a:cs typeface="Arial" charset="0"/>
                </a:endParaRPr>
              </a:p>
            </p:txBody>
          </p:sp>
          <p:sp>
            <p:nvSpPr>
              <p:cNvPr id="45" name="Text Box 15">
                <a:extLst>
                  <a:ext uri="{FF2B5EF4-FFF2-40B4-BE49-F238E27FC236}">
                    <a16:creationId xmlns:a16="http://schemas.microsoft.com/office/drawing/2014/main" id="{66E842C9-4539-0176-D728-66D12E93685D}"/>
                  </a:ext>
                </a:extLst>
              </p:cNvPr>
              <p:cNvSpPr txBox="1">
                <a:spLocks noChangeArrowheads="1"/>
              </p:cNvSpPr>
              <p:nvPr/>
            </p:nvSpPr>
            <p:spPr bwMode="auto">
              <a:xfrm>
                <a:off x="1584" y="1528"/>
                <a:ext cx="1722" cy="452"/>
              </a:xfrm>
              <a:prstGeom prst="rect">
                <a:avLst/>
              </a:prstGeom>
              <a:grpFill/>
              <a:ln w="9525">
                <a:noFill/>
                <a:miter lim="800000"/>
                <a:headEnd/>
                <a:tailEnd/>
              </a:ln>
            </p:spPr>
            <p:txBody>
              <a:bodyPr/>
              <a:lstStyle/>
              <a:p>
                <a:pPr algn="r" rtl="1" fontAlgn="auto">
                  <a:spcBef>
                    <a:spcPts val="0"/>
                  </a:spcBef>
                  <a:spcAft>
                    <a:spcPts val="1000"/>
                  </a:spcAft>
                  <a:defRPr/>
                </a:pPr>
                <a:r>
                  <a:rPr lang="he-IL" sz="2000" kern="0" dirty="0">
                    <a:latin typeface="Arial" charset="0"/>
                    <a:cs typeface="Arial" charset="0"/>
                  </a:rPr>
                  <a:t>אנרגיה </a:t>
                </a:r>
                <a:endParaRPr lang="en-US" sz="3600" kern="0" dirty="0">
                  <a:latin typeface="Arial" charset="0"/>
                  <a:cs typeface="Arial" charset="0"/>
                </a:endParaRPr>
              </a:p>
            </p:txBody>
          </p:sp>
        </p:grpSp>
      </p:gr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a:extLst>
              <a:ext uri="{FF2B5EF4-FFF2-40B4-BE49-F238E27FC236}">
                <a16:creationId xmlns:a16="http://schemas.microsoft.com/office/drawing/2014/main" id="{F3C7B215-2117-102C-8DC4-9FFD38A6BCAF}"/>
              </a:ext>
            </a:extLst>
          </p:cNvPr>
          <p:cNvSpPr>
            <a:spLocks noGrp="1" noChangeArrowheads="1"/>
          </p:cNvSpPr>
          <p:nvPr>
            <p:ph type="title" idx="4294967295"/>
          </p:nvPr>
        </p:nvSpPr>
        <p:spPr bwMode="auto">
          <a:xfrm>
            <a:off x="457200" y="188913"/>
            <a:ext cx="8110538" cy="7921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en-US"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שאלה</a:t>
            </a:r>
            <a:endParaRPr kumimoji="0" lang="en-US" altLang="en-US"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40962" name="Rectangle 1">
            <a:extLst>
              <a:ext uri="{FF2B5EF4-FFF2-40B4-BE49-F238E27FC236}">
                <a16:creationId xmlns:a16="http://schemas.microsoft.com/office/drawing/2014/main" id="{298596C0-0823-AF30-999A-EB85E48D18E6}"/>
              </a:ext>
            </a:extLst>
          </p:cNvPr>
          <p:cNvSpPr>
            <a:spLocks noChangeArrowheads="1"/>
          </p:cNvSpPr>
          <p:nvPr/>
        </p:nvSpPr>
        <p:spPr bwMode="auto">
          <a:xfrm>
            <a:off x="3419475" y="1196975"/>
            <a:ext cx="5399088"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en-US" sz="2800" b="1">
                <a:solidFill>
                  <a:schemeClr val="tx2"/>
                </a:solidFill>
              </a:rPr>
              <a:t>לפניך דיאגרמה של שינויי אנתלפיה</a:t>
            </a:r>
            <a:endParaRPr lang="en-US" altLang="en-US" sz="2800" b="1">
              <a:solidFill>
                <a:schemeClr val="tx2"/>
              </a:solidFill>
            </a:endParaRPr>
          </a:p>
          <a:p>
            <a:pPr algn="r" rtl="1" eaLnBrk="1" hangingPunct="1"/>
            <a:r>
              <a:rPr lang="he-IL" altLang="en-US" sz="2800" b="1">
                <a:solidFill>
                  <a:schemeClr val="tx2"/>
                </a:solidFill>
              </a:rPr>
              <a:t>מהי אנרגית הקשר </a:t>
            </a:r>
            <a:r>
              <a:rPr lang="en-US" altLang="en-US" sz="2800" b="1">
                <a:solidFill>
                  <a:schemeClr val="tx2"/>
                </a:solidFill>
              </a:rPr>
              <a:t>S</a:t>
            </a:r>
            <a:r>
              <a:rPr lang="he-IL" altLang="en-US" sz="2800" b="1">
                <a:solidFill>
                  <a:schemeClr val="tx2"/>
                </a:solidFill>
              </a:rPr>
              <a:t>-</a:t>
            </a:r>
            <a:r>
              <a:rPr lang="en-US" altLang="en-US" sz="2800" b="1">
                <a:solidFill>
                  <a:schemeClr val="tx2"/>
                </a:solidFill>
              </a:rPr>
              <a:t>H</a:t>
            </a:r>
            <a:r>
              <a:rPr lang="he-IL" altLang="en-US" sz="2800" b="1">
                <a:solidFill>
                  <a:schemeClr val="tx2"/>
                </a:solidFill>
              </a:rPr>
              <a:t> ?</a:t>
            </a:r>
            <a:endParaRPr lang="en-US" altLang="en-US" sz="2800" b="1">
              <a:solidFill>
                <a:schemeClr val="tx2"/>
              </a:solidFill>
            </a:endParaRPr>
          </a:p>
          <a:p>
            <a:pPr algn="r" rtl="1" eaLnBrk="1" hangingPunct="1"/>
            <a:r>
              <a:rPr lang="he-IL" altLang="en-US" sz="2800" b="1">
                <a:solidFill>
                  <a:schemeClr val="tx2"/>
                </a:solidFill>
              </a:rPr>
              <a:t>1. </a:t>
            </a:r>
            <a:r>
              <a:rPr lang="en-US" altLang="en-US" sz="2800" b="1">
                <a:solidFill>
                  <a:schemeClr val="tx2"/>
                </a:solidFill>
              </a:rPr>
              <a:t>736  kJ</a:t>
            </a:r>
          </a:p>
          <a:p>
            <a:pPr algn="r" rtl="1" eaLnBrk="1" hangingPunct="1"/>
            <a:r>
              <a:rPr lang="he-IL" altLang="en-US" sz="2800" b="1">
                <a:solidFill>
                  <a:schemeClr val="tx2"/>
                </a:solidFill>
              </a:rPr>
              <a:t>2. </a:t>
            </a:r>
            <a:r>
              <a:rPr lang="en-US" altLang="en-US" sz="2800" b="1">
                <a:solidFill>
                  <a:schemeClr val="tx2"/>
                </a:solidFill>
              </a:rPr>
              <a:t>368  kJ</a:t>
            </a:r>
            <a:r>
              <a:rPr lang="he-IL" altLang="en-US" sz="2800" b="1">
                <a:solidFill>
                  <a:schemeClr val="tx2"/>
                </a:solidFill>
              </a:rPr>
              <a:t>       </a:t>
            </a:r>
            <a:endParaRPr lang="en-US" altLang="en-US" sz="2800" b="1">
              <a:solidFill>
                <a:schemeClr val="tx2"/>
              </a:solidFill>
            </a:endParaRPr>
          </a:p>
          <a:p>
            <a:pPr algn="r" rtl="1" eaLnBrk="1" hangingPunct="1"/>
            <a:r>
              <a:rPr lang="he-IL" altLang="en-US" sz="2800" b="1">
                <a:solidFill>
                  <a:schemeClr val="tx2"/>
                </a:solidFill>
              </a:rPr>
              <a:t>3. </a:t>
            </a:r>
            <a:r>
              <a:rPr lang="en-US" altLang="en-US" sz="2800" b="1">
                <a:solidFill>
                  <a:schemeClr val="tx2"/>
                </a:solidFill>
              </a:rPr>
              <a:t>300  kJ</a:t>
            </a:r>
            <a:r>
              <a:rPr lang="he-IL" altLang="en-US" sz="2800" b="1">
                <a:solidFill>
                  <a:schemeClr val="tx2"/>
                </a:solidFill>
              </a:rPr>
              <a:t>          </a:t>
            </a:r>
            <a:endParaRPr lang="en-US" altLang="en-US" sz="2800" b="1">
              <a:solidFill>
                <a:schemeClr val="tx2"/>
              </a:solidFill>
            </a:endParaRPr>
          </a:p>
          <a:p>
            <a:pPr algn="r" rtl="1" eaLnBrk="1" hangingPunct="1"/>
            <a:r>
              <a:rPr lang="he-IL" altLang="en-US" sz="2800" b="1">
                <a:solidFill>
                  <a:schemeClr val="tx2"/>
                </a:solidFill>
              </a:rPr>
              <a:t>4. </a:t>
            </a:r>
            <a:r>
              <a:rPr lang="en-US" altLang="en-US" sz="2800" b="1">
                <a:solidFill>
                  <a:schemeClr val="tx2"/>
                </a:solidFill>
              </a:rPr>
              <a:t>150  kJ</a:t>
            </a:r>
          </a:p>
        </p:txBody>
      </p:sp>
      <p:sp>
        <p:nvSpPr>
          <p:cNvPr id="40966" name="Text Box 6">
            <a:extLst>
              <a:ext uri="{FF2B5EF4-FFF2-40B4-BE49-F238E27FC236}">
                <a16:creationId xmlns:a16="http://schemas.microsoft.com/office/drawing/2014/main" id="{0D11C4B3-2F7E-D727-20E9-49C51F2A82F0}"/>
              </a:ext>
              <a:ext uri="{C183D7F6-B498-43B3-948B-1728B52AA6E4}">
                <adec:decorative xmlns:adec="http://schemas.microsoft.com/office/drawing/2017/decorative" val="1"/>
              </a:ext>
            </a:extLst>
          </p:cNvPr>
          <p:cNvSpPr txBox="1">
            <a:spLocks noChangeArrowheads="1"/>
          </p:cNvSpPr>
          <p:nvPr/>
        </p:nvSpPr>
        <p:spPr bwMode="auto">
          <a:xfrm>
            <a:off x="1233488" y="38227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2060"/>
                </a:solidFill>
              </a:rPr>
              <a:t>H</a:t>
            </a:r>
            <a:r>
              <a:rPr lang="en-US" altLang="en-US" sz="2800" b="1" baseline="-25000">
                <a:solidFill>
                  <a:srgbClr val="002060"/>
                </a:solidFill>
              </a:rPr>
              <a:t>2(g) </a:t>
            </a:r>
            <a:r>
              <a:rPr lang="en-US" altLang="en-US" sz="2800" b="1">
                <a:solidFill>
                  <a:srgbClr val="002060"/>
                </a:solidFill>
              </a:rPr>
              <a:t>+ S</a:t>
            </a:r>
            <a:r>
              <a:rPr lang="en-US" altLang="en-US" sz="2800" b="1" baseline="-25000">
                <a:solidFill>
                  <a:srgbClr val="002060"/>
                </a:solidFill>
              </a:rPr>
              <a:t>(g)</a:t>
            </a:r>
            <a:endParaRPr lang="en-US" altLang="en-US" sz="2800" b="1">
              <a:solidFill>
                <a:srgbClr val="002060"/>
              </a:solidFill>
            </a:endParaRPr>
          </a:p>
        </p:txBody>
      </p:sp>
      <p:sp>
        <p:nvSpPr>
          <p:cNvPr id="40968" name="Text Box 8">
            <a:extLst>
              <a:ext uri="{FF2B5EF4-FFF2-40B4-BE49-F238E27FC236}">
                <a16:creationId xmlns:a16="http://schemas.microsoft.com/office/drawing/2014/main" id="{0261FD8E-19ED-5B1F-2661-3A850D215A49}"/>
              </a:ext>
              <a:ext uri="{C183D7F6-B498-43B3-948B-1728B52AA6E4}">
                <adec:decorative xmlns:adec="http://schemas.microsoft.com/office/drawing/2017/decorative" val="1"/>
              </a:ext>
            </a:extLst>
          </p:cNvPr>
          <p:cNvSpPr txBox="1">
            <a:spLocks noChangeArrowheads="1"/>
          </p:cNvSpPr>
          <p:nvPr/>
        </p:nvSpPr>
        <p:spPr bwMode="auto">
          <a:xfrm>
            <a:off x="1233488" y="2465388"/>
            <a:ext cx="2870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002060"/>
                </a:solidFill>
              </a:rPr>
              <a:t>2H</a:t>
            </a:r>
            <a:r>
              <a:rPr lang="en-US" altLang="en-US" sz="2800" b="1" baseline="-25000" dirty="0">
                <a:solidFill>
                  <a:srgbClr val="002060"/>
                </a:solidFill>
              </a:rPr>
              <a:t>(g)</a:t>
            </a:r>
            <a:r>
              <a:rPr lang="en-US" altLang="en-US" sz="2800" b="1" dirty="0">
                <a:solidFill>
                  <a:srgbClr val="002060"/>
                </a:solidFill>
              </a:rPr>
              <a:t> + S</a:t>
            </a:r>
            <a:r>
              <a:rPr lang="en-US" altLang="en-US" sz="2800" b="1" baseline="-25000" dirty="0">
                <a:solidFill>
                  <a:srgbClr val="002060"/>
                </a:solidFill>
              </a:rPr>
              <a:t>(g)</a:t>
            </a:r>
            <a:endParaRPr lang="en-US" altLang="en-US" sz="2800" b="1" dirty="0">
              <a:solidFill>
                <a:srgbClr val="002060"/>
              </a:solidFill>
            </a:endParaRPr>
          </a:p>
        </p:txBody>
      </p:sp>
      <p:sp>
        <p:nvSpPr>
          <p:cNvPr id="40970" name="Text Box 10">
            <a:extLst>
              <a:ext uri="{FF2B5EF4-FFF2-40B4-BE49-F238E27FC236}">
                <a16:creationId xmlns:a16="http://schemas.microsoft.com/office/drawing/2014/main" id="{E7ECBCB0-CD89-2500-7806-EE41992D1D00}"/>
              </a:ext>
              <a:ext uri="{C183D7F6-B498-43B3-948B-1728B52AA6E4}">
                <adec:decorative xmlns:adec="http://schemas.microsoft.com/office/drawing/2017/decorative" val="1"/>
              </a:ext>
            </a:extLst>
          </p:cNvPr>
          <p:cNvSpPr txBox="1">
            <a:spLocks noChangeArrowheads="1"/>
          </p:cNvSpPr>
          <p:nvPr/>
        </p:nvSpPr>
        <p:spPr bwMode="auto">
          <a:xfrm>
            <a:off x="1079500" y="5157788"/>
            <a:ext cx="243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2060"/>
                </a:solidFill>
              </a:rPr>
              <a:t>H</a:t>
            </a:r>
            <a:r>
              <a:rPr lang="en-US" altLang="en-US" sz="2800" b="1" baseline="-25000">
                <a:solidFill>
                  <a:srgbClr val="002060"/>
                </a:solidFill>
              </a:rPr>
              <a:t>2</a:t>
            </a:r>
            <a:r>
              <a:rPr lang="en-US" altLang="en-US" sz="2800" b="1">
                <a:solidFill>
                  <a:srgbClr val="002060"/>
                </a:solidFill>
              </a:rPr>
              <a:t>S(g</a:t>
            </a:r>
            <a:r>
              <a:rPr lang="en-US" altLang="en-US" sz="2800" b="1" baseline="-25000">
                <a:solidFill>
                  <a:srgbClr val="002060"/>
                </a:solidFill>
              </a:rPr>
              <a:t>)</a:t>
            </a:r>
            <a:endParaRPr lang="en-US" altLang="en-US" sz="2800" b="1">
              <a:solidFill>
                <a:srgbClr val="002060"/>
              </a:solidFill>
            </a:endParaRPr>
          </a:p>
        </p:txBody>
      </p:sp>
      <p:grpSp>
        <p:nvGrpSpPr>
          <p:cNvPr id="2" name="Group 1">
            <a:extLst>
              <a:ext uri="{FF2B5EF4-FFF2-40B4-BE49-F238E27FC236}">
                <a16:creationId xmlns:a16="http://schemas.microsoft.com/office/drawing/2014/main" id="{EA7614FE-2629-4980-3FBD-5B6F9993A6E1}"/>
              </a:ext>
              <a:ext uri="{C183D7F6-B498-43B3-948B-1728B52AA6E4}">
                <adec:decorative xmlns:adec="http://schemas.microsoft.com/office/drawing/2017/decorative" val="1"/>
              </a:ext>
            </a:extLst>
          </p:cNvPr>
          <p:cNvGrpSpPr/>
          <p:nvPr/>
        </p:nvGrpSpPr>
        <p:grpSpPr>
          <a:xfrm>
            <a:off x="776288" y="1533525"/>
            <a:ext cx="3276600" cy="4343400"/>
            <a:chOff x="776288" y="1533525"/>
            <a:chExt cx="3276600" cy="4343400"/>
          </a:xfrm>
        </p:grpSpPr>
        <p:sp>
          <p:nvSpPr>
            <p:cNvPr id="40964" name="Line 4">
              <a:extLst>
                <a:ext uri="{FF2B5EF4-FFF2-40B4-BE49-F238E27FC236}">
                  <a16:creationId xmlns:a16="http://schemas.microsoft.com/office/drawing/2014/main" id="{940F7CE0-F3D3-4FD0-3040-24158D0DA567}"/>
                </a:ext>
              </a:extLst>
            </p:cNvPr>
            <p:cNvSpPr>
              <a:spLocks noChangeShapeType="1"/>
            </p:cNvSpPr>
            <p:nvPr/>
          </p:nvSpPr>
          <p:spPr bwMode="auto">
            <a:xfrm flipV="1">
              <a:off x="852488" y="1533525"/>
              <a:ext cx="0" cy="434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5" name="Line 5">
              <a:extLst>
                <a:ext uri="{FF2B5EF4-FFF2-40B4-BE49-F238E27FC236}">
                  <a16:creationId xmlns:a16="http://schemas.microsoft.com/office/drawing/2014/main" id="{244858CA-0D95-4F4E-0947-846AE800E54E}"/>
                </a:ext>
              </a:extLst>
            </p:cNvPr>
            <p:cNvSpPr>
              <a:spLocks noChangeShapeType="1"/>
            </p:cNvSpPr>
            <p:nvPr/>
          </p:nvSpPr>
          <p:spPr bwMode="auto">
            <a:xfrm>
              <a:off x="776288" y="4356100"/>
              <a:ext cx="327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7" name="Line 7">
              <a:extLst>
                <a:ext uri="{FF2B5EF4-FFF2-40B4-BE49-F238E27FC236}">
                  <a16:creationId xmlns:a16="http://schemas.microsoft.com/office/drawing/2014/main" id="{309B73F0-C151-F74D-DF2F-6E13A4FC5BE2}"/>
                </a:ext>
              </a:extLst>
            </p:cNvPr>
            <p:cNvSpPr>
              <a:spLocks noChangeShapeType="1"/>
            </p:cNvSpPr>
            <p:nvPr/>
          </p:nvSpPr>
          <p:spPr bwMode="auto">
            <a:xfrm>
              <a:off x="852488" y="2984500"/>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9" name="Line 9">
              <a:extLst>
                <a:ext uri="{FF2B5EF4-FFF2-40B4-BE49-F238E27FC236}">
                  <a16:creationId xmlns:a16="http://schemas.microsoft.com/office/drawing/2014/main" id="{320E19FF-97DC-688F-4381-DDAEA2F8317B}"/>
                </a:ext>
              </a:extLst>
            </p:cNvPr>
            <p:cNvSpPr>
              <a:spLocks noChangeShapeType="1"/>
            </p:cNvSpPr>
            <p:nvPr/>
          </p:nvSpPr>
          <p:spPr bwMode="auto">
            <a:xfrm>
              <a:off x="852488" y="5781675"/>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1" name="Line 11">
              <a:extLst>
                <a:ext uri="{FF2B5EF4-FFF2-40B4-BE49-F238E27FC236}">
                  <a16:creationId xmlns:a16="http://schemas.microsoft.com/office/drawing/2014/main" id="{48E9A4AF-D8CD-5764-269C-E0E9B40C4EE1}"/>
                </a:ext>
              </a:extLst>
            </p:cNvPr>
            <p:cNvSpPr>
              <a:spLocks noChangeShapeType="1"/>
            </p:cNvSpPr>
            <p:nvPr/>
          </p:nvSpPr>
          <p:spPr bwMode="auto">
            <a:xfrm flipV="1">
              <a:off x="3600450" y="2968625"/>
              <a:ext cx="0" cy="13604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2" name="Line 13">
              <a:extLst>
                <a:ext uri="{FF2B5EF4-FFF2-40B4-BE49-F238E27FC236}">
                  <a16:creationId xmlns:a16="http://schemas.microsoft.com/office/drawing/2014/main" id="{E3B98C88-9740-88B1-75A5-A8CB7ADAF495}"/>
                </a:ext>
              </a:extLst>
            </p:cNvPr>
            <p:cNvSpPr>
              <a:spLocks noChangeShapeType="1"/>
            </p:cNvSpPr>
            <p:nvPr/>
          </p:nvSpPr>
          <p:spPr bwMode="auto">
            <a:xfrm flipV="1">
              <a:off x="1309688" y="4352925"/>
              <a:ext cx="0" cy="1447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0973" name="Text Box 20">
            <a:extLst>
              <a:ext uri="{FF2B5EF4-FFF2-40B4-BE49-F238E27FC236}">
                <a16:creationId xmlns:a16="http://schemas.microsoft.com/office/drawing/2014/main" id="{591B22F2-B85D-F7A6-01A4-80C35C42A13D}"/>
              </a:ext>
              <a:ext uri="{C183D7F6-B498-43B3-948B-1728B52AA6E4}">
                <adec:decorative xmlns:adec="http://schemas.microsoft.com/office/drawing/2017/decorative" val="1"/>
              </a:ext>
            </a:extLst>
          </p:cNvPr>
          <p:cNvSpPr txBox="1">
            <a:spLocks noChangeArrowheads="1"/>
          </p:cNvSpPr>
          <p:nvPr/>
        </p:nvSpPr>
        <p:spPr bwMode="auto">
          <a:xfrm>
            <a:off x="395288" y="14605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002060"/>
                </a:solidFill>
              </a:rPr>
              <a:t>H</a:t>
            </a:r>
          </a:p>
        </p:txBody>
      </p:sp>
      <p:sp>
        <p:nvSpPr>
          <p:cNvPr id="40974" name="Text Box 19">
            <a:extLst>
              <a:ext uri="{FF2B5EF4-FFF2-40B4-BE49-F238E27FC236}">
                <a16:creationId xmlns:a16="http://schemas.microsoft.com/office/drawing/2014/main" id="{C12E1E02-6CDB-C913-45F1-4872F2E3F1A3}"/>
              </a:ext>
              <a:ext uri="{C183D7F6-B498-43B3-948B-1728B52AA6E4}">
                <adec:decorative xmlns:adec="http://schemas.microsoft.com/office/drawing/2017/decorative" val="1"/>
              </a:ext>
            </a:extLst>
          </p:cNvPr>
          <p:cNvSpPr txBox="1">
            <a:spLocks noChangeArrowheads="1"/>
          </p:cNvSpPr>
          <p:nvPr/>
        </p:nvSpPr>
        <p:spPr bwMode="auto">
          <a:xfrm>
            <a:off x="1584325" y="4652963"/>
            <a:ext cx="1582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t>300 kJ</a:t>
            </a:r>
          </a:p>
        </p:txBody>
      </p:sp>
      <p:sp>
        <p:nvSpPr>
          <p:cNvPr id="40975" name="Text Box 20">
            <a:extLst>
              <a:ext uri="{FF2B5EF4-FFF2-40B4-BE49-F238E27FC236}">
                <a16:creationId xmlns:a16="http://schemas.microsoft.com/office/drawing/2014/main" id="{A9739072-224A-75E5-0E9F-91B29E52F6EF}"/>
              </a:ext>
              <a:ext uri="{C183D7F6-B498-43B3-948B-1728B52AA6E4}">
                <adec:decorative xmlns:adec="http://schemas.microsoft.com/office/drawing/2017/decorative" val="1"/>
              </a:ext>
            </a:extLst>
          </p:cNvPr>
          <p:cNvSpPr txBox="1">
            <a:spLocks noChangeArrowheads="1"/>
          </p:cNvSpPr>
          <p:nvPr/>
        </p:nvSpPr>
        <p:spPr bwMode="auto">
          <a:xfrm>
            <a:off x="3635375" y="3357563"/>
            <a:ext cx="1582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t>436 kJ</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כותרת 1">
            <a:extLst>
              <a:ext uri="{FF2B5EF4-FFF2-40B4-BE49-F238E27FC236}">
                <a16:creationId xmlns:a16="http://schemas.microsoft.com/office/drawing/2014/main" id="{988622B9-6ED5-FDB9-8ABD-73A06519AE62}"/>
              </a:ext>
            </a:extLst>
          </p:cNvPr>
          <p:cNvSpPr>
            <a:spLocks noGrp="1"/>
          </p:cNvSpPr>
          <p:nvPr>
            <p:ph type="title" idx="4294967295"/>
          </p:nvPr>
        </p:nvSpPr>
        <p:spPr/>
        <p:txBody>
          <a:bodyPr/>
          <a:lstStyle/>
          <a:p>
            <a:pPr eaLnBrk="1" hangingPunct="1"/>
            <a:r>
              <a:rPr lang="he-IL" altLang="en-US"/>
              <a:t>אנתלפיית אטומיזציה</a:t>
            </a:r>
          </a:p>
        </p:txBody>
      </p:sp>
      <p:sp>
        <p:nvSpPr>
          <p:cNvPr id="3" name="מציין מיקום תוכן 2">
            <a:extLst>
              <a:ext uri="{FF2B5EF4-FFF2-40B4-BE49-F238E27FC236}">
                <a16:creationId xmlns:a16="http://schemas.microsoft.com/office/drawing/2014/main" id="{3218D97A-8069-F237-B8BD-52FF9550A6B7}"/>
              </a:ext>
            </a:extLst>
          </p:cNvPr>
          <p:cNvSpPr>
            <a:spLocks noGrp="1"/>
          </p:cNvSpPr>
          <p:nvPr>
            <p:ph sz="half" idx="4294967295"/>
          </p:nvPr>
        </p:nvSpPr>
        <p:spPr>
          <a:xfrm>
            <a:off x="457200" y="1557338"/>
            <a:ext cx="4068763" cy="4068762"/>
          </a:xfrm>
        </p:spPr>
        <p:txBody>
          <a:bodyPr>
            <a:normAutofit lnSpcReduction="10000"/>
          </a:bodyPr>
          <a:lstStyle/>
          <a:p>
            <a:pPr algn="l" eaLnBrk="1" hangingPunct="1">
              <a:lnSpc>
                <a:spcPct val="90000"/>
              </a:lnSpc>
              <a:buFont typeface="Wingdings" panose="05000000000000000000" pitchFamily="2" charset="2"/>
              <a:buNone/>
              <a:defRPr/>
            </a:pPr>
            <a:r>
              <a:rPr lang="en-US" sz="2800"/>
              <a:t>C</a:t>
            </a:r>
            <a:r>
              <a:rPr lang="en-US" sz="2800" baseline="-25000"/>
              <a:t>(s) </a:t>
            </a:r>
            <a:r>
              <a:rPr lang="en-US" sz="2800"/>
              <a:t>→ C</a:t>
            </a:r>
            <a:r>
              <a:rPr lang="en-US" sz="2800" baseline="-25000"/>
              <a:t>(g)</a:t>
            </a:r>
            <a:endParaRPr lang="he-IL" sz="2800" baseline="-25000"/>
          </a:p>
          <a:p>
            <a:pPr algn="l" eaLnBrk="1" hangingPunct="1">
              <a:lnSpc>
                <a:spcPct val="90000"/>
              </a:lnSpc>
              <a:buFont typeface="Wingdings" panose="05000000000000000000" pitchFamily="2" charset="2"/>
              <a:buNone/>
              <a:defRPr/>
            </a:pPr>
            <a:endParaRPr lang="en-US" sz="2800"/>
          </a:p>
          <a:p>
            <a:pPr algn="l" eaLnBrk="1" hangingPunct="1">
              <a:lnSpc>
                <a:spcPct val="90000"/>
              </a:lnSpc>
              <a:buFont typeface="Wingdings" panose="05000000000000000000" pitchFamily="2" charset="2"/>
              <a:buNone/>
              <a:defRPr/>
            </a:pPr>
            <a:r>
              <a:rPr lang="en-US" sz="2800"/>
              <a:t>1\4P</a:t>
            </a:r>
            <a:r>
              <a:rPr lang="en-US" sz="2800" baseline="-25000"/>
              <a:t>4(s)</a:t>
            </a:r>
            <a:r>
              <a:rPr lang="en-US" sz="2800"/>
              <a:t> → P</a:t>
            </a:r>
            <a:r>
              <a:rPr lang="en-US" sz="2800" baseline="-25000"/>
              <a:t>(g)</a:t>
            </a:r>
          </a:p>
          <a:p>
            <a:pPr algn="l" eaLnBrk="1" hangingPunct="1">
              <a:lnSpc>
                <a:spcPct val="90000"/>
              </a:lnSpc>
              <a:buFont typeface="Wingdings" panose="05000000000000000000" pitchFamily="2" charset="2"/>
              <a:buNone/>
              <a:defRPr/>
            </a:pPr>
            <a:endParaRPr lang="en-US" sz="2800"/>
          </a:p>
          <a:p>
            <a:pPr algn="l" eaLnBrk="1" hangingPunct="1">
              <a:lnSpc>
                <a:spcPct val="90000"/>
              </a:lnSpc>
              <a:buFont typeface="Wingdings" panose="05000000000000000000" pitchFamily="2" charset="2"/>
              <a:buNone/>
              <a:defRPr/>
            </a:pPr>
            <a:r>
              <a:rPr lang="en-US" sz="2800"/>
              <a:t>1\8S</a:t>
            </a:r>
            <a:r>
              <a:rPr lang="en-US" sz="2800" baseline="-25000"/>
              <a:t>8(s)</a:t>
            </a:r>
            <a:r>
              <a:rPr lang="en-US" sz="2800"/>
              <a:t> → S</a:t>
            </a:r>
            <a:r>
              <a:rPr lang="en-US" sz="2800" baseline="-25000"/>
              <a:t>(g)</a:t>
            </a:r>
            <a:endParaRPr lang="he-IL" sz="2800" baseline="-25000"/>
          </a:p>
          <a:p>
            <a:pPr algn="l" eaLnBrk="1" hangingPunct="1">
              <a:lnSpc>
                <a:spcPct val="90000"/>
              </a:lnSpc>
              <a:buFont typeface="Wingdings" panose="05000000000000000000" pitchFamily="2" charset="2"/>
              <a:buNone/>
              <a:defRPr/>
            </a:pPr>
            <a:endParaRPr lang="en-US" sz="2800"/>
          </a:p>
          <a:p>
            <a:pPr algn="l" eaLnBrk="1" hangingPunct="1">
              <a:lnSpc>
                <a:spcPct val="90000"/>
              </a:lnSpc>
              <a:buFont typeface="Wingdings" panose="05000000000000000000" pitchFamily="2" charset="2"/>
              <a:buNone/>
              <a:defRPr/>
            </a:pPr>
            <a:r>
              <a:rPr lang="en-US" sz="2800"/>
              <a:t>1\2O</a:t>
            </a:r>
            <a:r>
              <a:rPr lang="en-US" sz="2800" baseline="-25000"/>
              <a:t>2(g)</a:t>
            </a:r>
            <a:r>
              <a:rPr lang="en-US" sz="2800"/>
              <a:t> → O</a:t>
            </a:r>
            <a:r>
              <a:rPr lang="en-US" sz="2800" baseline="-25000"/>
              <a:t>(g)</a:t>
            </a:r>
            <a:endParaRPr lang="he-IL" sz="2800" baseline="-25000"/>
          </a:p>
          <a:p>
            <a:pPr algn="l" eaLnBrk="1" hangingPunct="1">
              <a:lnSpc>
                <a:spcPct val="90000"/>
              </a:lnSpc>
              <a:buFont typeface="Wingdings" panose="05000000000000000000" pitchFamily="2" charset="2"/>
              <a:buNone/>
              <a:defRPr/>
            </a:pPr>
            <a:endParaRPr lang="en-US" sz="2800"/>
          </a:p>
          <a:p>
            <a:pPr algn="l" eaLnBrk="1" hangingPunct="1">
              <a:lnSpc>
                <a:spcPct val="90000"/>
              </a:lnSpc>
              <a:buFont typeface="Wingdings" panose="05000000000000000000" pitchFamily="2" charset="2"/>
              <a:buNone/>
              <a:defRPr/>
            </a:pPr>
            <a:r>
              <a:rPr lang="en-US" sz="2800"/>
              <a:t>Mg</a:t>
            </a:r>
            <a:r>
              <a:rPr lang="en-US" sz="2800" baseline="-25000"/>
              <a:t>(s)</a:t>
            </a:r>
            <a:r>
              <a:rPr lang="en-US" sz="2800"/>
              <a:t> → Mg</a:t>
            </a:r>
            <a:r>
              <a:rPr lang="en-US" sz="2800" baseline="-25000"/>
              <a:t>(g)</a:t>
            </a:r>
            <a:endParaRPr lang="he-IL" sz="2800"/>
          </a:p>
        </p:txBody>
      </p:sp>
      <p:sp>
        <p:nvSpPr>
          <p:cNvPr id="41988" name="מציין מיקום תוכן 3">
            <a:extLst>
              <a:ext uri="{FF2B5EF4-FFF2-40B4-BE49-F238E27FC236}">
                <a16:creationId xmlns:a16="http://schemas.microsoft.com/office/drawing/2014/main" id="{59FCA04A-9530-9846-C0BA-115BB055A181}"/>
              </a:ext>
            </a:extLst>
          </p:cNvPr>
          <p:cNvSpPr>
            <a:spLocks noGrp="1"/>
          </p:cNvSpPr>
          <p:nvPr>
            <p:ph sz="half" idx="4294967295"/>
          </p:nvPr>
        </p:nvSpPr>
        <p:spPr>
          <a:xfrm>
            <a:off x="4679950" y="1557338"/>
            <a:ext cx="4068763" cy="4068762"/>
          </a:xfrm>
        </p:spPr>
        <p:txBody>
          <a:bodyPr/>
          <a:lstStyle/>
          <a:p>
            <a:pPr eaLnBrk="1" hangingPunct="1">
              <a:lnSpc>
                <a:spcPct val="90000"/>
              </a:lnSpc>
            </a:pPr>
            <a:r>
              <a:rPr lang="he-IL" altLang="en-US" sz="2800"/>
              <a:t>כמות האנרגיה הדרושה כדי להעביר מול אחד של אטומי יסוד, ממצבו התקני של היסוד, למול אחד של אטומים במצב גזי, ב </a:t>
            </a:r>
            <a:r>
              <a:rPr lang="en-US" altLang="en-US" sz="2800"/>
              <a:t>25</a:t>
            </a:r>
            <a:r>
              <a:rPr lang="en-US" altLang="en-US" sz="2800" baseline="30000"/>
              <a:t>0</a:t>
            </a:r>
            <a:r>
              <a:rPr lang="en-US" altLang="en-US" sz="2800"/>
              <a:t>C</a:t>
            </a:r>
            <a:r>
              <a:rPr lang="he-IL" altLang="en-US" sz="2800"/>
              <a:t> </a:t>
            </a:r>
          </a:p>
          <a:p>
            <a:pPr eaLnBrk="1" hangingPunct="1">
              <a:lnSpc>
                <a:spcPct val="90000"/>
              </a:lnSpc>
              <a:buFont typeface="Wingdings" panose="05000000000000000000" pitchFamily="2" charset="2"/>
              <a:buNone/>
            </a:pPr>
            <a:endParaRPr lang="he-IL" altLang="en-US" sz="2800"/>
          </a:p>
          <a:p>
            <a:pPr eaLnBrk="1" hangingPunct="1">
              <a:lnSpc>
                <a:spcPct val="90000"/>
              </a:lnSpc>
            </a:pPr>
            <a:r>
              <a:rPr lang="he-IL" altLang="en-US" sz="2000"/>
              <a:t>מצב תקני של יסוד הוא המצב בו נמצא היסוד בטמפרטורת החדר והוא מוצג ע"י נוסחא מתאימה</a:t>
            </a:r>
            <a:r>
              <a:rPr lang="he-IL" altLang="en-US" sz="2800"/>
              <a:t>.</a:t>
            </a:r>
          </a:p>
        </p:txBody>
      </p:sp>
      <p:sp>
        <p:nvSpPr>
          <p:cNvPr id="111621" name="Text Box 5">
            <a:extLst>
              <a:ext uri="{FF2B5EF4-FFF2-40B4-BE49-F238E27FC236}">
                <a16:creationId xmlns:a16="http://schemas.microsoft.com/office/drawing/2014/main" id="{86132A4A-23D6-7BF6-6543-B7652F427BFD}"/>
              </a:ext>
            </a:extLst>
          </p:cNvPr>
          <p:cNvSpPr txBox="1">
            <a:spLocks noChangeArrowheads="1"/>
          </p:cNvSpPr>
          <p:nvPr/>
        </p:nvSpPr>
        <p:spPr bwMode="auto">
          <a:xfrm rot="-1849660">
            <a:off x="2879725" y="5337175"/>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he-IL" altLang="en-US" sz="2400" b="1">
                <a:solidFill>
                  <a:srgbClr val="FF3399"/>
                </a:solidFill>
              </a:rPr>
              <a:t>ירד במיקוד</a:t>
            </a:r>
            <a:endParaRPr lang="en-US" altLang="en-US" sz="2400" b="1">
              <a:solidFill>
                <a:srgbClr val="FF33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7EC4EA8-1140-D287-12CA-26A89B74083C}"/>
              </a:ext>
            </a:extLst>
          </p:cNvPr>
          <p:cNvSpPr>
            <a:spLocks noGrp="1" noChangeArrowheads="1"/>
          </p:cNvSpPr>
          <p:nvPr>
            <p:ph type="title"/>
          </p:nvPr>
        </p:nvSpPr>
        <p:spPr/>
        <p:txBody>
          <a:bodyPr/>
          <a:lstStyle/>
          <a:p>
            <a:pPr eaLnBrk="1" hangingPunct="1"/>
            <a:r>
              <a:rPr lang="he-IL" altLang="en-US" b="1"/>
              <a:t>שקית מחממת</a:t>
            </a:r>
            <a:endParaRPr lang="en-US" altLang="en-US" b="1">
              <a:solidFill>
                <a:srgbClr val="FF00FF"/>
              </a:solidFill>
            </a:endParaRPr>
          </a:p>
        </p:txBody>
      </p:sp>
      <p:sp>
        <p:nvSpPr>
          <p:cNvPr id="7171" name="Rectangle 3">
            <a:extLst>
              <a:ext uri="{FF2B5EF4-FFF2-40B4-BE49-F238E27FC236}">
                <a16:creationId xmlns:a16="http://schemas.microsoft.com/office/drawing/2014/main" id="{BB56FAF6-6320-E243-4B36-DA87A470EBA5}"/>
              </a:ext>
            </a:extLst>
          </p:cNvPr>
          <p:cNvSpPr>
            <a:spLocks noGrp="1" noChangeArrowheads="1"/>
          </p:cNvSpPr>
          <p:nvPr>
            <p:ph type="body" idx="1"/>
          </p:nvPr>
        </p:nvSpPr>
        <p:spPr/>
        <p:txBody>
          <a:bodyPr/>
          <a:lstStyle/>
          <a:p>
            <a:pPr eaLnBrk="1" hangingPunct="1"/>
            <a:r>
              <a:rPr lang="he-IL" altLang="en-US"/>
              <a:t>האם התגובה אנדותרמית או אקסותרמית?</a:t>
            </a:r>
          </a:p>
          <a:p>
            <a:pPr eaLnBrk="1" hangingPunct="1"/>
            <a:r>
              <a:rPr lang="he-IL" altLang="en-US"/>
              <a:t>אילו גורמים עשויים להשפיע על כמות האנרגיה המועברת?</a:t>
            </a:r>
          </a:p>
          <a:p>
            <a:pPr eaLnBrk="1" hangingPunct="1"/>
            <a:r>
              <a:rPr lang="he-IL" altLang="en-US"/>
              <a:t>כיצד נוכל לדעת כמה אנרגיה עוברת?</a:t>
            </a:r>
            <a:endParaRPr lang="en-US" altLang="en-US"/>
          </a:p>
        </p:txBody>
      </p:sp>
      <p:pic>
        <p:nvPicPr>
          <p:cNvPr id="7172" name="Picture 5" descr="Grabber Mycoal Hand Warmers">
            <a:extLst>
              <a:ext uri="{FF2B5EF4-FFF2-40B4-BE49-F238E27FC236}">
                <a16:creationId xmlns:a16="http://schemas.microsoft.com/office/drawing/2014/main" id="{569780B2-1763-A0C7-C440-33937CC8B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781300"/>
            <a:ext cx="2087563" cy="253206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7" descr="warmer_s">
            <a:extLst>
              <a:ext uri="{FF2B5EF4-FFF2-40B4-BE49-F238E27FC236}">
                <a16:creationId xmlns:a16="http://schemas.microsoft.com/office/drawing/2014/main" id="{B31FB9A2-9ACB-2C07-3F9C-53B4317B4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00" t="1527" r="4053" b="3490"/>
          <a:stretch>
            <a:fillRect/>
          </a:stretch>
        </p:blipFill>
        <p:spPr bwMode="auto">
          <a:xfrm rot="-1164340">
            <a:off x="1008063" y="4221163"/>
            <a:ext cx="2808287" cy="215741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DFD307-91EB-1270-7BCA-09E198F484E4}"/>
              </a:ext>
            </a:extLst>
          </p:cNvPr>
          <p:cNvSpPr>
            <a:spLocks noGrp="1"/>
          </p:cNvSpPr>
          <p:nvPr>
            <p:ph type="title" idx="4294967295"/>
          </p:nvPr>
        </p:nvSpPr>
        <p:spPr/>
        <p:txBody>
          <a:bodyPr>
            <a:normAutofit fontScale="90000"/>
          </a:bodyPr>
          <a:lstStyle/>
          <a:p>
            <a:pPr eaLnBrk="1" hangingPunct="1">
              <a:defRPr/>
            </a:pPr>
            <a:r>
              <a:rPr lang="he-IL" sz="3600"/>
              <a:t>חישוב שינוי האנתלפיה של תגובה באופן ניסויי</a:t>
            </a:r>
          </a:p>
        </p:txBody>
      </p:sp>
      <p:sp>
        <p:nvSpPr>
          <p:cNvPr id="113668" name="מציין מיקום תוכן 5">
            <a:extLst>
              <a:ext uri="{FF2B5EF4-FFF2-40B4-BE49-F238E27FC236}">
                <a16:creationId xmlns:a16="http://schemas.microsoft.com/office/drawing/2014/main" id="{1C3CA715-8DEB-231C-32E1-912A9FEDCE27}"/>
              </a:ext>
            </a:extLst>
          </p:cNvPr>
          <p:cNvSpPr>
            <a:spLocks noGrp="1"/>
          </p:cNvSpPr>
          <p:nvPr>
            <p:ph sz="half" idx="4294967295"/>
          </p:nvPr>
        </p:nvSpPr>
        <p:spPr>
          <a:xfrm>
            <a:off x="503238" y="1233488"/>
            <a:ext cx="8243887" cy="3490912"/>
          </a:xfrm>
        </p:spPr>
        <p:txBody>
          <a:bodyPr/>
          <a:lstStyle/>
          <a:p>
            <a:pPr eaLnBrk="1" hangingPunct="1"/>
            <a:r>
              <a:rPr lang="he-IL" altLang="en-US" sz="2400"/>
              <a:t>בעת התרחשות תגובה במערכת, אנרגיה </a:t>
            </a:r>
            <a:r>
              <a:rPr lang="en-US" altLang="en-US" sz="2400"/>
              <a:t>Q</a:t>
            </a:r>
            <a:r>
              <a:rPr lang="he-IL" altLang="en-US" sz="2400"/>
              <a:t> נקלטת ע"י הסביבה או נפלטת מהסביבה. אנרגיה זו גורמת לשינוי הטמפרטורה (</a:t>
            </a:r>
            <a:r>
              <a:rPr lang="en-US" altLang="en-US" sz="2400"/>
              <a:t>∆T</a:t>
            </a:r>
            <a:r>
              <a:rPr lang="he-IL" altLang="en-US" sz="2400"/>
              <a:t> ) של סביבה בעלת מסה </a:t>
            </a:r>
            <a:r>
              <a:rPr lang="en-US" altLang="en-US" sz="2400"/>
              <a:t>m</a:t>
            </a:r>
            <a:r>
              <a:rPr lang="he-IL" altLang="en-US" sz="2400"/>
              <a:t> , וקיבול אנרגיה סגולי , </a:t>
            </a:r>
            <a:r>
              <a:rPr lang="en-US" altLang="en-US" sz="2400"/>
              <a:t>c</a:t>
            </a:r>
            <a:r>
              <a:rPr lang="he-IL" altLang="en-US" sz="2400"/>
              <a:t> . להלן הקשר המתמטי בין שינוי הטמפרטורה ושינוי האנרגיה:</a:t>
            </a:r>
          </a:p>
          <a:p>
            <a:pPr algn="ctr" eaLnBrk="1" hangingPunct="1">
              <a:buFont typeface="Wingdings" panose="05000000000000000000" pitchFamily="2" charset="2"/>
              <a:buNone/>
            </a:pPr>
            <a:r>
              <a:rPr lang="en-US" altLang="en-US" sz="2800" b="1"/>
              <a:t>Q= mc∆T</a:t>
            </a:r>
            <a:endParaRPr lang="he-IL" altLang="en-US" sz="2800" b="1"/>
          </a:p>
          <a:p>
            <a:pPr eaLnBrk="1" hangingPunct="1"/>
            <a:r>
              <a:rPr lang="en-US" altLang="en-US" sz="2800" b="1"/>
              <a:t>C</a:t>
            </a:r>
            <a:r>
              <a:rPr lang="he-IL" altLang="en-US" sz="2800" b="1"/>
              <a:t> </a:t>
            </a:r>
            <a:r>
              <a:rPr lang="he-IL" altLang="en-US" sz="2400"/>
              <a:t>– קיבול אנרגיה סגולי, זוהי האנרגיה הדרושה לחימום 1 גרם של חומר ב- </a:t>
            </a:r>
            <a:r>
              <a:rPr lang="en-US" altLang="en-US" sz="2400"/>
              <a:t>1</a:t>
            </a:r>
            <a:r>
              <a:rPr lang="en-US" altLang="en-US" sz="2400" baseline="30000"/>
              <a:t>o</a:t>
            </a:r>
            <a:r>
              <a:rPr lang="en-US" altLang="en-US" sz="2400"/>
              <a:t>C</a:t>
            </a:r>
            <a:r>
              <a:rPr lang="he-IL" altLang="en-US" sz="2400"/>
              <a:t>.</a:t>
            </a:r>
          </a:p>
          <a:p>
            <a:pPr eaLnBrk="1" hangingPunct="1"/>
            <a:r>
              <a:rPr lang="he-IL" altLang="en-US" sz="2400"/>
              <a:t>לחומרים שונים קיבול אנרגיה סגולי שונה:</a:t>
            </a:r>
          </a:p>
        </p:txBody>
      </p:sp>
      <p:graphicFrame>
        <p:nvGraphicFramePr>
          <p:cNvPr id="113698" name="Group 34">
            <a:extLst>
              <a:ext uri="{FF2B5EF4-FFF2-40B4-BE49-F238E27FC236}">
                <a16:creationId xmlns:a16="http://schemas.microsoft.com/office/drawing/2014/main" id="{73CF4162-EFF1-CC4A-310F-52B607B93A89}"/>
              </a:ext>
            </a:extLst>
          </p:cNvPr>
          <p:cNvGraphicFramePr>
            <a:graphicFrameLocks noGrp="1"/>
          </p:cNvGraphicFramePr>
          <p:nvPr>
            <p:extLst>
              <p:ext uri="{D42A27DB-BD31-4B8C-83A1-F6EECF244321}">
                <p14:modId xmlns:p14="http://schemas.microsoft.com/office/powerpoint/2010/main" val="1396418520"/>
              </p:ext>
            </p:extLst>
          </p:nvPr>
        </p:nvGraphicFramePr>
        <p:xfrm>
          <a:off x="1223963" y="4689475"/>
          <a:ext cx="6096000" cy="1839913"/>
        </p:xfrm>
        <a:graphic>
          <a:graphicData uri="http://schemas.openxmlformats.org/drawingml/2006/table">
            <a:tbl>
              <a:tblPr firstRow="1"/>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95288">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C J/gr∙</a:t>
                      </a:r>
                      <a:r>
                        <a:rPr kumimoji="0" lang="en-US" sz="2400" b="0" i="0" u="none" strike="noStrike" cap="none" normalizeH="0" baseline="30000">
                          <a:ln>
                            <a:noFill/>
                          </a:ln>
                          <a:solidFill>
                            <a:schemeClr val="tx1"/>
                          </a:solidFill>
                          <a:effectLst/>
                          <a:latin typeface="Arial" charset="0"/>
                          <a:cs typeface="Arial" charset="0"/>
                        </a:rPr>
                        <a:t>o</a:t>
                      </a:r>
                      <a:r>
                        <a:rPr kumimoji="0" lang="en-US" sz="2400" b="0" i="0" u="none" strike="noStrike" cap="none" normalizeH="0" baseline="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400" b="0" i="0" u="none" strike="noStrike" cap="none" normalizeH="0" baseline="0">
                          <a:ln>
                            <a:noFill/>
                          </a:ln>
                          <a:solidFill>
                            <a:schemeClr val="tx1"/>
                          </a:solidFill>
                          <a:effectLst/>
                          <a:latin typeface="Arial" charset="0"/>
                          <a:cs typeface="Arial" charset="0"/>
                        </a:rPr>
                        <a:t>החומר</a:t>
                      </a: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8313">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400" b="0" i="0" u="none" strike="noStrike" cap="none" normalizeH="0" baseline="0">
                          <a:ln>
                            <a:noFill/>
                          </a:ln>
                          <a:solidFill>
                            <a:schemeClr val="tx1"/>
                          </a:solidFill>
                          <a:effectLst/>
                          <a:latin typeface="Arial" charset="0"/>
                          <a:cs typeface="Arial" charset="0"/>
                        </a:rPr>
                        <a:t>4.18</a:t>
                      </a:r>
                      <a:endParaRPr kumimoji="0" lang="en-US"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400" b="0" i="0" u="none" strike="noStrike" cap="none" normalizeH="0" baseline="0">
                          <a:ln>
                            <a:noFill/>
                          </a:ln>
                          <a:solidFill>
                            <a:schemeClr val="tx1"/>
                          </a:solidFill>
                          <a:effectLst/>
                          <a:latin typeface="Arial" charset="0"/>
                          <a:cs typeface="Arial" charset="0"/>
                        </a:rPr>
                        <a:t>מים </a:t>
                      </a: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5613">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400" b="0" i="0" u="none" strike="noStrike" cap="none" normalizeH="0" baseline="0">
                          <a:ln>
                            <a:noFill/>
                          </a:ln>
                          <a:solidFill>
                            <a:schemeClr val="tx1"/>
                          </a:solidFill>
                          <a:effectLst/>
                          <a:latin typeface="Arial" charset="0"/>
                          <a:cs typeface="Arial" charset="0"/>
                        </a:rPr>
                        <a:t>1.67</a:t>
                      </a:r>
                      <a:endParaRPr kumimoji="0" lang="en-US"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400" b="0" i="0" u="none" strike="noStrike" cap="none" normalizeH="0" baseline="0">
                          <a:ln>
                            <a:noFill/>
                          </a:ln>
                          <a:solidFill>
                            <a:schemeClr val="tx1"/>
                          </a:solidFill>
                          <a:effectLst/>
                          <a:latin typeface="Arial" charset="0"/>
                          <a:cs typeface="Arial" charset="0"/>
                        </a:rPr>
                        <a:t>שמן</a:t>
                      </a: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3850">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400" b="0" i="0" u="none" strike="noStrike" cap="none" normalizeH="0" baseline="0">
                          <a:ln>
                            <a:noFill/>
                          </a:ln>
                          <a:solidFill>
                            <a:schemeClr val="tx1"/>
                          </a:solidFill>
                          <a:effectLst/>
                          <a:latin typeface="Arial" charset="0"/>
                          <a:cs typeface="Arial" charset="0"/>
                        </a:rPr>
                        <a:t>0.46</a:t>
                      </a:r>
                      <a:endParaRPr kumimoji="0" lang="en-US"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80000"/>
                        <a:buFont typeface="Wingdings" pitchFamily="2" charset="2"/>
                        <a:buNone/>
                        <a:tabLst/>
                      </a:pPr>
                      <a:r>
                        <a:rPr kumimoji="0" lang="he-IL" sz="2400" b="0" i="0" u="none" strike="noStrike" cap="none" normalizeH="0" baseline="0" dirty="0">
                          <a:ln>
                            <a:noFill/>
                          </a:ln>
                          <a:solidFill>
                            <a:schemeClr val="tx1"/>
                          </a:solidFill>
                          <a:effectLst/>
                          <a:latin typeface="Arial" charset="0"/>
                          <a:cs typeface="Arial" charset="0"/>
                        </a:rPr>
                        <a:t>ברזל</a:t>
                      </a:r>
                      <a:endParaRPr kumimoji="0" lang="en-US" sz="24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3668">
                                            <p:txEl>
                                              <p:pRg st="0" end="0"/>
                                            </p:txEl>
                                          </p:spTgt>
                                        </p:tgtEl>
                                        <p:attrNameLst>
                                          <p:attrName>style.visibility</p:attrName>
                                        </p:attrNameLst>
                                      </p:cBhvr>
                                      <p:to>
                                        <p:strVal val="visible"/>
                                      </p:to>
                                    </p:set>
                                    <p:anim calcmode="lin" valueType="num">
                                      <p:cBhvr additive="base">
                                        <p:cTn id="7" dur="500" fill="hold"/>
                                        <p:tgtEl>
                                          <p:spTgt spid="1136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36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3668">
                                            <p:txEl>
                                              <p:pRg st="1" end="1"/>
                                            </p:txEl>
                                          </p:spTgt>
                                        </p:tgtEl>
                                        <p:attrNameLst>
                                          <p:attrName>style.visibility</p:attrName>
                                        </p:attrNameLst>
                                      </p:cBhvr>
                                      <p:to>
                                        <p:strVal val="visible"/>
                                      </p:to>
                                    </p:set>
                                    <p:anim calcmode="lin" valueType="num">
                                      <p:cBhvr additive="base">
                                        <p:cTn id="13" dur="500" fill="hold"/>
                                        <p:tgtEl>
                                          <p:spTgt spid="11366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36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3668">
                                            <p:txEl>
                                              <p:pRg st="2" end="2"/>
                                            </p:txEl>
                                          </p:spTgt>
                                        </p:tgtEl>
                                        <p:attrNameLst>
                                          <p:attrName>style.visibility</p:attrName>
                                        </p:attrNameLst>
                                      </p:cBhvr>
                                      <p:to>
                                        <p:strVal val="visible"/>
                                      </p:to>
                                    </p:set>
                                    <p:anim calcmode="lin" valueType="num">
                                      <p:cBhvr additive="base">
                                        <p:cTn id="19" dur="500" fill="hold"/>
                                        <p:tgtEl>
                                          <p:spTgt spid="11366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36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3668">
                                            <p:txEl>
                                              <p:pRg st="3" end="3"/>
                                            </p:txEl>
                                          </p:spTgt>
                                        </p:tgtEl>
                                        <p:attrNameLst>
                                          <p:attrName>style.visibility</p:attrName>
                                        </p:attrNameLst>
                                      </p:cBhvr>
                                      <p:to>
                                        <p:strVal val="visible"/>
                                      </p:to>
                                    </p:set>
                                    <p:anim calcmode="lin" valueType="num">
                                      <p:cBhvr additive="base">
                                        <p:cTn id="25" dur="500" fill="hold"/>
                                        <p:tgtEl>
                                          <p:spTgt spid="11366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366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13698"/>
                                        </p:tgtEl>
                                        <p:attrNameLst>
                                          <p:attrName>style.visibility</p:attrName>
                                        </p:attrNameLst>
                                      </p:cBhvr>
                                      <p:to>
                                        <p:strVal val="visible"/>
                                      </p:to>
                                    </p:set>
                                    <p:animEffect transition="in" filter="dissolve">
                                      <p:cBhvr>
                                        <p:cTn id="31" dur="500"/>
                                        <p:tgtEl>
                                          <p:spTgt spid="113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535A8B-32C2-EAE6-64A9-2EF0FAB2AD0F}"/>
              </a:ext>
            </a:extLst>
          </p:cNvPr>
          <p:cNvSpPr>
            <a:spLocks noGrp="1"/>
          </p:cNvSpPr>
          <p:nvPr>
            <p:ph type="title" idx="4294967295"/>
          </p:nvPr>
        </p:nvSpPr>
        <p:spPr/>
        <p:txBody>
          <a:bodyPr>
            <a:normAutofit fontScale="90000"/>
          </a:bodyPr>
          <a:lstStyle/>
          <a:p>
            <a:pPr eaLnBrk="1" hangingPunct="1">
              <a:defRPr/>
            </a:pPr>
            <a:r>
              <a:rPr lang="he-IL" sz="3600" dirty="0"/>
              <a:t>חישוב שינוי האנתלפיה של תגובה באופן ניסויי  </a:t>
            </a:r>
          </a:p>
        </p:txBody>
      </p:sp>
      <p:sp>
        <p:nvSpPr>
          <p:cNvPr id="44035" name="מציין מיקום טקסט 4">
            <a:extLst>
              <a:ext uri="{FF2B5EF4-FFF2-40B4-BE49-F238E27FC236}">
                <a16:creationId xmlns:a16="http://schemas.microsoft.com/office/drawing/2014/main" id="{150CE506-124A-9133-F66F-23F67389721E}"/>
              </a:ext>
            </a:extLst>
          </p:cNvPr>
          <p:cNvSpPr>
            <a:spLocks noGrp="1"/>
          </p:cNvSpPr>
          <p:nvPr>
            <p:ph type="body" idx="4294967295"/>
          </p:nvPr>
        </p:nvSpPr>
        <p:spPr>
          <a:xfrm>
            <a:off x="287338" y="1520825"/>
            <a:ext cx="4040187" cy="639763"/>
          </a:xfrm>
        </p:spPr>
        <p:txBody>
          <a:bodyPr anchor="b"/>
          <a:lstStyle/>
          <a:p>
            <a:pPr marL="0" indent="0" eaLnBrk="1" hangingPunct="1">
              <a:buFont typeface="Wingdings" panose="05000000000000000000" pitchFamily="2" charset="2"/>
              <a:buNone/>
            </a:pPr>
            <a:r>
              <a:rPr lang="he-IL" altLang="en-US" sz="2400" b="1"/>
              <a:t>    הסביבה: </a:t>
            </a:r>
            <a:r>
              <a:rPr lang="en-US" altLang="en-US" sz="2400" b="1"/>
              <a:t>Q= mc∆T</a:t>
            </a:r>
            <a:endParaRPr lang="he-IL" altLang="en-US" sz="2400" b="1"/>
          </a:p>
        </p:txBody>
      </p:sp>
      <p:sp>
        <p:nvSpPr>
          <p:cNvPr id="115716" name="מציין מיקום תוכן 5">
            <a:extLst>
              <a:ext uri="{FF2B5EF4-FFF2-40B4-BE49-F238E27FC236}">
                <a16:creationId xmlns:a16="http://schemas.microsoft.com/office/drawing/2014/main" id="{5F4E8D3B-CB38-B87D-A430-53C8BF047696}"/>
              </a:ext>
            </a:extLst>
          </p:cNvPr>
          <p:cNvSpPr>
            <a:spLocks noGrp="1"/>
          </p:cNvSpPr>
          <p:nvPr>
            <p:ph sz="half" idx="4294967295"/>
          </p:nvPr>
        </p:nvSpPr>
        <p:spPr>
          <a:xfrm>
            <a:off x="0" y="2133600"/>
            <a:ext cx="4070350" cy="3552825"/>
          </a:xfrm>
        </p:spPr>
        <p:txBody>
          <a:bodyPr/>
          <a:lstStyle/>
          <a:p>
            <a:pPr eaLnBrk="1" hangingPunct="1"/>
            <a:endParaRPr lang="he-IL" altLang="en-US" sz="2400"/>
          </a:p>
          <a:p>
            <a:pPr eaLnBrk="1" hangingPunct="1"/>
            <a:r>
              <a:rPr lang="he-IL" altLang="en-US" sz="2400"/>
              <a:t>בעת התרחשות תגובה במערכת, אנרגיה </a:t>
            </a:r>
            <a:r>
              <a:rPr lang="en-US" altLang="en-US" sz="2400"/>
              <a:t>Q</a:t>
            </a:r>
            <a:r>
              <a:rPr lang="he-IL" altLang="en-US" sz="2400"/>
              <a:t> נקלטת ע"י הסביבה או נפלטת מהסביבה. אנרגיה זו גורמת לשינוי הטמפרטורה (</a:t>
            </a:r>
            <a:r>
              <a:rPr lang="en-US" altLang="en-US" sz="2400"/>
              <a:t>∆T</a:t>
            </a:r>
            <a:r>
              <a:rPr lang="he-IL" altLang="en-US" sz="2400"/>
              <a:t> ) של סביבה בעלת מסה </a:t>
            </a:r>
            <a:r>
              <a:rPr lang="en-US" altLang="en-US" sz="2400"/>
              <a:t>m</a:t>
            </a:r>
            <a:r>
              <a:rPr lang="he-IL" altLang="en-US" sz="2400"/>
              <a:t> , וקיבול אנרגיה סגולי , </a:t>
            </a:r>
            <a:r>
              <a:rPr lang="en-US" altLang="en-US" sz="2400"/>
              <a:t>c</a:t>
            </a:r>
            <a:r>
              <a:rPr lang="he-IL" altLang="en-US" sz="2400"/>
              <a:t> .</a:t>
            </a:r>
          </a:p>
        </p:txBody>
      </p:sp>
      <p:sp>
        <p:nvSpPr>
          <p:cNvPr id="44037" name="מציין מיקום טקסט 6">
            <a:extLst>
              <a:ext uri="{FF2B5EF4-FFF2-40B4-BE49-F238E27FC236}">
                <a16:creationId xmlns:a16="http://schemas.microsoft.com/office/drawing/2014/main" id="{A97914F3-A938-09BC-6EDE-B71DC15FF467}"/>
              </a:ext>
            </a:extLst>
          </p:cNvPr>
          <p:cNvSpPr>
            <a:spLocks noGrp="1"/>
          </p:cNvSpPr>
          <p:nvPr>
            <p:ph type="body" sz="quarter" idx="4294967295"/>
          </p:nvPr>
        </p:nvSpPr>
        <p:spPr>
          <a:xfrm>
            <a:off x="4645025" y="1535113"/>
            <a:ext cx="4041775" cy="639762"/>
          </a:xfrm>
        </p:spPr>
        <p:txBody>
          <a:bodyPr anchor="b"/>
          <a:lstStyle/>
          <a:p>
            <a:pPr marL="0" indent="0" eaLnBrk="1" hangingPunct="1">
              <a:buFont typeface="Wingdings" panose="05000000000000000000" pitchFamily="2" charset="2"/>
              <a:buNone/>
            </a:pPr>
            <a:r>
              <a:rPr lang="he-IL" altLang="en-US" sz="2400" b="1"/>
              <a:t>המערכת : </a:t>
            </a:r>
            <a:r>
              <a:rPr lang="en-US" altLang="en-US" sz="2400" b="1"/>
              <a:t>∆H</a:t>
            </a:r>
            <a:r>
              <a:rPr lang="en-US" altLang="en-US" sz="2400" b="1" baseline="30000"/>
              <a:t>0 </a:t>
            </a:r>
            <a:r>
              <a:rPr lang="en-US" altLang="en-US" sz="2400" b="1"/>
              <a:t>= Q\n</a:t>
            </a:r>
            <a:r>
              <a:rPr lang="he-IL" altLang="en-US" sz="2400" b="1"/>
              <a:t> </a:t>
            </a:r>
          </a:p>
        </p:txBody>
      </p:sp>
      <p:sp>
        <p:nvSpPr>
          <p:cNvPr id="115718" name="מציין מיקום תוכן 7">
            <a:extLst>
              <a:ext uri="{FF2B5EF4-FFF2-40B4-BE49-F238E27FC236}">
                <a16:creationId xmlns:a16="http://schemas.microsoft.com/office/drawing/2014/main" id="{178792AB-9ED4-74EC-97FA-0B97F7192A5B}"/>
              </a:ext>
            </a:extLst>
          </p:cNvPr>
          <p:cNvSpPr>
            <a:spLocks noGrp="1"/>
          </p:cNvSpPr>
          <p:nvPr>
            <p:ph sz="quarter" idx="4294967295"/>
          </p:nvPr>
        </p:nvSpPr>
        <p:spPr>
          <a:xfrm>
            <a:off x="4676775" y="2073275"/>
            <a:ext cx="4071938" cy="3552825"/>
          </a:xfrm>
        </p:spPr>
        <p:txBody>
          <a:bodyPr/>
          <a:lstStyle/>
          <a:p>
            <a:pPr eaLnBrk="1" hangingPunct="1"/>
            <a:endParaRPr lang="he-IL" altLang="en-US" sz="2400"/>
          </a:p>
          <a:p>
            <a:pPr eaLnBrk="1" hangingPunct="1"/>
            <a:r>
              <a:rPr lang="he-IL" altLang="en-US" sz="2400"/>
              <a:t>תגובה כימית במערכת מלווה בשינוי אנתלפיה תיקנית, </a:t>
            </a:r>
            <a:r>
              <a:rPr lang="en-US" altLang="en-US" sz="2400"/>
              <a:t>∆H</a:t>
            </a:r>
            <a:r>
              <a:rPr lang="en-US" altLang="en-US" sz="2400" baseline="30000"/>
              <a:t>0</a:t>
            </a:r>
            <a:r>
              <a:rPr lang="en-US" altLang="en-US" sz="2400"/>
              <a:t> </a:t>
            </a:r>
            <a:r>
              <a:rPr lang="he-IL" altLang="en-US" sz="2400"/>
              <a:t>המוגדר בתגובות רבות למול מגיב. </a:t>
            </a:r>
          </a:p>
          <a:p>
            <a:pPr eaLnBrk="1" hangingPunct="1"/>
            <a:r>
              <a:rPr lang="he-IL" altLang="en-US" sz="2400"/>
              <a:t>כאשר מספר המולים במגיבים אינו 1 אלא </a:t>
            </a:r>
            <a:r>
              <a:rPr lang="en-US" altLang="en-US" sz="2400"/>
              <a:t>n</a:t>
            </a:r>
            <a:r>
              <a:rPr lang="he-IL" altLang="en-US" sz="2400"/>
              <a:t> , כמות האנרגיה הנפלטת או נקלטת במהלך התגובה מסומנת ב-</a:t>
            </a:r>
            <a:r>
              <a:rPr lang="en-US" altLang="en-US" sz="2400"/>
              <a:t>Q</a:t>
            </a:r>
            <a:endParaRPr lang="he-IL" altLang="en-US" sz="2400"/>
          </a:p>
        </p:txBody>
      </p:sp>
      <p:sp>
        <p:nvSpPr>
          <p:cNvPr id="44039" name="AutoShape 8">
            <a:extLst>
              <a:ext uri="{FF2B5EF4-FFF2-40B4-BE49-F238E27FC236}">
                <a16:creationId xmlns:a16="http://schemas.microsoft.com/office/drawing/2014/main" id="{60374A01-785E-4FCC-5BAF-F925E957357E}"/>
              </a:ext>
            </a:extLst>
          </p:cNvPr>
          <p:cNvSpPr>
            <a:spLocks noChangeArrowheads="1"/>
          </p:cNvSpPr>
          <p:nvPr/>
        </p:nvSpPr>
        <p:spPr bwMode="auto">
          <a:xfrm>
            <a:off x="3995738" y="1628775"/>
            <a:ext cx="1836737" cy="757238"/>
          </a:xfrm>
          <a:prstGeom prst="leftRightArrow">
            <a:avLst>
              <a:gd name="adj1" fmla="val 50000"/>
              <a:gd name="adj2" fmla="val 48287"/>
            </a:avLst>
          </a:prstGeom>
          <a:solidFill>
            <a:srgbClr val="FFC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sz="1600" b="1">
                <a:solidFill>
                  <a:schemeClr val="hlink"/>
                </a:solidFill>
                <a:latin typeface="Calibri" panose="020F0502020204030204" pitchFamily="34" charset="0"/>
              </a:rPr>
              <a:t>סימנים הפוכים</a:t>
            </a:r>
            <a:endParaRPr lang="en-US" altLang="en-US" sz="1600" b="1">
              <a:solidFill>
                <a:schemeClr val="hlink"/>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718">
                                            <p:txEl>
                                              <p:pRg st="1" end="1"/>
                                            </p:txEl>
                                          </p:spTgt>
                                        </p:tgtEl>
                                        <p:attrNameLst>
                                          <p:attrName>style.visibility</p:attrName>
                                        </p:attrNameLst>
                                      </p:cBhvr>
                                      <p:to>
                                        <p:strVal val="visible"/>
                                      </p:to>
                                    </p:set>
                                    <p:anim calcmode="lin" valueType="num">
                                      <p:cBhvr additive="base">
                                        <p:cTn id="7" dur="500" fill="hold"/>
                                        <p:tgtEl>
                                          <p:spTgt spid="1157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5718">
                                            <p:txEl>
                                              <p:pRg st="2" end="2"/>
                                            </p:txEl>
                                          </p:spTgt>
                                        </p:tgtEl>
                                        <p:attrNameLst>
                                          <p:attrName>style.visibility</p:attrName>
                                        </p:attrNameLst>
                                      </p:cBhvr>
                                      <p:to>
                                        <p:strVal val="visible"/>
                                      </p:to>
                                    </p:set>
                                    <p:anim calcmode="lin" valueType="num">
                                      <p:cBhvr additive="base">
                                        <p:cTn id="13" dur="500" fill="hold"/>
                                        <p:tgtEl>
                                          <p:spTgt spid="1157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7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5716"/>
                                        </p:tgtEl>
                                        <p:attrNameLst>
                                          <p:attrName>style.visibility</p:attrName>
                                        </p:attrNameLst>
                                      </p:cBhvr>
                                      <p:to>
                                        <p:strVal val="visible"/>
                                      </p:to>
                                    </p:set>
                                    <p:anim calcmode="lin" valueType="num">
                                      <p:cBhvr additive="base">
                                        <p:cTn id="19" dur="500" fill="hold"/>
                                        <p:tgtEl>
                                          <p:spTgt spid="115716"/>
                                        </p:tgtEl>
                                        <p:attrNameLst>
                                          <p:attrName>ppt_x</p:attrName>
                                        </p:attrNameLst>
                                      </p:cBhvr>
                                      <p:tavLst>
                                        <p:tav tm="0">
                                          <p:val>
                                            <p:strVal val="#ppt_x"/>
                                          </p:val>
                                        </p:tav>
                                        <p:tav tm="100000">
                                          <p:val>
                                            <p:strVal val="#ppt_x"/>
                                          </p:val>
                                        </p:tav>
                                      </p:tavLst>
                                    </p:anim>
                                    <p:anim calcmode="lin" valueType="num">
                                      <p:cBhvr additive="base">
                                        <p:cTn id="20" dur="500" fill="hold"/>
                                        <p:tgtEl>
                                          <p:spTgt spid="1157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11571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AutoShape 8">
            <a:extLst>
              <a:ext uri="{FF2B5EF4-FFF2-40B4-BE49-F238E27FC236}">
                <a16:creationId xmlns:a16="http://schemas.microsoft.com/office/drawing/2014/main" id="{CEDD43C4-FCDF-090C-39F5-B34A21E10D28}"/>
              </a:ext>
            </a:extLst>
          </p:cNvPr>
          <p:cNvSpPr>
            <a:spLocks noGrp="1" noChangeArrowheads="1"/>
          </p:cNvSpPr>
          <p:nvPr>
            <p:ph type="title" idx="4294967295"/>
          </p:nvPr>
        </p:nvSpPr>
        <p:spPr bwMode="auto">
          <a:xfrm>
            <a:off x="3851275" y="333375"/>
            <a:ext cx="1836738" cy="757238"/>
          </a:xfrm>
          <a:prstGeom prst="leftRightArrow">
            <a:avLst>
              <a:gd name="adj1" fmla="val 50000"/>
              <a:gd name="adj2" fmla="val 48287"/>
            </a:avLst>
          </a:prstGeom>
          <a:solidFill>
            <a:srgbClr val="FFCCFF"/>
          </a:solidFill>
          <a:ln w="9525">
            <a:solidFill>
              <a:schemeClr val="tx1"/>
            </a:solidFill>
            <a:prstDash/>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he-IL" altLang="en-US" sz="1600" b="1" i="0" u="none" strike="noStrike" kern="1200" cap="none" spc="0" normalizeH="0" baseline="0" noProof="0" dirty="0">
                <a:ln>
                  <a:noFill/>
                </a:ln>
                <a:solidFill>
                  <a:schemeClr val="hlink"/>
                </a:solidFill>
                <a:effectLst/>
                <a:uLnTx/>
                <a:uFillTx/>
                <a:latin typeface="Calibri" panose="020F0502020204030204" pitchFamily="34" charset="0"/>
                <a:ea typeface="+mn-ea"/>
                <a:cs typeface="Arial" panose="020B0604020202020204" pitchFamily="34" charset="0"/>
              </a:rPr>
              <a:t>סימנים הפוכים</a:t>
            </a:r>
            <a:endParaRPr kumimoji="0" lang="en-US" altLang="en-US" sz="1600" b="1" i="0" u="none" strike="noStrike" kern="1200" cap="none" spc="0" normalizeH="0" baseline="0" noProof="0" dirty="0">
              <a:ln>
                <a:noFill/>
              </a:ln>
              <a:solidFill>
                <a:schemeClr val="hlink"/>
              </a:solidFill>
              <a:effectLst/>
              <a:uLnTx/>
              <a:uFillTx/>
              <a:latin typeface="Calibri" panose="020F0502020204030204" pitchFamily="34" charset="0"/>
              <a:ea typeface="+mn-ea"/>
              <a:cs typeface="Arial" panose="020B0604020202020204" pitchFamily="34" charset="0"/>
            </a:endParaRPr>
          </a:p>
        </p:txBody>
      </p:sp>
      <p:sp>
        <p:nvSpPr>
          <p:cNvPr id="45058" name="מציין מיקום תוכן 7">
            <a:extLst>
              <a:ext uri="{FF2B5EF4-FFF2-40B4-BE49-F238E27FC236}">
                <a16:creationId xmlns:a16="http://schemas.microsoft.com/office/drawing/2014/main" id="{867E1A3E-8566-BD44-0158-7B8A4B04BC89}"/>
              </a:ext>
            </a:extLst>
          </p:cNvPr>
          <p:cNvSpPr>
            <a:spLocks noGrp="1"/>
          </p:cNvSpPr>
          <p:nvPr>
            <p:ph idx="4294967295"/>
          </p:nvPr>
        </p:nvSpPr>
        <p:spPr>
          <a:xfrm>
            <a:off x="503238" y="1231900"/>
            <a:ext cx="7800975" cy="5626100"/>
          </a:xfrm>
        </p:spPr>
        <p:txBody>
          <a:bodyPr/>
          <a:lstStyle/>
          <a:p>
            <a:pPr eaLnBrk="1" hangingPunct="1"/>
            <a:r>
              <a:rPr lang="he-IL" altLang="en-US" sz="2400"/>
              <a:t>כאשר מתרחשת תגובה אקסותרמית, האנרגיה הנפלטת ע"י המערכת נקלטת ע"י הסביבה וגורמת להעלאת הטמפרטורה שלה. לעומת זאת, כאשר מתרחשת תגובה אנדותרמית, האנרגיה הנקלטת ע"י המערכת נפלטת מהסביבה וגורמת להורדת הטמפרטורה של הסביבה.</a:t>
            </a:r>
          </a:p>
          <a:p>
            <a:pPr eaLnBrk="1" hangingPunct="1"/>
            <a:endParaRPr lang="he-IL" altLang="en-US" sz="2400"/>
          </a:p>
          <a:p>
            <a:pPr eaLnBrk="1" hangingPunct="1"/>
            <a:r>
              <a:rPr lang="he-IL" altLang="en-US" sz="2400"/>
              <a:t>האנרגיה הנפלטת או נקלטת במהלך תגובה, תלויה במספר המולים של החומרים המגיבים. ככל שמספר המולים המגיבים גדול יותר, כך יהיה השינוי ב </a:t>
            </a:r>
            <a:r>
              <a:rPr lang="en-US" altLang="en-US" sz="2400"/>
              <a:t>Q</a:t>
            </a:r>
            <a:r>
              <a:rPr lang="he-IL" altLang="en-US" sz="2400"/>
              <a:t> גדול יותר.</a:t>
            </a:r>
          </a:p>
          <a:p>
            <a:pPr eaLnBrk="1" hangingPunct="1">
              <a:buFont typeface="Wingdings" panose="05000000000000000000" pitchFamily="2" charset="2"/>
              <a:buNone/>
            </a:pPr>
            <a:endParaRPr lang="he-IL" altLang="en-US" sz="2400"/>
          </a:p>
          <a:p>
            <a:pPr eaLnBrk="1" hangingPunct="1">
              <a:buFont typeface="Wingdings" panose="05000000000000000000" pitchFamily="2" charset="2"/>
              <a:buNone/>
            </a:pPr>
            <a:r>
              <a:rPr lang="he-IL" altLang="en-US" sz="2400"/>
              <a:t>ושוב....</a:t>
            </a:r>
            <a:r>
              <a:rPr lang="he-IL" altLang="en-US" sz="2400" b="1" u="sng"/>
              <a:t> שאלה לדיון</a:t>
            </a:r>
          </a:p>
          <a:p>
            <a:pPr eaLnBrk="1" hangingPunct="1">
              <a:buFont typeface="Wingdings" panose="05000000000000000000" pitchFamily="2" charset="2"/>
              <a:buNone/>
            </a:pPr>
            <a:r>
              <a:rPr lang="he-IL" altLang="en-US" sz="2400" b="1"/>
              <a:t>האם אריזה גדולה יותר תהיה שקית חימום טובה יותר?</a:t>
            </a:r>
          </a:p>
          <a:p>
            <a:pPr eaLnBrk="1" hangingPunct="1"/>
            <a:endParaRPr lang="he-IL" altLang="en-US" sz="2400"/>
          </a:p>
        </p:txBody>
      </p:sp>
      <p:sp>
        <p:nvSpPr>
          <p:cNvPr id="45059" name="מציין מיקום טקסט 4">
            <a:extLst>
              <a:ext uri="{FF2B5EF4-FFF2-40B4-BE49-F238E27FC236}">
                <a16:creationId xmlns:a16="http://schemas.microsoft.com/office/drawing/2014/main" id="{7EE0BA98-69C9-A402-7EDF-88154B1F9C15}"/>
              </a:ext>
              <a:ext uri="{C183D7F6-B498-43B3-948B-1728B52AA6E4}">
                <adec:decorative xmlns:adec="http://schemas.microsoft.com/office/drawing/2017/decorative" val="1"/>
              </a:ext>
            </a:extLst>
          </p:cNvPr>
          <p:cNvSpPr>
            <a:spLocks/>
          </p:cNvSpPr>
          <p:nvPr/>
        </p:nvSpPr>
        <p:spPr bwMode="auto">
          <a:xfrm>
            <a:off x="0" y="296863"/>
            <a:ext cx="40401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buClr>
                <a:schemeClr val="folHlink"/>
              </a:buClr>
              <a:buSzPct val="80000"/>
              <a:buFont typeface="Wingdings" panose="05000000000000000000" pitchFamily="2" charset="2"/>
              <a:buNone/>
            </a:pPr>
            <a:r>
              <a:rPr lang="he-IL" altLang="en-US" sz="2400" b="1"/>
              <a:t>    הסביבה: </a:t>
            </a:r>
            <a:r>
              <a:rPr lang="en-US" altLang="en-US" sz="2400" b="1"/>
              <a:t>Q= mc∆T</a:t>
            </a:r>
            <a:endParaRPr lang="he-IL" altLang="en-US" sz="2400" b="1"/>
          </a:p>
        </p:txBody>
      </p:sp>
      <p:sp>
        <p:nvSpPr>
          <p:cNvPr id="45060" name="מציין מיקום טקסט 6">
            <a:extLst>
              <a:ext uri="{FF2B5EF4-FFF2-40B4-BE49-F238E27FC236}">
                <a16:creationId xmlns:a16="http://schemas.microsoft.com/office/drawing/2014/main" id="{A27BBD6A-E34F-F076-F2C5-D0697C7C4C75}"/>
              </a:ext>
              <a:ext uri="{C183D7F6-B498-43B3-948B-1728B52AA6E4}">
                <adec:decorative xmlns:adec="http://schemas.microsoft.com/office/drawing/2017/decorative" val="1"/>
              </a:ext>
            </a:extLst>
          </p:cNvPr>
          <p:cNvSpPr>
            <a:spLocks/>
          </p:cNvSpPr>
          <p:nvPr/>
        </p:nvSpPr>
        <p:spPr bwMode="auto">
          <a:xfrm>
            <a:off x="4645025" y="311150"/>
            <a:ext cx="40417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buClr>
                <a:schemeClr val="folHlink"/>
              </a:buClr>
              <a:buSzPct val="80000"/>
              <a:buFont typeface="Wingdings" panose="05000000000000000000" pitchFamily="2" charset="2"/>
              <a:buNone/>
            </a:pPr>
            <a:r>
              <a:rPr lang="he-IL" altLang="en-US" sz="2400" b="1"/>
              <a:t>המערכת : </a:t>
            </a:r>
            <a:r>
              <a:rPr lang="en-US" altLang="en-US" sz="2400" b="1"/>
              <a:t>∆H</a:t>
            </a:r>
            <a:r>
              <a:rPr lang="en-US" altLang="en-US" sz="2400" b="1" baseline="30000"/>
              <a:t>0 </a:t>
            </a:r>
            <a:r>
              <a:rPr lang="en-US" altLang="en-US" sz="2400" b="1"/>
              <a:t>= Q\n</a:t>
            </a:r>
            <a:r>
              <a:rPr lang="he-IL" altLang="en-US" sz="2400" b="1"/>
              <a:t>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descr="דיאגרמת אנרגיה">
            <a:extLst>
              <a:ext uri="{FF2B5EF4-FFF2-40B4-BE49-F238E27FC236}">
                <a16:creationId xmlns:a16="http://schemas.microsoft.com/office/drawing/2014/main" id="{7F50C69D-A907-A7DE-6DD3-F82C0AA1F8F6}"/>
              </a:ext>
            </a:extLst>
          </p:cNvPr>
          <p:cNvGrpSpPr>
            <a:grpSpLocks/>
          </p:cNvGrpSpPr>
          <p:nvPr/>
        </p:nvGrpSpPr>
        <p:grpSpPr bwMode="auto">
          <a:xfrm>
            <a:off x="5508625" y="1773238"/>
            <a:ext cx="2230438" cy="3535362"/>
            <a:chOff x="3107" y="1117"/>
            <a:chExt cx="1405" cy="2227"/>
          </a:xfrm>
        </p:grpSpPr>
        <p:sp>
          <p:nvSpPr>
            <p:cNvPr id="46093" name="Line 5">
              <a:extLst>
                <a:ext uri="{FF2B5EF4-FFF2-40B4-BE49-F238E27FC236}">
                  <a16:creationId xmlns:a16="http://schemas.microsoft.com/office/drawing/2014/main" id="{AF9DA81F-1D04-77C7-BC8D-B790A36E368C}"/>
                </a:ext>
              </a:extLst>
            </p:cNvPr>
            <p:cNvSpPr>
              <a:spLocks noChangeShapeType="1"/>
            </p:cNvSpPr>
            <p:nvPr/>
          </p:nvSpPr>
          <p:spPr bwMode="auto">
            <a:xfrm>
              <a:off x="3129" y="1412"/>
              <a:ext cx="1383" cy="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4" name="Text Box 28">
              <a:extLst>
                <a:ext uri="{FF2B5EF4-FFF2-40B4-BE49-F238E27FC236}">
                  <a16:creationId xmlns:a16="http://schemas.microsoft.com/office/drawing/2014/main" id="{3E3EC7E5-81EA-5B2C-0AAE-A0EE64CC73A5}"/>
                </a:ext>
              </a:extLst>
            </p:cNvPr>
            <p:cNvSpPr txBox="1">
              <a:spLocks noChangeArrowheads="1"/>
            </p:cNvSpPr>
            <p:nvPr/>
          </p:nvSpPr>
          <p:spPr bwMode="auto">
            <a:xfrm>
              <a:off x="3152" y="1979"/>
              <a:ext cx="122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ΔH</a:t>
              </a:r>
              <a:r>
                <a:rPr lang="en-US" altLang="en-US" sz="2800" b="1" baseline="30000"/>
                <a:t>0</a:t>
              </a:r>
              <a:r>
                <a:rPr lang="en-US" altLang="en-US" sz="2800" b="1" baseline="-25000"/>
                <a:t>f</a:t>
              </a:r>
              <a:endParaRPr lang="he-IL" altLang="en-US" sz="2800" b="1"/>
            </a:p>
          </p:txBody>
        </p:sp>
        <p:sp>
          <p:nvSpPr>
            <p:cNvPr id="46095" name="Rectangle 18">
              <a:extLst>
                <a:ext uri="{FF2B5EF4-FFF2-40B4-BE49-F238E27FC236}">
                  <a16:creationId xmlns:a16="http://schemas.microsoft.com/office/drawing/2014/main" id="{8FF739B9-B45A-D3B9-79AA-5368DB24F276}"/>
                </a:ext>
              </a:extLst>
            </p:cNvPr>
            <p:cNvSpPr>
              <a:spLocks noChangeArrowheads="1"/>
            </p:cNvSpPr>
            <p:nvPr/>
          </p:nvSpPr>
          <p:spPr bwMode="auto">
            <a:xfrm>
              <a:off x="3107" y="1117"/>
              <a:ext cx="13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b="1"/>
                <a:t>יסודות במצב התקני </a:t>
              </a:r>
              <a:endParaRPr lang="en-US" altLang="en-US"/>
            </a:p>
          </p:txBody>
        </p:sp>
        <p:sp>
          <p:nvSpPr>
            <p:cNvPr id="46096" name="Rectangle 19">
              <a:extLst>
                <a:ext uri="{FF2B5EF4-FFF2-40B4-BE49-F238E27FC236}">
                  <a16:creationId xmlns:a16="http://schemas.microsoft.com/office/drawing/2014/main" id="{3D5382F4-EAD8-F3DE-1C64-07E003DC1A06}"/>
                </a:ext>
              </a:extLst>
            </p:cNvPr>
            <p:cNvSpPr>
              <a:spLocks noChangeArrowheads="1"/>
            </p:cNvSpPr>
            <p:nvPr/>
          </p:nvSpPr>
          <p:spPr bwMode="auto">
            <a:xfrm>
              <a:off x="3447" y="3113"/>
              <a:ext cx="81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b="1"/>
                <a:t>מול תרכובת</a:t>
              </a:r>
              <a:endParaRPr lang="en-US" altLang="en-US"/>
            </a:p>
          </p:txBody>
        </p:sp>
        <p:sp>
          <p:nvSpPr>
            <p:cNvPr id="46097" name="Line 27">
              <a:extLst>
                <a:ext uri="{FF2B5EF4-FFF2-40B4-BE49-F238E27FC236}">
                  <a16:creationId xmlns:a16="http://schemas.microsoft.com/office/drawing/2014/main" id="{C7ED1041-9BB4-36BF-87E0-E10C775F3C28}"/>
                </a:ext>
              </a:extLst>
            </p:cNvPr>
            <p:cNvSpPr>
              <a:spLocks noChangeShapeType="1"/>
            </p:cNvSpPr>
            <p:nvPr/>
          </p:nvSpPr>
          <p:spPr bwMode="auto">
            <a:xfrm>
              <a:off x="3833" y="1434"/>
              <a:ext cx="0" cy="172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6083" name="Text Box 28">
            <a:extLst>
              <a:ext uri="{FF2B5EF4-FFF2-40B4-BE49-F238E27FC236}">
                <a16:creationId xmlns:a16="http://schemas.microsoft.com/office/drawing/2014/main" id="{168766FD-B6A0-4529-E8F8-1FF344EEBEB0}"/>
              </a:ext>
            </a:extLst>
          </p:cNvPr>
          <p:cNvSpPr txBox="1">
            <a:spLocks noGrp="1" noChangeArrowheads="1"/>
          </p:cNvSpPr>
          <p:nvPr>
            <p:ph type="title" idx="4294967295"/>
          </p:nvPr>
        </p:nvSpPr>
        <p:spPr bwMode="auto">
          <a:xfrm>
            <a:off x="5759450" y="333375"/>
            <a:ext cx="2952750" cy="5238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ΔH</a:t>
            </a:r>
            <a:r>
              <a:rPr kumimoji="0" lang="en-US" altLang="en-US" sz="2800" b="1"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0</a:t>
            </a:r>
            <a:r>
              <a:rPr kumimoji="0" lang="en-US" altLang="en-US" sz="2800" b="1" i="0" u="none" strike="noStrike" kern="1200" cap="none" spc="0" normalizeH="0" baseline="-25000" noProof="0" dirty="0">
                <a:ln>
                  <a:noFill/>
                </a:ln>
                <a:solidFill>
                  <a:schemeClr val="tx1"/>
                </a:solidFill>
                <a:effectLst/>
                <a:uLnTx/>
                <a:uFillTx/>
                <a:latin typeface="Arial" panose="020B0604020202020204" pitchFamily="34" charset="0"/>
                <a:ea typeface="+mn-ea"/>
                <a:cs typeface="Arial" panose="020B0604020202020204" pitchFamily="34" charset="0"/>
              </a:rPr>
              <a:t>f</a:t>
            </a:r>
            <a:r>
              <a:rPr kumimoji="0" lang="he-IL" altLang="en-US" sz="2800" b="1" i="0" u="none" strike="noStrike" kern="1200" cap="none" spc="0" normalizeH="0" baseline="-2500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he-IL"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של מים</a:t>
            </a:r>
          </a:p>
        </p:txBody>
      </p:sp>
      <p:grpSp>
        <p:nvGrpSpPr>
          <p:cNvPr id="46084" name="Group 22" descr="דיאגרמת אנרגיה">
            <a:extLst>
              <a:ext uri="{FF2B5EF4-FFF2-40B4-BE49-F238E27FC236}">
                <a16:creationId xmlns:a16="http://schemas.microsoft.com/office/drawing/2014/main" id="{5B61FF44-888B-0ADC-8E85-7E8F34DFC886}"/>
              </a:ext>
            </a:extLst>
          </p:cNvPr>
          <p:cNvGrpSpPr>
            <a:grpSpLocks/>
          </p:cNvGrpSpPr>
          <p:nvPr/>
        </p:nvGrpSpPr>
        <p:grpSpPr bwMode="auto">
          <a:xfrm>
            <a:off x="719138" y="1376363"/>
            <a:ext cx="5076825" cy="4573587"/>
            <a:chOff x="453" y="867"/>
            <a:chExt cx="3198" cy="2881"/>
          </a:xfrm>
        </p:grpSpPr>
        <p:sp>
          <p:nvSpPr>
            <p:cNvPr id="46085" name="Text Box 7">
              <a:extLst>
                <a:ext uri="{FF2B5EF4-FFF2-40B4-BE49-F238E27FC236}">
                  <a16:creationId xmlns:a16="http://schemas.microsoft.com/office/drawing/2014/main" id="{952D3128-A73A-1FF9-87ED-6568490F53B5}"/>
                </a:ext>
              </a:extLst>
            </p:cNvPr>
            <p:cNvSpPr txBox="1">
              <a:spLocks noChangeArrowheads="1"/>
            </p:cNvSpPr>
            <p:nvPr/>
          </p:nvSpPr>
          <p:spPr bwMode="auto">
            <a:xfrm>
              <a:off x="1292" y="1083"/>
              <a:ext cx="235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H</a:t>
              </a:r>
              <a:r>
                <a:rPr lang="en-US" altLang="en-US" sz="2800" b="1" baseline="-25000"/>
                <a:t>2 </a:t>
              </a:r>
              <a:r>
                <a:rPr lang="en-US" altLang="en-US" sz="2800" b="1"/>
                <a:t>(g) + 1/2O</a:t>
              </a:r>
              <a:r>
                <a:rPr lang="en-US" altLang="en-US" sz="2800" b="1" baseline="-25000"/>
                <a:t>2</a:t>
              </a:r>
              <a:r>
                <a:rPr lang="en-US" altLang="en-US" sz="2800" b="1"/>
                <a:t>(g)</a:t>
              </a:r>
              <a:endParaRPr lang="he-IL" altLang="en-US" sz="2800" b="1"/>
            </a:p>
            <a:p>
              <a:pPr eaLnBrk="1" hangingPunct="1"/>
              <a:r>
                <a:rPr lang="en-US" altLang="en-US" sz="2800" b="1"/>
                <a:t>  </a:t>
              </a:r>
            </a:p>
            <a:p>
              <a:pPr eaLnBrk="1" hangingPunct="1"/>
              <a:r>
                <a:rPr lang="en-US" altLang="en-US" sz="2800" b="1"/>
                <a:t> </a:t>
              </a:r>
            </a:p>
          </p:txBody>
        </p:sp>
        <p:sp>
          <p:nvSpPr>
            <p:cNvPr id="46086" name="Line 20">
              <a:extLst>
                <a:ext uri="{FF2B5EF4-FFF2-40B4-BE49-F238E27FC236}">
                  <a16:creationId xmlns:a16="http://schemas.microsoft.com/office/drawing/2014/main" id="{F4BBA08D-52C2-772C-AF5E-AC109239C998}"/>
                </a:ext>
              </a:extLst>
            </p:cNvPr>
            <p:cNvSpPr>
              <a:spLocks noChangeShapeType="1"/>
            </p:cNvSpPr>
            <p:nvPr/>
          </p:nvSpPr>
          <p:spPr bwMode="auto">
            <a:xfrm flipV="1">
              <a:off x="1056" y="939"/>
              <a:ext cx="0" cy="280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7" name="Text Box 21">
              <a:extLst>
                <a:ext uri="{FF2B5EF4-FFF2-40B4-BE49-F238E27FC236}">
                  <a16:creationId xmlns:a16="http://schemas.microsoft.com/office/drawing/2014/main" id="{B5DE867E-4FD3-D2DA-AF02-E7571F8A17CC}"/>
                </a:ext>
              </a:extLst>
            </p:cNvPr>
            <p:cNvSpPr txBox="1">
              <a:spLocks noChangeArrowheads="1"/>
            </p:cNvSpPr>
            <p:nvPr/>
          </p:nvSpPr>
          <p:spPr bwMode="auto">
            <a:xfrm>
              <a:off x="453" y="867"/>
              <a:ext cx="5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t>H</a:t>
              </a:r>
            </a:p>
          </p:txBody>
        </p:sp>
        <p:sp>
          <p:nvSpPr>
            <p:cNvPr id="46088" name="Line 53">
              <a:extLst>
                <a:ext uri="{FF2B5EF4-FFF2-40B4-BE49-F238E27FC236}">
                  <a16:creationId xmlns:a16="http://schemas.microsoft.com/office/drawing/2014/main" id="{C1B8F6EC-51A0-1D3F-050D-68BD80E63B1D}"/>
                </a:ext>
              </a:extLst>
            </p:cNvPr>
            <p:cNvSpPr>
              <a:spLocks noChangeShapeType="1"/>
            </p:cNvSpPr>
            <p:nvPr/>
          </p:nvSpPr>
          <p:spPr bwMode="auto">
            <a:xfrm>
              <a:off x="1066" y="3294"/>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9" name="Text Box 31">
              <a:extLst>
                <a:ext uri="{FF2B5EF4-FFF2-40B4-BE49-F238E27FC236}">
                  <a16:creationId xmlns:a16="http://schemas.microsoft.com/office/drawing/2014/main" id="{E2FB6AB6-8435-86F7-797F-1B04172BEDC4}"/>
                </a:ext>
              </a:extLst>
            </p:cNvPr>
            <p:cNvSpPr txBox="1">
              <a:spLocks noChangeArrowheads="1"/>
            </p:cNvSpPr>
            <p:nvPr/>
          </p:nvSpPr>
          <p:spPr bwMode="auto">
            <a:xfrm>
              <a:off x="1474" y="3353"/>
              <a:ext cx="91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H</a:t>
              </a:r>
              <a:r>
                <a:rPr lang="en-US" altLang="en-US" sz="2800" b="1" baseline="-25000"/>
                <a:t>2</a:t>
              </a:r>
              <a:r>
                <a:rPr lang="en-US" altLang="en-US" sz="2800" b="1"/>
                <a:t>O(l)</a:t>
              </a:r>
              <a:r>
                <a:rPr lang="en-US" altLang="en-US" b="1"/>
                <a:t>  </a:t>
              </a:r>
            </a:p>
          </p:txBody>
        </p:sp>
        <p:sp>
          <p:nvSpPr>
            <p:cNvPr id="46090" name="Line 27">
              <a:extLst>
                <a:ext uri="{FF2B5EF4-FFF2-40B4-BE49-F238E27FC236}">
                  <a16:creationId xmlns:a16="http://schemas.microsoft.com/office/drawing/2014/main" id="{33782B74-4660-3B38-6D37-845C2814B3D0}"/>
                </a:ext>
              </a:extLst>
            </p:cNvPr>
            <p:cNvSpPr>
              <a:spLocks noChangeShapeType="1"/>
            </p:cNvSpPr>
            <p:nvPr/>
          </p:nvSpPr>
          <p:spPr bwMode="auto">
            <a:xfrm>
              <a:off x="2245" y="1434"/>
              <a:ext cx="0" cy="18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Text Box 20">
              <a:extLst>
                <a:ext uri="{FF2B5EF4-FFF2-40B4-BE49-F238E27FC236}">
                  <a16:creationId xmlns:a16="http://schemas.microsoft.com/office/drawing/2014/main" id="{FC8DF6AD-A39A-D9F9-F169-8D494001EA54}"/>
                </a:ext>
              </a:extLst>
            </p:cNvPr>
            <p:cNvSpPr txBox="1">
              <a:spLocks noChangeArrowheads="1"/>
            </p:cNvSpPr>
            <p:nvPr/>
          </p:nvSpPr>
          <p:spPr bwMode="auto">
            <a:xfrm>
              <a:off x="589" y="1298"/>
              <a:ext cx="4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sz="2000" b="1"/>
                <a:t>0</a:t>
              </a:r>
            </a:p>
          </p:txBody>
        </p:sp>
        <p:sp>
          <p:nvSpPr>
            <p:cNvPr id="46092" name="Line 5">
              <a:extLst>
                <a:ext uri="{FF2B5EF4-FFF2-40B4-BE49-F238E27FC236}">
                  <a16:creationId xmlns:a16="http://schemas.microsoft.com/office/drawing/2014/main" id="{D1F707DE-0E08-D25B-65FA-C03DD354EBA3}"/>
                </a:ext>
              </a:extLst>
            </p:cNvPr>
            <p:cNvSpPr>
              <a:spLocks noChangeShapeType="1"/>
            </p:cNvSpPr>
            <p:nvPr/>
          </p:nvSpPr>
          <p:spPr bwMode="auto">
            <a:xfrm>
              <a:off x="1088" y="1389"/>
              <a:ext cx="1905" cy="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WordArt 22">
            <a:extLst>
              <a:ext uri="{FF2B5EF4-FFF2-40B4-BE49-F238E27FC236}">
                <a16:creationId xmlns:a16="http://schemas.microsoft.com/office/drawing/2014/main" id="{7219FF13-AA3C-338A-FDC8-4E476D93A499}"/>
              </a:ext>
            </a:extLst>
          </p:cNvPr>
          <p:cNvSpPr>
            <a:spLocks noGrp="1" noChangeArrowheads="1" noChangeShapeType="1" noTextEdit="1"/>
          </p:cNvSpPr>
          <p:nvPr>
            <p:ph type="title" idx="4294967295"/>
          </p:nvPr>
        </p:nvSpPr>
        <p:spPr bwMode="auto">
          <a:xfrm>
            <a:off x="6553200" y="381000"/>
            <a:ext cx="2133600" cy="457200"/>
          </a:xfrm>
          <a:prstGeom prst="rect">
            <a:avLst/>
          </a:prstGeom>
          <a:noFill/>
          <a:ln>
            <a:noFill/>
            <a:prstDash/>
          </a:ln>
          <a:effectLst/>
        </p:spPr>
        <p:txBody>
          <a:bodyPr rot="0" spcFirstLastPara="0" vertOverflow="overflow" horzOverflow="overflow" vert="horz" wrap="none" lIns="91440" tIns="45720" rIns="91440" bIns="45720" numCol="1" spcCol="0" rtlCol="0" fromWordArt="1" anchor="t" anchorCtr="0" forceAA="0" compatLnSpc="1">
            <a:prstTxWarp prst="textPlain">
              <a:avLst>
                <a:gd name="adj" fmla="val 48569"/>
              </a:avLst>
            </a:prstTxWarp>
            <a:no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sz="3600" b="0" i="0" u="none" strike="noStrike" kern="10" cap="none" spc="0" normalizeH="0" baseline="0" noProof="0" dirty="0">
                <a:ln w="9525">
                  <a:solidFill>
                    <a:srgbClr val="000000"/>
                  </a:solidFill>
                  <a:round/>
                  <a:headEnd/>
                  <a:tailEnd/>
                </a:ln>
                <a:solidFill>
                  <a:schemeClr val="tx1"/>
                </a:solidFill>
                <a:effectLst/>
                <a:uLnTx/>
                <a:uFillTx/>
                <a:latin typeface="Arial" panose="020B0604020202020204" pitchFamily="34" charset="0"/>
                <a:ea typeface="+mn-ea"/>
                <a:cs typeface="Arial" panose="020B0604020202020204" pitchFamily="34" charset="0"/>
              </a:rPr>
              <a:t>סיכום</a:t>
            </a:r>
            <a:endParaRPr kumimoji="0" lang="en-US" sz="3600" b="0" i="0" u="none" strike="noStrike" kern="10" cap="none" spc="0" normalizeH="0" baseline="0" noProof="0" dirty="0">
              <a:ln w="9525">
                <a:solidFill>
                  <a:srgbClr val="000000"/>
                </a:solidFill>
                <a:round/>
                <a:headEnd/>
                <a:tailEnd/>
              </a:ln>
              <a:solidFill>
                <a:schemeClr val="tx1"/>
              </a:solidFill>
              <a:effectLst/>
              <a:uLnTx/>
              <a:uFillTx/>
              <a:latin typeface="Arial" panose="020B0604020202020204" pitchFamily="34" charset="0"/>
              <a:ea typeface="+mn-ea"/>
              <a:cs typeface="Arial" panose="020B0604020202020204" pitchFamily="34" charset="0"/>
            </a:endParaRPr>
          </a:p>
        </p:txBody>
      </p:sp>
      <p:sp>
        <p:nvSpPr>
          <p:cNvPr id="47110" name="Line 20">
            <a:extLst>
              <a:ext uri="{FF2B5EF4-FFF2-40B4-BE49-F238E27FC236}">
                <a16:creationId xmlns:a16="http://schemas.microsoft.com/office/drawing/2014/main" id="{8894D70B-CF38-E830-D1B3-ED44B4A8BA5C}"/>
              </a:ext>
              <a:ext uri="{C183D7F6-B498-43B3-948B-1728B52AA6E4}">
                <adec:decorative xmlns:adec="http://schemas.microsoft.com/office/drawing/2017/decorative" val="1"/>
              </a:ext>
            </a:extLst>
          </p:cNvPr>
          <p:cNvSpPr>
            <a:spLocks noChangeShapeType="1"/>
          </p:cNvSpPr>
          <p:nvPr/>
        </p:nvSpPr>
        <p:spPr bwMode="auto">
          <a:xfrm flipV="1">
            <a:off x="1676400" y="914400"/>
            <a:ext cx="0" cy="5638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45" name="Text Box 61">
            <a:extLst>
              <a:ext uri="{FF2B5EF4-FFF2-40B4-BE49-F238E27FC236}">
                <a16:creationId xmlns:a16="http://schemas.microsoft.com/office/drawing/2014/main" id="{D448D4DF-7A1F-0A4A-27CE-72CCDFF8F0E0}"/>
              </a:ext>
              <a:ext uri="{C183D7F6-B498-43B3-948B-1728B52AA6E4}">
                <adec:decorative xmlns:adec="http://schemas.microsoft.com/office/drawing/2017/decorative" val="1"/>
              </a:ext>
            </a:extLst>
          </p:cNvPr>
          <p:cNvSpPr txBox="1">
            <a:spLocks noChangeArrowheads="1"/>
          </p:cNvSpPr>
          <p:nvPr/>
        </p:nvSpPr>
        <p:spPr bwMode="auto">
          <a:xfrm>
            <a:off x="533400" y="228600"/>
            <a:ext cx="5791200" cy="641350"/>
          </a:xfrm>
          <a:prstGeom prst="rect">
            <a:avLst/>
          </a:prstGeom>
          <a:noFill/>
          <a:ln w="9525">
            <a:noFill/>
            <a:miter lim="800000"/>
            <a:headEnd/>
            <a:tailEnd/>
          </a:ln>
          <a:effectLst/>
        </p:spPr>
        <p:txBody>
          <a:bodyPr>
            <a:spAutoFit/>
          </a:bodyPr>
          <a:lstStyle/>
          <a:p>
            <a:pPr>
              <a:defRPr/>
            </a:pPr>
            <a:r>
              <a:rPr lang="en-US" sz="3600" b="1" dirty="0">
                <a:effectLst>
                  <a:outerShdw blurRad="38100" dist="38100" dir="2700000" algn="tl">
                    <a:srgbClr val="C0C0C0"/>
                  </a:outerShdw>
                </a:effectLst>
                <a:latin typeface="Symbol" pitchFamily="18" charset="2"/>
                <a:cs typeface="Aharoni" pitchFamily="2" charset="-79"/>
                <a:sym typeface="Symbol" pitchFamily="18" charset="2"/>
              </a:rPr>
              <a:t>DH</a:t>
            </a:r>
            <a:r>
              <a:rPr lang="he-IL" sz="3600" b="1" baseline="-25000" dirty="0">
                <a:effectLst>
                  <a:outerShdw blurRad="38100" dist="38100" dir="2700000" algn="tl">
                    <a:srgbClr val="C0C0C0"/>
                  </a:outerShdw>
                </a:effectLst>
                <a:latin typeface="Arial" charset="0"/>
                <a:cs typeface="David" pitchFamily="2" charset="-79"/>
                <a:sym typeface="Symbol" pitchFamily="18" charset="2"/>
              </a:rPr>
              <a:t> </a:t>
            </a:r>
          </a:p>
        </p:txBody>
      </p:sp>
      <p:grpSp>
        <p:nvGrpSpPr>
          <p:cNvPr id="2" name="Group 1">
            <a:extLst>
              <a:ext uri="{FF2B5EF4-FFF2-40B4-BE49-F238E27FC236}">
                <a16:creationId xmlns:a16="http://schemas.microsoft.com/office/drawing/2014/main" id="{3DF8A1ED-A146-C806-0E98-F8D447C3241A}"/>
              </a:ext>
              <a:ext uri="{C183D7F6-B498-43B3-948B-1728B52AA6E4}">
                <adec:decorative xmlns:adec="http://schemas.microsoft.com/office/drawing/2017/decorative" val="1"/>
              </a:ext>
            </a:extLst>
          </p:cNvPr>
          <p:cNvGrpSpPr/>
          <p:nvPr/>
        </p:nvGrpSpPr>
        <p:grpSpPr>
          <a:xfrm>
            <a:off x="609600" y="1143000"/>
            <a:ext cx="6708775" cy="4389438"/>
            <a:chOff x="609600" y="1143000"/>
            <a:chExt cx="6708775" cy="4389438"/>
          </a:xfrm>
        </p:grpSpPr>
        <p:sp>
          <p:nvSpPr>
            <p:cNvPr id="47107" name="Line 5" descr="דיאגרמת אנרגיה">
              <a:extLst>
                <a:ext uri="{FF2B5EF4-FFF2-40B4-BE49-F238E27FC236}">
                  <a16:creationId xmlns:a16="http://schemas.microsoft.com/office/drawing/2014/main" id="{97976770-C79F-D6B7-C04D-19CDE2C72C9C}"/>
                </a:ext>
              </a:extLst>
            </p:cNvPr>
            <p:cNvSpPr>
              <a:spLocks noChangeShapeType="1"/>
            </p:cNvSpPr>
            <p:nvPr/>
          </p:nvSpPr>
          <p:spPr bwMode="auto">
            <a:xfrm>
              <a:off x="1752600" y="16764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6" name="Text Box 7">
              <a:extLst>
                <a:ext uri="{FF2B5EF4-FFF2-40B4-BE49-F238E27FC236}">
                  <a16:creationId xmlns:a16="http://schemas.microsoft.com/office/drawing/2014/main" id="{F90FF1AB-02C3-715E-25CC-239CB95AFDEC}"/>
                </a:ext>
              </a:extLst>
            </p:cNvPr>
            <p:cNvSpPr txBox="1">
              <a:spLocks noChangeArrowheads="1"/>
            </p:cNvSpPr>
            <p:nvPr/>
          </p:nvSpPr>
          <p:spPr bwMode="auto">
            <a:xfrm>
              <a:off x="2051050" y="1143000"/>
              <a:ext cx="27368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H</a:t>
              </a:r>
              <a:r>
                <a:rPr lang="en-US" altLang="en-US" sz="2800" b="1" baseline="-25000"/>
                <a:t>2 </a:t>
              </a:r>
              <a:r>
                <a:rPr lang="en-US" altLang="en-US" sz="2800" b="1"/>
                <a:t>(g) + 1/2O</a:t>
              </a:r>
              <a:r>
                <a:rPr lang="en-US" altLang="en-US" sz="2800" b="1" baseline="-25000"/>
                <a:t>2</a:t>
              </a:r>
              <a:r>
                <a:rPr lang="en-US" altLang="en-US" sz="2800" b="1"/>
                <a:t>(g)</a:t>
              </a:r>
              <a:endParaRPr lang="he-IL" altLang="en-US" sz="2800" b="1"/>
            </a:p>
            <a:p>
              <a:pPr eaLnBrk="1" hangingPunct="1"/>
              <a:r>
                <a:rPr lang="en-US" altLang="en-US" sz="2800" b="1"/>
                <a:t>  </a:t>
              </a:r>
            </a:p>
            <a:p>
              <a:pPr eaLnBrk="1" hangingPunct="1"/>
              <a:r>
                <a:rPr lang="en-US" altLang="en-US" sz="2800" b="1"/>
                <a:t> </a:t>
              </a:r>
            </a:p>
          </p:txBody>
        </p:sp>
        <p:sp>
          <p:nvSpPr>
            <p:cNvPr id="23559" name="Line 27" descr="חץ">
              <a:extLst>
                <a:ext uri="{FF2B5EF4-FFF2-40B4-BE49-F238E27FC236}">
                  <a16:creationId xmlns:a16="http://schemas.microsoft.com/office/drawing/2014/main" id="{D38681A2-DFE0-D204-8390-FDA6B613B648}"/>
                </a:ext>
              </a:extLst>
            </p:cNvPr>
            <p:cNvSpPr>
              <a:spLocks noChangeShapeType="1"/>
            </p:cNvSpPr>
            <p:nvPr/>
          </p:nvSpPr>
          <p:spPr bwMode="auto">
            <a:xfrm>
              <a:off x="2627313" y="1700213"/>
              <a:ext cx="39687" cy="25923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1" name="Text Box 21">
              <a:extLst>
                <a:ext uri="{FF2B5EF4-FFF2-40B4-BE49-F238E27FC236}">
                  <a16:creationId xmlns:a16="http://schemas.microsoft.com/office/drawing/2014/main" id="{19A6607A-ACD8-4D17-E089-EFC91B0DECE6}"/>
                </a:ext>
              </a:extLst>
            </p:cNvPr>
            <p:cNvSpPr txBox="1">
              <a:spLocks noChangeArrowheads="1"/>
            </p:cNvSpPr>
            <p:nvPr/>
          </p:nvSpPr>
          <p:spPr bwMode="auto">
            <a:xfrm>
              <a:off x="609600" y="1371600"/>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a:t>H</a:t>
              </a:r>
            </a:p>
          </p:txBody>
        </p:sp>
        <p:sp>
          <p:nvSpPr>
            <p:cNvPr id="42012" name="Text Box 28">
              <a:extLst>
                <a:ext uri="{FF2B5EF4-FFF2-40B4-BE49-F238E27FC236}">
                  <a16:creationId xmlns:a16="http://schemas.microsoft.com/office/drawing/2014/main" id="{8F95D81F-2E0A-AB74-35A8-7188BAB15021}"/>
                </a:ext>
              </a:extLst>
            </p:cNvPr>
            <p:cNvSpPr txBox="1">
              <a:spLocks noChangeArrowheads="1"/>
            </p:cNvSpPr>
            <p:nvPr/>
          </p:nvSpPr>
          <p:spPr bwMode="auto">
            <a:xfrm>
              <a:off x="5003800" y="2565400"/>
              <a:ext cx="19446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ΔH</a:t>
              </a:r>
              <a:r>
                <a:rPr lang="en-US" altLang="en-US" sz="2800" b="1" baseline="30000"/>
                <a:t>0</a:t>
              </a:r>
              <a:r>
                <a:rPr lang="en-US" altLang="en-US" sz="2800" b="1" baseline="-25000"/>
                <a:t>f</a:t>
              </a:r>
              <a:endParaRPr lang="he-IL" altLang="en-US" sz="2800" b="1"/>
            </a:p>
          </p:txBody>
        </p:sp>
        <p:sp>
          <p:nvSpPr>
            <p:cNvPr id="47114" name="Line 2">
              <a:extLst>
                <a:ext uri="{FF2B5EF4-FFF2-40B4-BE49-F238E27FC236}">
                  <a16:creationId xmlns:a16="http://schemas.microsoft.com/office/drawing/2014/main" id="{FFF66392-8846-3EE7-817C-3F5D424221E3}"/>
                </a:ext>
              </a:extLst>
            </p:cNvPr>
            <p:cNvSpPr>
              <a:spLocks noChangeShapeType="1"/>
            </p:cNvSpPr>
            <p:nvPr/>
          </p:nvSpPr>
          <p:spPr bwMode="auto">
            <a:xfrm>
              <a:off x="1676400" y="4267200"/>
              <a:ext cx="2590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5" name="Line 24">
              <a:extLst>
                <a:ext uri="{FF2B5EF4-FFF2-40B4-BE49-F238E27FC236}">
                  <a16:creationId xmlns:a16="http://schemas.microsoft.com/office/drawing/2014/main" id="{C4C922EB-E03B-22A2-B14B-14665504327C}"/>
                </a:ext>
              </a:extLst>
            </p:cNvPr>
            <p:cNvSpPr>
              <a:spLocks noChangeShapeType="1"/>
            </p:cNvSpPr>
            <p:nvPr/>
          </p:nvSpPr>
          <p:spPr bwMode="auto">
            <a:xfrm>
              <a:off x="1692275" y="5516563"/>
              <a:ext cx="2514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Text Box 31">
              <a:extLst>
                <a:ext uri="{FF2B5EF4-FFF2-40B4-BE49-F238E27FC236}">
                  <a16:creationId xmlns:a16="http://schemas.microsoft.com/office/drawing/2014/main" id="{065D1DE4-1127-8571-286C-B173CA6798E5}"/>
                </a:ext>
              </a:extLst>
            </p:cNvPr>
            <p:cNvSpPr txBox="1">
              <a:spLocks noChangeArrowheads="1"/>
            </p:cNvSpPr>
            <p:nvPr/>
          </p:nvSpPr>
          <p:spPr bwMode="auto">
            <a:xfrm>
              <a:off x="2339975" y="5013325"/>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H</a:t>
              </a:r>
              <a:r>
                <a:rPr lang="en-US" altLang="en-US" sz="2800" b="1" baseline="-25000"/>
                <a:t>2</a:t>
              </a:r>
              <a:r>
                <a:rPr lang="en-US" altLang="en-US" sz="2800" b="1"/>
                <a:t>O(s)</a:t>
              </a:r>
              <a:r>
                <a:rPr lang="en-US" altLang="en-US" b="1"/>
                <a:t>  </a:t>
              </a:r>
            </a:p>
          </p:txBody>
        </p:sp>
        <p:sp>
          <p:nvSpPr>
            <p:cNvPr id="47117" name="Line 53">
              <a:extLst>
                <a:ext uri="{FF2B5EF4-FFF2-40B4-BE49-F238E27FC236}">
                  <a16:creationId xmlns:a16="http://schemas.microsoft.com/office/drawing/2014/main" id="{F65100AC-70B2-2DA4-3A8E-D71E3FDB0C2A}"/>
                </a:ext>
              </a:extLst>
            </p:cNvPr>
            <p:cNvSpPr>
              <a:spLocks noChangeShapeType="1"/>
            </p:cNvSpPr>
            <p:nvPr/>
          </p:nvSpPr>
          <p:spPr bwMode="auto">
            <a:xfrm>
              <a:off x="1692275" y="5084763"/>
              <a:ext cx="2590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Text Box 31">
              <a:extLst>
                <a:ext uri="{FF2B5EF4-FFF2-40B4-BE49-F238E27FC236}">
                  <a16:creationId xmlns:a16="http://schemas.microsoft.com/office/drawing/2014/main" id="{7FF1FD56-71EF-9524-4C70-9BFD9660F460}"/>
                </a:ext>
              </a:extLst>
            </p:cNvPr>
            <p:cNvSpPr txBox="1">
              <a:spLocks noChangeArrowheads="1"/>
            </p:cNvSpPr>
            <p:nvPr/>
          </p:nvSpPr>
          <p:spPr bwMode="auto">
            <a:xfrm>
              <a:off x="2411413" y="36449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H</a:t>
              </a:r>
              <a:r>
                <a:rPr lang="en-US" altLang="en-US" sz="2800" b="1" baseline="-25000"/>
                <a:t>2</a:t>
              </a:r>
              <a:r>
                <a:rPr lang="en-US" altLang="en-US" sz="2800" b="1"/>
                <a:t>O(g)</a:t>
              </a:r>
              <a:r>
                <a:rPr lang="en-US" altLang="en-US" b="1"/>
                <a:t>  </a:t>
              </a:r>
            </a:p>
          </p:txBody>
        </p:sp>
        <p:sp>
          <p:nvSpPr>
            <p:cNvPr id="61" name="Text Box 31">
              <a:extLst>
                <a:ext uri="{FF2B5EF4-FFF2-40B4-BE49-F238E27FC236}">
                  <a16:creationId xmlns:a16="http://schemas.microsoft.com/office/drawing/2014/main" id="{F5178663-528C-DAEF-65CE-77F5B00BFA6A}"/>
                </a:ext>
              </a:extLst>
            </p:cNvPr>
            <p:cNvSpPr txBox="1">
              <a:spLocks noChangeArrowheads="1"/>
            </p:cNvSpPr>
            <p:nvPr/>
          </p:nvSpPr>
          <p:spPr bwMode="auto">
            <a:xfrm>
              <a:off x="2339975" y="45085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H</a:t>
              </a:r>
              <a:r>
                <a:rPr lang="en-US" altLang="en-US" sz="2800" b="1" baseline="-25000"/>
                <a:t>2</a:t>
              </a:r>
              <a:r>
                <a:rPr lang="en-US" altLang="en-US" sz="2800" b="1"/>
                <a:t>O(l)</a:t>
              </a:r>
              <a:r>
                <a:rPr lang="en-US" altLang="en-US" b="1"/>
                <a:t>  </a:t>
              </a:r>
            </a:p>
          </p:txBody>
        </p:sp>
        <p:sp>
          <p:nvSpPr>
            <p:cNvPr id="18" name="Line 27">
              <a:extLst>
                <a:ext uri="{FF2B5EF4-FFF2-40B4-BE49-F238E27FC236}">
                  <a16:creationId xmlns:a16="http://schemas.microsoft.com/office/drawing/2014/main" id="{83B6E9C4-74B7-8A2F-1283-AC2F68EA7D05}"/>
                </a:ext>
              </a:extLst>
            </p:cNvPr>
            <p:cNvSpPr>
              <a:spLocks noChangeShapeType="1"/>
            </p:cNvSpPr>
            <p:nvPr/>
          </p:nvSpPr>
          <p:spPr bwMode="auto">
            <a:xfrm>
              <a:off x="3851275" y="1700213"/>
              <a:ext cx="39688" cy="38163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Rectangle 18">
              <a:extLst>
                <a:ext uri="{FF2B5EF4-FFF2-40B4-BE49-F238E27FC236}">
                  <a16:creationId xmlns:a16="http://schemas.microsoft.com/office/drawing/2014/main" id="{F233C4AF-748E-202D-30B4-19913282D92A}"/>
                </a:ext>
              </a:extLst>
            </p:cNvPr>
            <p:cNvSpPr>
              <a:spLocks noChangeArrowheads="1"/>
            </p:cNvSpPr>
            <p:nvPr/>
          </p:nvSpPr>
          <p:spPr bwMode="auto">
            <a:xfrm>
              <a:off x="5219700" y="1196975"/>
              <a:ext cx="2098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b="1"/>
                <a:t>יסודות במצב התקני </a:t>
              </a:r>
              <a:endParaRPr lang="en-US" altLang="en-US"/>
            </a:p>
          </p:txBody>
        </p:sp>
        <p:sp>
          <p:nvSpPr>
            <p:cNvPr id="20" name="Rectangle 19">
              <a:extLst>
                <a:ext uri="{FF2B5EF4-FFF2-40B4-BE49-F238E27FC236}">
                  <a16:creationId xmlns:a16="http://schemas.microsoft.com/office/drawing/2014/main" id="{27F3B254-161C-BCA5-7F8E-83F3D637BD24}"/>
                </a:ext>
              </a:extLst>
            </p:cNvPr>
            <p:cNvSpPr>
              <a:spLocks noChangeArrowheads="1"/>
            </p:cNvSpPr>
            <p:nvPr/>
          </p:nvSpPr>
          <p:spPr bwMode="auto">
            <a:xfrm>
              <a:off x="5651500" y="4365625"/>
              <a:ext cx="1311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b="1"/>
                <a:t>מול תרכובת</a:t>
              </a:r>
              <a:endParaRPr lang="en-US" altLang="en-US"/>
            </a:p>
          </p:txBody>
        </p:sp>
        <p:sp>
          <p:nvSpPr>
            <p:cNvPr id="21" name="Line 27">
              <a:extLst>
                <a:ext uri="{FF2B5EF4-FFF2-40B4-BE49-F238E27FC236}">
                  <a16:creationId xmlns:a16="http://schemas.microsoft.com/office/drawing/2014/main" id="{55CB8B2A-3881-CA43-09F3-1EB6678D92E6}"/>
                </a:ext>
              </a:extLst>
            </p:cNvPr>
            <p:cNvSpPr>
              <a:spLocks noChangeShapeType="1"/>
            </p:cNvSpPr>
            <p:nvPr/>
          </p:nvSpPr>
          <p:spPr bwMode="auto">
            <a:xfrm>
              <a:off x="3563938" y="1700213"/>
              <a:ext cx="0" cy="3313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7">
              <a:extLst>
                <a:ext uri="{FF2B5EF4-FFF2-40B4-BE49-F238E27FC236}">
                  <a16:creationId xmlns:a16="http://schemas.microsoft.com/office/drawing/2014/main" id="{6F0BF1B6-7A6D-A5B4-534B-CCCA409468AC}"/>
                </a:ext>
              </a:extLst>
            </p:cNvPr>
            <p:cNvSpPr>
              <a:spLocks noChangeShapeType="1"/>
            </p:cNvSpPr>
            <p:nvPr/>
          </p:nvSpPr>
          <p:spPr bwMode="auto">
            <a:xfrm>
              <a:off x="6300788" y="1700213"/>
              <a:ext cx="0" cy="27368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7125" name="Text Box 28">
            <a:extLst>
              <a:ext uri="{FF2B5EF4-FFF2-40B4-BE49-F238E27FC236}">
                <a16:creationId xmlns:a16="http://schemas.microsoft.com/office/drawing/2014/main" id="{BBCCBA01-EF98-4076-7792-13FEA3ACF534}"/>
              </a:ext>
              <a:ext uri="{C183D7F6-B498-43B3-948B-1728B52AA6E4}">
                <adec:decorative xmlns:adec="http://schemas.microsoft.com/office/drawing/2017/decorative" val="1"/>
              </a:ext>
            </a:extLst>
          </p:cNvPr>
          <p:cNvSpPr txBox="1">
            <a:spLocks noChangeArrowheads="1"/>
          </p:cNvSpPr>
          <p:nvPr/>
        </p:nvSpPr>
        <p:spPr bwMode="auto">
          <a:xfrm>
            <a:off x="1619250" y="260350"/>
            <a:ext cx="2952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sz="2800" b="1"/>
              <a:t>  </a:t>
            </a:r>
            <a:r>
              <a:rPr lang="en-US" altLang="en-US" sz="2800" b="1"/>
              <a:t>ΔH</a:t>
            </a:r>
            <a:r>
              <a:rPr lang="en-US" altLang="en-US" sz="2800" b="1" baseline="30000"/>
              <a:t>0</a:t>
            </a:r>
            <a:r>
              <a:rPr lang="en-US" altLang="en-US" sz="2800" b="1" baseline="-25000"/>
              <a:t>f</a:t>
            </a:r>
            <a:r>
              <a:rPr lang="he-IL" altLang="en-US" sz="2800" b="1" baseline="-25000"/>
              <a:t>  </a:t>
            </a:r>
            <a:r>
              <a:rPr lang="he-IL" altLang="en-US" sz="2800" b="1"/>
              <a:t>של מים</a:t>
            </a: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כותרת 1">
            <a:extLst>
              <a:ext uri="{FF2B5EF4-FFF2-40B4-BE49-F238E27FC236}">
                <a16:creationId xmlns:a16="http://schemas.microsoft.com/office/drawing/2014/main" id="{42716BCF-7F29-3CD8-8C8D-9C3074A3A0F3}"/>
              </a:ext>
            </a:extLst>
          </p:cNvPr>
          <p:cNvSpPr>
            <a:spLocks noGrp="1"/>
          </p:cNvSpPr>
          <p:nvPr>
            <p:ph type="title" idx="4294967295"/>
          </p:nvPr>
        </p:nvSpPr>
        <p:spPr/>
        <p:txBody>
          <a:bodyPr/>
          <a:lstStyle/>
          <a:p>
            <a:pPr eaLnBrk="1" hangingPunct="1"/>
            <a:r>
              <a:rPr lang="he-IL" altLang="en-US"/>
              <a:t>אנתלפיית התהוות תקנית - </a:t>
            </a:r>
            <a:r>
              <a:rPr lang="en-US" altLang="en-US"/>
              <a:t>∆H</a:t>
            </a:r>
            <a:r>
              <a:rPr lang="en-US" altLang="en-US" baseline="30000"/>
              <a:t>0</a:t>
            </a:r>
            <a:r>
              <a:rPr lang="en-US" altLang="en-US" baseline="-25000"/>
              <a:t>f</a:t>
            </a:r>
            <a:r>
              <a:rPr lang="en-US" altLang="en-US"/>
              <a:t> </a:t>
            </a:r>
            <a:endParaRPr lang="he-IL" altLang="en-US"/>
          </a:p>
        </p:txBody>
      </p:sp>
      <p:sp>
        <p:nvSpPr>
          <p:cNvPr id="3" name="מציין מיקום תוכן 2">
            <a:extLst>
              <a:ext uri="{FF2B5EF4-FFF2-40B4-BE49-F238E27FC236}">
                <a16:creationId xmlns:a16="http://schemas.microsoft.com/office/drawing/2014/main" id="{044B548C-7EBB-DB2C-22CE-4F29E3E5859B}"/>
              </a:ext>
            </a:extLst>
          </p:cNvPr>
          <p:cNvSpPr>
            <a:spLocks noGrp="1"/>
          </p:cNvSpPr>
          <p:nvPr>
            <p:ph idx="4294967295"/>
          </p:nvPr>
        </p:nvSpPr>
        <p:spPr/>
        <p:txBody>
          <a:bodyPr>
            <a:normAutofit lnSpcReduction="10000"/>
          </a:bodyPr>
          <a:lstStyle/>
          <a:p>
            <a:pPr eaLnBrk="1" hangingPunct="1">
              <a:lnSpc>
                <a:spcPct val="150000"/>
              </a:lnSpc>
              <a:defRPr/>
            </a:pPr>
            <a:r>
              <a:rPr lang="he-IL" sz="2200" b="1"/>
              <a:t>אנתלפיית התהוות תקנית:</a:t>
            </a:r>
            <a:r>
              <a:rPr lang="he-IL" sz="2200"/>
              <a:t> שינוי האנתלפיה במהלך התהוות </a:t>
            </a:r>
            <a:r>
              <a:rPr lang="he-IL" sz="2200" u="sng"/>
              <a:t>1 מול חומר</a:t>
            </a:r>
            <a:r>
              <a:rPr lang="he-IL" sz="2200"/>
              <a:t> מהיסודות המרכיבים אותו כאשר הם </a:t>
            </a:r>
            <a:r>
              <a:rPr lang="he-IL" sz="2200" u="sng"/>
              <a:t>במצב תקני.</a:t>
            </a:r>
          </a:p>
          <a:p>
            <a:pPr eaLnBrk="1" hangingPunct="1">
              <a:lnSpc>
                <a:spcPct val="80000"/>
              </a:lnSpc>
              <a:buFont typeface="Wingdings" panose="05000000000000000000" pitchFamily="2" charset="2"/>
              <a:buNone/>
              <a:defRPr/>
            </a:pPr>
            <a:endParaRPr lang="he-IL" sz="2200" u="sng"/>
          </a:p>
          <a:p>
            <a:pPr eaLnBrk="1" hangingPunct="1">
              <a:lnSpc>
                <a:spcPct val="80000"/>
              </a:lnSpc>
              <a:defRPr/>
            </a:pPr>
            <a:r>
              <a:rPr lang="en-US" sz="2200"/>
              <a:t>H</a:t>
            </a:r>
            <a:r>
              <a:rPr lang="en-US" sz="2200" baseline="-25000"/>
              <a:t>2(g)</a:t>
            </a:r>
            <a:r>
              <a:rPr lang="en-US" sz="2200"/>
              <a:t> + ½O</a:t>
            </a:r>
            <a:r>
              <a:rPr lang="en-US" sz="2200" baseline="-25000"/>
              <a:t>2(g)</a:t>
            </a:r>
            <a:r>
              <a:rPr lang="en-US" sz="2200"/>
              <a:t> → H</a:t>
            </a:r>
            <a:r>
              <a:rPr lang="en-US" sz="2200" baseline="-25000"/>
              <a:t>2</a:t>
            </a:r>
            <a:r>
              <a:rPr lang="en-US" sz="2200"/>
              <a:t>O</a:t>
            </a:r>
            <a:r>
              <a:rPr lang="en-US" sz="2200" baseline="-25000"/>
              <a:t>(l)     </a:t>
            </a:r>
            <a:r>
              <a:rPr lang="en-US" sz="2200"/>
              <a:t>∆H</a:t>
            </a:r>
            <a:r>
              <a:rPr lang="en-US" sz="2200" baseline="30000"/>
              <a:t>0</a:t>
            </a:r>
            <a:r>
              <a:rPr lang="en-US" sz="2200" baseline="-25000"/>
              <a:t>f </a:t>
            </a:r>
            <a:r>
              <a:rPr lang="en-US" sz="2200"/>
              <a:t>=</a:t>
            </a:r>
            <a:endParaRPr lang="he-IL" sz="2200" baseline="-25000"/>
          </a:p>
          <a:p>
            <a:pPr eaLnBrk="1" hangingPunct="1">
              <a:lnSpc>
                <a:spcPct val="80000"/>
              </a:lnSpc>
              <a:defRPr/>
            </a:pPr>
            <a:endParaRPr lang="en-US" sz="2200"/>
          </a:p>
          <a:p>
            <a:pPr eaLnBrk="1" hangingPunct="1">
              <a:lnSpc>
                <a:spcPct val="80000"/>
              </a:lnSpc>
              <a:defRPr/>
            </a:pPr>
            <a:r>
              <a:rPr lang="en-US" sz="2200"/>
              <a:t>2C</a:t>
            </a:r>
            <a:r>
              <a:rPr lang="en-US" sz="2200" baseline="-25000"/>
              <a:t>(s)</a:t>
            </a:r>
            <a:r>
              <a:rPr lang="en-US" sz="2200"/>
              <a:t> + 3H</a:t>
            </a:r>
            <a:r>
              <a:rPr lang="en-US" sz="2200" baseline="-25000"/>
              <a:t>2(g)</a:t>
            </a:r>
            <a:r>
              <a:rPr lang="en-US" sz="2200"/>
              <a:t> + ½ O</a:t>
            </a:r>
            <a:r>
              <a:rPr lang="en-US" sz="2200" baseline="-25000"/>
              <a:t>2(g)</a:t>
            </a:r>
            <a:r>
              <a:rPr lang="en-US" sz="2200"/>
              <a:t> → C</a:t>
            </a:r>
            <a:r>
              <a:rPr lang="en-US" sz="2200" baseline="-25000"/>
              <a:t>2</a:t>
            </a:r>
            <a:r>
              <a:rPr lang="en-US" sz="2200"/>
              <a:t>H</a:t>
            </a:r>
            <a:r>
              <a:rPr lang="en-US" sz="2200" baseline="-25000"/>
              <a:t>5</a:t>
            </a:r>
            <a:r>
              <a:rPr lang="en-US" sz="2200"/>
              <a:t>OH</a:t>
            </a:r>
            <a:r>
              <a:rPr lang="en-US" sz="2200" baseline="-25000"/>
              <a:t>(l) </a:t>
            </a:r>
            <a:r>
              <a:rPr lang="en-US" sz="2200"/>
              <a:t>∆H</a:t>
            </a:r>
            <a:r>
              <a:rPr lang="en-US" sz="2200" baseline="30000"/>
              <a:t>0</a:t>
            </a:r>
            <a:r>
              <a:rPr lang="en-US" sz="2200" baseline="-25000"/>
              <a:t>f </a:t>
            </a:r>
            <a:r>
              <a:rPr lang="en-US" sz="2200"/>
              <a:t>=</a:t>
            </a:r>
          </a:p>
          <a:p>
            <a:pPr eaLnBrk="1" hangingPunct="1">
              <a:lnSpc>
                <a:spcPct val="80000"/>
              </a:lnSpc>
              <a:defRPr/>
            </a:pPr>
            <a:endParaRPr lang="he-IL" sz="2200" u="sng"/>
          </a:p>
          <a:p>
            <a:pPr eaLnBrk="1" hangingPunct="1">
              <a:lnSpc>
                <a:spcPct val="150000"/>
              </a:lnSpc>
              <a:defRPr/>
            </a:pPr>
            <a:r>
              <a:rPr lang="he-IL" sz="2200"/>
              <a:t>על פי הגדרה זו, נובע, כי</a:t>
            </a:r>
            <a:r>
              <a:rPr lang="he-IL" sz="2200" b="1" u="sng"/>
              <a:t> </a:t>
            </a:r>
            <a:r>
              <a:rPr lang="he-IL" sz="2200" u="sng"/>
              <a:t>אנתלפיית ההתהוות התקנית של יסודות במצב התקני שווה לאפס,</a:t>
            </a:r>
            <a:r>
              <a:rPr lang="he-IL" sz="2200" b="1" u="sng"/>
              <a:t> </a:t>
            </a:r>
            <a:r>
              <a:rPr lang="he-IL" sz="2200"/>
              <a:t>ולכן זו יכולה להוות נקודת ייחוס לתרכובות המורכבות מאותם יסודות.</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EF6145B-BA82-E2E5-518D-7F040DB92764}"/>
              </a:ext>
            </a:extLst>
          </p:cNvPr>
          <p:cNvSpPr>
            <a:spLocks noGrp="1" noChangeArrowheads="1"/>
          </p:cNvSpPr>
          <p:nvPr>
            <p:ph type="title" idx="4294967295"/>
          </p:nvPr>
        </p:nvSpPr>
        <p:spPr>
          <a:xfrm>
            <a:off x="1116013" y="0"/>
            <a:ext cx="7772400" cy="1143000"/>
          </a:xfrm>
        </p:spPr>
        <p:txBody>
          <a:bodyPr/>
          <a:lstStyle/>
          <a:p>
            <a:pPr eaLnBrk="1" hangingPunct="1"/>
            <a:r>
              <a:rPr lang="he-IL" altLang="en-US" sz="4800" b="1">
                <a:solidFill>
                  <a:schemeClr val="tx1"/>
                </a:solidFill>
              </a:rPr>
              <a:t>תרגיל</a:t>
            </a:r>
            <a:r>
              <a:rPr lang="he-IL" altLang="en-US" sz="4800">
                <a:solidFill>
                  <a:schemeClr val="tx1"/>
                </a:solidFill>
              </a:rPr>
              <a:t>:</a:t>
            </a:r>
          </a:p>
        </p:txBody>
      </p:sp>
      <p:sp>
        <p:nvSpPr>
          <p:cNvPr id="49155" name="Text Box 3">
            <a:extLst>
              <a:ext uri="{FF2B5EF4-FFF2-40B4-BE49-F238E27FC236}">
                <a16:creationId xmlns:a16="http://schemas.microsoft.com/office/drawing/2014/main" id="{6F529924-5858-D1C4-0E23-FC49318B7F8E}"/>
              </a:ext>
            </a:extLst>
          </p:cNvPr>
          <p:cNvSpPr txBox="1">
            <a:spLocks noChangeArrowheads="1"/>
          </p:cNvSpPr>
          <p:nvPr/>
        </p:nvSpPr>
        <p:spPr bwMode="auto">
          <a:xfrm>
            <a:off x="827088" y="1808163"/>
            <a:ext cx="79470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en-US" sz="3600"/>
              <a:t>נסח את תגובות ההתהוות התיקניות של החומרים הבאים ומצא עבורן את </a:t>
            </a:r>
            <a:r>
              <a:rPr lang="en-US" altLang="en-US" sz="3200" b="1">
                <a:latin typeface="Symbol" panose="05050102010706020507" pitchFamily="18" charset="2"/>
              </a:rPr>
              <a:t>D</a:t>
            </a:r>
            <a:r>
              <a:rPr lang="en-US" altLang="en-US" sz="3200" b="1"/>
              <a:t>H</a:t>
            </a:r>
            <a:r>
              <a:rPr lang="en-US" altLang="en-US" sz="3200" b="1" baseline="30000"/>
              <a:t>0</a:t>
            </a:r>
            <a:r>
              <a:rPr lang="en-US" altLang="en-US" sz="3200" b="1" baseline="-25000"/>
              <a:t>f</a:t>
            </a:r>
            <a:r>
              <a:rPr lang="he-IL" altLang="en-US" sz="3200" b="1"/>
              <a:t>  </a:t>
            </a:r>
            <a:r>
              <a:rPr lang="he-IL" altLang="en-US" sz="3600"/>
              <a:t>בספר הנתונים.</a:t>
            </a:r>
          </a:p>
          <a:p>
            <a:pPr eaLnBrk="1" hangingPunct="1"/>
            <a:r>
              <a:rPr lang="en-US" altLang="en-US" sz="3600"/>
              <a:t>C</a:t>
            </a:r>
            <a:r>
              <a:rPr lang="en-US" altLang="en-US" sz="3600" baseline="-25000"/>
              <a:t>6</a:t>
            </a:r>
            <a:r>
              <a:rPr lang="en-US" altLang="en-US" sz="3600"/>
              <a:t>H</a:t>
            </a:r>
            <a:r>
              <a:rPr lang="en-US" altLang="en-US" sz="3600" baseline="-25000"/>
              <a:t>12</a:t>
            </a:r>
            <a:r>
              <a:rPr lang="en-US" altLang="en-US" sz="3600"/>
              <a:t>O</a:t>
            </a:r>
            <a:r>
              <a:rPr lang="en-US" altLang="en-US" sz="3600" baseline="-25000"/>
              <a:t>6(s) </a:t>
            </a:r>
            <a:r>
              <a:rPr lang="en-US" altLang="en-US" sz="3600"/>
              <a:t> ,  NaCl</a:t>
            </a:r>
            <a:r>
              <a:rPr lang="en-US" altLang="en-US" sz="3600" baseline="-25000"/>
              <a:t>(s)</a:t>
            </a:r>
            <a:r>
              <a:rPr lang="en-US" altLang="en-US" sz="3600"/>
              <a:t>   ,  H</a:t>
            </a:r>
            <a:r>
              <a:rPr lang="en-US" altLang="en-US" sz="3600" baseline="-25000"/>
              <a:t>2</a:t>
            </a:r>
            <a:r>
              <a:rPr lang="en-US" altLang="en-US" sz="3600"/>
              <a:t>O</a:t>
            </a:r>
            <a:r>
              <a:rPr lang="en-US" altLang="en-US" sz="3600" baseline="-25000"/>
              <a:t>(l)</a:t>
            </a:r>
            <a:r>
              <a:rPr lang="en-US" altLang="en-US" sz="3600"/>
              <a:t>  ,  S</a:t>
            </a:r>
            <a:r>
              <a:rPr lang="en-US" altLang="en-US" sz="3600" baseline="-25000"/>
              <a:t>8(S)</a:t>
            </a:r>
            <a:endParaRPr lang="en-US" altLang="en-US" sz="3200" b="1">
              <a:solidFill>
                <a:srgbClr val="CC3300"/>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8A3D717-FFE2-FDEF-8CF5-744DFDC8A8AC}"/>
              </a:ext>
            </a:extLst>
          </p:cNvPr>
          <p:cNvSpPr>
            <a:spLocks noGrp="1" noChangeArrowheads="1"/>
          </p:cNvSpPr>
          <p:nvPr>
            <p:ph type="title" idx="4294967295"/>
          </p:nvPr>
        </p:nvSpPr>
        <p:spPr>
          <a:xfrm>
            <a:off x="323850" y="0"/>
            <a:ext cx="8604250" cy="1143000"/>
          </a:xfrm>
        </p:spPr>
        <p:txBody>
          <a:bodyPr/>
          <a:lstStyle/>
          <a:p>
            <a:pPr eaLnBrk="1" hangingPunct="1"/>
            <a:r>
              <a:rPr lang="he-IL" altLang="en-US" sz="3200" b="1">
                <a:solidFill>
                  <a:schemeClr val="tx1"/>
                </a:solidFill>
              </a:rPr>
              <a:t>חישוב </a:t>
            </a:r>
            <a:r>
              <a:rPr lang="en-US" altLang="en-US" sz="3200" b="1">
                <a:solidFill>
                  <a:schemeClr val="tx1"/>
                </a:solidFill>
                <a:latin typeface="Symbol" panose="05050102010706020507" pitchFamily="18" charset="2"/>
              </a:rPr>
              <a:t>D</a:t>
            </a:r>
            <a:r>
              <a:rPr lang="en-US" altLang="en-US" sz="3200" b="1">
                <a:solidFill>
                  <a:schemeClr val="tx1"/>
                </a:solidFill>
              </a:rPr>
              <a:t>H</a:t>
            </a:r>
            <a:r>
              <a:rPr lang="he-IL" altLang="en-US" sz="3200" b="1">
                <a:solidFill>
                  <a:schemeClr val="tx1"/>
                </a:solidFill>
              </a:rPr>
              <a:t> בעזרת נתוני </a:t>
            </a:r>
            <a:r>
              <a:rPr lang="en-US" altLang="en-US" sz="3200" b="1">
                <a:solidFill>
                  <a:schemeClr val="tx1"/>
                </a:solidFill>
              </a:rPr>
              <a:t> - </a:t>
            </a:r>
            <a:r>
              <a:rPr lang="en-US" altLang="en-US" sz="3200" b="1">
                <a:solidFill>
                  <a:schemeClr val="tx1"/>
                </a:solidFill>
                <a:latin typeface="Symbol" panose="05050102010706020507" pitchFamily="18" charset="2"/>
              </a:rPr>
              <a:t>D</a:t>
            </a:r>
            <a:r>
              <a:rPr lang="en-US" altLang="en-US" sz="3200" b="1">
                <a:solidFill>
                  <a:schemeClr val="tx1"/>
                </a:solidFill>
              </a:rPr>
              <a:t>H</a:t>
            </a:r>
            <a:r>
              <a:rPr lang="en-US" altLang="en-US" sz="3200" b="1" baseline="30000">
                <a:solidFill>
                  <a:schemeClr val="tx1"/>
                </a:solidFill>
              </a:rPr>
              <a:t>0</a:t>
            </a:r>
            <a:r>
              <a:rPr lang="en-US" altLang="en-US" sz="3200" b="1" baseline="-25000">
                <a:solidFill>
                  <a:schemeClr val="tx1"/>
                </a:solidFill>
              </a:rPr>
              <a:t>f</a:t>
            </a:r>
            <a:r>
              <a:rPr lang="he-IL" altLang="en-US" sz="3200" b="1">
                <a:solidFill>
                  <a:schemeClr val="tx1"/>
                </a:solidFill>
              </a:rPr>
              <a:t>יישום של חוק הס</a:t>
            </a:r>
            <a:r>
              <a:rPr lang="he-IL" altLang="en-US" sz="3200" b="1" baseline="-25000">
                <a:solidFill>
                  <a:schemeClr val="tx1"/>
                </a:solidFill>
              </a:rPr>
              <a:t> </a:t>
            </a:r>
          </a:p>
        </p:txBody>
      </p:sp>
      <p:sp>
        <p:nvSpPr>
          <p:cNvPr id="22569" name="Text Box 41">
            <a:extLst>
              <a:ext uri="{FF2B5EF4-FFF2-40B4-BE49-F238E27FC236}">
                <a16:creationId xmlns:a16="http://schemas.microsoft.com/office/drawing/2014/main" id="{4F813BA9-69E8-29DF-34AB-D592F16E4E11}"/>
              </a:ext>
            </a:extLst>
          </p:cNvPr>
          <p:cNvSpPr txBox="1">
            <a:spLocks noChangeArrowheads="1"/>
          </p:cNvSpPr>
          <p:nvPr/>
        </p:nvSpPr>
        <p:spPr bwMode="auto">
          <a:xfrm>
            <a:off x="1331913" y="1376363"/>
            <a:ext cx="6697662" cy="7080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a:latin typeface="Symbol" panose="05050102010706020507" pitchFamily="18" charset="2"/>
              </a:rPr>
              <a:t>D</a:t>
            </a:r>
            <a:r>
              <a:rPr lang="en-US" altLang="en-US" sz="4000" b="1"/>
              <a:t>H</a:t>
            </a:r>
            <a:r>
              <a:rPr lang="en-US" altLang="en-US" sz="4000" b="1" baseline="30000"/>
              <a:t>0</a:t>
            </a:r>
            <a:r>
              <a:rPr lang="en-US" altLang="en-US" sz="4000" b="1"/>
              <a:t> = </a:t>
            </a:r>
            <a:r>
              <a:rPr lang="en-US" altLang="en-US" sz="4000" b="1">
                <a:latin typeface="Symbol" panose="05050102010706020507" pitchFamily="18" charset="2"/>
                <a:cs typeface="Aharoni" panose="02010803020104030203" pitchFamily="2" charset="-79"/>
                <a:sym typeface="Symbol" panose="05050102010706020507" pitchFamily="18" charset="2"/>
              </a:rPr>
              <a:t>SDH</a:t>
            </a:r>
            <a:r>
              <a:rPr lang="en-US" altLang="en-US" sz="4000" b="1" baseline="30000">
                <a:latin typeface="Symbol" panose="05050102010706020507" pitchFamily="18" charset="2"/>
                <a:cs typeface="Aharoni" panose="02010803020104030203" pitchFamily="2" charset="-79"/>
                <a:sym typeface="Symbol" panose="05050102010706020507" pitchFamily="18" charset="2"/>
              </a:rPr>
              <a:t>0</a:t>
            </a:r>
            <a:r>
              <a:rPr lang="en-US" altLang="en-US" sz="4000" b="1" baseline="-25000">
                <a:cs typeface="David" panose="020E0502060401010101" pitchFamily="34" charset="-79"/>
                <a:sym typeface="Symbol" panose="05050102010706020507" pitchFamily="18" charset="2"/>
              </a:rPr>
              <a:t>f </a:t>
            </a:r>
            <a:r>
              <a:rPr lang="he-IL" altLang="he-IL" sz="4000" b="1" baseline="-25000">
                <a:latin typeface="Symbol" panose="05050102010706020507" pitchFamily="18" charset="2"/>
                <a:cs typeface="Aharoni" panose="02010803020104030203" pitchFamily="2" charset="-79"/>
                <a:sym typeface="Symbol" panose="05050102010706020507" pitchFamily="18" charset="2"/>
              </a:rPr>
              <a:t>תוצרים</a:t>
            </a:r>
            <a:r>
              <a:rPr lang="en-US" altLang="he-IL" sz="4000" b="1">
                <a:latin typeface="Symbol" panose="05050102010706020507" pitchFamily="18" charset="2"/>
                <a:sym typeface="Symbol" panose="05050102010706020507" pitchFamily="18" charset="2"/>
              </a:rPr>
              <a:t>-</a:t>
            </a:r>
            <a:r>
              <a:rPr lang="en-US" altLang="en-US" sz="4000" b="1">
                <a:latin typeface="Symbol" panose="05050102010706020507" pitchFamily="18" charset="2"/>
                <a:sym typeface="Symbol" panose="05050102010706020507" pitchFamily="18" charset="2"/>
              </a:rPr>
              <a:t>SDH</a:t>
            </a:r>
            <a:r>
              <a:rPr lang="en-US" altLang="en-US" sz="4000" b="1" baseline="30000">
                <a:latin typeface="Symbol" panose="05050102010706020507" pitchFamily="18" charset="2"/>
                <a:sym typeface="Symbol" panose="05050102010706020507" pitchFamily="18" charset="2"/>
              </a:rPr>
              <a:t>0</a:t>
            </a:r>
            <a:r>
              <a:rPr lang="en-US" altLang="en-US" sz="4000" b="1" baseline="-25000">
                <a:cs typeface="Monotype Hadassah" pitchFamily="2" charset="-79"/>
                <a:sym typeface="Symbol" panose="05050102010706020507" pitchFamily="18" charset="2"/>
              </a:rPr>
              <a:t>f </a:t>
            </a:r>
            <a:r>
              <a:rPr lang="he-IL" altLang="he-IL" sz="4000" b="1" baseline="-25000">
                <a:latin typeface="Symbol" panose="05050102010706020507" pitchFamily="18" charset="2"/>
                <a:sym typeface="Symbol" panose="05050102010706020507" pitchFamily="18" charset="2"/>
              </a:rPr>
              <a:t>מגיבים</a:t>
            </a:r>
            <a:endParaRPr lang="en-US" altLang="en-US" sz="4000" b="1"/>
          </a:p>
        </p:txBody>
      </p:sp>
      <p:sp>
        <p:nvSpPr>
          <p:cNvPr id="22579" name="Text Box 51">
            <a:extLst>
              <a:ext uri="{FF2B5EF4-FFF2-40B4-BE49-F238E27FC236}">
                <a16:creationId xmlns:a16="http://schemas.microsoft.com/office/drawing/2014/main" id="{624B3909-F284-4066-BCAD-4EFE3303A770}"/>
              </a:ext>
            </a:extLst>
          </p:cNvPr>
          <p:cNvSpPr txBox="1">
            <a:spLocks noChangeArrowheads="1"/>
          </p:cNvSpPr>
          <p:nvPr/>
        </p:nvSpPr>
        <p:spPr bwMode="auto">
          <a:xfrm>
            <a:off x="0" y="2239963"/>
            <a:ext cx="8534400" cy="39449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en-US" sz="2800" b="1"/>
              <a:t>תרגיל:</a:t>
            </a:r>
            <a:endParaRPr lang="he-IL" altLang="en-US" sz="2800"/>
          </a:p>
          <a:p>
            <a:pPr algn="r" rtl="1" eaLnBrk="1" hangingPunct="1"/>
            <a:r>
              <a:rPr lang="he-IL" altLang="en-US" sz="2800"/>
              <a:t>    נאמת את הנוסחה במקרה הפרטי: חישוב שינוי האנתלפיה בתגובת השריפה של </a:t>
            </a:r>
            <a:r>
              <a:rPr lang="en-US" altLang="en-US" sz="2800"/>
              <a:t>CH</a:t>
            </a:r>
            <a:r>
              <a:rPr lang="en-US" altLang="en-US" sz="2800" baseline="-25000"/>
              <a:t>4</a:t>
            </a:r>
            <a:r>
              <a:rPr lang="he-IL" altLang="en-US" sz="2800" baseline="-25000"/>
              <a:t> </a:t>
            </a:r>
            <a:r>
              <a:rPr lang="he-IL" altLang="en-US" sz="2800"/>
              <a:t>. </a:t>
            </a:r>
          </a:p>
          <a:p>
            <a:pPr algn="r" rtl="1" eaLnBrk="1" hangingPunct="1">
              <a:buFontTx/>
              <a:buAutoNum type="arabicPeriod"/>
            </a:pPr>
            <a:r>
              <a:rPr lang="he-IL" altLang="en-US" sz="2800"/>
              <a:t>נסח את תגובת השריפה של </a:t>
            </a:r>
            <a:r>
              <a:rPr lang="en-US" altLang="en-US" sz="2800"/>
              <a:t>CH</a:t>
            </a:r>
            <a:r>
              <a:rPr lang="en-US" altLang="en-US" sz="2800" baseline="-25000"/>
              <a:t>4</a:t>
            </a:r>
            <a:r>
              <a:rPr lang="he-IL" altLang="en-US" sz="2800"/>
              <a:t> .</a:t>
            </a:r>
          </a:p>
          <a:p>
            <a:pPr algn="r" rtl="1" eaLnBrk="1" hangingPunct="1">
              <a:buFontTx/>
              <a:buAutoNum type="arabicPeriod"/>
            </a:pPr>
            <a:r>
              <a:rPr lang="he-IL" altLang="en-US" sz="2800"/>
              <a:t>נסח את תגובות ההתהוות המתאימות עבור כל אחת מהתרכובות המעורבות בתהליך השריפה. </a:t>
            </a:r>
          </a:p>
          <a:p>
            <a:pPr algn="r" rtl="1" eaLnBrk="1" hangingPunct="1">
              <a:buFontTx/>
              <a:buAutoNum type="arabicPeriod"/>
            </a:pPr>
            <a:r>
              <a:rPr lang="he-IL" altLang="en-US" sz="2800"/>
              <a:t>העזר בחוק הס לחישוב שינוי האנתלפיה בתהליך.</a:t>
            </a:r>
          </a:p>
          <a:p>
            <a:pPr algn="r" rtl="1" eaLnBrk="1" hangingPunct="1">
              <a:buFontTx/>
              <a:buAutoNum type="arabicPeriod"/>
            </a:pPr>
            <a:r>
              <a:rPr lang="he-IL" altLang="en-US" sz="2800"/>
              <a:t>מצא קשר בין התרגיל שביצעת בעקבות חוק הס וחישוב </a:t>
            </a:r>
            <a:r>
              <a:rPr lang="en-US" altLang="en-US" sz="2800">
                <a:latin typeface="Symbol" panose="05050102010706020507" pitchFamily="18" charset="2"/>
                <a:sym typeface="Symbol" panose="05050102010706020507" pitchFamily="18" charset="2"/>
              </a:rPr>
              <a:t>DH</a:t>
            </a:r>
            <a:r>
              <a:rPr lang="en-US" altLang="en-US" sz="2800" baseline="30000">
                <a:latin typeface="Symbol" panose="05050102010706020507" pitchFamily="18" charset="2"/>
                <a:sym typeface="Symbol" panose="05050102010706020507" pitchFamily="18" charset="2"/>
              </a:rPr>
              <a:t>0</a:t>
            </a:r>
            <a:r>
              <a:rPr lang="en-US" altLang="en-US" sz="2800" baseline="-25000">
                <a:sym typeface="Symbol" panose="05050102010706020507" pitchFamily="18" charset="2"/>
              </a:rPr>
              <a:t>f</a:t>
            </a:r>
            <a:r>
              <a:rPr lang="he-IL" altLang="en-US" sz="2800" baseline="-25000">
                <a:sym typeface="Symbol" panose="05050102010706020507" pitchFamily="18" charset="2"/>
              </a:rPr>
              <a:t> </a:t>
            </a:r>
            <a:r>
              <a:rPr lang="he-IL" altLang="en-US" sz="2800">
                <a:sym typeface="Symbol" panose="05050102010706020507" pitchFamily="18" charset="2"/>
              </a:rPr>
              <a:t>בעזרת הנוסחה הנ”ל.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2569"/>
                                        </p:tgtEl>
                                        <p:attrNameLst>
                                          <p:attrName>style.visibility</p:attrName>
                                        </p:attrNameLst>
                                      </p:cBhvr>
                                      <p:to>
                                        <p:strVal val="visible"/>
                                      </p:to>
                                    </p:set>
                                    <p:animEffect transition="in" filter="barn(inHorizontal)">
                                      <p:cBhvr>
                                        <p:cTn id="7" dur="500"/>
                                        <p:tgtEl>
                                          <p:spTgt spid="225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79"/>
                                        </p:tgtEl>
                                        <p:attrNameLst>
                                          <p:attrName>style.visibility</p:attrName>
                                        </p:attrNameLst>
                                      </p:cBhvr>
                                      <p:to>
                                        <p:strVal val="visible"/>
                                      </p:to>
                                    </p:set>
                                    <p:animEffect transition="in" filter="box(in)">
                                      <p:cBhvr>
                                        <p:cTn id="12" dur="500"/>
                                        <p:tgtEl>
                                          <p:spTgt spid="22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9" grpId="0" animBg="1" autoUpdateAnimBg="0"/>
      <p:bldP spid="22579"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660A417-FF2D-08D3-7E67-C13A0306A751}"/>
              </a:ext>
            </a:extLst>
          </p:cNvPr>
          <p:cNvSpPr>
            <a:spLocks noGrp="1" noChangeArrowheads="1"/>
          </p:cNvSpPr>
          <p:nvPr>
            <p:ph type="title" idx="4294967295"/>
          </p:nvPr>
        </p:nvSpPr>
        <p:spPr>
          <a:xfrm>
            <a:off x="685800" y="-152400"/>
            <a:ext cx="8153400" cy="1143000"/>
          </a:xfrm>
        </p:spPr>
        <p:txBody>
          <a:bodyPr/>
          <a:lstStyle/>
          <a:p>
            <a:pPr eaLnBrk="1" hangingPunct="1"/>
            <a:r>
              <a:rPr lang="he-IL" altLang="en-US" sz="3600" b="1">
                <a:solidFill>
                  <a:schemeClr val="tx1"/>
                </a:solidFill>
              </a:rPr>
              <a:t>חישוב גרפי של </a:t>
            </a:r>
            <a:r>
              <a:rPr lang="en-US" altLang="en-US" sz="3600" b="1">
                <a:solidFill>
                  <a:schemeClr val="tx1"/>
                </a:solidFill>
                <a:latin typeface="Symbol" panose="05050102010706020507" pitchFamily="18" charset="2"/>
              </a:rPr>
              <a:t>D</a:t>
            </a:r>
            <a:r>
              <a:rPr lang="en-US" altLang="en-US" sz="3600" b="1">
                <a:solidFill>
                  <a:schemeClr val="tx1"/>
                </a:solidFill>
              </a:rPr>
              <a:t>H</a:t>
            </a:r>
            <a:r>
              <a:rPr lang="he-IL" altLang="en-US" sz="3600" b="1">
                <a:solidFill>
                  <a:schemeClr val="tx1"/>
                </a:solidFill>
              </a:rPr>
              <a:t> בעזרת נתוני </a:t>
            </a:r>
            <a:r>
              <a:rPr lang="en-US" altLang="en-US" sz="3600" b="1">
                <a:solidFill>
                  <a:schemeClr val="tx1"/>
                </a:solidFill>
                <a:latin typeface="Symbol" panose="05050102010706020507" pitchFamily="18" charset="2"/>
              </a:rPr>
              <a:t>D</a:t>
            </a:r>
            <a:r>
              <a:rPr lang="en-US" altLang="en-US" sz="3600" b="1">
                <a:solidFill>
                  <a:schemeClr val="tx1"/>
                </a:solidFill>
              </a:rPr>
              <a:t>H</a:t>
            </a:r>
            <a:r>
              <a:rPr lang="en-US" altLang="en-US" sz="3600" b="1" baseline="30000">
                <a:solidFill>
                  <a:schemeClr val="tx1"/>
                </a:solidFill>
              </a:rPr>
              <a:t>0</a:t>
            </a:r>
            <a:r>
              <a:rPr lang="en-US" altLang="en-US" sz="3600" b="1" baseline="-25000">
                <a:solidFill>
                  <a:schemeClr val="tx1"/>
                </a:solidFill>
              </a:rPr>
              <a:t>f</a:t>
            </a:r>
            <a:r>
              <a:rPr lang="he-IL" altLang="en-US" sz="3600" b="1">
                <a:solidFill>
                  <a:schemeClr val="tx1"/>
                </a:solidFill>
              </a:rPr>
              <a:t> </a:t>
            </a:r>
            <a:r>
              <a:rPr lang="he-IL" altLang="en-US" sz="3600" b="1" baseline="-25000">
                <a:solidFill>
                  <a:schemeClr val="tx1"/>
                </a:solidFill>
              </a:rPr>
              <a:t>  </a:t>
            </a:r>
            <a:endParaRPr lang="he-IL" altLang="en-US" sz="3600" b="1">
              <a:solidFill>
                <a:schemeClr val="tx1"/>
              </a:solidFill>
            </a:endParaRPr>
          </a:p>
        </p:txBody>
      </p:sp>
      <p:sp>
        <p:nvSpPr>
          <p:cNvPr id="51203" name="Text Box 4">
            <a:extLst>
              <a:ext uri="{FF2B5EF4-FFF2-40B4-BE49-F238E27FC236}">
                <a16:creationId xmlns:a16="http://schemas.microsoft.com/office/drawing/2014/main" id="{1625359A-558C-BE9A-4790-A4DF30023300}"/>
              </a:ext>
              <a:ext uri="{C183D7F6-B498-43B3-948B-1728B52AA6E4}">
                <adec:decorative xmlns:adec="http://schemas.microsoft.com/office/drawing/2017/decorative" val="1"/>
              </a:ext>
            </a:extLst>
          </p:cNvPr>
          <p:cNvSpPr txBox="1">
            <a:spLocks noChangeArrowheads="1"/>
          </p:cNvSpPr>
          <p:nvPr/>
        </p:nvSpPr>
        <p:spPr bwMode="auto">
          <a:xfrm>
            <a:off x="1524000" y="1295400"/>
            <a:ext cx="7296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t>CH</a:t>
            </a:r>
            <a:r>
              <a:rPr lang="en-US" altLang="en-US" sz="3200" baseline="-25000"/>
              <a:t>4(g) </a:t>
            </a:r>
            <a:r>
              <a:rPr lang="en-US" altLang="en-US" sz="3200"/>
              <a:t>+ 2O</a:t>
            </a:r>
            <a:r>
              <a:rPr lang="en-US" altLang="en-US" sz="3200" baseline="-25000"/>
              <a:t>2(g)</a:t>
            </a:r>
            <a:r>
              <a:rPr lang="en-US" altLang="en-US" sz="3200"/>
              <a:t> </a:t>
            </a:r>
            <a:r>
              <a:rPr lang="en-US" altLang="en-US" sz="2800">
                <a:sym typeface="Wingdings" panose="05000000000000000000" pitchFamily="2" charset="2"/>
              </a:rPr>
              <a:t></a:t>
            </a:r>
            <a:r>
              <a:rPr lang="en-US" altLang="en-US" sz="3200"/>
              <a:t> CO</a:t>
            </a:r>
            <a:r>
              <a:rPr lang="en-US" altLang="en-US" sz="3200" baseline="-25000"/>
              <a:t>2(g)</a:t>
            </a:r>
            <a:r>
              <a:rPr lang="en-US" altLang="en-US" sz="3200"/>
              <a:t> + 2H</a:t>
            </a:r>
            <a:r>
              <a:rPr lang="en-US" altLang="en-US" sz="3200" baseline="-25000"/>
              <a:t>2</a:t>
            </a:r>
            <a:r>
              <a:rPr lang="en-US" altLang="en-US" sz="3200"/>
              <a:t>O</a:t>
            </a:r>
            <a:r>
              <a:rPr lang="en-US" altLang="en-US" sz="3200" baseline="-25000"/>
              <a:t>(l)</a:t>
            </a:r>
          </a:p>
        </p:txBody>
      </p:sp>
      <p:sp>
        <p:nvSpPr>
          <p:cNvPr id="51204" name="Text Box 5">
            <a:extLst>
              <a:ext uri="{FF2B5EF4-FFF2-40B4-BE49-F238E27FC236}">
                <a16:creationId xmlns:a16="http://schemas.microsoft.com/office/drawing/2014/main" id="{67BBA70E-0FD8-7FB0-FDCB-FD25BDC024FA}"/>
              </a:ext>
              <a:ext uri="{C183D7F6-B498-43B3-948B-1728B52AA6E4}">
                <adec:decorative xmlns:adec="http://schemas.microsoft.com/office/drawing/2017/decorative" val="1"/>
              </a:ext>
            </a:extLst>
          </p:cNvPr>
          <p:cNvSpPr txBox="1">
            <a:spLocks noChangeArrowheads="1"/>
          </p:cNvSpPr>
          <p:nvPr/>
        </p:nvSpPr>
        <p:spPr bwMode="auto">
          <a:xfrm>
            <a:off x="1219200" y="1981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-74.8k.j</a:t>
            </a:r>
          </a:p>
        </p:txBody>
      </p:sp>
      <p:sp>
        <p:nvSpPr>
          <p:cNvPr id="51205" name="Text Box 6">
            <a:extLst>
              <a:ext uri="{FF2B5EF4-FFF2-40B4-BE49-F238E27FC236}">
                <a16:creationId xmlns:a16="http://schemas.microsoft.com/office/drawing/2014/main" id="{8BC70756-F3A5-84DB-474B-251189AED1BB}"/>
              </a:ext>
              <a:ext uri="{C183D7F6-B498-43B3-948B-1728B52AA6E4}">
                <adec:decorative xmlns:adec="http://schemas.microsoft.com/office/drawing/2017/decorative" val="1"/>
              </a:ext>
            </a:extLst>
          </p:cNvPr>
          <p:cNvSpPr txBox="1">
            <a:spLocks noChangeArrowheads="1"/>
          </p:cNvSpPr>
          <p:nvPr/>
        </p:nvSpPr>
        <p:spPr bwMode="auto">
          <a:xfrm>
            <a:off x="2819400" y="2057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0</a:t>
            </a:r>
          </a:p>
        </p:txBody>
      </p:sp>
      <p:sp>
        <p:nvSpPr>
          <p:cNvPr id="51206" name="Text Box 7">
            <a:extLst>
              <a:ext uri="{FF2B5EF4-FFF2-40B4-BE49-F238E27FC236}">
                <a16:creationId xmlns:a16="http://schemas.microsoft.com/office/drawing/2014/main" id="{BD8DB872-2EE1-170C-9E0C-C8133BD6211B}"/>
              </a:ext>
              <a:ext uri="{C183D7F6-B498-43B3-948B-1728B52AA6E4}">
                <adec:decorative xmlns:adec="http://schemas.microsoft.com/office/drawing/2017/decorative" val="1"/>
              </a:ext>
            </a:extLst>
          </p:cNvPr>
          <p:cNvSpPr txBox="1">
            <a:spLocks noChangeArrowheads="1"/>
          </p:cNvSpPr>
          <p:nvPr/>
        </p:nvSpPr>
        <p:spPr bwMode="auto">
          <a:xfrm>
            <a:off x="4419600" y="19812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-393.5k.j</a:t>
            </a:r>
          </a:p>
        </p:txBody>
      </p:sp>
      <p:sp>
        <p:nvSpPr>
          <p:cNvPr id="51207" name="Text Box 8">
            <a:extLst>
              <a:ext uri="{FF2B5EF4-FFF2-40B4-BE49-F238E27FC236}">
                <a16:creationId xmlns:a16="http://schemas.microsoft.com/office/drawing/2014/main" id="{4C0175DE-4297-37E0-9E12-01D38FA48F3F}"/>
              </a:ext>
              <a:ext uri="{C183D7F6-B498-43B3-948B-1728B52AA6E4}">
                <adec:decorative xmlns:adec="http://schemas.microsoft.com/office/drawing/2017/decorative" val="1"/>
              </a:ext>
            </a:extLst>
          </p:cNvPr>
          <p:cNvSpPr txBox="1">
            <a:spLocks noChangeArrowheads="1"/>
          </p:cNvSpPr>
          <p:nvPr/>
        </p:nvSpPr>
        <p:spPr bwMode="auto">
          <a:xfrm>
            <a:off x="6019800" y="1981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-285.9</a:t>
            </a:r>
          </a:p>
        </p:txBody>
      </p:sp>
      <p:sp>
        <p:nvSpPr>
          <p:cNvPr id="51208" name="Text Box 10">
            <a:extLst>
              <a:ext uri="{FF2B5EF4-FFF2-40B4-BE49-F238E27FC236}">
                <a16:creationId xmlns:a16="http://schemas.microsoft.com/office/drawing/2014/main" id="{0B580641-457D-9E3A-0167-71007D9A04AB}"/>
              </a:ext>
              <a:ext uri="{C183D7F6-B498-43B3-948B-1728B52AA6E4}">
                <adec:decorative xmlns:adec="http://schemas.microsoft.com/office/drawing/2017/decorative" val="1"/>
              </a:ext>
            </a:extLst>
          </p:cNvPr>
          <p:cNvSpPr txBox="1">
            <a:spLocks noChangeArrowheads="1"/>
          </p:cNvSpPr>
          <p:nvPr/>
        </p:nvSpPr>
        <p:spPr bwMode="auto">
          <a:xfrm>
            <a:off x="7391400" y="19812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FF3399"/>
                </a:solidFill>
                <a:latin typeface="Symbol" panose="05050102010706020507" pitchFamily="18" charset="2"/>
              </a:rPr>
              <a:t>D</a:t>
            </a:r>
            <a:r>
              <a:rPr lang="en-US" altLang="en-US" b="1">
                <a:solidFill>
                  <a:srgbClr val="FF3399"/>
                </a:solidFill>
              </a:rPr>
              <a:t>H</a:t>
            </a:r>
            <a:r>
              <a:rPr lang="en-US" altLang="en-US" b="1" baseline="30000">
                <a:solidFill>
                  <a:srgbClr val="FF3399"/>
                </a:solidFill>
              </a:rPr>
              <a:t>0</a:t>
            </a:r>
            <a:r>
              <a:rPr lang="en-US" altLang="en-US" b="1" baseline="-25000">
                <a:solidFill>
                  <a:srgbClr val="FF3399"/>
                </a:solidFill>
              </a:rPr>
              <a:t>f</a:t>
            </a:r>
          </a:p>
        </p:txBody>
      </p:sp>
      <p:sp>
        <p:nvSpPr>
          <p:cNvPr id="51209" name="Line 11">
            <a:extLst>
              <a:ext uri="{FF2B5EF4-FFF2-40B4-BE49-F238E27FC236}">
                <a16:creationId xmlns:a16="http://schemas.microsoft.com/office/drawing/2014/main" id="{DFDDFF47-1B11-9D9D-F87A-6EA060BBF2F3}"/>
              </a:ext>
              <a:ext uri="{C183D7F6-B498-43B3-948B-1728B52AA6E4}">
                <adec:decorative xmlns:adec="http://schemas.microsoft.com/office/drawing/2017/decorative" val="1"/>
              </a:ext>
            </a:extLst>
          </p:cNvPr>
          <p:cNvSpPr>
            <a:spLocks noChangeShapeType="1"/>
          </p:cNvSpPr>
          <p:nvPr/>
        </p:nvSpPr>
        <p:spPr bwMode="auto">
          <a:xfrm flipV="1">
            <a:off x="1676400" y="2457450"/>
            <a:ext cx="0" cy="3048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0" name="Line 12">
            <a:extLst>
              <a:ext uri="{FF2B5EF4-FFF2-40B4-BE49-F238E27FC236}">
                <a16:creationId xmlns:a16="http://schemas.microsoft.com/office/drawing/2014/main" id="{4C020605-B465-4D78-A036-5561CBD63000}"/>
              </a:ext>
              <a:ext uri="{C183D7F6-B498-43B3-948B-1728B52AA6E4}">
                <adec:decorative xmlns:adec="http://schemas.microsoft.com/office/drawing/2017/decorative" val="1"/>
              </a:ext>
            </a:extLst>
          </p:cNvPr>
          <p:cNvSpPr>
            <a:spLocks noChangeShapeType="1"/>
          </p:cNvSpPr>
          <p:nvPr/>
        </p:nvSpPr>
        <p:spPr bwMode="auto">
          <a:xfrm>
            <a:off x="1676400" y="3067050"/>
            <a:ext cx="2971800"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7531" name="Text Box 13">
            <a:extLst>
              <a:ext uri="{FF2B5EF4-FFF2-40B4-BE49-F238E27FC236}">
                <a16:creationId xmlns:a16="http://schemas.microsoft.com/office/drawing/2014/main" id="{34097279-30FC-FAA2-557C-E6748E03C7C6}"/>
              </a:ext>
              <a:ext uri="{C183D7F6-B498-43B3-948B-1728B52AA6E4}">
                <adec:decorative xmlns:adec="http://schemas.microsoft.com/office/drawing/2017/decorative" val="1"/>
              </a:ext>
            </a:extLst>
          </p:cNvPr>
          <p:cNvSpPr txBox="1">
            <a:spLocks noChangeArrowheads="1"/>
          </p:cNvSpPr>
          <p:nvPr/>
        </p:nvSpPr>
        <p:spPr bwMode="auto">
          <a:xfrm flipV="1">
            <a:off x="1219200" y="276225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0</a:t>
            </a:r>
          </a:p>
        </p:txBody>
      </p:sp>
      <p:sp>
        <p:nvSpPr>
          <p:cNvPr id="51212" name="Text Box 14">
            <a:extLst>
              <a:ext uri="{FF2B5EF4-FFF2-40B4-BE49-F238E27FC236}">
                <a16:creationId xmlns:a16="http://schemas.microsoft.com/office/drawing/2014/main" id="{9FC54EF1-74F7-53CC-4121-79B0C61BE25F}"/>
              </a:ext>
              <a:ext uri="{C183D7F6-B498-43B3-948B-1728B52AA6E4}">
                <adec:decorative xmlns:adec="http://schemas.microsoft.com/office/drawing/2017/decorative" val="1"/>
              </a:ext>
            </a:extLst>
          </p:cNvPr>
          <p:cNvSpPr txBox="1">
            <a:spLocks noChangeArrowheads="1"/>
          </p:cNvSpPr>
          <p:nvPr/>
        </p:nvSpPr>
        <p:spPr bwMode="auto">
          <a:xfrm>
            <a:off x="1828800" y="2533650"/>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chemeClr val="hlink"/>
                </a:solidFill>
              </a:rPr>
              <a:t>C</a:t>
            </a:r>
            <a:r>
              <a:rPr lang="en-US" altLang="en-US" sz="2800" b="1" baseline="-25000">
                <a:solidFill>
                  <a:schemeClr val="hlink"/>
                </a:solidFill>
              </a:rPr>
              <a:t>(s)</a:t>
            </a:r>
            <a:r>
              <a:rPr lang="en-US" altLang="en-US" sz="2800" b="1">
                <a:solidFill>
                  <a:schemeClr val="hlink"/>
                </a:solidFill>
              </a:rPr>
              <a:t> , 2H</a:t>
            </a:r>
            <a:r>
              <a:rPr lang="en-US" altLang="en-US" sz="2800" b="1" baseline="-25000">
                <a:solidFill>
                  <a:schemeClr val="hlink"/>
                </a:solidFill>
              </a:rPr>
              <a:t>2(g)</a:t>
            </a:r>
            <a:r>
              <a:rPr lang="en-US" altLang="en-US" sz="2800" b="1">
                <a:solidFill>
                  <a:schemeClr val="hlink"/>
                </a:solidFill>
              </a:rPr>
              <a:t> , 2O</a:t>
            </a:r>
            <a:r>
              <a:rPr lang="en-US" altLang="en-US" sz="2800" b="1" baseline="-25000">
                <a:solidFill>
                  <a:schemeClr val="hlink"/>
                </a:solidFill>
              </a:rPr>
              <a:t>2(g)</a:t>
            </a:r>
            <a:endParaRPr lang="en-US" altLang="en-US" sz="2800" b="1">
              <a:solidFill>
                <a:schemeClr val="hlink"/>
              </a:solidFill>
            </a:endParaRPr>
          </a:p>
        </p:txBody>
      </p:sp>
      <p:sp>
        <p:nvSpPr>
          <p:cNvPr id="33807" name="Line 15">
            <a:extLst>
              <a:ext uri="{FF2B5EF4-FFF2-40B4-BE49-F238E27FC236}">
                <a16:creationId xmlns:a16="http://schemas.microsoft.com/office/drawing/2014/main" id="{9C1AC704-16E1-041A-2136-A3ACCCCAFD63}"/>
              </a:ext>
              <a:ext uri="{C183D7F6-B498-43B3-948B-1728B52AA6E4}">
                <adec:decorative xmlns:adec="http://schemas.microsoft.com/office/drawing/2017/decorative" val="1"/>
              </a:ext>
            </a:extLst>
          </p:cNvPr>
          <p:cNvSpPr>
            <a:spLocks noChangeShapeType="1"/>
          </p:cNvSpPr>
          <p:nvPr/>
        </p:nvSpPr>
        <p:spPr bwMode="auto">
          <a:xfrm>
            <a:off x="1676400" y="3752850"/>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4" name="Line 16">
            <a:extLst>
              <a:ext uri="{FF2B5EF4-FFF2-40B4-BE49-F238E27FC236}">
                <a16:creationId xmlns:a16="http://schemas.microsoft.com/office/drawing/2014/main" id="{2436F59C-15A8-1543-CB3A-0381046DD782}"/>
              </a:ext>
              <a:ext uri="{C183D7F6-B498-43B3-948B-1728B52AA6E4}">
                <adec:decorative xmlns:adec="http://schemas.microsoft.com/office/drawing/2017/decorative" val="1"/>
              </a:ext>
            </a:extLst>
          </p:cNvPr>
          <p:cNvSpPr>
            <a:spLocks noChangeShapeType="1"/>
          </p:cNvSpPr>
          <p:nvPr/>
        </p:nvSpPr>
        <p:spPr bwMode="auto">
          <a:xfrm>
            <a:off x="1676400" y="5505450"/>
            <a:ext cx="312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9" name="Line 17">
            <a:extLst>
              <a:ext uri="{FF2B5EF4-FFF2-40B4-BE49-F238E27FC236}">
                <a16:creationId xmlns:a16="http://schemas.microsoft.com/office/drawing/2014/main" id="{F20198BD-7C7A-62BD-ADD2-45B9E155A621}"/>
              </a:ext>
              <a:ext uri="{C183D7F6-B498-43B3-948B-1728B52AA6E4}">
                <adec:decorative xmlns:adec="http://schemas.microsoft.com/office/drawing/2017/decorative" val="1"/>
              </a:ext>
            </a:extLst>
          </p:cNvPr>
          <p:cNvSpPr>
            <a:spLocks noChangeShapeType="1"/>
          </p:cNvSpPr>
          <p:nvPr/>
        </p:nvSpPr>
        <p:spPr bwMode="auto">
          <a:xfrm flipV="1">
            <a:off x="1905000" y="306705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0" name="Text Box 18">
            <a:extLst>
              <a:ext uri="{FF2B5EF4-FFF2-40B4-BE49-F238E27FC236}">
                <a16:creationId xmlns:a16="http://schemas.microsoft.com/office/drawing/2014/main" id="{7F7CB53D-DD72-05D4-D36F-46E5AC188E39}"/>
              </a:ext>
              <a:ext uri="{C183D7F6-B498-43B3-948B-1728B52AA6E4}">
                <adec:decorative xmlns:adec="http://schemas.microsoft.com/office/drawing/2017/decorative" val="1"/>
              </a:ext>
            </a:extLst>
          </p:cNvPr>
          <p:cNvSpPr txBox="1">
            <a:spLocks noChangeArrowheads="1"/>
          </p:cNvSpPr>
          <p:nvPr/>
        </p:nvSpPr>
        <p:spPr bwMode="auto">
          <a:xfrm>
            <a:off x="2687638" y="321945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CH</a:t>
            </a:r>
            <a:r>
              <a:rPr lang="en-US" altLang="en-US" sz="2800" baseline="-25000"/>
              <a:t>4(g)</a:t>
            </a:r>
          </a:p>
        </p:txBody>
      </p:sp>
      <p:sp>
        <p:nvSpPr>
          <p:cNvPr id="33811" name="Text Box 19">
            <a:extLst>
              <a:ext uri="{FF2B5EF4-FFF2-40B4-BE49-F238E27FC236}">
                <a16:creationId xmlns:a16="http://schemas.microsoft.com/office/drawing/2014/main" id="{EE7C636F-5ED1-6226-0467-1D8A358D1EEC}"/>
              </a:ext>
              <a:ext uri="{C183D7F6-B498-43B3-948B-1728B52AA6E4}">
                <adec:decorative xmlns:adec="http://schemas.microsoft.com/office/drawing/2017/decorative" val="1"/>
              </a:ext>
            </a:extLst>
          </p:cNvPr>
          <p:cNvSpPr txBox="1">
            <a:spLocks noChangeArrowheads="1"/>
          </p:cNvSpPr>
          <p:nvPr/>
        </p:nvSpPr>
        <p:spPr bwMode="auto">
          <a:xfrm>
            <a:off x="1752600" y="4986338"/>
            <a:ext cx="3200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CO</a:t>
            </a:r>
            <a:r>
              <a:rPr lang="en-US" altLang="en-US" sz="2800" baseline="-25000"/>
              <a:t>2(g)</a:t>
            </a:r>
            <a:r>
              <a:rPr lang="en-US" altLang="en-US" sz="2800"/>
              <a:t> + 2H</a:t>
            </a:r>
            <a:r>
              <a:rPr lang="en-US" altLang="en-US" sz="2800" baseline="-25000"/>
              <a:t>2</a:t>
            </a:r>
            <a:r>
              <a:rPr lang="en-US" altLang="en-US" sz="2800"/>
              <a:t>O</a:t>
            </a:r>
            <a:r>
              <a:rPr lang="en-US" altLang="en-US" sz="2800" baseline="-25000"/>
              <a:t>(l)</a:t>
            </a:r>
          </a:p>
        </p:txBody>
      </p:sp>
      <p:sp>
        <p:nvSpPr>
          <p:cNvPr id="33812" name="Line 20">
            <a:extLst>
              <a:ext uri="{FF2B5EF4-FFF2-40B4-BE49-F238E27FC236}">
                <a16:creationId xmlns:a16="http://schemas.microsoft.com/office/drawing/2014/main" id="{3B95FCD9-5693-A59F-B027-E05D952ACEC1}"/>
              </a:ext>
              <a:ext uri="{C183D7F6-B498-43B3-948B-1728B52AA6E4}">
                <adec:decorative xmlns:adec="http://schemas.microsoft.com/office/drawing/2017/decorative" val="1"/>
              </a:ext>
            </a:extLst>
          </p:cNvPr>
          <p:cNvSpPr>
            <a:spLocks noChangeShapeType="1"/>
          </p:cNvSpPr>
          <p:nvPr/>
        </p:nvSpPr>
        <p:spPr bwMode="auto">
          <a:xfrm>
            <a:off x="4343400" y="3067050"/>
            <a:ext cx="12700" cy="241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3" name="Line 21">
            <a:extLst>
              <a:ext uri="{FF2B5EF4-FFF2-40B4-BE49-F238E27FC236}">
                <a16:creationId xmlns:a16="http://schemas.microsoft.com/office/drawing/2014/main" id="{FDBFBFA1-B7FF-819D-C3BE-ACF82E8448CC}"/>
              </a:ext>
              <a:ext uri="{C183D7F6-B498-43B3-948B-1728B52AA6E4}">
                <adec:decorative xmlns:adec="http://schemas.microsoft.com/office/drawing/2017/decorative" val="1"/>
              </a:ext>
            </a:extLst>
          </p:cNvPr>
          <p:cNvSpPr>
            <a:spLocks noChangeShapeType="1"/>
          </p:cNvSpPr>
          <p:nvPr/>
        </p:nvSpPr>
        <p:spPr bwMode="auto">
          <a:xfrm>
            <a:off x="4572000" y="3752850"/>
            <a:ext cx="0" cy="1762125"/>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6" name="Text Box 24">
            <a:extLst>
              <a:ext uri="{FF2B5EF4-FFF2-40B4-BE49-F238E27FC236}">
                <a16:creationId xmlns:a16="http://schemas.microsoft.com/office/drawing/2014/main" id="{426328A1-CA8D-9417-8F31-0B205986A8B4}"/>
              </a:ext>
              <a:ext uri="{C183D7F6-B498-43B3-948B-1728B52AA6E4}">
                <adec:decorative xmlns:adec="http://schemas.microsoft.com/office/drawing/2017/decorative" val="1"/>
              </a:ext>
            </a:extLst>
          </p:cNvPr>
          <p:cNvSpPr txBox="1">
            <a:spLocks noChangeArrowheads="1"/>
          </p:cNvSpPr>
          <p:nvPr/>
        </p:nvSpPr>
        <p:spPr bwMode="auto">
          <a:xfrm>
            <a:off x="935038" y="5730875"/>
            <a:ext cx="5797550" cy="830263"/>
          </a:xfrm>
          <a:prstGeom prst="rect">
            <a:avLst/>
          </a:prstGeom>
          <a:gradFill rotWithShape="0">
            <a:gsLst>
              <a:gs pos="0">
                <a:srgbClr val="FFFFFF"/>
              </a:gs>
              <a:gs pos="100000">
                <a:srgbClr val="DDDDDD"/>
              </a:gs>
            </a:gsLst>
            <a:path path="shape">
              <a:fillToRect l="50000" t="50000" r="50000" b="50000"/>
            </a:path>
          </a:gra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FF3399"/>
                </a:solidFill>
                <a:latin typeface="Symbol" panose="05050102010706020507" pitchFamily="18" charset="2"/>
              </a:rPr>
              <a:t>D</a:t>
            </a:r>
            <a:r>
              <a:rPr lang="en-US" altLang="en-US" sz="2400" b="1">
                <a:solidFill>
                  <a:srgbClr val="FF3399"/>
                </a:solidFill>
              </a:rPr>
              <a:t>H</a:t>
            </a:r>
            <a:r>
              <a:rPr lang="en-US" altLang="en-US" sz="2400" b="1" baseline="30000">
                <a:solidFill>
                  <a:srgbClr val="FF3399"/>
                </a:solidFill>
              </a:rPr>
              <a:t>0</a:t>
            </a:r>
            <a:r>
              <a:rPr lang="en-US" altLang="en-US" sz="2400">
                <a:solidFill>
                  <a:schemeClr val="hlink"/>
                </a:solidFill>
              </a:rPr>
              <a:t> =</a:t>
            </a:r>
            <a:r>
              <a:rPr lang="en-US" altLang="en-US" sz="2400" b="1">
                <a:solidFill>
                  <a:schemeClr val="bg2"/>
                </a:solidFill>
              </a:rPr>
              <a:t> </a:t>
            </a:r>
            <a:r>
              <a:rPr lang="en-US" altLang="en-US" sz="2400" b="1">
                <a:solidFill>
                  <a:schemeClr val="bg2"/>
                </a:solidFill>
                <a:latin typeface="Symbol" panose="05050102010706020507" pitchFamily="18" charset="2"/>
                <a:cs typeface="Aharoni" panose="02010803020104030203" pitchFamily="2" charset="-79"/>
                <a:sym typeface="Symbol" panose="05050102010706020507" pitchFamily="18" charset="2"/>
              </a:rPr>
              <a:t>SDH</a:t>
            </a:r>
            <a:r>
              <a:rPr lang="en-US" altLang="en-US" sz="2400" b="1" baseline="30000">
                <a:solidFill>
                  <a:schemeClr val="bg2"/>
                </a:solidFill>
                <a:latin typeface="Symbol" panose="05050102010706020507" pitchFamily="18" charset="2"/>
                <a:cs typeface="Aharoni" panose="02010803020104030203" pitchFamily="2" charset="-79"/>
                <a:sym typeface="Symbol" panose="05050102010706020507" pitchFamily="18" charset="2"/>
              </a:rPr>
              <a:t>0</a:t>
            </a:r>
            <a:r>
              <a:rPr lang="en-US" altLang="en-US" sz="2400" b="1" baseline="-25000">
                <a:solidFill>
                  <a:schemeClr val="bg2"/>
                </a:solidFill>
                <a:cs typeface="David" panose="020E0502060401010101" pitchFamily="34" charset="-79"/>
                <a:sym typeface="Symbol" panose="05050102010706020507" pitchFamily="18" charset="2"/>
              </a:rPr>
              <a:t>f </a:t>
            </a:r>
            <a:r>
              <a:rPr lang="he-IL" altLang="he-IL" sz="2400" b="1" baseline="-25000">
                <a:solidFill>
                  <a:schemeClr val="bg2"/>
                </a:solidFill>
                <a:latin typeface="Symbol" panose="05050102010706020507" pitchFamily="18" charset="2"/>
                <a:cs typeface="Aharoni" panose="02010803020104030203" pitchFamily="2" charset="-79"/>
                <a:sym typeface="Symbol" panose="05050102010706020507" pitchFamily="18" charset="2"/>
              </a:rPr>
              <a:t>תוצרים</a:t>
            </a:r>
            <a:r>
              <a:rPr lang="en-US" altLang="he-IL" sz="2400" b="1">
                <a:solidFill>
                  <a:schemeClr val="bg2"/>
                </a:solidFill>
                <a:latin typeface="Symbol" panose="05050102010706020507" pitchFamily="18" charset="2"/>
                <a:sym typeface="Symbol" panose="05050102010706020507" pitchFamily="18" charset="2"/>
              </a:rPr>
              <a:t>-</a:t>
            </a:r>
            <a:r>
              <a:rPr lang="en-US" altLang="en-US" sz="2400" b="1">
                <a:solidFill>
                  <a:schemeClr val="bg2"/>
                </a:solidFill>
                <a:latin typeface="Symbol" panose="05050102010706020507" pitchFamily="18" charset="2"/>
                <a:sym typeface="Symbol" panose="05050102010706020507" pitchFamily="18" charset="2"/>
              </a:rPr>
              <a:t>SDH</a:t>
            </a:r>
            <a:r>
              <a:rPr lang="en-US" altLang="en-US" sz="2400" b="1" baseline="30000">
                <a:solidFill>
                  <a:schemeClr val="bg2"/>
                </a:solidFill>
                <a:latin typeface="Symbol" panose="05050102010706020507" pitchFamily="18" charset="2"/>
                <a:sym typeface="Symbol" panose="05050102010706020507" pitchFamily="18" charset="2"/>
              </a:rPr>
              <a:t>0</a:t>
            </a:r>
            <a:r>
              <a:rPr lang="en-US" altLang="en-US" sz="2400" b="1" baseline="-25000">
                <a:solidFill>
                  <a:schemeClr val="bg2"/>
                </a:solidFill>
                <a:cs typeface="Monotype Hadassah" pitchFamily="2" charset="-79"/>
                <a:sym typeface="Symbol" panose="05050102010706020507" pitchFamily="18" charset="2"/>
              </a:rPr>
              <a:t>f </a:t>
            </a:r>
            <a:r>
              <a:rPr lang="he-IL" altLang="he-IL" sz="2400" b="1" baseline="-25000">
                <a:solidFill>
                  <a:schemeClr val="bg2"/>
                </a:solidFill>
                <a:latin typeface="Symbol" panose="05050102010706020507" pitchFamily="18" charset="2"/>
                <a:sym typeface="Symbol" panose="05050102010706020507" pitchFamily="18" charset="2"/>
              </a:rPr>
              <a:t>מגיבים</a:t>
            </a:r>
            <a:endParaRPr lang="en-US" altLang="en-US" sz="2400" b="1">
              <a:solidFill>
                <a:schemeClr val="bg2"/>
              </a:solidFill>
            </a:endParaRPr>
          </a:p>
          <a:p>
            <a:pPr eaLnBrk="1" hangingPunct="1"/>
            <a:r>
              <a:rPr lang="en-US" altLang="en-US" sz="2400">
                <a:solidFill>
                  <a:schemeClr val="hlink"/>
                </a:solidFill>
              </a:rPr>
              <a:t>       = -393.5 -2x285.9 +74.8 = -890.5kJ</a:t>
            </a:r>
          </a:p>
        </p:txBody>
      </p:sp>
      <p:sp>
        <p:nvSpPr>
          <p:cNvPr id="33817" name="Text Box 25">
            <a:extLst>
              <a:ext uri="{FF2B5EF4-FFF2-40B4-BE49-F238E27FC236}">
                <a16:creationId xmlns:a16="http://schemas.microsoft.com/office/drawing/2014/main" id="{0A79F968-60DA-F0F7-E392-0534FF283D1E}"/>
              </a:ext>
              <a:ext uri="{C183D7F6-B498-43B3-948B-1728B52AA6E4}">
                <adec:decorative xmlns:adec="http://schemas.microsoft.com/office/drawing/2017/decorative" val="1"/>
              </a:ext>
            </a:extLst>
          </p:cNvPr>
          <p:cNvSpPr txBox="1">
            <a:spLocks noChangeArrowheads="1"/>
          </p:cNvSpPr>
          <p:nvPr/>
        </p:nvSpPr>
        <p:spPr bwMode="auto">
          <a:xfrm>
            <a:off x="381000" y="520065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-965.3kJ</a:t>
            </a:r>
          </a:p>
        </p:txBody>
      </p:sp>
      <p:sp>
        <p:nvSpPr>
          <p:cNvPr id="33818" name="Text Box 26">
            <a:extLst>
              <a:ext uri="{FF2B5EF4-FFF2-40B4-BE49-F238E27FC236}">
                <a16:creationId xmlns:a16="http://schemas.microsoft.com/office/drawing/2014/main" id="{4EFF9338-382D-F0F2-92CC-87774871A658}"/>
              </a:ext>
              <a:ext uri="{C183D7F6-B498-43B3-948B-1728B52AA6E4}">
                <adec:decorative xmlns:adec="http://schemas.microsoft.com/office/drawing/2017/decorative" val="1"/>
              </a:ext>
            </a:extLst>
          </p:cNvPr>
          <p:cNvSpPr txBox="1">
            <a:spLocks noChangeArrowheads="1"/>
          </p:cNvSpPr>
          <p:nvPr/>
        </p:nvSpPr>
        <p:spPr bwMode="auto">
          <a:xfrm>
            <a:off x="457200" y="352425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-74.8kJ</a:t>
            </a:r>
          </a:p>
        </p:txBody>
      </p:sp>
      <p:sp>
        <p:nvSpPr>
          <p:cNvPr id="107543" name="Text Box 30">
            <a:extLst>
              <a:ext uri="{FF2B5EF4-FFF2-40B4-BE49-F238E27FC236}">
                <a16:creationId xmlns:a16="http://schemas.microsoft.com/office/drawing/2014/main" id="{FB3BDF93-5391-BF5A-B4DC-1BA5C3FCA7C2}"/>
              </a:ext>
              <a:ext uri="{C183D7F6-B498-43B3-948B-1728B52AA6E4}">
                <adec:decorative xmlns:adec="http://schemas.microsoft.com/office/drawing/2017/decorative" val="1"/>
              </a:ext>
            </a:extLst>
          </p:cNvPr>
          <p:cNvSpPr txBox="1">
            <a:spLocks noChangeArrowheads="1"/>
          </p:cNvSpPr>
          <p:nvPr/>
        </p:nvSpPr>
        <p:spPr bwMode="auto">
          <a:xfrm>
            <a:off x="5580063" y="2527300"/>
            <a:ext cx="3200400" cy="739775"/>
          </a:xfrm>
          <a:prstGeom prst="rect">
            <a:avLst/>
          </a:prstGeom>
          <a:noFill/>
          <a:ln w="38100">
            <a:solidFill>
              <a:srgbClr val="363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en-US" sz="2000"/>
              <a:t>היסודות בגרף ב-0 אנתלפיה והם שלב המעבר בגרף</a:t>
            </a:r>
          </a:p>
        </p:txBody>
      </p:sp>
      <p:sp>
        <p:nvSpPr>
          <p:cNvPr id="107544" name="AutoShape 31">
            <a:extLst>
              <a:ext uri="{FF2B5EF4-FFF2-40B4-BE49-F238E27FC236}">
                <a16:creationId xmlns:a16="http://schemas.microsoft.com/office/drawing/2014/main" id="{6A623218-36A9-F8C3-B5EF-C5DE2C2101D3}"/>
              </a:ext>
              <a:ext uri="{C183D7F6-B498-43B3-948B-1728B52AA6E4}">
                <adec:decorative xmlns:adec="http://schemas.microsoft.com/office/drawing/2017/decorative" val="1"/>
              </a:ext>
            </a:extLst>
          </p:cNvPr>
          <p:cNvSpPr>
            <a:spLocks noChangeArrowheads="1"/>
          </p:cNvSpPr>
          <p:nvPr/>
        </p:nvSpPr>
        <p:spPr bwMode="auto">
          <a:xfrm>
            <a:off x="5076825" y="2851150"/>
            <a:ext cx="381000" cy="152400"/>
          </a:xfrm>
          <a:prstGeom prst="leftArrow">
            <a:avLst>
              <a:gd name="adj1" fmla="val 50000"/>
              <a:gd name="adj2" fmla="val 62500"/>
            </a:avLst>
          </a:prstGeom>
          <a:solidFill>
            <a:schemeClr val="hlink"/>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2" name="Group 35">
            <a:extLst>
              <a:ext uri="{FF2B5EF4-FFF2-40B4-BE49-F238E27FC236}">
                <a16:creationId xmlns:a16="http://schemas.microsoft.com/office/drawing/2014/main" id="{3BEB49B6-431F-9347-E87A-880B935923EF}"/>
              </a:ext>
              <a:ext uri="{C183D7F6-B498-43B3-948B-1728B52AA6E4}">
                <adec:decorative xmlns:adec="http://schemas.microsoft.com/office/drawing/2017/decorative" val="1"/>
              </a:ext>
            </a:extLst>
          </p:cNvPr>
          <p:cNvGrpSpPr>
            <a:grpSpLocks/>
          </p:cNvGrpSpPr>
          <p:nvPr/>
        </p:nvGrpSpPr>
        <p:grpSpPr bwMode="auto">
          <a:xfrm>
            <a:off x="4648200" y="4514850"/>
            <a:ext cx="914400" cy="1066800"/>
            <a:chOff x="2928" y="3072"/>
            <a:chExt cx="576" cy="672"/>
          </a:xfrm>
        </p:grpSpPr>
        <p:sp>
          <p:nvSpPr>
            <p:cNvPr id="51228" name="Line 33">
              <a:extLst>
                <a:ext uri="{FF2B5EF4-FFF2-40B4-BE49-F238E27FC236}">
                  <a16:creationId xmlns:a16="http://schemas.microsoft.com/office/drawing/2014/main" id="{87C5A241-5BC9-DF81-039B-4F0104C8F8EA}"/>
                </a:ext>
              </a:extLst>
            </p:cNvPr>
            <p:cNvSpPr>
              <a:spLocks noChangeShapeType="1"/>
            </p:cNvSpPr>
            <p:nvPr/>
          </p:nvSpPr>
          <p:spPr bwMode="auto">
            <a:xfrm>
              <a:off x="2928" y="3072"/>
              <a:ext cx="576" cy="33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9" name="Line 34">
              <a:extLst>
                <a:ext uri="{FF2B5EF4-FFF2-40B4-BE49-F238E27FC236}">
                  <a16:creationId xmlns:a16="http://schemas.microsoft.com/office/drawing/2014/main" id="{99725760-16C4-0430-2F57-2EAE1F190115}"/>
                </a:ext>
              </a:extLst>
            </p:cNvPr>
            <p:cNvSpPr>
              <a:spLocks noChangeShapeType="1"/>
            </p:cNvSpPr>
            <p:nvPr/>
          </p:nvSpPr>
          <p:spPr bwMode="auto">
            <a:xfrm flipH="1">
              <a:off x="3264" y="3408"/>
              <a:ext cx="24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8" name="Rectangle 27">
            <a:extLst>
              <a:ext uri="{FF2B5EF4-FFF2-40B4-BE49-F238E27FC236}">
                <a16:creationId xmlns:a16="http://schemas.microsoft.com/office/drawing/2014/main" id="{B1931669-0E75-8699-E69D-196E402C6A90}"/>
              </a:ext>
              <a:ext uri="{C183D7F6-B498-43B3-948B-1728B52AA6E4}">
                <adec:decorative xmlns:adec="http://schemas.microsoft.com/office/drawing/2017/decorative" val="1"/>
              </a:ext>
            </a:extLst>
          </p:cNvPr>
          <p:cNvSpPr>
            <a:spLocks noChangeArrowheads="1"/>
          </p:cNvSpPr>
          <p:nvPr/>
        </p:nvSpPr>
        <p:spPr bwMode="auto">
          <a:xfrm>
            <a:off x="1692275" y="3249613"/>
            <a:ext cx="998538" cy="368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hlink"/>
                </a:solidFill>
              </a:rPr>
              <a:t>+74.8kj </a:t>
            </a:r>
            <a:endParaRPr lang="en-US" altLang="en-US"/>
          </a:p>
        </p:txBody>
      </p:sp>
      <p:sp>
        <p:nvSpPr>
          <p:cNvPr id="29" name="Rectangle 28">
            <a:extLst>
              <a:ext uri="{FF2B5EF4-FFF2-40B4-BE49-F238E27FC236}">
                <a16:creationId xmlns:a16="http://schemas.microsoft.com/office/drawing/2014/main" id="{7B14D07E-5E37-1D57-58F2-20760DC5EAF7}"/>
              </a:ext>
              <a:ext uri="{C183D7F6-B498-43B3-948B-1728B52AA6E4}">
                <adec:decorative xmlns:adec="http://schemas.microsoft.com/office/drawing/2017/decorative" val="1"/>
              </a:ext>
            </a:extLst>
          </p:cNvPr>
          <p:cNvSpPr>
            <a:spLocks noChangeArrowheads="1"/>
          </p:cNvSpPr>
          <p:nvPr/>
        </p:nvSpPr>
        <p:spPr bwMode="auto">
          <a:xfrm>
            <a:off x="2195513" y="4149725"/>
            <a:ext cx="2249334"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hlink"/>
                </a:solidFill>
              </a:rPr>
              <a:t>(-393.5 -2x285.9) kJ</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5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nodeType="clickEffect">
                                  <p:stCondLst>
                                    <p:cond delay="0"/>
                                  </p:stCondLst>
                                  <p:childTnLst>
                                    <p:set>
                                      <p:cBhvr>
                                        <p:cTn id="14" dur="1" fill="hold">
                                          <p:stCondLst>
                                            <p:cond delay="0"/>
                                          </p:stCondLst>
                                        </p:cTn>
                                        <p:tgtEl>
                                          <p:spTgt spid="33807"/>
                                        </p:tgtEl>
                                        <p:attrNameLst>
                                          <p:attrName>style.visibility</p:attrName>
                                        </p:attrNameLst>
                                      </p:cBhvr>
                                      <p:to>
                                        <p:strVal val="visible"/>
                                      </p:to>
                                    </p:set>
                                    <p:anim calcmode="lin" valueType="num">
                                      <p:cBhvr additive="base">
                                        <p:cTn id="15" dur="500" fill="hold"/>
                                        <p:tgtEl>
                                          <p:spTgt spid="33807"/>
                                        </p:tgtEl>
                                        <p:attrNameLst>
                                          <p:attrName>ppt_x</p:attrName>
                                        </p:attrNameLst>
                                      </p:cBhvr>
                                      <p:tavLst>
                                        <p:tav tm="0">
                                          <p:val>
                                            <p:strVal val="1+#ppt_w/2"/>
                                          </p:val>
                                        </p:tav>
                                        <p:tav tm="100000">
                                          <p:val>
                                            <p:strVal val="#ppt_x"/>
                                          </p:val>
                                        </p:tav>
                                      </p:tavLst>
                                    </p:anim>
                                    <p:anim calcmode="lin" valueType="num">
                                      <p:cBhvr additive="base">
                                        <p:cTn id="16" dur="500" fill="hold"/>
                                        <p:tgtEl>
                                          <p:spTgt spid="3380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810"/>
                                        </p:tgtEl>
                                        <p:attrNameLst>
                                          <p:attrName>style.visibility</p:attrName>
                                        </p:attrNameLst>
                                      </p:cBhvr>
                                      <p:to>
                                        <p:strVal val="visible"/>
                                      </p:to>
                                    </p:set>
                                    <p:anim calcmode="lin" valueType="num">
                                      <p:cBhvr additive="base">
                                        <p:cTn id="19" dur="500" fill="hold"/>
                                        <p:tgtEl>
                                          <p:spTgt spid="33810"/>
                                        </p:tgtEl>
                                        <p:attrNameLst>
                                          <p:attrName>ppt_x</p:attrName>
                                        </p:attrNameLst>
                                      </p:cBhvr>
                                      <p:tavLst>
                                        <p:tav tm="0">
                                          <p:val>
                                            <p:strVal val="1+#ppt_w/2"/>
                                          </p:val>
                                        </p:tav>
                                        <p:tav tm="100000">
                                          <p:val>
                                            <p:strVal val="#ppt_x"/>
                                          </p:val>
                                        </p:tav>
                                      </p:tavLst>
                                    </p:anim>
                                    <p:anim calcmode="lin" valueType="num">
                                      <p:cBhvr additive="base">
                                        <p:cTn id="20" dur="500" fill="hold"/>
                                        <p:tgtEl>
                                          <p:spTgt spid="338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3818"/>
                                        </p:tgtEl>
                                        <p:attrNameLst>
                                          <p:attrName>style.visibility</p:attrName>
                                        </p:attrNameLst>
                                      </p:cBhvr>
                                      <p:to>
                                        <p:strVal val="visible"/>
                                      </p:to>
                                    </p:set>
                                    <p:anim calcmode="lin" valueType="num">
                                      <p:cBhvr additive="base">
                                        <p:cTn id="23" dur="500" fill="hold"/>
                                        <p:tgtEl>
                                          <p:spTgt spid="33818"/>
                                        </p:tgtEl>
                                        <p:attrNameLst>
                                          <p:attrName>ppt_x</p:attrName>
                                        </p:attrNameLst>
                                      </p:cBhvr>
                                      <p:tavLst>
                                        <p:tav tm="0">
                                          <p:val>
                                            <p:strVal val="1+#ppt_w/2"/>
                                          </p:val>
                                        </p:tav>
                                        <p:tav tm="100000">
                                          <p:val>
                                            <p:strVal val="#ppt_x"/>
                                          </p:val>
                                        </p:tav>
                                      </p:tavLst>
                                    </p:anim>
                                    <p:anim calcmode="lin" valueType="num">
                                      <p:cBhvr additive="base">
                                        <p:cTn id="24" dur="500" fill="hold"/>
                                        <p:tgtEl>
                                          <p:spTgt spid="3381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3811"/>
                                        </p:tgtEl>
                                        <p:attrNameLst>
                                          <p:attrName>style.visibility</p:attrName>
                                        </p:attrNameLst>
                                      </p:cBhvr>
                                      <p:to>
                                        <p:strVal val="visible"/>
                                      </p:to>
                                    </p:set>
                                    <p:anim calcmode="lin" valueType="num">
                                      <p:cBhvr additive="base">
                                        <p:cTn id="29" dur="500" fill="hold"/>
                                        <p:tgtEl>
                                          <p:spTgt spid="33811"/>
                                        </p:tgtEl>
                                        <p:attrNameLst>
                                          <p:attrName>ppt_x</p:attrName>
                                        </p:attrNameLst>
                                      </p:cBhvr>
                                      <p:tavLst>
                                        <p:tav tm="0">
                                          <p:val>
                                            <p:strVal val="1+#ppt_w/2"/>
                                          </p:val>
                                        </p:tav>
                                        <p:tav tm="100000">
                                          <p:val>
                                            <p:strVal val="#ppt_x"/>
                                          </p:val>
                                        </p:tav>
                                      </p:tavLst>
                                    </p:anim>
                                    <p:anim calcmode="lin" valueType="num">
                                      <p:cBhvr additive="base">
                                        <p:cTn id="30" dur="500" fill="hold"/>
                                        <p:tgtEl>
                                          <p:spTgt spid="3381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3817"/>
                                        </p:tgtEl>
                                        <p:attrNameLst>
                                          <p:attrName>style.visibility</p:attrName>
                                        </p:attrNameLst>
                                      </p:cBhvr>
                                      <p:to>
                                        <p:strVal val="visible"/>
                                      </p:to>
                                    </p:set>
                                    <p:anim calcmode="lin" valueType="num">
                                      <p:cBhvr additive="base">
                                        <p:cTn id="33" dur="500" fill="hold"/>
                                        <p:tgtEl>
                                          <p:spTgt spid="33817"/>
                                        </p:tgtEl>
                                        <p:attrNameLst>
                                          <p:attrName>ppt_x</p:attrName>
                                        </p:attrNameLst>
                                      </p:cBhvr>
                                      <p:tavLst>
                                        <p:tav tm="0">
                                          <p:val>
                                            <p:strVal val="1+#ppt_w/2"/>
                                          </p:val>
                                        </p:tav>
                                        <p:tav tm="100000">
                                          <p:val>
                                            <p:strVal val="#ppt_x"/>
                                          </p:val>
                                        </p:tav>
                                      </p:tavLst>
                                    </p:anim>
                                    <p:anim calcmode="lin" valueType="num">
                                      <p:cBhvr additive="base">
                                        <p:cTn id="34" dur="500" fill="hold"/>
                                        <p:tgtEl>
                                          <p:spTgt spid="33817"/>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33809"/>
                                        </p:tgtEl>
                                        <p:attrNameLst>
                                          <p:attrName>style.visibility</p:attrName>
                                        </p:attrNameLst>
                                      </p:cBhvr>
                                      <p:to>
                                        <p:strVal val="visible"/>
                                      </p:to>
                                    </p:set>
                                    <p:anim calcmode="lin" valueType="num">
                                      <p:cBhvr additive="base">
                                        <p:cTn id="39" dur="500" fill="hold"/>
                                        <p:tgtEl>
                                          <p:spTgt spid="33809"/>
                                        </p:tgtEl>
                                        <p:attrNameLst>
                                          <p:attrName>ppt_x</p:attrName>
                                        </p:attrNameLst>
                                      </p:cBhvr>
                                      <p:tavLst>
                                        <p:tav tm="0">
                                          <p:val>
                                            <p:strVal val="1+#ppt_w/2"/>
                                          </p:val>
                                        </p:tav>
                                        <p:tav tm="100000">
                                          <p:val>
                                            <p:strVal val="#ppt_x"/>
                                          </p:val>
                                        </p:tav>
                                      </p:tavLst>
                                    </p:anim>
                                    <p:anim calcmode="lin" valueType="num">
                                      <p:cBhvr additive="base">
                                        <p:cTn id="40" dur="500" fill="hold"/>
                                        <p:tgtEl>
                                          <p:spTgt spid="33809"/>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33812"/>
                                        </p:tgtEl>
                                        <p:attrNameLst>
                                          <p:attrName>style.visibility</p:attrName>
                                        </p:attrNameLst>
                                      </p:cBhvr>
                                      <p:to>
                                        <p:strVal val="visible"/>
                                      </p:to>
                                    </p:set>
                                    <p:anim calcmode="lin" valueType="num">
                                      <p:cBhvr additive="base">
                                        <p:cTn id="49" dur="500" fill="hold"/>
                                        <p:tgtEl>
                                          <p:spTgt spid="33812"/>
                                        </p:tgtEl>
                                        <p:attrNameLst>
                                          <p:attrName>ppt_x</p:attrName>
                                        </p:attrNameLst>
                                      </p:cBhvr>
                                      <p:tavLst>
                                        <p:tav tm="0">
                                          <p:val>
                                            <p:strVal val="1+#ppt_w/2"/>
                                          </p:val>
                                        </p:tav>
                                        <p:tav tm="100000">
                                          <p:val>
                                            <p:strVal val="#ppt_x"/>
                                          </p:val>
                                        </p:tav>
                                      </p:tavLst>
                                    </p:anim>
                                    <p:anim calcmode="lin" valueType="num">
                                      <p:cBhvr additive="base">
                                        <p:cTn id="50" dur="500" fill="hold"/>
                                        <p:tgtEl>
                                          <p:spTgt spid="33812"/>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childTnLst>
                                    <p:set>
                                      <p:cBhvr>
                                        <p:cTn id="58" dur="1" fill="hold">
                                          <p:stCondLst>
                                            <p:cond delay="0"/>
                                          </p:stCondLst>
                                        </p:cTn>
                                        <p:tgtEl>
                                          <p:spTgt spid="33813"/>
                                        </p:tgtEl>
                                        <p:attrNameLst>
                                          <p:attrName>style.visibility</p:attrName>
                                        </p:attrNameLst>
                                      </p:cBhvr>
                                      <p:to>
                                        <p:strVal val="visible"/>
                                      </p:to>
                                    </p:set>
                                    <p:anim calcmode="lin" valueType="num">
                                      <p:cBhvr additive="base">
                                        <p:cTn id="59" dur="500" fill="hold"/>
                                        <p:tgtEl>
                                          <p:spTgt spid="33813"/>
                                        </p:tgtEl>
                                        <p:attrNameLst>
                                          <p:attrName>ppt_x</p:attrName>
                                        </p:attrNameLst>
                                      </p:cBhvr>
                                      <p:tavLst>
                                        <p:tav tm="0">
                                          <p:val>
                                            <p:strVal val="1+#ppt_w/2"/>
                                          </p:val>
                                        </p:tav>
                                        <p:tav tm="100000">
                                          <p:val>
                                            <p:strVal val="#ppt_x"/>
                                          </p:val>
                                        </p:tav>
                                      </p:tavLst>
                                    </p:anim>
                                    <p:anim calcmode="lin" valueType="num">
                                      <p:cBhvr additive="base">
                                        <p:cTn id="60" dur="500" fill="hold"/>
                                        <p:tgtEl>
                                          <p:spTgt spid="33813"/>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500"/>
                            </p:stCondLst>
                            <p:childTnLst>
                              <p:par>
                                <p:cTn id="62" presetID="2" presetClass="entr" presetSubtype="8"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0-#ppt_w/2"/>
                                          </p:val>
                                        </p:tav>
                                        <p:tav tm="100000">
                                          <p:val>
                                            <p:strVal val="#ppt_x"/>
                                          </p:val>
                                        </p:tav>
                                      </p:tavLst>
                                    </p:anim>
                                    <p:anim calcmode="lin" valueType="num">
                                      <p:cBhvr additive="base">
                                        <p:cTn id="6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33816"/>
                                        </p:tgtEl>
                                        <p:attrNameLst>
                                          <p:attrName>style.visibility</p:attrName>
                                        </p:attrNameLst>
                                      </p:cBhvr>
                                      <p:to>
                                        <p:strVal val="visible"/>
                                      </p:to>
                                    </p:set>
                                    <p:anim calcmode="lin" valueType="num">
                                      <p:cBhvr additive="base">
                                        <p:cTn id="70" dur="500" fill="hold"/>
                                        <p:tgtEl>
                                          <p:spTgt spid="33816"/>
                                        </p:tgtEl>
                                        <p:attrNameLst>
                                          <p:attrName>ppt_x</p:attrName>
                                        </p:attrNameLst>
                                      </p:cBhvr>
                                      <p:tavLst>
                                        <p:tav tm="0">
                                          <p:val>
                                            <p:strVal val="1+#ppt_w/2"/>
                                          </p:val>
                                        </p:tav>
                                        <p:tav tm="100000">
                                          <p:val>
                                            <p:strVal val="#ppt_x"/>
                                          </p:val>
                                        </p:tav>
                                      </p:tavLst>
                                    </p:anim>
                                    <p:anim calcmode="lin" valueType="num">
                                      <p:cBhvr additive="base">
                                        <p:cTn id="71" dur="500" fill="hold"/>
                                        <p:tgtEl>
                                          <p:spTgt spid="338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1" grpId="0"/>
      <p:bldP spid="33810" grpId="0" autoUpdateAnimBg="0"/>
      <p:bldP spid="33811" grpId="0" autoUpdateAnimBg="0"/>
      <p:bldP spid="33816" grpId="0" animBg="1" autoUpdateAnimBg="0"/>
      <p:bldP spid="33817" grpId="0" autoUpdateAnimBg="0"/>
      <p:bldP spid="33818" grpId="0" autoUpdateAnimBg="0"/>
      <p:bldP spid="107543" grpId="0" animBg="1"/>
      <p:bldP spid="107544" grpId="0" animBg="1"/>
      <p:bldP spid="28" grpId="0" animBg="1"/>
      <p:bldP spid="2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7C63E78-9D27-A835-B783-BE3E337E9E7B}"/>
              </a:ext>
            </a:extLst>
          </p:cNvPr>
          <p:cNvSpPr>
            <a:spLocks noGrp="1" noChangeArrowheads="1"/>
          </p:cNvSpPr>
          <p:nvPr>
            <p:ph type="title"/>
          </p:nvPr>
        </p:nvSpPr>
        <p:spPr/>
        <p:txBody>
          <a:bodyPr/>
          <a:lstStyle/>
          <a:p>
            <a:pPr eaLnBrk="1" hangingPunct="1"/>
            <a:r>
              <a:rPr lang="he-IL" altLang="en-US"/>
              <a:t>התאמה בין הנוסחה לתרגיל</a:t>
            </a:r>
            <a:endParaRPr lang="en-US" altLang="en-US"/>
          </a:p>
        </p:txBody>
      </p:sp>
      <p:sp>
        <p:nvSpPr>
          <p:cNvPr id="22569" name="Text Box 41">
            <a:extLst>
              <a:ext uri="{FF2B5EF4-FFF2-40B4-BE49-F238E27FC236}">
                <a16:creationId xmlns:a16="http://schemas.microsoft.com/office/drawing/2014/main" id="{61667346-AFD3-5FD5-3B77-4111AC92251F}"/>
              </a:ext>
            </a:extLst>
          </p:cNvPr>
          <p:cNvSpPr txBox="1">
            <a:spLocks noChangeArrowheads="1"/>
          </p:cNvSpPr>
          <p:nvPr/>
        </p:nvSpPr>
        <p:spPr bwMode="auto">
          <a:xfrm>
            <a:off x="1079500" y="1773238"/>
            <a:ext cx="6697663" cy="7397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a:solidFill>
                  <a:schemeClr val="hlink"/>
                </a:solidFill>
                <a:latin typeface="Symbol" panose="05050102010706020507" pitchFamily="18" charset="2"/>
              </a:rPr>
              <a:t>D</a:t>
            </a:r>
            <a:r>
              <a:rPr lang="en-US" altLang="en-US" sz="4000">
                <a:solidFill>
                  <a:schemeClr val="hlink"/>
                </a:solidFill>
              </a:rPr>
              <a:t>H</a:t>
            </a:r>
            <a:r>
              <a:rPr lang="en-US" altLang="en-US" sz="4000" baseline="30000">
                <a:solidFill>
                  <a:schemeClr val="hlink"/>
                </a:solidFill>
              </a:rPr>
              <a:t>0</a:t>
            </a:r>
            <a:r>
              <a:rPr lang="en-US" altLang="en-US" sz="4000">
                <a:solidFill>
                  <a:schemeClr val="hlink"/>
                </a:solidFill>
              </a:rPr>
              <a:t> = </a:t>
            </a:r>
            <a:r>
              <a:rPr lang="en-US" altLang="en-US" sz="4000">
                <a:solidFill>
                  <a:schemeClr val="hlink"/>
                </a:solidFill>
                <a:latin typeface="Symbol" panose="05050102010706020507" pitchFamily="18" charset="2"/>
                <a:cs typeface="Aharoni" panose="02010803020104030203" pitchFamily="2" charset="-79"/>
                <a:sym typeface="Symbol" panose="05050102010706020507" pitchFamily="18" charset="2"/>
              </a:rPr>
              <a:t>SDH</a:t>
            </a:r>
            <a:r>
              <a:rPr lang="en-US" altLang="en-US" sz="4000" baseline="30000">
                <a:solidFill>
                  <a:schemeClr val="hlink"/>
                </a:solidFill>
                <a:latin typeface="Symbol" panose="05050102010706020507" pitchFamily="18" charset="2"/>
                <a:cs typeface="Aharoni" panose="02010803020104030203" pitchFamily="2" charset="-79"/>
                <a:sym typeface="Symbol" panose="05050102010706020507" pitchFamily="18" charset="2"/>
              </a:rPr>
              <a:t>0</a:t>
            </a:r>
            <a:r>
              <a:rPr lang="en-US" altLang="en-US" sz="4000" baseline="-25000">
                <a:solidFill>
                  <a:schemeClr val="hlink"/>
                </a:solidFill>
                <a:cs typeface="David" panose="020E0502060401010101" pitchFamily="34" charset="-79"/>
                <a:sym typeface="Symbol" panose="05050102010706020507" pitchFamily="18" charset="2"/>
              </a:rPr>
              <a:t>f </a:t>
            </a:r>
            <a:r>
              <a:rPr lang="he-IL" altLang="he-IL" sz="4000" baseline="-25000">
                <a:solidFill>
                  <a:schemeClr val="hlink"/>
                </a:solidFill>
                <a:latin typeface="Symbol" panose="05050102010706020507" pitchFamily="18" charset="2"/>
                <a:cs typeface="Aharoni" panose="02010803020104030203" pitchFamily="2" charset="-79"/>
                <a:sym typeface="Symbol" panose="05050102010706020507" pitchFamily="18" charset="2"/>
              </a:rPr>
              <a:t>תוצרים</a:t>
            </a:r>
            <a:r>
              <a:rPr lang="en-US" altLang="he-IL" sz="4000">
                <a:solidFill>
                  <a:schemeClr val="hlink"/>
                </a:solidFill>
                <a:latin typeface="Symbol" panose="05050102010706020507" pitchFamily="18" charset="2"/>
                <a:sym typeface="Symbol" panose="05050102010706020507" pitchFamily="18" charset="2"/>
              </a:rPr>
              <a:t>-</a:t>
            </a:r>
            <a:r>
              <a:rPr lang="en-US" altLang="en-US" sz="4000">
                <a:solidFill>
                  <a:schemeClr val="hlink"/>
                </a:solidFill>
                <a:latin typeface="Symbol" panose="05050102010706020507" pitchFamily="18" charset="2"/>
                <a:sym typeface="Symbol" panose="05050102010706020507" pitchFamily="18" charset="2"/>
              </a:rPr>
              <a:t>SDH</a:t>
            </a:r>
            <a:r>
              <a:rPr lang="en-US" altLang="en-US" sz="4000" baseline="30000">
                <a:solidFill>
                  <a:schemeClr val="hlink"/>
                </a:solidFill>
                <a:latin typeface="Symbol" panose="05050102010706020507" pitchFamily="18" charset="2"/>
                <a:sym typeface="Symbol" panose="05050102010706020507" pitchFamily="18" charset="2"/>
              </a:rPr>
              <a:t>0</a:t>
            </a:r>
            <a:r>
              <a:rPr lang="en-US" altLang="en-US" sz="4000" baseline="-25000">
                <a:solidFill>
                  <a:schemeClr val="hlink"/>
                </a:solidFill>
                <a:cs typeface="Monotype Hadassah" pitchFamily="2" charset="-79"/>
                <a:sym typeface="Symbol" panose="05050102010706020507" pitchFamily="18" charset="2"/>
              </a:rPr>
              <a:t>f </a:t>
            </a:r>
            <a:r>
              <a:rPr lang="he-IL" altLang="he-IL" sz="4000" baseline="-25000">
                <a:solidFill>
                  <a:schemeClr val="hlink"/>
                </a:solidFill>
                <a:latin typeface="Symbol" panose="05050102010706020507" pitchFamily="18" charset="2"/>
                <a:sym typeface="Symbol" panose="05050102010706020507" pitchFamily="18" charset="2"/>
              </a:rPr>
              <a:t>מגיבים</a:t>
            </a:r>
            <a:endParaRPr lang="en-US" altLang="en-US" sz="4000">
              <a:solidFill>
                <a:schemeClr val="hlink"/>
              </a:solidFill>
            </a:endParaRPr>
          </a:p>
        </p:txBody>
      </p:sp>
      <p:sp>
        <p:nvSpPr>
          <p:cNvPr id="33816" name="Text Box 24">
            <a:extLst>
              <a:ext uri="{FF2B5EF4-FFF2-40B4-BE49-F238E27FC236}">
                <a16:creationId xmlns:a16="http://schemas.microsoft.com/office/drawing/2014/main" id="{7345077E-8AD3-3782-770A-E13CF0B09F6D}"/>
              </a:ext>
            </a:extLst>
          </p:cNvPr>
          <p:cNvSpPr txBox="1">
            <a:spLocks noChangeArrowheads="1"/>
          </p:cNvSpPr>
          <p:nvPr/>
        </p:nvSpPr>
        <p:spPr bwMode="auto">
          <a:xfrm>
            <a:off x="431800" y="3176588"/>
            <a:ext cx="7921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chemeClr val="hlink"/>
                </a:solidFill>
                <a:latin typeface="Symbol" panose="05050102010706020507" pitchFamily="18" charset="2"/>
              </a:rPr>
              <a:t>D</a:t>
            </a:r>
            <a:r>
              <a:rPr lang="en-US" altLang="en-US" sz="3200" b="1">
                <a:solidFill>
                  <a:schemeClr val="hlink"/>
                </a:solidFill>
              </a:rPr>
              <a:t>H</a:t>
            </a:r>
            <a:r>
              <a:rPr lang="en-US" altLang="en-US" sz="3200" b="1" baseline="30000">
                <a:solidFill>
                  <a:schemeClr val="hlink"/>
                </a:solidFill>
              </a:rPr>
              <a:t>0</a:t>
            </a:r>
            <a:r>
              <a:rPr lang="en-US" altLang="en-US" sz="3200">
                <a:solidFill>
                  <a:schemeClr val="hlink"/>
                </a:solidFill>
              </a:rPr>
              <a:t> = -393.5 -2x285.9 -(-74.8) = -890.5kJ</a:t>
            </a:r>
          </a:p>
        </p:txBody>
      </p:sp>
      <p:grpSp>
        <p:nvGrpSpPr>
          <p:cNvPr id="2" name="Group 12">
            <a:extLst>
              <a:ext uri="{FF2B5EF4-FFF2-40B4-BE49-F238E27FC236}">
                <a16:creationId xmlns:a16="http://schemas.microsoft.com/office/drawing/2014/main" id="{2F29D9D6-4A93-E9E2-EF56-4011F7454BBB}"/>
              </a:ext>
              <a:ext uri="{C183D7F6-B498-43B3-948B-1728B52AA6E4}">
                <adec:decorative xmlns:adec="http://schemas.microsoft.com/office/drawing/2017/decorative" val="1"/>
              </a:ext>
            </a:extLst>
          </p:cNvPr>
          <p:cNvGrpSpPr>
            <a:grpSpLocks/>
          </p:cNvGrpSpPr>
          <p:nvPr/>
        </p:nvGrpSpPr>
        <p:grpSpPr bwMode="auto">
          <a:xfrm>
            <a:off x="2195513" y="3752850"/>
            <a:ext cx="4140200" cy="854075"/>
            <a:chOff x="1383" y="2364"/>
            <a:chExt cx="2608" cy="538"/>
          </a:xfrm>
        </p:grpSpPr>
        <p:sp>
          <p:nvSpPr>
            <p:cNvPr id="52230" name="AutoShape 6">
              <a:extLst>
                <a:ext uri="{FF2B5EF4-FFF2-40B4-BE49-F238E27FC236}">
                  <a16:creationId xmlns:a16="http://schemas.microsoft.com/office/drawing/2014/main" id="{1345AD15-6F05-D366-6FB8-EB8F2BE24285}"/>
                </a:ext>
              </a:extLst>
            </p:cNvPr>
            <p:cNvSpPr>
              <a:spLocks/>
            </p:cNvSpPr>
            <p:nvPr/>
          </p:nvSpPr>
          <p:spPr bwMode="auto">
            <a:xfrm rot="-5400000">
              <a:off x="1871" y="1876"/>
              <a:ext cx="181" cy="1157"/>
            </a:xfrm>
            <a:prstGeom prst="leftBrace">
              <a:avLst>
                <a:gd name="adj1" fmla="val 5326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1" name="Text Box 7">
              <a:extLst>
                <a:ext uri="{FF2B5EF4-FFF2-40B4-BE49-F238E27FC236}">
                  <a16:creationId xmlns:a16="http://schemas.microsoft.com/office/drawing/2014/main" id="{44ED4F8C-FC19-895C-723E-1BCB048A3E11}"/>
                </a:ext>
              </a:extLst>
            </p:cNvPr>
            <p:cNvSpPr txBox="1">
              <a:spLocks noChangeArrowheads="1"/>
            </p:cNvSpPr>
            <p:nvPr/>
          </p:nvSpPr>
          <p:spPr bwMode="auto">
            <a:xfrm>
              <a:off x="1542" y="2614"/>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he-IL" altLang="en-US" sz="2400" b="1"/>
                <a:t>תוצרים</a:t>
              </a:r>
              <a:endParaRPr lang="en-US" altLang="en-US" sz="2400" b="1"/>
            </a:p>
          </p:txBody>
        </p:sp>
        <p:sp>
          <p:nvSpPr>
            <p:cNvPr id="52232" name="AutoShape 8">
              <a:extLst>
                <a:ext uri="{FF2B5EF4-FFF2-40B4-BE49-F238E27FC236}">
                  <a16:creationId xmlns:a16="http://schemas.microsoft.com/office/drawing/2014/main" id="{19106E43-7280-ACFA-A623-FE5152BC1CC7}"/>
                </a:ext>
              </a:extLst>
            </p:cNvPr>
            <p:cNvSpPr>
              <a:spLocks/>
            </p:cNvSpPr>
            <p:nvPr/>
          </p:nvSpPr>
          <p:spPr bwMode="auto">
            <a:xfrm rot="-5400000">
              <a:off x="3459" y="2012"/>
              <a:ext cx="180" cy="884"/>
            </a:xfrm>
            <a:prstGeom prst="leftBrace">
              <a:avLst>
                <a:gd name="adj1" fmla="val 4092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2233" name="Text Box 9">
              <a:extLst>
                <a:ext uri="{FF2B5EF4-FFF2-40B4-BE49-F238E27FC236}">
                  <a16:creationId xmlns:a16="http://schemas.microsoft.com/office/drawing/2014/main" id="{161ABBEB-BBC3-8750-9B9F-878E36C303A1}"/>
                </a:ext>
              </a:extLst>
            </p:cNvPr>
            <p:cNvSpPr txBox="1">
              <a:spLocks noChangeArrowheads="1"/>
            </p:cNvSpPr>
            <p:nvPr/>
          </p:nvSpPr>
          <p:spPr bwMode="auto">
            <a:xfrm>
              <a:off x="3175" y="2614"/>
              <a:ext cx="7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he-IL" altLang="en-US" sz="2400" b="1"/>
                <a:t>מגיבים</a:t>
              </a:r>
              <a:endParaRPr lang="en-US" altLang="en-US" sz="2400" b="1"/>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2569"/>
                                        </p:tgtEl>
                                        <p:attrNameLst>
                                          <p:attrName>style.visibility</p:attrName>
                                        </p:attrNameLst>
                                      </p:cBhvr>
                                      <p:to>
                                        <p:strVal val="visible"/>
                                      </p:to>
                                    </p:set>
                                    <p:animEffect transition="in" filter="barn(inHorizontal)">
                                      <p:cBhvr>
                                        <p:cTn id="7" dur="500"/>
                                        <p:tgtEl>
                                          <p:spTgt spid="225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3816"/>
                                        </p:tgtEl>
                                        <p:attrNameLst>
                                          <p:attrName>style.visibility</p:attrName>
                                        </p:attrNameLst>
                                      </p:cBhvr>
                                      <p:to>
                                        <p:strVal val="visible"/>
                                      </p:to>
                                    </p:set>
                                    <p:anim calcmode="lin" valueType="num">
                                      <p:cBhvr additive="base">
                                        <p:cTn id="12" dur="500" fill="hold"/>
                                        <p:tgtEl>
                                          <p:spTgt spid="33816"/>
                                        </p:tgtEl>
                                        <p:attrNameLst>
                                          <p:attrName>ppt_x</p:attrName>
                                        </p:attrNameLst>
                                      </p:cBhvr>
                                      <p:tavLst>
                                        <p:tav tm="0">
                                          <p:val>
                                            <p:strVal val="1+#ppt_w/2"/>
                                          </p:val>
                                        </p:tav>
                                        <p:tav tm="100000">
                                          <p:val>
                                            <p:strVal val="#ppt_x"/>
                                          </p:val>
                                        </p:tav>
                                      </p:tavLst>
                                    </p:anim>
                                    <p:anim calcmode="lin" valueType="num">
                                      <p:cBhvr additive="base">
                                        <p:cTn id="13" dur="500" fill="hold"/>
                                        <p:tgtEl>
                                          <p:spTgt spid="3381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9" grpId="0" animBg="1" autoUpdateAnimBg="0"/>
      <p:bldP spid="338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86DC131-9453-0C9B-D811-ECF08C909466}"/>
              </a:ext>
            </a:extLst>
          </p:cNvPr>
          <p:cNvSpPr>
            <a:spLocks noGrp="1" noChangeArrowheads="1"/>
          </p:cNvSpPr>
          <p:nvPr>
            <p:ph type="title"/>
          </p:nvPr>
        </p:nvSpPr>
        <p:spPr/>
        <p:txBody>
          <a:bodyPr/>
          <a:lstStyle/>
          <a:p>
            <a:pPr eaLnBrk="1" hangingPunct="1"/>
            <a:r>
              <a:rPr lang="he-IL" altLang="en-US"/>
              <a:t>מה קורה בשקית החימום?</a:t>
            </a:r>
            <a:endParaRPr lang="en-US" altLang="en-US"/>
          </a:p>
        </p:txBody>
      </p:sp>
      <p:sp>
        <p:nvSpPr>
          <p:cNvPr id="8195" name="Rectangle 3">
            <a:extLst>
              <a:ext uri="{FF2B5EF4-FFF2-40B4-BE49-F238E27FC236}">
                <a16:creationId xmlns:a16="http://schemas.microsoft.com/office/drawing/2014/main" id="{18CCEE9E-0745-B952-6FD1-80DD3FEA5BAE}"/>
              </a:ext>
            </a:extLst>
          </p:cNvPr>
          <p:cNvSpPr>
            <a:spLocks noGrp="1" noChangeArrowheads="1"/>
          </p:cNvSpPr>
          <p:nvPr>
            <p:ph type="body" idx="1"/>
          </p:nvPr>
        </p:nvSpPr>
        <p:spPr>
          <a:xfrm>
            <a:off x="576263" y="5013325"/>
            <a:ext cx="8291512" cy="863600"/>
          </a:xfrm>
        </p:spPr>
        <p:txBody>
          <a:bodyPr/>
          <a:lstStyle/>
          <a:p>
            <a:pPr algn="l" rtl="0" eaLnBrk="1" hangingPunct="1">
              <a:buFont typeface="Wingdings" panose="05000000000000000000" pitchFamily="2" charset="2"/>
              <a:buNone/>
            </a:pPr>
            <a:r>
              <a:rPr lang="en-US" altLang="en-US"/>
              <a:t>3Fe</a:t>
            </a:r>
            <a:r>
              <a:rPr lang="en-US" altLang="en-US" baseline="-25000"/>
              <a:t>(s)</a:t>
            </a:r>
            <a:r>
              <a:rPr lang="en-US" altLang="en-US"/>
              <a:t> + 1½O</a:t>
            </a:r>
            <a:r>
              <a:rPr lang="en-US" altLang="en-US" baseline="-25000"/>
              <a:t>2(g) </a:t>
            </a:r>
            <a:r>
              <a:rPr lang="en-US" altLang="en-US"/>
              <a:t>+ 3H</a:t>
            </a:r>
            <a:r>
              <a:rPr lang="en-US" altLang="en-US" baseline="-25000"/>
              <a:t>2</a:t>
            </a:r>
            <a:r>
              <a:rPr lang="en-US" altLang="en-US"/>
              <a:t>O</a:t>
            </a:r>
            <a:r>
              <a:rPr lang="en-US" altLang="en-US" baseline="-25000"/>
              <a:t>(l)</a:t>
            </a:r>
            <a:r>
              <a:rPr lang="en-US" altLang="en-US"/>
              <a:t> </a:t>
            </a:r>
            <a:r>
              <a:rPr lang="en-US" altLang="en-US">
                <a:sym typeface="Symbol" panose="05050102010706020507" pitchFamily="18" charset="2"/>
              </a:rPr>
              <a:t> Fe</a:t>
            </a:r>
            <a:r>
              <a:rPr lang="en-US" altLang="en-US" baseline="-25000">
                <a:sym typeface="Symbol" panose="05050102010706020507" pitchFamily="18" charset="2"/>
              </a:rPr>
              <a:t>2</a:t>
            </a:r>
            <a:r>
              <a:rPr lang="en-US" altLang="en-US">
                <a:sym typeface="Symbol" panose="05050102010706020507" pitchFamily="18" charset="2"/>
              </a:rPr>
              <a:t>O</a:t>
            </a:r>
            <a:r>
              <a:rPr lang="en-US" altLang="en-US" baseline="-25000">
                <a:sym typeface="Symbol" panose="05050102010706020507" pitchFamily="18" charset="2"/>
              </a:rPr>
              <a:t>3</a:t>
            </a:r>
            <a:r>
              <a:rPr lang="en-US" altLang="en-US" sz="3600" b="1">
                <a:sym typeface="Symbol" panose="05050102010706020507" pitchFamily="18" charset="2"/>
              </a:rPr>
              <a:t>∙</a:t>
            </a:r>
            <a:r>
              <a:rPr lang="en-US" altLang="en-US">
                <a:sym typeface="Symbol" panose="05050102010706020507" pitchFamily="18" charset="2"/>
              </a:rPr>
              <a:t>3H</a:t>
            </a:r>
            <a:r>
              <a:rPr lang="en-US" altLang="en-US" baseline="-25000">
                <a:sym typeface="Symbol" panose="05050102010706020507" pitchFamily="18" charset="2"/>
              </a:rPr>
              <a:t>2</a:t>
            </a:r>
            <a:r>
              <a:rPr lang="en-US" altLang="en-US">
                <a:sym typeface="Symbol" panose="05050102010706020507" pitchFamily="18" charset="2"/>
              </a:rPr>
              <a:t>O</a:t>
            </a:r>
            <a:r>
              <a:rPr lang="en-US" altLang="en-US" baseline="-25000">
                <a:sym typeface="Symbol" panose="05050102010706020507" pitchFamily="18" charset="2"/>
              </a:rPr>
              <a:t>(s)</a:t>
            </a:r>
            <a:endParaRPr lang="en-US" altLang="en-US">
              <a:sym typeface="Symbol" panose="05050102010706020507" pitchFamily="18" charset="2"/>
            </a:endParaRPr>
          </a:p>
        </p:txBody>
      </p:sp>
      <p:sp>
        <p:nvSpPr>
          <p:cNvPr id="8196" name="Rectangle 4">
            <a:extLst>
              <a:ext uri="{FF2B5EF4-FFF2-40B4-BE49-F238E27FC236}">
                <a16:creationId xmlns:a16="http://schemas.microsoft.com/office/drawing/2014/main" id="{21CA1A2A-4771-9354-A0D9-A8BA58E07FB8}"/>
              </a:ext>
            </a:extLst>
          </p:cNvPr>
          <p:cNvSpPr>
            <a:spLocks noChangeArrowheads="1"/>
          </p:cNvSpPr>
          <p:nvPr/>
        </p:nvSpPr>
        <p:spPr bwMode="auto">
          <a:xfrm>
            <a:off x="611188" y="1628775"/>
            <a:ext cx="82915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buClr>
                <a:schemeClr val="folHlink"/>
              </a:buClr>
              <a:buSzPct val="80000"/>
              <a:buFont typeface="Wingdings" panose="05000000000000000000" pitchFamily="2" charset="2"/>
              <a:buNone/>
            </a:pPr>
            <a:r>
              <a:rPr lang="he-IL" altLang="en-US" sz="3200">
                <a:sym typeface="Symbol" panose="05050102010706020507" pitchFamily="18" charset="2"/>
              </a:rPr>
              <a:t>מדוע צריך להוריד את השקית?</a:t>
            </a:r>
          </a:p>
          <a:p>
            <a:pPr algn="r" rtl="1" eaLnBrk="1" hangingPunct="1">
              <a:spcBef>
                <a:spcPct val="20000"/>
              </a:spcBef>
              <a:buClr>
                <a:schemeClr val="folHlink"/>
              </a:buClr>
              <a:buSzPct val="80000"/>
              <a:buFont typeface="Wingdings" panose="05000000000000000000" pitchFamily="2" charset="2"/>
              <a:buNone/>
            </a:pPr>
            <a:r>
              <a:rPr lang="he-IL" altLang="en-US" sz="3200">
                <a:sym typeface="Symbol" panose="05050102010706020507" pitchFamily="18" charset="2"/>
              </a:rPr>
              <a:t>מדוע צריך לנער?</a:t>
            </a:r>
          </a:p>
          <a:p>
            <a:pPr algn="r" rtl="1" eaLnBrk="1" hangingPunct="1">
              <a:spcBef>
                <a:spcPct val="20000"/>
              </a:spcBef>
              <a:buClr>
                <a:schemeClr val="folHlink"/>
              </a:buClr>
              <a:buSzPct val="80000"/>
              <a:buFont typeface="Wingdings" panose="05000000000000000000" pitchFamily="2" charset="2"/>
              <a:buNone/>
            </a:pPr>
            <a:r>
              <a:rPr lang="he-IL" altLang="en-US" sz="3200">
                <a:sym typeface="Symbol" panose="05050102010706020507" pitchFamily="18" charset="2"/>
              </a:rPr>
              <a:t>מהי התגובה המתרחשת? אנדו או אקסו?</a:t>
            </a:r>
          </a:p>
          <a:p>
            <a:pPr algn="r" rtl="1" eaLnBrk="1" hangingPunct="1">
              <a:spcBef>
                <a:spcPct val="20000"/>
              </a:spcBef>
              <a:buClr>
                <a:schemeClr val="folHlink"/>
              </a:buClr>
              <a:buSzPct val="80000"/>
              <a:buFont typeface="Wingdings" panose="05000000000000000000" pitchFamily="2" charset="2"/>
              <a:buNone/>
            </a:pPr>
            <a:r>
              <a:rPr lang="he-IL" altLang="en-US" sz="3200">
                <a:sym typeface="Symbol" panose="05050102010706020507" pitchFamily="18" charset="2"/>
              </a:rPr>
              <a:t>מדוע מוסיפים מלח (חומר יוני)?</a:t>
            </a:r>
          </a:p>
          <a:p>
            <a:pPr algn="r" rtl="1" eaLnBrk="1" hangingPunct="1">
              <a:spcBef>
                <a:spcPct val="20000"/>
              </a:spcBef>
              <a:buClr>
                <a:schemeClr val="folHlink"/>
              </a:buClr>
              <a:buSzPct val="80000"/>
              <a:buFont typeface="Wingdings" panose="05000000000000000000" pitchFamily="2" charset="2"/>
              <a:buNone/>
            </a:pPr>
            <a:r>
              <a:rPr lang="he-IL" altLang="en-US" sz="3200">
                <a:sym typeface="Symbol" panose="05050102010706020507" pitchFamily="18" charset="2"/>
              </a:rPr>
              <a:t>מדוע מוסיפים </a:t>
            </a:r>
            <a:r>
              <a:rPr lang="en-US" altLang="en-US" sz="3200">
                <a:sym typeface="Symbol" panose="05050102010706020507" pitchFamily="18" charset="2"/>
              </a:rPr>
              <a:t>C</a:t>
            </a:r>
            <a:r>
              <a:rPr lang="en-US" altLang="en-US" sz="3200" baseline="-25000">
                <a:sym typeface="Symbol" panose="05050102010706020507" pitchFamily="18" charset="2"/>
              </a:rPr>
              <a:t>(s)</a:t>
            </a:r>
            <a:r>
              <a:rPr lang="he-IL" altLang="en-US" sz="3200" baseline="-25000">
                <a:sym typeface="Symbol" panose="05050102010706020507" pitchFamily="18" charset="2"/>
              </a:rPr>
              <a:t> </a:t>
            </a:r>
            <a:r>
              <a:rPr lang="he-IL" altLang="en-US" sz="3200">
                <a:sym typeface="Symbol" panose="05050102010706020507" pitchFamily="18" charset="2"/>
              </a:rPr>
              <a:t>אבקתי?</a:t>
            </a:r>
          </a:p>
          <a:p>
            <a:pPr algn="r" rtl="1" eaLnBrk="1" hangingPunct="1">
              <a:spcBef>
                <a:spcPct val="20000"/>
              </a:spcBef>
              <a:buClr>
                <a:schemeClr val="folHlink"/>
              </a:buClr>
              <a:buSzPct val="80000"/>
              <a:buFont typeface="Wingdings" panose="05000000000000000000" pitchFamily="2" charset="2"/>
              <a:buNone/>
            </a:pPr>
            <a:endParaRPr lang="he-IL" altLang="en-US" sz="3200">
              <a:sym typeface="Symbol" panose="05050102010706020507" pitchFamily="18" charset="2"/>
            </a:endParaRPr>
          </a:p>
          <a:p>
            <a:pPr algn="r" rtl="1" eaLnBrk="1" hangingPunct="1">
              <a:spcBef>
                <a:spcPct val="20000"/>
              </a:spcBef>
              <a:buClr>
                <a:schemeClr val="folHlink"/>
              </a:buClr>
              <a:buSzPct val="80000"/>
              <a:buFont typeface="Wingdings" panose="05000000000000000000" pitchFamily="2" charset="2"/>
              <a:buNone/>
            </a:pPr>
            <a:endParaRPr lang="en-US" altLang="en-US" sz="3200">
              <a:sym typeface="Symbol" panose="05050102010706020507" pitchFamily="18" charset="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93C5F42-8368-63E5-1C14-AFFF2BACA214}"/>
              </a:ext>
            </a:extLst>
          </p:cNvPr>
          <p:cNvSpPr>
            <a:spLocks noGrp="1"/>
          </p:cNvSpPr>
          <p:nvPr>
            <p:ph type="title" idx="4294967295"/>
          </p:nvPr>
        </p:nvSpPr>
        <p:spPr/>
        <p:txBody>
          <a:bodyPr>
            <a:normAutofit fontScale="90000"/>
          </a:bodyPr>
          <a:lstStyle/>
          <a:p>
            <a:pPr eaLnBrk="1" hangingPunct="1">
              <a:defRPr/>
            </a:pPr>
            <a:br>
              <a:rPr lang="he-IL" sz="3600"/>
            </a:br>
            <a:r>
              <a:rPr lang="he-IL" sz="3600"/>
              <a:t>אנתלפיית שריפה - </a:t>
            </a:r>
            <a:r>
              <a:rPr lang="en-US" sz="3600"/>
              <a:t>∆H</a:t>
            </a:r>
            <a:r>
              <a:rPr lang="en-US" sz="3600" baseline="30000"/>
              <a:t>0</a:t>
            </a:r>
            <a:r>
              <a:rPr lang="en-US" sz="3600" baseline="-25000"/>
              <a:t>c</a:t>
            </a:r>
            <a:r>
              <a:rPr lang="he-IL" sz="3600"/>
              <a:t> </a:t>
            </a:r>
            <a:br>
              <a:rPr lang="en-US" sz="3600"/>
            </a:br>
            <a:endParaRPr lang="he-IL" sz="3600"/>
          </a:p>
        </p:txBody>
      </p:sp>
      <p:sp>
        <p:nvSpPr>
          <p:cNvPr id="3" name="מציין מיקום תוכן 2">
            <a:extLst>
              <a:ext uri="{FF2B5EF4-FFF2-40B4-BE49-F238E27FC236}">
                <a16:creationId xmlns:a16="http://schemas.microsoft.com/office/drawing/2014/main" id="{0B1564E2-45FB-4F4A-BF23-238363C3757E}"/>
              </a:ext>
            </a:extLst>
          </p:cNvPr>
          <p:cNvSpPr>
            <a:spLocks noGrp="1"/>
          </p:cNvSpPr>
          <p:nvPr>
            <p:ph idx="4294967295"/>
          </p:nvPr>
        </p:nvSpPr>
        <p:spPr/>
        <p:txBody>
          <a:bodyPr>
            <a:normAutofit fontScale="92500" lnSpcReduction="10000"/>
          </a:bodyPr>
          <a:lstStyle/>
          <a:p>
            <a:pPr eaLnBrk="1" hangingPunct="1">
              <a:lnSpc>
                <a:spcPct val="150000"/>
              </a:lnSpc>
              <a:defRPr/>
            </a:pPr>
            <a:r>
              <a:rPr lang="he-IL" sz="3000" b="1"/>
              <a:t>תגובת שריפה: </a:t>
            </a:r>
            <a:r>
              <a:rPr lang="he-IL" sz="3000"/>
              <a:t>תגובה כימית, אשר במהלכה מגיב חומר עם חמצן.</a:t>
            </a:r>
          </a:p>
          <a:p>
            <a:pPr eaLnBrk="1" hangingPunct="1">
              <a:lnSpc>
                <a:spcPct val="150000"/>
              </a:lnSpc>
              <a:defRPr/>
            </a:pPr>
            <a:r>
              <a:rPr lang="he-IL" sz="3000" b="1"/>
              <a:t>אנתלפית שריפה: </a:t>
            </a:r>
            <a:r>
              <a:rPr lang="he-IL" sz="3000"/>
              <a:t>שינוי האנתלפיה בתהליך שריפה </a:t>
            </a:r>
            <a:r>
              <a:rPr lang="en-US" sz="3000"/>
              <a:t>(c – combustion)</a:t>
            </a:r>
            <a:r>
              <a:rPr lang="he-IL" sz="3000"/>
              <a:t> של מול חומר בתנאים תקניים. </a:t>
            </a:r>
          </a:p>
          <a:p>
            <a:pPr eaLnBrk="1" hangingPunct="1">
              <a:lnSpc>
                <a:spcPct val="150000"/>
              </a:lnSpc>
              <a:defRPr/>
            </a:pPr>
            <a:r>
              <a:rPr lang="en-US" sz="3000"/>
              <a:t>H</a:t>
            </a:r>
            <a:r>
              <a:rPr lang="en-US" sz="3000" baseline="-25000"/>
              <a:t>2(g)</a:t>
            </a:r>
            <a:r>
              <a:rPr lang="en-US" sz="3000"/>
              <a:t> + 1\2O</a:t>
            </a:r>
            <a:r>
              <a:rPr lang="en-US" sz="3000" baseline="-25000"/>
              <a:t>2(g)</a:t>
            </a:r>
            <a:r>
              <a:rPr lang="en-US" sz="3000"/>
              <a:t> → H</a:t>
            </a:r>
            <a:r>
              <a:rPr lang="en-US" sz="3000" baseline="-25000"/>
              <a:t>2</a:t>
            </a:r>
            <a:r>
              <a:rPr lang="en-US" sz="3000"/>
              <a:t>O</a:t>
            </a:r>
            <a:r>
              <a:rPr lang="en-US" sz="3000" baseline="-25000"/>
              <a:t>(l)</a:t>
            </a:r>
            <a:endParaRPr lang="en-US" sz="3000"/>
          </a:p>
          <a:p>
            <a:pPr eaLnBrk="1" hangingPunct="1">
              <a:lnSpc>
                <a:spcPct val="150000"/>
              </a:lnSpc>
              <a:defRPr/>
            </a:pPr>
            <a:r>
              <a:rPr lang="en-US" sz="3000"/>
              <a:t>C</a:t>
            </a:r>
            <a:r>
              <a:rPr lang="en-US" sz="3000" baseline="-25000"/>
              <a:t>3</a:t>
            </a:r>
            <a:r>
              <a:rPr lang="en-US" sz="3000"/>
              <a:t>H</a:t>
            </a:r>
            <a:r>
              <a:rPr lang="en-US" sz="3000" baseline="-25000"/>
              <a:t>8(g)</a:t>
            </a:r>
            <a:r>
              <a:rPr lang="en-US" sz="3000"/>
              <a:t> + 5O</a:t>
            </a:r>
            <a:r>
              <a:rPr lang="en-US" sz="3000" baseline="-25000"/>
              <a:t>2(g)</a:t>
            </a:r>
            <a:r>
              <a:rPr lang="en-US" sz="3000"/>
              <a:t> → 3CO</a:t>
            </a:r>
            <a:r>
              <a:rPr lang="en-US" sz="3000" baseline="-25000"/>
              <a:t>2(g)</a:t>
            </a:r>
            <a:r>
              <a:rPr lang="en-US" sz="3000"/>
              <a:t> + 4H</a:t>
            </a:r>
            <a:r>
              <a:rPr lang="en-US" sz="3000" baseline="-25000"/>
              <a:t>2</a:t>
            </a:r>
            <a:r>
              <a:rPr lang="en-US" sz="3000"/>
              <a:t>O</a:t>
            </a:r>
            <a:r>
              <a:rPr lang="en-US" sz="3000" baseline="-25000"/>
              <a:t>(l)</a:t>
            </a:r>
            <a:endParaRPr lang="he-IL" sz="3000" b="1"/>
          </a:p>
        </p:txBody>
      </p:sp>
      <p:sp>
        <p:nvSpPr>
          <p:cNvPr id="95236" name="Text Box 4">
            <a:extLst>
              <a:ext uri="{FF2B5EF4-FFF2-40B4-BE49-F238E27FC236}">
                <a16:creationId xmlns:a16="http://schemas.microsoft.com/office/drawing/2014/main" id="{70462275-664A-93AE-DBDF-B5E1B6376C29}"/>
              </a:ext>
            </a:extLst>
          </p:cNvPr>
          <p:cNvSpPr txBox="1">
            <a:spLocks noChangeArrowheads="1"/>
          </p:cNvSpPr>
          <p:nvPr/>
        </p:nvSpPr>
        <p:spPr bwMode="auto">
          <a:xfrm rot="-1849660">
            <a:off x="503238" y="4905375"/>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he-IL" altLang="en-US" sz="2400" b="1">
                <a:solidFill>
                  <a:srgbClr val="FF3399"/>
                </a:solidFill>
              </a:rPr>
              <a:t>העשרה</a:t>
            </a:r>
            <a:endParaRPr lang="en-US" altLang="en-US" sz="2400" b="1">
              <a:solidFill>
                <a:srgbClr val="FF33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9A55485-623F-11DE-ACEE-6B7B64B31EE8}"/>
              </a:ext>
            </a:extLst>
          </p:cNvPr>
          <p:cNvSpPr>
            <a:spLocks noGrp="1" noChangeArrowheads="1"/>
          </p:cNvSpPr>
          <p:nvPr>
            <p:ph type="title"/>
          </p:nvPr>
        </p:nvSpPr>
        <p:spPr/>
        <p:txBody>
          <a:bodyPr/>
          <a:lstStyle/>
          <a:p>
            <a:pPr eaLnBrk="1" hangingPunct="1"/>
            <a:r>
              <a:rPr lang="he-IL" altLang="en-US"/>
              <a:t>תרגול</a:t>
            </a:r>
            <a:endParaRPr lang="en-US" altLang="en-US"/>
          </a:p>
        </p:txBody>
      </p:sp>
      <p:sp>
        <p:nvSpPr>
          <p:cNvPr id="54275" name="Text Box 4">
            <a:extLst>
              <a:ext uri="{FF2B5EF4-FFF2-40B4-BE49-F238E27FC236}">
                <a16:creationId xmlns:a16="http://schemas.microsoft.com/office/drawing/2014/main" id="{E49D6556-DA10-CC66-DF4F-A4CCC0E79A12}"/>
              </a:ext>
            </a:extLst>
          </p:cNvPr>
          <p:cNvSpPr txBox="1">
            <a:spLocks noChangeArrowheads="1"/>
          </p:cNvSpPr>
          <p:nvPr/>
        </p:nvSpPr>
        <p:spPr bwMode="auto">
          <a:xfrm>
            <a:off x="1512888" y="1592263"/>
            <a:ext cx="6911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b="1">
                <a:solidFill>
                  <a:srgbClr val="000000"/>
                </a:solidFill>
              </a:rPr>
              <a:t>דפי עבודה: שאלות נוספות לסיכום פרק א' וב' (הקובץ נמצא אצלכם).</a:t>
            </a:r>
            <a:endParaRPr lang="en-US" altLang="en-US">
              <a:solidFill>
                <a:schemeClr val="hlink"/>
              </a:solidFill>
            </a:endParaRPr>
          </a:p>
        </p:txBody>
      </p:sp>
      <p:sp>
        <p:nvSpPr>
          <p:cNvPr id="54276" name="Text Box 5">
            <a:extLst>
              <a:ext uri="{FF2B5EF4-FFF2-40B4-BE49-F238E27FC236}">
                <a16:creationId xmlns:a16="http://schemas.microsoft.com/office/drawing/2014/main" id="{D9DC781B-7642-782C-5B82-BA3726A963D3}"/>
              </a:ext>
            </a:extLst>
          </p:cNvPr>
          <p:cNvSpPr txBox="1">
            <a:spLocks noChangeArrowheads="1"/>
          </p:cNvSpPr>
          <p:nvPr/>
        </p:nvSpPr>
        <p:spPr bwMode="auto">
          <a:xfrm>
            <a:off x="4140200" y="2263775"/>
            <a:ext cx="4284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b="1">
                <a:solidFill>
                  <a:srgbClr val="000000"/>
                </a:solidFill>
              </a:rPr>
              <a:t>דפי עבודה: טבלת סיכום 1 + טבלת סיכום 2</a:t>
            </a:r>
            <a:endParaRPr lang="en-US" altLang="en-US">
              <a:solidFill>
                <a:schemeClr val="hlink"/>
              </a:solidFill>
            </a:endParaRPr>
          </a:p>
        </p:txBody>
      </p:sp>
      <p:sp>
        <p:nvSpPr>
          <p:cNvPr id="54277" name="Text Box 6">
            <a:extLst>
              <a:ext uri="{FF2B5EF4-FFF2-40B4-BE49-F238E27FC236}">
                <a16:creationId xmlns:a16="http://schemas.microsoft.com/office/drawing/2014/main" id="{CC8481FF-65F2-D5F1-988D-9A8201835933}"/>
              </a:ext>
            </a:extLst>
          </p:cNvPr>
          <p:cNvSpPr txBox="1">
            <a:spLocks noChangeArrowheads="1"/>
          </p:cNvSpPr>
          <p:nvPr/>
        </p:nvSpPr>
        <p:spPr bwMode="auto">
          <a:xfrm>
            <a:off x="4140200" y="2935288"/>
            <a:ext cx="4284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b="1">
                <a:solidFill>
                  <a:srgbClr val="000000"/>
                </a:solidFill>
              </a:rPr>
              <a:t>שאלות בספר לאורך פרק ב'</a:t>
            </a:r>
            <a:endParaRPr lang="en-US" altLang="en-US">
              <a:solidFill>
                <a:schemeClr val="hlink"/>
              </a:solidFill>
            </a:endParaRPr>
          </a:p>
        </p:txBody>
      </p:sp>
      <p:sp>
        <p:nvSpPr>
          <p:cNvPr id="54278" name="Text Box 7">
            <a:extLst>
              <a:ext uri="{FF2B5EF4-FFF2-40B4-BE49-F238E27FC236}">
                <a16:creationId xmlns:a16="http://schemas.microsoft.com/office/drawing/2014/main" id="{D8B1BE43-F98D-4533-30A4-0FE4B1FA4E70}"/>
              </a:ext>
            </a:extLst>
          </p:cNvPr>
          <p:cNvSpPr txBox="1">
            <a:spLocks noChangeArrowheads="1"/>
          </p:cNvSpPr>
          <p:nvPr/>
        </p:nvSpPr>
        <p:spPr bwMode="auto">
          <a:xfrm>
            <a:off x="4140200" y="3608388"/>
            <a:ext cx="4284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b="1">
                <a:solidFill>
                  <a:srgbClr val="000000"/>
                </a:solidFill>
              </a:rPr>
              <a:t>שאלות בספר עמ' 77-78</a:t>
            </a:r>
            <a:endParaRPr lang="en-US" altLang="en-US">
              <a:solidFill>
                <a:schemeClr val="hlink"/>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D8116EF-44B9-5D48-D33B-30D895087D47}"/>
              </a:ext>
            </a:extLst>
          </p:cNvPr>
          <p:cNvSpPr>
            <a:spLocks noGrp="1" noChangeArrowheads="1"/>
          </p:cNvSpPr>
          <p:nvPr>
            <p:ph type="title"/>
          </p:nvPr>
        </p:nvSpPr>
        <p:spPr>
          <a:xfrm>
            <a:off x="6934200" y="0"/>
            <a:ext cx="1828800" cy="1143000"/>
          </a:xfrm>
        </p:spPr>
        <p:txBody>
          <a:bodyPr/>
          <a:lstStyle/>
          <a:p>
            <a:pPr eaLnBrk="1" hangingPunct="1"/>
            <a:r>
              <a:rPr lang="he-IL" altLang="en-US" sz="4800" b="1">
                <a:solidFill>
                  <a:srgbClr val="CC3300"/>
                </a:solidFill>
              </a:rPr>
              <a:t>דוגמא</a:t>
            </a:r>
          </a:p>
        </p:txBody>
      </p:sp>
      <p:sp>
        <p:nvSpPr>
          <p:cNvPr id="55299" name="Rectangle 3">
            <a:extLst>
              <a:ext uri="{FF2B5EF4-FFF2-40B4-BE49-F238E27FC236}">
                <a16:creationId xmlns:a16="http://schemas.microsoft.com/office/drawing/2014/main" id="{8EABDEC8-BCD9-F238-BFDA-0ED4F874B8D5}"/>
              </a:ext>
              <a:ext uri="{C183D7F6-B498-43B3-948B-1728B52AA6E4}">
                <adec:decorative xmlns:adec="http://schemas.microsoft.com/office/drawing/2017/decorative" val="1"/>
              </a:ext>
            </a:extLst>
          </p:cNvPr>
          <p:cNvSpPr>
            <a:spLocks noGrp="1" noChangeArrowheads="1"/>
          </p:cNvSpPr>
          <p:nvPr>
            <p:ph type="body" idx="1"/>
          </p:nvPr>
        </p:nvSpPr>
        <p:spPr>
          <a:xfrm>
            <a:off x="935038" y="1160463"/>
            <a:ext cx="7772400" cy="2590800"/>
          </a:xfrm>
        </p:spPr>
        <p:txBody>
          <a:bodyPr/>
          <a:lstStyle/>
          <a:p>
            <a:pPr eaLnBrk="1" hangingPunct="1">
              <a:lnSpc>
                <a:spcPct val="120000"/>
              </a:lnSpc>
            </a:pPr>
            <a:r>
              <a:rPr lang="he-IL" altLang="en-US" sz="2800" dirty="0"/>
              <a:t>העזר בהצגה גרפית לחישוב </a:t>
            </a:r>
            <a:r>
              <a:rPr lang="en-US" altLang="en-US" sz="2800" dirty="0">
                <a:latin typeface="Symbol" panose="05050102010706020507" pitchFamily="18" charset="2"/>
              </a:rPr>
              <a:t>D</a:t>
            </a:r>
            <a:r>
              <a:rPr lang="en-US" altLang="en-US" sz="2800" dirty="0"/>
              <a:t>H</a:t>
            </a:r>
            <a:r>
              <a:rPr lang="he-IL" altLang="en-US" sz="2800" dirty="0"/>
              <a:t> עבור התגובה:</a:t>
            </a:r>
            <a:br>
              <a:rPr lang="he-IL" altLang="en-US" sz="2800" dirty="0"/>
            </a:br>
            <a:r>
              <a:rPr lang="en-US" altLang="en-US" sz="2800" b="1" dirty="0">
                <a:solidFill>
                  <a:srgbClr val="C00000"/>
                </a:solidFill>
              </a:rPr>
              <a:t>SO</a:t>
            </a:r>
            <a:r>
              <a:rPr lang="en-US" altLang="en-US" sz="2800" b="1" baseline="-25000" dirty="0">
                <a:solidFill>
                  <a:srgbClr val="C00000"/>
                </a:solidFill>
              </a:rPr>
              <a:t>2(g)</a:t>
            </a:r>
            <a:r>
              <a:rPr lang="en-US" altLang="en-US" sz="2800" b="1" dirty="0">
                <a:solidFill>
                  <a:srgbClr val="C00000"/>
                </a:solidFill>
              </a:rPr>
              <a:t> +0.5O</a:t>
            </a:r>
            <a:r>
              <a:rPr lang="en-US" altLang="en-US" sz="2800" b="1" baseline="-25000" dirty="0">
                <a:solidFill>
                  <a:srgbClr val="C00000"/>
                </a:solidFill>
              </a:rPr>
              <a:t>2(g) </a:t>
            </a:r>
            <a:r>
              <a:rPr lang="en-US" altLang="en-US" sz="2800" dirty="0">
                <a:solidFill>
                  <a:srgbClr val="C00000"/>
                </a:solidFill>
                <a:sym typeface="Wingdings" panose="05000000000000000000" pitchFamily="2" charset="2"/>
              </a:rPr>
              <a:t></a:t>
            </a:r>
            <a:r>
              <a:rPr lang="en-US" altLang="en-US" sz="2800" b="1" dirty="0">
                <a:solidFill>
                  <a:srgbClr val="C00000"/>
                </a:solidFill>
              </a:rPr>
              <a:t> SO</a:t>
            </a:r>
            <a:r>
              <a:rPr lang="en-US" altLang="en-US" sz="2800" b="1" baseline="-25000" dirty="0">
                <a:solidFill>
                  <a:srgbClr val="C00000"/>
                </a:solidFill>
              </a:rPr>
              <a:t>3(g)</a:t>
            </a:r>
            <a:r>
              <a:rPr lang="en-US" altLang="en-US" sz="2800" baseline="-25000" dirty="0">
                <a:solidFill>
                  <a:srgbClr val="C00000"/>
                </a:solidFill>
              </a:rPr>
              <a:t>           </a:t>
            </a:r>
            <a:r>
              <a:rPr lang="en-US" altLang="en-US" sz="2800" dirty="0">
                <a:solidFill>
                  <a:srgbClr val="C00000"/>
                </a:solidFill>
                <a:latin typeface="Symbol" panose="05050102010706020507" pitchFamily="18" charset="2"/>
              </a:rPr>
              <a:t>D</a:t>
            </a:r>
            <a:r>
              <a:rPr lang="en-US" altLang="en-US" sz="2800" dirty="0">
                <a:solidFill>
                  <a:srgbClr val="C00000"/>
                </a:solidFill>
              </a:rPr>
              <a:t>H= X</a:t>
            </a:r>
            <a:br>
              <a:rPr lang="he-IL" altLang="en-US" sz="2800" dirty="0"/>
            </a:br>
            <a:r>
              <a:rPr lang="he-IL" altLang="he-IL" sz="2800" dirty="0"/>
              <a:t>בעזרת הנתונים:</a:t>
            </a:r>
            <a:r>
              <a:rPr lang="he-IL" altLang="en-US" sz="2800" dirty="0"/>
              <a:t> </a:t>
            </a:r>
            <a:br>
              <a:rPr lang="he-IL" altLang="en-US" sz="2800" dirty="0"/>
            </a:br>
            <a:r>
              <a:rPr lang="he-IL" altLang="en-US" sz="2800" dirty="0"/>
              <a:t> </a:t>
            </a:r>
            <a:r>
              <a:rPr lang="en-US" altLang="en-US" sz="2800" b="1" dirty="0"/>
              <a:t>S</a:t>
            </a:r>
            <a:r>
              <a:rPr lang="en-US" altLang="en-US" sz="2800" b="1" baseline="-25000" dirty="0"/>
              <a:t>8(s) </a:t>
            </a:r>
            <a:r>
              <a:rPr lang="en-US" altLang="en-US" sz="2800" b="1" dirty="0"/>
              <a:t>+ 8O</a:t>
            </a:r>
            <a:r>
              <a:rPr lang="en-US" altLang="en-US" sz="2800" b="1" baseline="-25000" dirty="0"/>
              <a:t>2(g)</a:t>
            </a:r>
            <a:r>
              <a:rPr lang="en-US" altLang="en-US" sz="2800" baseline="-25000" dirty="0"/>
              <a:t> </a:t>
            </a:r>
            <a:r>
              <a:rPr lang="en-US" altLang="en-US" sz="2800" dirty="0">
                <a:sym typeface="Wingdings" panose="05000000000000000000" pitchFamily="2" charset="2"/>
              </a:rPr>
              <a:t></a:t>
            </a:r>
            <a:r>
              <a:rPr lang="en-US" altLang="en-US" sz="2800" baseline="-25000" dirty="0"/>
              <a:t> </a:t>
            </a:r>
            <a:r>
              <a:rPr lang="en-US" altLang="en-US" sz="2800" b="1" dirty="0"/>
              <a:t>8SO</a:t>
            </a:r>
            <a:r>
              <a:rPr lang="en-US" altLang="en-US" sz="2800" b="1" baseline="-25000" dirty="0"/>
              <a:t>2(g)</a:t>
            </a:r>
            <a:r>
              <a:rPr lang="en-US" altLang="en-US" sz="2800" baseline="-25000" dirty="0"/>
              <a:t>       </a:t>
            </a:r>
            <a:r>
              <a:rPr lang="en-US" altLang="en-US" sz="2800" dirty="0">
                <a:latin typeface="Symbol" panose="05050102010706020507" pitchFamily="18" charset="2"/>
              </a:rPr>
              <a:t>D</a:t>
            </a:r>
            <a:r>
              <a:rPr lang="en-US" altLang="en-US" sz="2800" dirty="0"/>
              <a:t>H= -2373 kJ </a:t>
            </a:r>
            <a:br>
              <a:rPr lang="he-IL" altLang="en-US" sz="2800" dirty="0"/>
            </a:br>
            <a:r>
              <a:rPr lang="en-US" altLang="en-US" sz="2800" dirty="0"/>
              <a:t> </a:t>
            </a:r>
            <a:r>
              <a:rPr lang="en-US" altLang="en-US" sz="2800" b="1" dirty="0"/>
              <a:t>S</a:t>
            </a:r>
            <a:r>
              <a:rPr lang="en-US" altLang="en-US" sz="2800" b="1" baseline="-25000" dirty="0"/>
              <a:t>8(s) </a:t>
            </a:r>
            <a:r>
              <a:rPr lang="en-US" altLang="en-US" sz="2800" b="1" dirty="0"/>
              <a:t>+ 12O</a:t>
            </a:r>
            <a:r>
              <a:rPr lang="en-US" altLang="en-US" sz="2800" b="1" baseline="-25000" dirty="0"/>
              <a:t>2(g)</a:t>
            </a:r>
            <a:r>
              <a:rPr lang="en-US" altLang="en-US" sz="2800" baseline="-25000" dirty="0"/>
              <a:t> </a:t>
            </a:r>
            <a:r>
              <a:rPr lang="en-US" altLang="en-US" sz="2800" dirty="0">
                <a:sym typeface="Wingdings" panose="05000000000000000000" pitchFamily="2" charset="2"/>
              </a:rPr>
              <a:t></a:t>
            </a:r>
            <a:r>
              <a:rPr lang="en-US" altLang="en-US" sz="2800" baseline="-25000" dirty="0"/>
              <a:t> </a:t>
            </a:r>
            <a:r>
              <a:rPr lang="en-US" altLang="en-US" sz="2800" b="1" dirty="0"/>
              <a:t>8SO</a:t>
            </a:r>
            <a:r>
              <a:rPr lang="en-US" altLang="en-US" sz="2800" b="1" baseline="-25000" dirty="0"/>
              <a:t>3(g)</a:t>
            </a:r>
            <a:r>
              <a:rPr lang="en-US" altLang="en-US" sz="2800" baseline="-25000" dirty="0"/>
              <a:t>     </a:t>
            </a:r>
            <a:r>
              <a:rPr lang="en-US" altLang="en-US" sz="2800" dirty="0">
                <a:latin typeface="Symbol" panose="05050102010706020507" pitchFamily="18" charset="2"/>
              </a:rPr>
              <a:t>D</a:t>
            </a:r>
            <a:r>
              <a:rPr lang="en-US" altLang="en-US" sz="2800" dirty="0"/>
              <a:t>H= -3163 kJ</a:t>
            </a:r>
            <a:r>
              <a:rPr lang="he-IL" altLang="en-US" sz="2800" dirty="0"/>
              <a:t> </a:t>
            </a:r>
          </a:p>
        </p:txBody>
      </p:sp>
      <p:sp>
        <p:nvSpPr>
          <p:cNvPr id="30738" name="Text Box 18">
            <a:extLst>
              <a:ext uri="{FF2B5EF4-FFF2-40B4-BE49-F238E27FC236}">
                <a16:creationId xmlns:a16="http://schemas.microsoft.com/office/drawing/2014/main" id="{FE0371DD-C569-4732-D258-7055F636244C}"/>
              </a:ext>
              <a:ext uri="{C183D7F6-B498-43B3-948B-1728B52AA6E4}">
                <adec:decorative xmlns:adec="http://schemas.microsoft.com/office/drawing/2017/decorative" val="1"/>
              </a:ext>
            </a:extLst>
          </p:cNvPr>
          <p:cNvSpPr txBox="1">
            <a:spLocks noChangeArrowheads="1"/>
          </p:cNvSpPr>
          <p:nvPr/>
        </p:nvSpPr>
        <p:spPr bwMode="auto">
          <a:xfrm>
            <a:off x="5410200" y="4706938"/>
            <a:ext cx="2895600" cy="528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Symbol" panose="05050102010706020507" pitchFamily="18" charset="2"/>
              </a:rPr>
              <a:t>D</a:t>
            </a:r>
            <a:r>
              <a:rPr lang="en-US" altLang="en-US" sz="2800"/>
              <a:t>H = </a:t>
            </a:r>
            <a:r>
              <a:rPr lang="en-US" altLang="en-US" sz="2800">
                <a:solidFill>
                  <a:srgbClr val="CC3300"/>
                </a:solidFill>
                <a:latin typeface="Symbol" panose="05050102010706020507" pitchFamily="18" charset="2"/>
              </a:rPr>
              <a:t>D</a:t>
            </a:r>
            <a:r>
              <a:rPr lang="en-US" altLang="en-US" sz="2800">
                <a:solidFill>
                  <a:srgbClr val="CC3300"/>
                </a:solidFill>
              </a:rPr>
              <a:t>H</a:t>
            </a:r>
            <a:r>
              <a:rPr lang="en-US" altLang="en-US" sz="2800" baseline="-25000">
                <a:solidFill>
                  <a:srgbClr val="CC3300"/>
                </a:solidFill>
              </a:rPr>
              <a:t>1</a:t>
            </a:r>
            <a:r>
              <a:rPr lang="en-US" altLang="en-US" sz="2800"/>
              <a:t>/8</a:t>
            </a:r>
          </a:p>
        </p:txBody>
      </p:sp>
      <p:sp>
        <p:nvSpPr>
          <p:cNvPr id="30739" name="Text Box 19">
            <a:extLst>
              <a:ext uri="{FF2B5EF4-FFF2-40B4-BE49-F238E27FC236}">
                <a16:creationId xmlns:a16="http://schemas.microsoft.com/office/drawing/2014/main" id="{F49E64AE-70FB-D042-F191-FA8423BD2BD6}"/>
              </a:ext>
              <a:ext uri="{C183D7F6-B498-43B3-948B-1728B52AA6E4}">
                <adec:decorative xmlns:adec="http://schemas.microsoft.com/office/drawing/2017/decorative" val="1"/>
              </a:ext>
            </a:extLst>
          </p:cNvPr>
          <p:cNvSpPr txBox="1">
            <a:spLocks noChangeArrowheads="1"/>
          </p:cNvSpPr>
          <p:nvPr/>
        </p:nvSpPr>
        <p:spPr bwMode="auto">
          <a:xfrm>
            <a:off x="5334000" y="5468938"/>
            <a:ext cx="3505200" cy="9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Symbol" panose="05050102010706020507" pitchFamily="18" charset="2"/>
              </a:rPr>
              <a:t>D</a:t>
            </a:r>
            <a:r>
              <a:rPr lang="en-US" altLang="en-US" sz="2800" dirty="0"/>
              <a:t>H= - (3163-2373)/8 </a:t>
            </a:r>
          </a:p>
          <a:p>
            <a:pPr eaLnBrk="1" hangingPunct="1"/>
            <a:r>
              <a:rPr lang="en-US" altLang="en-US" sz="2800" b="1" dirty="0">
                <a:solidFill>
                  <a:srgbClr val="C00000"/>
                </a:solidFill>
                <a:latin typeface="Symbol" panose="05050102010706020507" pitchFamily="18" charset="2"/>
              </a:rPr>
              <a:t>D</a:t>
            </a:r>
            <a:r>
              <a:rPr lang="en-US" altLang="en-US" sz="2800" b="1" dirty="0">
                <a:solidFill>
                  <a:srgbClr val="C00000"/>
                </a:solidFill>
              </a:rPr>
              <a:t>H = - 98.75kJ</a:t>
            </a:r>
          </a:p>
        </p:txBody>
      </p:sp>
      <p:sp>
        <p:nvSpPr>
          <p:cNvPr id="30724" name="Line 4">
            <a:extLst>
              <a:ext uri="{FF2B5EF4-FFF2-40B4-BE49-F238E27FC236}">
                <a16:creationId xmlns:a16="http://schemas.microsoft.com/office/drawing/2014/main" id="{0362EAE7-5CB6-ED88-51AE-DE4E088F9464}"/>
              </a:ext>
              <a:ext uri="{C183D7F6-B498-43B3-948B-1728B52AA6E4}">
                <adec:decorative xmlns:adec="http://schemas.microsoft.com/office/drawing/2017/decorative" val="1"/>
              </a:ext>
            </a:extLst>
          </p:cNvPr>
          <p:cNvSpPr>
            <a:spLocks noChangeShapeType="1"/>
          </p:cNvSpPr>
          <p:nvPr/>
        </p:nvSpPr>
        <p:spPr bwMode="auto">
          <a:xfrm flipV="1">
            <a:off x="1371600" y="4343400"/>
            <a:ext cx="2971800" cy="158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5" name="Text Box 5">
            <a:extLst>
              <a:ext uri="{FF2B5EF4-FFF2-40B4-BE49-F238E27FC236}">
                <a16:creationId xmlns:a16="http://schemas.microsoft.com/office/drawing/2014/main" id="{52BB42D9-09F4-AFE1-A1B0-592D156808B6}"/>
              </a:ext>
              <a:ext uri="{C183D7F6-B498-43B3-948B-1728B52AA6E4}">
                <adec:decorative xmlns:adec="http://schemas.microsoft.com/office/drawing/2017/decorative" val="1"/>
              </a:ext>
            </a:extLst>
          </p:cNvPr>
          <p:cNvSpPr txBox="1">
            <a:spLocks noChangeArrowheads="1"/>
          </p:cNvSpPr>
          <p:nvPr/>
        </p:nvSpPr>
        <p:spPr bwMode="auto">
          <a:xfrm>
            <a:off x="1752600" y="38862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S</a:t>
            </a:r>
            <a:r>
              <a:rPr lang="en-US" altLang="en-US" b="1" baseline="-25000"/>
              <a:t>8(s) </a:t>
            </a:r>
            <a:r>
              <a:rPr lang="en-US" altLang="en-US" b="1"/>
              <a:t>+ 12O</a:t>
            </a:r>
            <a:r>
              <a:rPr lang="en-US" altLang="en-US" b="1" baseline="-25000"/>
              <a:t>2(g)</a:t>
            </a:r>
          </a:p>
        </p:txBody>
      </p:sp>
      <p:sp>
        <p:nvSpPr>
          <p:cNvPr id="30726" name="Line 6">
            <a:extLst>
              <a:ext uri="{FF2B5EF4-FFF2-40B4-BE49-F238E27FC236}">
                <a16:creationId xmlns:a16="http://schemas.microsoft.com/office/drawing/2014/main" id="{2C94CD36-5970-D281-32DD-15BDE2343F60}"/>
              </a:ext>
              <a:ext uri="{C183D7F6-B498-43B3-948B-1728B52AA6E4}">
                <adec:decorative xmlns:adec="http://schemas.microsoft.com/office/drawing/2017/decorative" val="1"/>
              </a:ext>
            </a:extLst>
          </p:cNvPr>
          <p:cNvSpPr>
            <a:spLocks noChangeShapeType="1"/>
          </p:cNvSpPr>
          <p:nvPr/>
        </p:nvSpPr>
        <p:spPr bwMode="auto">
          <a:xfrm flipV="1">
            <a:off x="1295400" y="5715000"/>
            <a:ext cx="2286000" cy="15875"/>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7" name="Text Box 7">
            <a:extLst>
              <a:ext uri="{FF2B5EF4-FFF2-40B4-BE49-F238E27FC236}">
                <a16:creationId xmlns:a16="http://schemas.microsoft.com/office/drawing/2014/main" id="{DD009BF8-B381-11E9-0CDD-6249D57CBA82}"/>
              </a:ext>
              <a:ext uri="{C183D7F6-B498-43B3-948B-1728B52AA6E4}">
                <adec:decorative xmlns:adec="http://schemas.microsoft.com/office/drawing/2017/decorative" val="1"/>
              </a:ext>
            </a:extLst>
          </p:cNvPr>
          <p:cNvSpPr txBox="1">
            <a:spLocks noChangeArrowheads="1"/>
          </p:cNvSpPr>
          <p:nvPr/>
        </p:nvSpPr>
        <p:spPr bwMode="auto">
          <a:xfrm>
            <a:off x="1371600" y="52578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8SO</a:t>
            </a:r>
            <a:r>
              <a:rPr lang="en-US" altLang="en-US" b="1" baseline="-25000"/>
              <a:t>2(g)</a:t>
            </a:r>
            <a:r>
              <a:rPr lang="en-US" altLang="en-US" b="1"/>
              <a:t>+ 4O</a:t>
            </a:r>
            <a:r>
              <a:rPr lang="en-US" altLang="en-US" b="1" baseline="-25000"/>
              <a:t>2(g)</a:t>
            </a:r>
          </a:p>
        </p:txBody>
      </p:sp>
      <p:sp>
        <p:nvSpPr>
          <p:cNvPr id="30728" name="Line 8">
            <a:extLst>
              <a:ext uri="{FF2B5EF4-FFF2-40B4-BE49-F238E27FC236}">
                <a16:creationId xmlns:a16="http://schemas.microsoft.com/office/drawing/2014/main" id="{6C55D645-A24B-93B8-A0B8-E6F7063C47EB}"/>
              </a:ext>
              <a:ext uri="{C183D7F6-B498-43B3-948B-1728B52AA6E4}">
                <adec:decorative xmlns:adec="http://schemas.microsoft.com/office/drawing/2017/decorative" val="1"/>
              </a:ext>
            </a:extLst>
          </p:cNvPr>
          <p:cNvSpPr>
            <a:spLocks noChangeShapeType="1"/>
          </p:cNvSpPr>
          <p:nvPr/>
        </p:nvSpPr>
        <p:spPr bwMode="auto">
          <a:xfrm>
            <a:off x="1295400" y="6553200"/>
            <a:ext cx="35052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9" name="Text Box 9">
            <a:extLst>
              <a:ext uri="{FF2B5EF4-FFF2-40B4-BE49-F238E27FC236}">
                <a16:creationId xmlns:a16="http://schemas.microsoft.com/office/drawing/2014/main" id="{C6CEF64E-2ADD-8DFA-25A9-975BE5F11578}"/>
              </a:ext>
              <a:ext uri="{C183D7F6-B498-43B3-948B-1728B52AA6E4}">
                <adec:decorative xmlns:adec="http://schemas.microsoft.com/office/drawing/2017/decorative" val="1"/>
              </a:ext>
            </a:extLst>
          </p:cNvPr>
          <p:cNvSpPr txBox="1">
            <a:spLocks noChangeArrowheads="1"/>
          </p:cNvSpPr>
          <p:nvPr/>
        </p:nvSpPr>
        <p:spPr bwMode="auto">
          <a:xfrm>
            <a:off x="2209800" y="60960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8SO</a:t>
            </a:r>
            <a:r>
              <a:rPr lang="en-US" altLang="en-US" b="1" baseline="-25000"/>
              <a:t>3(g</a:t>
            </a:r>
            <a:r>
              <a:rPr lang="en-US" altLang="en-US" b="1" baseline="-25000">
                <a:solidFill>
                  <a:schemeClr val="accent2"/>
                </a:solidFill>
              </a:rPr>
              <a:t>)</a:t>
            </a:r>
          </a:p>
        </p:txBody>
      </p:sp>
      <p:sp>
        <p:nvSpPr>
          <p:cNvPr id="30730" name="Line 10">
            <a:extLst>
              <a:ext uri="{FF2B5EF4-FFF2-40B4-BE49-F238E27FC236}">
                <a16:creationId xmlns:a16="http://schemas.microsoft.com/office/drawing/2014/main" id="{E82D89CA-88C9-E354-4D23-D37E6348102E}"/>
              </a:ext>
              <a:ext uri="{C183D7F6-B498-43B3-948B-1728B52AA6E4}">
                <adec:decorative xmlns:adec="http://schemas.microsoft.com/office/drawing/2017/decorative" val="1"/>
              </a:ext>
            </a:extLst>
          </p:cNvPr>
          <p:cNvSpPr>
            <a:spLocks noChangeShapeType="1"/>
          </p:cNvSpPr>
          <p:nvPr/>
        </p:nvSpPr>
        <p:spPr bwMode="auto">
          <a:xfrm>
            <a:off x="3352800" y="4419600"/>
            <a:ext cx="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1" name="Line 11">
            <a:extLst>
              <a:ext uri="{FF2B5EF4-FFF2-40B4-BE49-F238E27FC236}">
                <a16:creationId xmlns:a16="http://schemas.microsoft.com/office/drawing/2014/main" id="{15BB2FC8-092B-FE59-5174-A787A870691A}"/>
              </a:ext>
              <a:ext uri="{C183D7F6-B498-43B3-948B-1728B52AA6E4}">
                <adec:decorative xmlns:adec="http://schemas.microsoft.com/office/drawing/2017/decorative" val="1"/>
              </a:ext>
            </a:extLst>
          </p:cNvPr>
          <p:cNvSpPr>
            <a:spLocks noChangeShapeType="1"/>
          </p:cNvSpPr>
          <p:nvPr/>
        </p:nvSpPr>
        <p:spPr bwMode="auto">
          <a:xfrm>
            <a:off x="3962400" y="4419600"/>
            <a:ext cx="0" cy="2133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4" name="Text Box 14">
            <a:extLst>
              <a:ext uri="{FF2B5EF4-FFF2-40B4-BE49-F238E27FC236}">
                <a16:creationId xmlns:a16="http://schemas.microsoft.com/office/drawing/2014/main" id="{FC42BEC4-5A9F-7DA9-53BA-7B105A352574}"/>
              </a:ext>
              <a:ext uri="{C183D7F6-B498-43B3-948B-1728B52AA6E4}">
                <adec:decorative xmlns:adec="http://schemas.microsoft.com/office/drawing/2017/decorative" val="1"/>
              </a:ext>
            </a:extLst>
          </p:cNvPr>
          <p:cNvSpPr txBox="1">
            <a:spLocks noChangeArrowheads="1"/>
          </p:cNvSpPr>
          <p:nvPr/>
        </p:nvSpPr>
        <p:spPr bwMode="auto">
          <a:xfrm>
            <a:off x="2641600" y="4648200"/>
            <a:ext cx="139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t>2373  kJ</a:t>
            </a:r>
          </a:p>
        </p:txBody>
      </p:sp>
      <p:sp>
        <p:nvSpPr>
          <p:cNvPr id="30735" name="Text Box 15">
            <a:extLst>
              <a:ext uri="{FF2B5EF4-FFF2-40B4-BE49-F238E27FC236}">
                <a16:creationId xmlns:a16="http://schemas.microsoft.com/office/drawing/2014/main" id="{E49D268F-5AEB-373C-3CF6-E88E03A301C0}"/>
              </a:ext>
              <a:ext uri="{C183D7F6-B498-43B3-948B-1728B52AA6E4}">
                <adec:decorative xmlns:adec="http://schemas.microsoft.com/office/drawing/2017/decorative" val="1"/>
              </a:ext>
            </a:extLst>
          </p:cNvPr>
          <p:cNvSpPr txBox="1">
            <a:spLocks noChangeArrowheads="1"/>
          </p:cNvSpPr>
          <p:nvPr/>
        </p:nvSpPr>
        <p:spPr bwMode="auto">
          <a:xfrm>
            <a:off x="4222327" y="5572722"/>
            <a:ext cx="11255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t>3163kJ</a:t>
            </a:r>
          </a:p>
        </p:txBody>
      </p:sp>
      <p:sp>
        <p:nvSpPr>
          <p:cNvPr id="30736" name="Line 16">
            <a:extLst>
              <a:ext uri="{FF2B5EF4-FFF2-40B4-BE49-F238E27FC236}">
                <a16:creationId xmlns:a16="http://schemas.microsoft.com/office/drawing/2014/main" id="{BF892BAC-B2A2-975D-D468-3D1D03AD6309}"/>
              </a:ext>
              <a:ext uri="{C183D7F6-B498-43B3-948B-1728B52AA6E4}">
                <adec:decorative xmlns:adec="http://schemas.microsoft.com/office/drawing/2017/decorative" val="1"/>
              </a:ext>
            </a:extLst>
          </p:cNvPr>
          <p:cNvSpPr>
            <a:spLocks noChangeShapeType="1"/>
          </p:cNvSpPr>
          <p:nvPr/>
        </p:nvSpPr>
        <p:spPr bwMode="auto">
          <a:xfrm>
            <a:off x="2057400" y="5791200"/>
            <a:ext cx="0" cy="7620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7" name="Text Box 17">
            <a:extLst>
              <a:ext uri="{FF2B5EF4-FFF2-40B4-BE49-F238E27FC236}">
                <a16:creationId xmlns:a16="http://schemas.microsoft.com/office/drawing/2014/main" id="{3F44C46B-D0FD-5AD7-5896-5E5AD6815E98}"/>
              </a:ext>
              <a:ext uri="{C183D7F6-B498-43B3-948B-1728B52AA6E4}">
                <adec:decorative xmlns:adec="http://schemas.microsoft.com/office/drawing/2017/decorative" val="1"/>
              </a:ext>
            </a:extLst>
          </p:cNvPr>
          <p:cNvSpPr txBox="1">
            <a:spLocks noChangeArrowheads="1"/>
          </p:cNvSpPr>
          <p:nvPr/>
        </p:nvSpPr>
        <p:spPr bwMode="auto">
          <a:xfrm>
            <a:off x="1143000" y="59436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CC3300"/>
                </a:solidFill>
                <a:latin typeface="Symbol" panose="05050102010706020507" pitchFamily="18" charset="2"/>
              </a:rPr>
              <a:t>D</a:t>
            </a:r>
            <a:r>
              <a:rPr lang="en-US" altLang="en-US">
                <a:solidFill>
                  <a:srgbClr val="CC3300"/>
                </a:solidFill>
              </a:rPr>
              <a:t>H</a:t>
            </a:r>
            <a:r>
              <a:rPr lang="en-US" altLang="en-US" baseline="-25000">
                <a:solidFill>
                  <a:srgbClr val="CC3300"/>
                </a:solidFill>
              </a:rPr>
              <a:t>1</a:t>
            </a:r>
            <a:endParaRPr lang="en-US" altLang="en-US" b="1">
              <a:solidFill>
                <a:srgbClr val="CC3300"/>
              </a:solidFill>
            </a:endParaRPr>
          </a:p>
        </p:txBody>
      </p:sp>
      <p:sp>
        <p:nvSpPr>
          <p:cNvPr id="30740" name="Line 20">
            <a:extLst>
              <a:ext uri="{FF2B5EF4-FFF2-40B4-BE49-F238E27FC236}">
                <a16:creationId xmlns:a16="http://schemas.microsoft.com/office/drawing/2014/main" id="{190C4586-8641-620E-C11E-DD4812D8E1D6}"/>
              </a:ext>
              <a:ext uri="{C183D7F6-B498-43B3-948B-1728B52AA6E4}">
                <adec:decorative xmlns:adec="http://schemas.microsoft.com/office/drawing/2017/decorative" val="1"/>
              </a:ext>
            </a:extLst>
          </p:cNvPr>
          <p:cNvSpPr>
            <a:spLocks noChangeShapeType="1"/>
          </p:cNvSpPr>
          <p:nvPr/>
        </p:nvSpPr>
        <p:spPr bwMode="auto">
          <a:xfrm flipV="1">
            <a:off x="1295400" y="3886200"/>
            <a:ext cx="0" cy="2667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1" name="Text Box 21">
            <a:extLst>
              <a:ext uri="{FF2B5EF4-FFF2-40B4-BE49-F238E27FC236}">
                <a16:creationId xmlns:a16="http://schemas.microsoft.com/office/drawing/2014/main" id="{41E2D0F0-5821-4DAF-B2B6-7F36EBAF0C7F}"/>
              </a:ext>
              <a:ext uri="{C183D7F6-B498-43B3-948B-1728B52AA6E4}">
                <adec:decorative xmlns:adec="http://schemas.microsoft.com/office/drawing/2017/decorative" val="1"/>
              </a:ext>
            </a:extLst>
          </p:cNvPr>
          <p:cNvSpPr txBox="1">
            <a:spLocks noChangeArrowheads="1"/>
          </p:cNvSpPr>
          <p:nvPr/>
        </p:nvSpPr>
        <p:spPr bwMode="auto">
          <a:xfrm>
            <a:off x="685800" y="38100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H</a:t>
            </a:r>
          </a:p>
        </p:txBody>
      </p:sp>
      <p:sp>
        <p:nvSpPr>
          <p:cNvPr id="20" name="Text Box 15">
            <a:extLst>
              <a:ext uri="{FF2B5EF4-FFF2-40B4-BE49-F238E27FC236}">
                <a16:creationId xmlns:a16="http://schemas.microsoft.com/office/drawing/2014/main" id="{A78D943E-03B4-4FD3-11E6-CBFE7388017A}"/>
              </a:ext>
              <a:ext uri="{C183D7F6-B498-43B3-948B-1728B52AA6E4}">
                <adec:decorative xmlns:adec="http://schemas.microsoft.com/office/drawing/2017/decorative" val="1"/>
              </a:ext>
            </a:extLst>
          </p:cNvPr>
          <p:cNvSpPr txBox="1">
            <a:spLocks noChangeArrowheads="1"/>
          </p:cNvSpPr>
          <p:nvPr/>
        </p:nvSpPr>
        <p:spPr bwMode="auto">
          <a:xfrm>
            <a:off x="4122738" y="5553075"/>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sz="2000"/>
              <a:t>-</a:t>
            </a:r>
            <a:endParaRPr lang="en-US" altLang="en-US" sz="2000"/>
          </a:p>
        </p:txBody>
      </p:sp>
      <p:sp>
        <p:nvSpPr>
          <p:cNvPr id="21" name="Text Box 15">
            <a:extLst>
              <a:ext uri="{FF2B5EF4-FFF2-40B4-BE49-F238E27FC236}">
                <a16:creationId xmlns:a16="http://schemas.microsoft.com/office/drawing/2014/main" id="{C7C322E4-0E39-F671-68A2-35327E19F92D}"/>
              </a:ext>
              <a:ext uri="{C183D7F6-B498-43B3-948B-1728B52AA6E4}">
                <adec:decorative xmlns:adec="http://schemas.microsoft.com/office/drawing/2017/decorative" val="1"/>
              </a:ext>
            </a:extLst>
          </p:cNvPr>
          <p:cNvSpPr txBox="1">
            <a:spLocks noChangeArrowheads="1"/>
          </p:cNvSpPr>
          <p:nvPr/>
        </p:nvSpPr>
        <p:spPr bwMode="auto">
          <a:xfrm>
            <a:off x="2519363" y="4652963"/>
            <a:ext cx="292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sz="2000"/>
              <a:t>-</a:t>
            </a:r>
            <a:endParaRPr lang="en-US" altLang="en-US" sz="20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07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31"/>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07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7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72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7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73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7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8" grpId="0" animBg="1"/>
      <p:bldP spid="30739" grpId="0" animBg="1"/>
      <p:bldP spid="30725" grpId="0"/>
      <p:bldP spid="30727" grpId="0"/>
      <p:bldP spid="30729" grpId="0"/>
      <p:bldP spid="30734" grpId="0"/>
      <p:bldP spid="30735" grpId="0"/>
      <p:bldP spid="30737" grpId="0"/>
      <p:bldP spid="30741" grpId="0"/>
      <p:bldP spid="20" grpId="0"/>
      <p:bldP spid="20" grpId="1"/>
      <p:bldP spid="2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E2E7AF4-E2EF-9569-8748-506AFC4FDEF9}"/>
              </a:ext>
            </a:extLst>
          </p:cNvPr>
          <p:cNvSpPr>
            <a:spLocks noGrp="1" noChangeArrowheads="1"/>
          </p:cNvSpPr>
          <p:nvPr>
            <p:ph type="title"/>
          </p:nvPr>
        </p:nvSpPr>
        <p:spPr>
          <a:xfrm>
            <a:off x="5562600" y="76200"/>
            <a:ext cx="3352800" cy="1143000"/>
          </a:xfrm>
        </p:spPr>
        <p:txBody>
          <a:bodyPr/>
          <a:lstStyle/>
          <a:p>
            <a:pPr eaLnBrk="1" hangingPunct="1"/>
            <a:r>
              <a:rPr lang="he-IL" altLang="en-US" sz="4800" b="1" dirty="0">
                <a:solidFill>
                  <a:srgbClr val="CC3300"/>
                </a:solidFill>
              </a:rPr>
              <a:t>דוגמא </a:t>
            </a:r>
          </a:p>
        </p:txBody>
      </p:sp>
      <p:sp>
        <p:nvSpPr>
          <p:cNvPr id="56323" name="Rectangle 3">
            <a:extLst>
              <a:ext uri="{FF2B5EF4-FFF2-40B4-BE49-F238E27FC236}">
                <a16:creationId xmlns:a16="http://schemas.microsoft.com/office/drawing/2014/main" id="{113DC066-AC96-610B-1B65-32FC2954F2FD}"/>
              </a:ext>
            </a:extLst>
          </p:cNvPr>
          <p:cNvSpPr>
            <a:spLocks noGrp="1" noChangeArrowheads="1"/>
          </p:cNvSpPr>
          <p:nvPr>
            <p:ph type="body" idx="1"/>
          </p:nvPr>
        </p:nvSpPr>
        <p:spPr>
          <a:xfrm>
            <a:off x="838200" y="1066800"/>
            <a:ext cx="7772400" cy="2209800"/>
          </a:xfrm>
        </p:spPr>
        <p:txBody>
          <a:bodyPr/>
          <a:lstStyle/>
          <a:p>
            <a:pPr eaLnBrk="1" hangingPunct="1">
              <a:lnSpc>
                <a:spcPct val="90000"/>
              </a:lnSpc>
            </a:pPr>
            <a:r>
              <a:rPr lang="he-IL" altLang="en-US"/>
              <a:t>חשב את </a:t>
            </a:r>
            <a:r>
              <a:rPr lang="en-US" altLang="en-US">
                <a:latin typeface="Symbol" panose="05050102010706020507" pitchFamily="18" charset="2"/>
              </a:rPr>
              <a:t>D</a:t>
            </a:r>
            <a:r>
              <a:rPr lang="en-US" altLang="en-US"/>
              <a:t>H</a:t>
            </a:r>
            <a:r>
              <a:rPr lang="he-IL" altLang="en-US"/>
              <a:t> לתהליך</a:t>
            </a:r>
          </a:p>
          <a:p>
            <a:pPr algn="l" rtl="0" eaLnBrk="1" hangingPunct="1">
              <a:lnSpc>
                <a:spcPct val="90000"/>
              </a:lnSpc>
            </a:pPr>
            <a:r>
              <a:rPr lang="en-US" altLang="en-US"/>
              <a:t>C</a:t>
            </a:r>
            <a:r>
              <a:rPr lang="en-US" altLang="en-US" baseline="-25000"/>
              <a:t>(s)</a:t>
            </a:r>
            <a:r>
              <a:rPr lang="en-US" altLang="en-US"/>
              <a:t> + O</a:t>
            </a:r>
            <a:r>
              <a:rPr lang="en-US" altLang="en-US" baseline="-25000"/>
              <a:t>2(g)</a:t>
            </a:r>
            <a:r>
              <a:rPr lang="en-US" altLang="en-US"/>
              <a:t> </a:t>
            </a:r>
            <a:r>
              <a:rPr lang="en-US" altLang="en-US" sz="2800">
                <a:sym typeface="Wingdings" panose="05000000000000000000" pitchFamily="2" charset="2"/>
              </a:rPr>
              <a:t></a:t>
            </a:r>
            <a:r>
              <a:rPr lang="en-US" altLang="en-US"/>
              <a:t> CO</a:t>
            </a:r>
            <a:r>
              <a:rPr lang="en-US" altLang="en-US" baseline="-25000"/>
              <a:t>2(g)</a:t>
            </a:r>
            <a:endParaRPr lang="en-US" altLang="en-US"/>
          </a:p>
          <a:p>
            <a:pPr eaLnBrk="1" hangingPunct="1">
              <a:lnSpc>
                <a:spcPct val="90000"/>
              </a:lnSpc>
            </a:pPr>
            <a:r>
              <a:rPr lang="he-IL" altLang="en-US"/>
              <a:t>השתמש בנתונים של אנתלפיות קשר ואנתלפיות אטומיזציה מספר הנתונים.</a:t>
            </a:r>
          </a:p>
        </p:txBody>
      </p:sp>
      <p:sp>
        <p:nvSpPr>
          <p:cNvPr id="44036" name="Text Box 4">
            <a:extLst>
              <a:ext uri="{FF2B5EF4-FFF2-40B4-BE49-F238E27FC236}">
                <a16:creationId xmlns:a16="http://schemas.microsoft.com/office/drawing/2014/main" id="{21E9E2B7-E3CF-6E12-3859-5663F6C0CD4B}"/>
              </a:ext>
            </a:extLst>
          </p:cNvPr>
          <p:cNvSpPr txBox="1">
            <a:spLocks noChangeArrowheads="1"/>
          </p:cNvSpPr>
          <p:nvPr/>
        </p:nvSpPr>
        <p:spPr bwMode="auto">
          <a:xfrm>
            <a:off x="6477000" y="3581400"/>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sz="4000" b="1">
                <a:solidFill>
                  <a:srgbClr val="CC3300"/>
                </a:solidFill>
              </a:rPr>
              <a:t>פתרון</a:t>
            </a:r>
          </a:p>
        </p:txBody>
      </p:sp>
      <p:grpSp>
        <p:nvGrpSpPr>
          <p:cNvPr id="2" name="Group 18" descr="דיאגרמת אנרגיה">
            <a:extLst>
              <a:ext uri="{FF2B5EF4-FFF2-40B4-BE49-F238E27FC236}">
                <a16:creationId xmlns:a16="http://schemas.microsoft.com/office/drawing/2014/main" id="{007108A8-B502-2903-6577-321B71BD6962}"/>
              </a:ext>
            </a:extLst>
          </p:cNvPr>
          <p:cNvGrpSpPr>
            <a:grpSpLocks/>
          </p:cNvGrpSpPr>
          <p:nvPr/>
        </p:nvGrpSpPr>
        <p:grpSpPr bwMode="auto">
          <a:xfrm>
            <a:off x="609600" y="3429000"/>
            <a:ext cx="2819400" cy="2743200"/>
            <a:chOff x="384" y="2160"/>
            <a:chExt cx="1776" cy="1728"/>
          </a:xfrm>
        </p:grpSpPr>
        <p:sp>
          <p:nvSpPr>
            <p:cNvPr id="56327" name="Line 5">
              <a:extLst>
                <a:ext uri="{FF2B5EF4-FFF2-40B4-BE49-F238E27FC236}">
                  <a16:creationId xmlns:a16="http://schemas.microsoft.com/office/drawing/2014/main" id="{218C681E-34B5-2141-1516-23160C99E116}"/>
                </a:ext>
              </a:extLst>
            </p:cNvPr>
            <p:cNvSpPr>
              <a:spLocks noChangeShapeType="1"/>
            </p:cNvSpPr>
            <p:nvPr/>
          </p:nvSpPr>
          <p:spPr bwMode="auto">
            <a:xfrm>
              <a:off x="384" y="2160"/>
              <a:ext cx="0" cy="1728"/>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8" name="Line 6">
              <a:extLst>
                <a:ext uri="{FF2B5EF4-FFF2-40B4-BE49-F238E27FC236}">
                  <a16:creationId xmlns:a16="http://schemas.microsoft.com/office/drawing/2014/main" id="{96C8D7FB-4C38-3901-51D9-ECC02AEBFB8C}"/>
                </a:ext>
              </a:extLst>
            </p:cNvPr>
            <p:cNvSpPr>
              <a:spLocks noChangeShapeType="1"/>
            </p:cNvSpPr>
            <p:nvPr/>
          </p:nvSpPr>
          <p:spPr bwMode="auto">
            <a:xfrm>
              <a:off x="384" y="3360"/>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9" name="Line 7">
              <a:extLst>
                <a:ext uri="{FF2B5EF4-FFF2-40B4-BE49-F238E27FC236}">
                  <a16:creationId xmlns:a16="http://schemas.microsoft.com/office/drawing/2014/main" id="{CB6C1F2D-3E5A-25B6-ADA8-411939520DDA}"/>
                </a:ext>
              </a:extLst>
            </p:cNvPr>
            <p:cNvSpPr>
              <a:spLocks noChangeShapeType="1"/>
            </p:cNvSpPr>
            <p:nvPr/>
          </p:nvSpPr>
          <p:spPr bwMode="auto">
            <a:xfrm>
              <a:off x="384" y="2592"/>
              <a:ext cx="11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0" name="Line 8">
              <a:extLst>
                <a:ext uri="{FF2B5EF4-FFF2-40B4-BE49-F238E27FC236}">
                  <a16:creationId xmlns:a16="http://schemas.microsoft.com/office/drawing/2014/main" id="{FBFE5799-09DA-0085-E1D5-9E253130818A}"/>
                </a:ext>
              </a:extLst>
            </p:cNvPr>
            <p:cNvSpPr>
              <a:spLocks noChangeShapeType="1"/>
            </p:cNvSpPr>
            <p:nvPr/>
          </p:nvSpPr>
          <p:spPr bwMode="auto">
            <a:xfrm>
              <a:off x="960" y="3648"/>
              <a:ext cx="9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1" name="Text Box 9">
              <a:extLst>
                <a:ext uri="{FF2B5EF4-FFF2-40B4-BE49-F238E27FC236}">
                  <a16:creationId xmlns:a16="http://schemas.microsoft.com/office/drawing/2014/main" id="{D6A033C0-34CE-12CD-523F-C37754C1AC6B}"/>
                </a:ext>
              </a:extLst>
            </p:cNvPr>
            <p:cNvSpPr txBox="1">
              <a:spLocks noChangeArrowheads="1"/>
            </p:cNvSpPr>
            <p:nvPr/>
          </p:nvSpPr>
          <p:spPr bwMode="auto">
            <a:xfrm>
              <a:off x="432" y="3072"/>
              <a:ext cx="9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C</a:t>
              </a:r>
              <a:r>
                <a:rPr lang="en-US" altLang="en-US" baseline="-25000"/>
                <a:t>(s)</a:t>
              </a:r>
              <a:r>
                <a:rPr lang="en-US" altLang="en-US"/>
                <a:t>+ O</a:t>
              </a:r>
              <a:r>
                <a:rPr lang="en-US" altLang="en-US" baseline="-25000"/>
                <a:t>2(g)</a:t>
              </a:r>
              <a:endParaRPr lang="en-US" altLang="en-US"/>
            </a:p>
          </p:txBody>
        </p:sp>
        <p:sp>
          <p:nvSpPr>
            <p:cNvPr id="56332" name="Text Box 10">
              <a:extLst>
                <a:ext uri="{FF2B5EF4-FFF2-40B4-BE49-F238E27FC236}">
                  <a16:creationId xmlns:a16="http://schemas.microsoft.com/office/drawing/2014/main" id="{9C691C18-EB36-9409-50BC-AA93370B6747}"/>
                </a:ext>
              </a:extLst>
            </p:cNvPr>
            <p:cNvSpPr txBox="1">
              <a:spLocks noChangeArrowheads="1"/>
            </p:cNvSpPr>
            <p:nvPr/>
          </p:nvSpPr>
          <p:spPr bwMode="auto">
            <a:xfrm>
              <a:off x="528" y="2256"/>
              <a:ext cx="105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C</a:t>
              </a:r>
              <a:r>
                <a:rPr lang="en-US" altLang="en-US" baseline="-25000"/>
                <a:t>(g)</a:t>
              </a:r>
              <a:r>
                <a:rPr lang="en-US" altLang="en-US"/>
                <a:t> + 2O</a:t>
              </a:r>
              <a:r>
                <a:rPr lang="en-US" altLang="en-US" baseline="-25000"/>
                <a:t>(g)</a:t>
              </a:r>
              <a:endParaRPr lang="en-US" altLang="en-US"/>
            </a:p>
          </p:txBody>
        </p:sp>
        <p:sp>
          <p:nvSpPr>
            <p:cNvPr id="56333" name="Text Box 11">
              <a:extLst>
                <a:ext uri="{FF2B5EF4-FFF2-40B4-BE49-F238E27FC236}">
                  <a16:creationId xmlns:a16="http://schemas.microsoft.com/office/drawing/2014/main" id="{3AB21924-0E14-635B-C10C-7CFD6696DF03}"/>
                </a:ext>
              </a:extLst>
            </p:cNvPr>
            <p:cNvSpPr txBox="1">
              <a:spLocks noChangeArrowheads="1"/>
            </p:cNvSpPr>
            <p:nvPr/>
          </p:nvSpPr>
          <p:spPr bwMode="auto">
            <a:xfrm>
              <a:off x="1392" y="3360"/>
              <a:ext cx="72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CO</a:t>
              </a:r>
              <a:r>
                <a:rPr lang="en-US" altLang="en-US" baseline="-25000"/>
                <a:t>2(g)</a:t>
              </a:r>
              <a:endParaRPr lang="en-US" altLang="en-US"/>
            </a:p>
          </p:txBody>
        </p:sp>
        <p:sp>
          <p:nvSpPr>
            <p:cNvPr id="56334" name="Line 12">
              <a:extLst>
                <a:ext uri="{FF2B5EF4-FFF2-40B4-BE49-F238E27FC236}">
                  <a16:creationId xmlns:a16="http://schemas.microsoft.com/office/drawing/2014/main" id="{154423ED-42DB-999D-7434-FF95311EA677}"/>
                </a:ext>
              </a:extLst>
            </p:cNvPr>
            <p:cNvSpPr>
              <a:spLocks noChangeShapeType="1"/>
            </p:cNvSpPr>
            <p:nvPr/>
          </p:nvSpPr>
          <p:spPr bwMode="auto">
            <a:xfrm flipV="1">
              <a:off x="480" y="2640"/>
              <a:ext cx="0" cy="67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35" name="Line 13">
              <a:extLst>
                <a:ext uri="{FF2B5EF4-FFF2-40B4-BE49-F238E27FC236}">
                  <a16:creationId xmlns:a16="http://schemas.microsoft.com/office/drawing/2014/main" id="{93873B0B-A38A-FF85-5826-4F94BE421D75}"/>
                </a:ext>
              </a:extLst>
            </p:cNvPr>
            <p:cNvSpPr>
              <a:spLocks noChangeShapeType="1"/>
            </p:cNvSpPr>
            <p:nvPr/>
          </p:nvSpPr>
          <p:spPr bwMode="auto">
            <a:xfrm>
              <a:off x="1392" y="2640"/>
              <a:ext cx="0" cy="96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36" name="Line 14">
              <a:extLst>
                <a:ext uri="{FF2B5EF4-FFF2-40B4-BE49-F238E27FC236}">
                  <a16:creationId xmlns:a16="http://schemas.microsoft.com/office/drawing/2014/main" id="{482CAC50-83A1-2FE2-CDDC-F45678846050}"/>
                </a:ext>
              </a:extLst>
            </p:cNvPr>
            <p:cNvSpPr>
              <a:spLocks noChangeShapeType="1"/>
            </p:cNvSpPr>
            <p:nvPr/>
          </p:nvSpPr>
          <p:spPr bwMode="auto">
            <a:xfrm>
              <a:off x="1008" y="3408"/>
              <a:ext cx="0" cy="192"/>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37" name="Text Box 15">
              <a:extLst>
                <a:ext uri="{FF2B5EF4-FFF2-40B4-BE49-F238E27FC236}">
                  <a16:creationId xmlns:a16="http://schemas.microsoft.com/office/drawing/2014/main" id="{B8AF21DB-9F2D-009E-C30A-1E30AC67B692}"/>
                </a:ext>
              </a:extLst>
            </p:cNvPr>
            <p:cNvSpPr txBox="1">
              <a:spLocks noChangeArrowheads="1"/>
            </p:cNvSpPr>
            <p:nvPr/>
          </p:nvSpPr>
          <p:spPr bwMode="auto">
            <a:xfrm>
              <a:off x="480" y="2736"/>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715+ 497</a:t>
              </a:r>
            </a:p>
          </p:txBody>
        </p:sp>
        <p:sp>
          <p:nvSpPr>
            <p:cNvPr id="56338" name="Text Box 16">
              <a:extLst>
                <a:ext uri="{FF2B5EF4-FFF2-40B4-BE49-F238E27FC236}">
                  <a16:creationId xmlns:a16="http://schemas.microsoft.com/office/drawing/2014/main" id="{03DC12E7-F95A-047C-142F-EE4817969BB4}"/>
                </a:ext>
              </a:extLst>
            </p:cNvPr>
            <p:cNvSpPr txBox="1">
              <a:spLocks noChangeArrowheads="1"/>
            </p:cNvSpPr>
            <p:nvPr/>
          </p:nvSpPr>
          <p:spPr bwMode="auto">
            <a:xfrm>
              <a:off x="1392" y="2928"/>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sz="2000"/>
                <a:t> </a:t>
              </a:r>
              <a:r>
                <a:rPr lang="en-US" altLang="en-US" sz="2000"/>
                <a:t>2x</a:t>
              </a:r>
              <a:r>
                <a:rPr lang="he-IL" altLang="en-US" sz="2000"/>
                <a:t>-)</a:t>
              </a:r>
              <a:r>
                <a:rPr lang="en-US" altLang="en-US" sz="2000"/>
                <a:t>803</a:t>
              </a:r>
              <a:r>
                <a:rPr lang="he-IL" altLang="en-US" sz="2000"/>
                <a:t>(</a:t>
              </a:r>
              <a:endParaRPr lang="en-US" altLang="en-US" sz="2000"/>
            </a:p>
          </p:txBody>
        </p:sp>
      </p:grpSp>
      <p:sp>
        <p:nvSpPr>
          <p:cNvPr id="44049" name="Text Box 17">
            <a:extLst>
              <a:ext uri="{FF2B5EF4-FFF2-40B4-BE49-F238E27FC236}">
                <a16:creationId xmlns:a16="http://schemas.microsoft.com/office/drawing/2014/main" id="{AFC26A96-6DDE-603A-602E-5E56E0CCC4C2}"/>
              </a:ext>
            </a:extLst>
          </p:cNvPr>
          <p:cNvSpPr txBox="1">
            <a:spLocks noChangeArrowheads="1"/>
          </p:cNvSpPr>
          <p:nvPr/>
        </p:nvSpPr>
        <p:spPr bwMode="auto">
          <a:xfrm>
            <a:off x="3733800" y="4800600"/>
            <a:ext cx="5105400" cy="954088"/>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Symbol" panose="05050102010706020507" pitchFamily="18" charset="2"/>
              </a:rPr>
              <a:t>D</a:t>
            </a:r>
            <a:r>
              <a:rPr lang="en-US" altLang="en-US" sz="2800" b="1" dirty="0"/>
              <a:t>H = 715+497</a:t>
            </a:r>
            <a:r>
              <a:rPr lang="he-IL" altLang="en-US" sz="2800" b="1" dirty="0"/>
              <a:t>+</a:t>
            </a:r>
            <a:r>
              <a:rPr lang="en-US" altLang="en-US" sz="2800" b="1" dirty="0"/>
              <a:t> 2x</a:t>
            </a:r>
            <a:r>
              <a:rPr lang="he-IL" altLang="en-US" sz="2800" b="1" dirty="0"/>
              <a:t>-)</a:t>
            </a:r>
            <a:r>
              <a:rPr lang="en-US" altLang="en-US" sz="2800" b="1" dirty="0"/>
              <a:t>803) </a:t>
            </a:r>
            <a:endParaRPr lang="he-IL" altLang="en-US" sz="2800" b="1" dirty="0"/>
          </a:p>
          <a:p>
            <a:pPr eaLnBrk="1" hangingPunct="1"/>
            <a:r>
              <a:rPr lang="he-IL" altLang="en-US" sz="2800" b="1" dirty="0"/>
              <a:t>      </a:t>
            </a:r>
            <a:r>
              <a:rPr lang="en-US" altLang="en-US" sz="2800" b="1" dirty="0"/>
              <a:t>= -394kJ</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049"/>
                                        </p:tgtEl>
                                        <p:attrNameLst>
                                          <p:attrName>style.visibility</p:attrName>
                                        </p:attrNameLst>
                                      </p:cBhvr>
                                      <p:to>
                                        <p:strVal val="visible"/>
                                      </p:to>
                                    </p:set>
                                    <p:animEffect transition="in" filter="blinds(horizontal)">
                                      <p:cBhvr>
                                        <p:cTn id="17" dur="500"/>
                                        <p:tgtEl>
                                          <p:spTgt spid="44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utoUpdateAnimBg="0"/>
      <p:bldP spid="44049"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descr="11 men = fan">
            <a:extLst>
              <a:ext uri="{FF2B5EF4-FFF2-40B4-BE49-F238E27FC236}">
                <a16:creationId xmlns:a16="http://schemas.microsoft.com/office/drawing/2014/main" id="{58A60F03-11CC-9D3D-8CD9-C3D32937A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73" y="979983"/>
            <a:ext cx="6564312"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9">
            <a:extLst>
              <a:ext uri="{FF2B5EF4-FFF2-40B4-BE49-F238E27FC236}">
                <a16:creationId xmlns:a16="http://schemas.microsoft.com/office/drawing/2014/main" id="{DEFF89E9-D2A5-E33E-AC7A-1BDB3D42B980}"/>
              </a:ext>
            </a:extLst>
          </p:cNvPr>
          <p:cNvSpPr>
            <a:spLocks noGrp="1" noChangeArrowheads="1"/>
          </p:cNvSpPr>
          <p:nvPr>
            <p:ph type="title" idx="4294967295"/>
          </p:nvPr>
        </p:nvSpPr>
        <p:spPr bwMode="auto">
          <a:xfrm>
            <a:off x="143508" y="168701"/>
            <a:ext cx="8567737" cy="830997"/>
          </a:xfrm>
          <a:prstGeom prst="rect">
            <a:avLst/>
          </a:prstGeom>
          <a:noFill/>
          <a:ln>
            <a:noFill/>
            <a:prstDash/>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tabLst>
                <a:tab pos="409575" algn="l"/>
                <a:tab pos="1187450" algn="l"/>
                <a:tab pos="61595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09575" algn="l"/>
                <a:tab pos="1187450" algn="l"/>
                <a:tab pos="61595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09575" algn="l"/>
                <a:tab pos="1187450" algn="l"/>
                <a:tab pos="61595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09575" algn="l"/>
                <a:tab pos="1187450" algn="l"/>
                <a:tab pos="61595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09575" algn="l"/>
                <a:tab pos="1187450" algn="l"/>
                <a:tab pos="61595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09575" algn="l"/>
                <a:tab pos="1187450" algn="l"/>
                <a:tab pos="61595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09575" algn="l"/>
                <a:tab pos="1187450" algn="l"/>
                <a:tab pos="61595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09575" algn="l"/>
                <a:tab pos="1187450" algn="l"/>
                <a:tab pos="61595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09575" algn="l"/>
                <a:tab pos="1187450" algn="l"/>
                <a:tab pos="6159500" algn="l"/>
              </a:tabLs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409575" algn="l"/>
                <a:tab pos="1187450" algn="l"/>
                <a:tab pos="6159500" algn="l"/>
              </a:tabLst>
              <a:defRPr/>
            </a:pPr>
            <a:r>
              <a:rPr kumimoji="0" lang="he-IL" altLang="en-US" sz="4800" b="0" i="0" u="none" strike="noStrike" kern="1200" cap="none" spc="0" normalizeH="0" baseline="0" noProof="0" dirty="0">
                <a:ln>
                  <a:noFill/>
                </a:ln>
                <a:solidFill>
                  <a:schemeClr val="tx1"/>
                </a:solidFill>
                <a:effectLst/>
                <a:uLnTx/>
                <a:uFillTx/>
                <a:latin typeface="+mj-lt"/>
                <a:ea typeface="+mn-ea"/>
                <a:cs typeface="+mn-cs"/>
              </a:rPr>
              <a:t>דוגמאות</a:t>
            </a:r>
          </a:p>
        </p:txBody>
      </p:sp>
      <p:sp>
        <p:nvSpPr>
          <p:cNvPr id="6" name="TextBox 5">
            <a:extLst>
              <a:ext uri="{FF2B5EF4-FFF2-40B4-BE49-F238E27FC236}">
                <a16:creationId xmlns:a16="http://schemas.microsoft.com/office/drawing/2014/main" id="{9F50AF84-1EE5-0310-35C3-C87BD474197E}"/>
              </a:ext>
            </a:extLst>
          </p:cNvPr>
          <p:cNvSpPr txBox="1"/>
          <p:nvPr/>
        </p:nvSpPr>
        <p:spPr>
          <a:xfrm>
            <a:off x="269452" y="4293096"/>
            <a:ext cx="8567737" cy="2677656"/>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tab pos="409575" algn="l"/>
                <a:tab pos="1187450" algn="l"/>
                <a:tab pos="6159500" algn="l"/>
              </a:tabLst>
              <a:defRPr/>
            </a:pPr>
            <a:r>
              <a:rPr kumimoji="0" lang="he-IL" altLang="en-US" sz="2400" b="0" i="0" u="none" strike="noStrike" kern="1200" cap="none" spc="0" normalizeH="0" baseline="0" noProof="0" dirty="0">
                <a:ln>
                  <a:noFill/>
                </a:ln>
                <a:solidFill>
                  <a:schemeClr val="tx1"/>
                </a:solidFill>
                <a:effectLst/>
                <a:uLnTx/>
                <a:uFillTx/>
                <a:latin typeface="+mj-lt"/>
                <a:ea typeface="+mn-ea"/>
                <a:cs typeface="+mn-cs"/>
              </a:rPr>
              <a:t>כמות האנרגיה המשתחררת כשיורד סמ"ק גשם על שטח קמ</a:t>
            </a:r>
            <a:r>
              <a:rPr kumimoji="0" lang="he-IL" altLang="en-US" sz="2400" b="0" i="0" u="none" strike="noStrike" kern="1200" cap="none" spc="0" normalizeH="0" baseline="30000" noProof="0" dirty="0">
                <a:ln>
                  <a:noFill/>
                </a:ln>
                <a:solidFill>
                  <a:schemeClr val="tx1"/>
                </a:solidFill>
                <a:effectLst/>
                <a:uLnTx/>
                <a:uFillTx/>
                <a:latin typeface="+mj-lt"/>
                <a:ea typeface="+mn-ea"/>
                <a:cs typeface="+mn-cs"/>
              </a:rPr>
              <a:t>2 </a:t>
            </a:r>
            <a:r>
              <a:rPr kumimoji="0" lang="he-IL" altLang="en-US" sz="2400" b="0" i="0" u="none" strike="noStrike" kern="1200" cap="none" spc="0" normalizeH="0" baseline="0" noProof="0" dirty="0">
                <a:ln>
                  <a:noFill/>
                </a:ln>
                <a:solidFill>
                  <a:schemeClr val="tx1"/>
                </a:solidFill>
                <a:effectLst/>
                <a:uLnTx/>
                <a:uFillTx/>
                <a:latin typeface="+mj-lt"/>
                <a:ea typeface="+mn-ea"/>
                <a:cs typeface="+mn-cs"/>
              </a:rPr>
              <a:t>שווה לאנרגיה המשתחררת בפיצוץ </a:t>
            </a:r>
            <a:r>
              <a:rPr kumimoji="0" lang="en-US" altLang="en-US" sz="2400" b="0" i="0" u="none" strike="noStrike" kern="1200" cap="none" spc="0" normalizeH="0" baseline="0" noProof="0" dirty="0">
                <a:ln>
                  <a:noFill/>
                </a:ln>
                <a:solidFill>
                  <a:schemeClr val="tx1"/>
                </a:solidFill>
                <a:effectLst/>
                <a:uLnTx/>
                <a:uFillTx/>
                <a:latin typeface="+mj-lt"/>
                <a:ea typeface="+mn-ea"/>
                <a:cs typeface="+mn-cs"/>
              </a:rPr>
              <a:t>58x10</a:t>
            </a:r>
            <a:r>
              <a:rPr kumimoji="0" lang="en-US" altLang="en-US" sz="2400" b="0" i="0" u="none" strike="noStrike" kern="1200" cap="none" spc="0" normalizeH="0" baseline="30000" noProof="0" dirty="0">
                <a:ln>
                  <a:noFill/>
                </a:ln>
                <a:solidFill>
                  <a:schemeClr val="tx1"/>
                </a:solidFill>
                <a:effectLst/>
                <a:uLnTx/>
                <a:uFillTx/>
                <a:latin typeface="+mj-lt"/>
                <a:ea typeface="+mn-ea"/>
                <a:cs typeface="+mn-cs"/>
              </a:rPr>
              <a:t>2</a:t>
            </a:r>
            <a:r>
              <a:rPr kumimoji="0" lang="he-IL" altLang="en-US" sz="2400" b="0" i="0" u="none" strike="noStrike" kern="1200" cap="none" spc="0" normalizeH="0" baseline="0" noProof="0" dirty="0">
                <a:ln>
                  <a:noFill/>
                </a:ln>
                <a:solidFill>
                  <a:schemeClr val="tx1"/>
                </a:solidFill>
                <a:effectLst/>
                <a:uLnTx/>
                <a:uFillTx/>
                <a:latin typeface="+mj-lt"/>
                <a:ea typeface="+mn-ea"/>
                <a:cs typeface="+mn-cs"/>
              </a:rPr>
              <a:t> טון חומר נפץ.</a:t>
            </a:r>
            <a:endParaRPr kumimoji="0" lang="en-US" altLang="en-US" sz="1600" b="0" i="0" u="none" strike="noStrike" kern="1200" cap="none" spc="0" normalizeH="0" baseline="0" noProof="0" dirty="0">
              <a:ln>
                <a:noFill/>
              </a:ln>
              <a:solidFill>
                <a:schemeClr val="tx1"/>
              </a:solidFill>
              <a:effectLst/>
              <a:uLnTx/>
              <a:uFillTx/>
              <a:latin typeface="+mj-lt"/>
              <a:ea typeface="+mn-ea"/>
              <a:cs typeface="+mn-cs"/>
            </a:endParaRPr>
          </a:p>
          <a:p>
            <a:pPr marL="0" marR="0" lvl="0" indent="0" algn="r" defTabSz="914400" rtl="1" eaLnBrk="1" fontAlgn="base" latinLnBrk="0" hangingPunct="1">
              <a:lnSpc>
                <a:spcPct val="100000"/>
              </a:lnSpc>
              <a:spcBef>
                <a:spcPct val="0"/>
              </a:spcBef>
              <a:spcAft>
                <a:spcPct val="0"/>
              </a:spcAft>
              <a:buClrTx/>
              <a:buSzTx/>
              <a:buFontTx/>
              <a:buNone/>
              <a:tabLst>
                <a:tab pos="409575" algn="l"/>
                <a:tab pos="1187450" algn="l"/>
                <a:tab pos="6159500" algn="l"/>
              </a:tabLst>
              <a:defRPr/>
            </a:pPr>
            <a:r>
              <a:rPr kumimoji="0" lang="he-IL" altLang="en-US" sz="2400" b="0" i="0" u="none" strike="noStrike" kern="1200" cap="none" spc="0" normalizeH="0" baseline="0" noProof="0" dirty="0">
                <a:ln>
                  <a:noFill/>
                </a:ln>
                <a:solidFill>
                  <a:schemeClr val="tx1"/>
                </a:solidFill>
                <a:effectLst/>
                <a:uLnTx/>
                <a:uFillTx/>
                <a:latin typeface="+mj-lt"/>
                <a:ea typeface="+mn-ea"/>
                <a:cs typeface="+mn-cs"/>
              </a:rPr>
              <a:t>עכשיו אולי יותר ברור מדוע קר יותר כאשר לא יורד גשם בחורף?</a:t>
            </a:r>
            <a:endParaRPr kumimoji="0" lang="en-US" altLang="en-US" sz="1600" b="0" i="0" u="none" strike="noStrike" kern="1200" cap="none" spc="0" normalizeH="0" baseline="0" noProof="0" dirty="0">
              <a:ln>
                <a:noFill/>
              </a:ln>
              <a:solidFill>
                <a:schemeClr val="tx1"/>
              </a:solidFill>
              <a:effectLst/>
              <a:uLnTx/>
              <a:uFillTx/>
              <a:latin typeface="+mj-lt"/>
              <a:ea typeface="+mn-ea"/>
              <a:cs typeface="+mn-cs"/>
            </a:endParaRPr>
          </a:p>
          <a:p>
            <a:pPr marL="0" marR="0" lvl="0" indent="0" algn="r" defTabSz="914400" rtl="1" eaLnBrk="1" fontAlgn="base" latinLnBrk="0" hangingPunct="1">
              <a:lnSpc>
                <a:spcPct val="100000"/>
              </a:lnSpc>
              <a:spcBef>
                <a:spcPct val="0"/>
              </a:spcBef>
              <a:spcAft>
                <a:spcPct val="0"/>
              </a:spcAft>
              <a:buClrTx/>
              <a:buSzTx/>
              <a:buFontTx/>
              <a:buNone/>
              <a:tabLst>
                <a:tab pos="409575" algn="l"/>
                <a:tab pos="1187450" algn="l"/>
                <a:tab pos="6159500" algn="l"/>
              </a:tabLst>
              <a:defRPr/>
            </a:pPr>
            <a:r>
              <a:rPr kumimoji="0" lang="he-IL" altLang="en-US" sz="2400" b="0" i="0" u="none" strike="noStrike" kern="1200" cap="none" spc="0" normalizeH="0" baseline="0" noProof="0" dirty="0">
                <a:ln>
                  <a:noFill/>
                </a:ln>
                <a:solidFill>
                  <a:schemeClr val="tx1"/>
                </a:solidFill>
                <a:effectLst/>
                <a:uLnTx/>
                <a:uFillTx/>
                <a:latin typeface="+mj-lt"/>
                <a:ea typeface="+mn-ea"/>
                <a:cs typeface="+mn-cs"/>
              </a:rPr>
              <a:t>   </a:t>
            </a:r>
            <a:endParaRPr kumimoji="0" lang="en-US" altLang="en-US" sz="1600" b="0" i="0" u="none" strike="noStrike" kern="1200" cap="none" spc="0" normalizeH="0" baseline="0" noProof="0" dirty="0">
              <a:ln>
                <a:noFill/>
              </a:ln>
              <a:solidFill>
                <a:schemeClr val="tx1"/>
              </a:solidFill>
              <a:effectLst/>
              <a:uLnTx/>
              <a:uFillTx/>
              <a:latin typeface="+mj-lt"/>
              <a:ea typeface="+mn-ea"/>
              <a:cs typeface="+mn-cs"/>
            </a:endParaRPr>
          </a:p>
          <a:p>
            <a:pPr marL="0" marR="0" lvl="0" indent="0" algn="r" defTabSz="914400" rtl="1" eaLnBrk="1" fontAlgn="base" latinLnBrk="0" hangingPunct="1">
              <a:lnSpc>
                <a:spcPct val="100000"/>
              </a:lnSpc>
              <a:spcBef>
                <a:spcPct val="0"/>
              </a:spcBef>
              <a:spcAft>
                <a:spcPct val="0"/>
              </a:spcAft>
              <a:buClrTx/>
              <a:buSzTx/>
              <a:tabLst>
                <a:tab pos="409575" algn="l"/>
                <a:tab pos="1187450" algn="l"/>
                <a:tab pos="6159500" algn="l"/>
              </a:tabLst>
              <a:defRPr/>
            </a:pPr>
            <a:r>
              <a:rPr kumimoji="0" lang="he-IL" altLang="en-US" sz="2400" b="0" i="0" u="none" strike="noStrike" kern="1200" cap="none" spc="0" normalizeH="0" baseline="0" noProof="0" dirty="0">
                <a:ln>
                  <a:noFill/>
                </a:ln>
                <a:solidFill>
                  <a:schemeClr val="tx1"/>
                </a:solidFill>
                <a:effectLst/>
                <a:uLnTx/>
                <a:uFillTx/>
                <a:latin typeface="+mj-lt"/>
                <a:ea typeface="+mn-ea"/>
                <a:cs typeface="+mn-cs"/>
              </a:rPr>
              <a:t>בעלי חיים בעלי דם קר מסתפקים בארוחה אחת פעם בחודש אפילו חצי שנה. אנחנו, כמו בעלי חיים אחרים בעלי דם חם חייבים לאכול כל כמה שעות.. מדוע?</a:t>
            </a:r>
            <a:endParaRPr lang="en-US" sz="2400" dirty="0"/>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Text Box 8">
            <a:extLst>
              <a:ext uri="{FF2B5EF4-FFF2-40B4-BE49-F238E27FC236}">
                <a16:creationId xmlns:a16="http://schemas.microsoft.com/office/drawing/2014/main" id="{1577694D-9B23-421F-238C-872635D6C9EE}"/>
              </a:ext>
            </a:extLst>
          </p:cNvPr>
          <p:cNvSpPr txBox="1">
            <a:spLocks noGrp="1" noChangeArrowheads="1"/>
          </p:cNvSpPr>
          <p:nvPr>
            <p:ph type="title" idx="4294967295"/>
          </p:nvPr>
        </p:nvSpPr>
        <p:spPr bwMode="auto">
          <a:xfrm>
            <a:off x="2930525" y="360363"/>
            <a:ext cx="6213475" cy="5238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he-IL"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איך יודעים כמה אנרגיה נפלטת?</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Text Box 8">
            <a:extLst>
              <a:ext uri="{FF2B5EF4-FFF2-40B4-BE49-F238E27FC236}">
                <a16:creationId xmlns:a16="http://schemas.microsoft.com/office/drawing/2014/main" id="{DAEE09F2-F4F7-EA15-EEF6-4ECD438EA465}"/>
              </a:ext>
              <a:ext uri="{C183D7F6-B498-43B3-948B-1728B52AA6E4}">
                <adec:decorative xmlns:adec="http://schemas.microsoft.com/office/drawing/2017/decorative" val="1"/>
              </a:ext>
            </a:extLst>
          </p:cNvPr>
          <p:cNvSpPr txBox="1">
            <a:spLocks noChangeArrowheads="1"/>
          </p:cNvSpPr>
          <p:nvPr/>
        </p:nvSpPr>
        <p:spPr bwMode="auto">
          <a:xfrm>
            <a:off x="0" y="5903913"/>
            <a:ext cx="89646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r>
              <a:rPr lang="he-IL" altLang="en-US" sz="2800"/>
              <a:t>על פי השינוי בטמפרטורה של נפח מים...</a:t>
            </a:r>
            <a:br>
              <a:rPr lang="en-US" altLang="en-US" sz="2800"/>
            </a:br>
            <a:r>
              <a:rPr lang="he-IL" altLang="en-US" sz="2800"/>
              <a:t>ואם אי אפשר לבצע ניסוי?</a:t>
            </a:r>
            <a:endParaRPr lang="en-US" altLang="en-US" sz="2800"/>
          </a:p>
        </p:txBody>
      </p:sp>
      <p:sp>
        <p:nvSpPr>
          <p:cNvPr id="9219" name="Flowchart: Magnetic Disk 2">
            <a:extLst>
              <a:ext uri="{FF2B5EF4-FFF2-40B4-BE49-F238E27FC236}">
                <a16:creationId xmlns:a16="http://schemas.microsoft.com/office/drawing/2014/main" id="{C5FC0EEE-49DE-3AB1-B16C-CE4C95387139}"/>
              </a:ext>
              <a:ext uri="{C183D7F6-B498-43B3-948B-1728B52AA6E4}">
                <adec:decorative xmlns:adec="http://schemas.microsoft.com/office/drawing/2017/decorative" val="1"/>
              </a:ext>
            </a:extLst>
          </p:cNvPr>
          <p:cNvSpPr>
            <a:spLocks noChangeArrowheads="1"/>
          </p:cNvSpPr>
          <p:nvPr/>
        </p:nvSpPr>
        <p:spPr bwMode="auto">
          <a:xfrm>
            <a:off x="4284663" y="2781300"/>
            <a:ext cx="3132137" cy="3122613"/>
          </a:xfrm>
          <a:prstGeom prst="flowChartMagneticDisk">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0" name="AutoShape 2">
            <a:hlinkClick r:id="rId2"/>
            <a:extLst>
              <a:ext uri="{FF2B5EF4-FFF2-40B4-BE49-F238E27FC236}">
                <a16:creationId xmlns:a16="http://schemas.microsoft.com/office/drawing/2014/main" id="{CB3398A6-C45E-5D3E-A0B8-D43F658DC4E0}"/>
              </a:ext>
              <a:ext uri="{C183D7F6-B498-43B3-948B-1728B52AA6E4}">
                <adec:decorative xmlns:adec="http://schemas.microsoft.com/office/drawing/2017/decorative" val="1"/>
              </a:ext>
            </a:extLst>
          </p:cNvPr>
          <p:cNvSpPr>
            <a:spLocks noChangeAspect="1" noChangeArrowheads="1"/>
          </p:cNvSpPr>
          <p:nvPr/>
        </p:nvSpPr>
        <p:spPr bwMode="auto">
          <a:xfrm>
            <a:off x="155575" y="-555625"/>
            <a:ext cx="10382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1" name="AutoShape 4">
            <a:hlinkClick r:id="rId2"/>
            <a:extLst>
              <a:ext uri="{FF2B5EF4-FFF2-40B4-BE49-F238E27FC236}">
                <a16:creationId xmlns:a16="http://schemas.microsoft.com/office/drawing/2014/main" id="{6F463BDA-231E-FF90-1FB4-30C60067CF09}"/>
              </a:ext>
              <a:ext uri="{C183D7F6-B498-43B3-948B-1728B52AA6E4}">
                <adec:decorative xmlns:adec="http://schemas.microsoft.com/office/drawing/2017/decorative" val="1"/>
              </a:ext>
            </a:extLst>
          </p:cNvPr>
          <p:cNvSpPr>
            <a:spLocks noChangeAspect="1" noChangeArrowheads="1"/>
          </p:cNvSpPr>
          <p:nvPr/>
        </p:nvSpPr>
        <p:spPr bwMode="auto">
          <a:xfrm>
            <a:off x="155575" y="-555625"/>
            <a:ext cx="10382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9222" name="Picture 6">
            <a:extLst>
              <a:ext uri="{FF2B5EF4-FFF2-40B4-BE49-F238E27FC236}">
                <a16:creationId xmlns:a16="http://schemas.microsoft.com/office/drawing/2014/main" id="{8587D6FC-FEC1-29C1-F74D-EEB9ABAC596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325" y="1828800"/>
            <a:ext cx="2408238"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miley Face 9">
            <a:extLst>
              <a:ext uri="{FF2B5EF4-FFF2-40B4-BE49-F238E27FC236}">
                <a16:creationId xmlns:a16="http://schemas.microsoft.com/office/drawing/2014/main" id="{E74F221E-3DB7-A309-4B92-8C7DCD3B943A}"/>
              </a:ext>
              <a:ext uri="{C183D7F6-B498-43B3-948B-1728B52AA6E4}">
                <adec:decorative xmlns:adec="http://schemas.microsoft.com/office/drawing/2017/decorative" val="1"/>
              </a:ext>
            </a:extLst>
          </p:cNvPr>
          <p:cNvSpPr/>
          <p:nvPr/>
        </p:nvSpPr>
        <p:spPr bwMode="auto">
          <a:xfrm>
            <a:off x="2339975" y="2773363"/>
            <a:ext cx="938213" cy="774700"/>
          </a:xfrm>
          <a:prstGeom prst="smileyFace">
            <a:avLst>
              <a:gd name="adj" fmla="val 1278"/>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5" name="Rectangle 14">
            <a:extLst>
              <a:ext uri="{FF2B5EF4-FFF2-40B4-BE49-F238E27FC236}">
                <a16:creationId xmlns:a16="http://schemas.microsoft.com/office/drawing/2014/main" id="{0230F543-3315-E682-331E-1AC4A311C645}"/>
              </a:ext>
              <a:ext uri="{C183D7F6-B498-43B3-948B-1728B52AA6E4}">
                <adec:decorative xmlns:adec="http://schemas.microsoft.com/office/drawing/2017/decorative" val="1"/>
              </a:ext>
            </a:extLst>
          </p:cNvPr>
          <p:cNvSpPr>
            <a:spLocks noChangeArrowheads="1"/>
          </p:cNvSpPr>
          <p:nvPr/>
        </p:nvSpPr>
        <p:spPr bwMode="auto">
          <a:xfrm>
            <a:off x="5580063" y="1160463"/>
            <a:ext cx="179387" cy="20891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 name="Rectangle 15">
            <a:extLst>
              <a:ext uri="{FF2B5EF4-FFF2-40B4-BE49-F238E27FC236}">
                <a16:creationId xmlns:a16="http://schemas.microsoft.com/office/drawing/2014/main" id="{D4F1B46E-F3C4-001C-B5A8-217540E34BDB}"/>
              </a:ext>
              <a:ext uri="{C183D7F6-B498-43B3-948B-1728B52AA6E4}">
                <adec:decorative xmlns:adec="http://schemas.microsoft.com/office/drawing/2017/decorative" val="1"/>
              </a:ext>
            </a:extLst>
          </p:cNvPr>
          <p:cNvSpPr>
            <a:spLocks noChangeArrowheads="1"/>
          </p:cNvSpPr>
          <p:nvPr/>
        </p:nvSpPr>
        <p:spPr bwMode="auto">
          <a:xfrm>
            <a:off x="5580063" y="2276475"/>
            <a:ext cx="179387" cy="981075"/>
          </a:xfrm>
          <a:prstGeom prst="rect">
            <a:avLst/>
          </a:prstGeom>
          <a:solidFill>
            <a:schemeClr val="tx2"/>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 name="Smiley Face 16">
            <a:extLst>
              <a:ext uri="{FF2B5EF4-FFF2-40B4-BE49-F238E27FC236}">
                <a16:creationId xmlns:a16="http://schemas.microsoft.com/office/drawing/2014/main" id="{10DE4A54-ED97-CEE5-F47D-045B31565586}"/>
              </a:ext>
              <a:ext uri="{C183D7F6-B498-43B3-948B-1728B52AA6E4}">
                <adec:decorative xmlns:adec="http://schemas.microsoft.com/office/drawing/2017/decorative" val="1"/>
              </a:ext>
            </a:extLst>
          </p:cNvPr>
          <p:cNvSpPr/>
          <p:nvPr/>
        </p:nvSpPr>
        <p:spPr bwMode="auto">
          <a:xfrm>
            <a:off x="2339975" y="2765425"/>
            <a:ext cx="938213" cy="773113"/>
          </a:xfrm>
          <a:prstGeom prst="smileyFace">
            <a:avLst>
              <a:gd name="adj" fmla="val 4653"/>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8" name="Rectangle 17">
            <a:extLst>
              <a:ext uri="{FF2B5EF4-FFF2-40B4-BE49-F238E27FC236}">
                <a16:creationId xmlns:a16="http://schemas.microsoft.com/office/drawing/2014/main" id="{073C81E6-35BF-9762-6224-CE42F8F95CB0}"/>
              </a:ext>
              <a:ext uri="{C183D7F6-B498-43B3-948B-1728B52AA6E4}">
                <adec:decorative xmlns:adec="http://schemas.microsoft.com/office/drawing/2017/decorative" val="1"/>
              </a:ext>
            </a:extLst>
          </p:cNvPr>
          <p:cNvSpPr>
            <a:spLocks noChangeArrowheads="1"/>
          </p:cNvSpPr>
          <p:nvPr/>
        </p:nvSpPr>
        <p:spPr bwMode="auto">
          <a:xfrm>
            <a:off x="5580063" y="1808163"/>
            <a:ext cx="179387" cy="981075"/>
          </a:xfrm>
          <a:prstGeom prst="rect">
            <a:avLst/>
          </a:prstGeom>
          <a:solidFill>
            <a:schemeClr val="tx2"/>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9" name="Rectangle 20">
            <a:extLst>
              <a:ext uri="{FF2B5EF4-FFF2-40B4-BE49-F238E27FC236}">
                <a16:creationId xmlns:a16="http://schemas.microsoft.com/office/drawing/2014/main" id="{FDC37352-58D5-9EC6-296A-D8802E394857}"/>
              </a:ext>
              <a:ext uri="{C183D7F6-B498-43B3-948B-1728B52AA6E4}">
                <adec:decorative xmlns:adec="http://schemas.microsoft.com/office/drawing/2017/decorative" val="1"/>
              </a:ext>
            </a:extLst>
          </p:cNvPr>
          <p:cNvSpPr>
            <a:spLocks noChangeArrowheads="1"/>
          </p:cNvSpPr>
          <p:nvPr/>
        </p:nvSpPr>
        <p:spPr bwMode="auto">
          <a:xfrm>
            <a:off x="5040313" y="4365625"/>
            <a:ext cx="1655762" cy="431800"/>
          </a:xfrm>
          <a:prstGeom prst="rect">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0" name="Text Box 8">
            <a:extLst>
              <a:ext uri="{FF2B5EF4-FFF2-40B4-BE49-F238E27FC236}">
                <a16:creationId xmlns:a16="http://schemas.microsoft.com/office/drawing/2014/main" id="{085378EF-7E6D-40BB-E573-2C6338F81D8C}"/>
              </a:ext>
              <a:ext uri="{C183D7F6-B498-43B3-948B-1728B52AA6E4}">
                <adec:decorative xmlns:adec="http://schemas.microsoft.com/office/drawing/2017/decorative" val="1"/>
              </a:ext>
            </a:extLst>
          </p:cNvPr>
          <p:cNvSpPr txBox="1">
            <a:spLocks noChangeArrowheads="1"/>
          </p:cNvSpPr>
          <p:nvPr/>
        </p:nvSpPr>
        <p:spPr bwMode="auto">
          <a:xfrm>
            <a:off x="4643438" y="3681413"/>
            <a:ext cx="26130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spcBef>
                <a:spcPct val="50000"/>
              </a:spcBef>
            </a:pPr>
            <a:endParaRPr lang="he-IL" altLang="en-US" sz="2800" dirty="0"/>
          </a:p>
          <a:p>
            <a:pPr algn="ctr" rtl="1" eaLnBrk="1" hangingPunct="1">
              <a:spcBef>
                <a:spcPct val="50000"/>
              </a:spcBef>
            </a:pPr>
            <a:r>
              <a:rPr lang="he-IL" altLang="en-US" sz="2800" dirty="0"/>
              <a:t>מערכת</a:t>
            </a:r>
          </a:p>
          <a:p>
            <a:pPr algn="ctr" rtl="1" eaLnBrk="1" hangingPunct="1">
              <a:spcBef>
                <a:spcPct val="50000"/>
              </a:spcBef>
            </a:pPr>
            <a:r>
              <a:rPr lang="he-IL" altLang="en-US" sz="2800" dirty="0"/>
              <a:t>סביבה מוגדרת</a:t>
            </a:r>
            <a:endParaRPr lang="en-US" altLang="en-US" sz="28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a:extLst>
              <a:ext uri="{FF2B5EF4-FFF2-40B4-BE49-F238E27FC236}">
                <a16:creationId xmlns:a16="http://schemas.microsoft.com/office/drawing/2014/main" id="{FC61ACC5-226B-3117-6D06-A3F19041BCCC}"/>
              </a:ext>
            </a:extLst>
          </p:cNvPr>
          <p:cNvSpPr>
            <a:spLocks noGrp="1"/>
          </p:cNvSpPr>
          <p:nvPr>
            <p:ph type="title" idx="4294967295"/>
          </p:nvPr>
        </p:nvSpPr>
        <p:spPr/>
        <p:txBody>
          <a:bodyPr/>
          <a:lstStyle/>
          <a:p>
            <a:pPr eaLnBrk="1" hangingPunct="1"/>
            <a:r>
              <a:rPr lang="he-IL" altLang="en-US"/>
              <a:t>אנתלפיית המראה (סובלימציה) </a:t>
            </a:r>
            <a:r>
              <a:rPr lang="en-US" altLang="en-US"/>
              <a:t>∆H</a:t>
            </a:r>
            <a:r>
              <a:rPr lang="en-US" altLang="en-US" baseline="30000"/>
              <a:t>0</a:t>
            </a:r>
            <a:r>
              <a:rPr lang="en-US" altLang="en-US" baseline="-25000"/>
              <a:t>s</a:t>
            </a:r>
            <a:endParaRPr lang="he-IL" altLang="en-US"/>
          </a:p>
        </p:txBody>
      </p:sp>
      <p:sp>
        <p:nvSpPr>
          <p:cNvPr id="10243" name="מציין מיקום תוכן 2">
            <a:extLst>
              <a:ext uri="{FF2B5EF4-FFF2-40B4-BE49-F238E27FC236}">
                <a16:creationId xmlns:a16="http://schemas.microsoft.com/office/drawing/2014/main" id="{FEDA8258-D8D6-B957-6D11-5EA6AA95C074}"/>
              </a:ext>
            </a:extLst>
          </p:cNvPr>
          <p:cNvSpPr>
            <a:spLocks noGrp="1"/>
          </p:cNvSpPr>
          <p:nvPr>
            <p:ph idx="4294967295"/>
          </p:nvPr>
        </p:nvSpPr>
        <p:spPr>
          <a:xfrm>
            <a:off x="457200" y="1557338"/>
            <a:ext cx="8291513" cy="4608512"/>
          </a:xfrm>
        </p:spPr>
        <p:txBody>
          <a:bodyPr/>
          <a:lstStyle/>
          <a:p>
            <a:pPr eaLnBrk="1" hangingPunct="1">
              <a:buFont typeface="Wingdings" panose="05000000000000000000" pitchFamily="2" charset="2"/>
              <a:buNone/>
            </a:pPr>
            <a:r>
              <a:rPr lang="he-IL" altLang="en-US" b="1"/>
              <a:t>תהליך המראה </a:t>
            </a:r>
            <a:r>
              <a:rPr lang="he-IL" altLang="en-US"/>
              <a:t>הוא תהליך בו מתרחש מעבר ממצב צבירה מוצק לגז.</a:t>
            </a:r>
          </a:p>
          <a:p>
            <a:pPr eaLnBrk="1" hangingPunct="1">
              <a:buFont typeface="Wingdings" panose="05000000000000000000" pitchFamily="2" charset="2"/>
              <a:buNone/>
            </a:pPr>
            <a:r>
              <a:rPr lang="he-IL" altLang="en-US" b="1"/>
              <a:t>אנתלפיית ההמראה </a:t>
            </a:r>
            <a:r>
              <a:rPr lang="he-IL" altLang="en-US"/>
              <a:t>ניתנת לחישוב מאנתלפיית היתוך ואנתלפיית אידוי (חוק הס) </a:t>
            </a:r>
          </a:p>
          <a:p>
            <a:pPr eaLnBrk="1" hangingPunct="1">
              <a:buFont typeface="Wingdings" panose="05000000000000000000" pitchFamily="2" charset="2"/>
              <a:buNone/>
            </a:pPr>
            <a:r>
              <a:rPr lang="he-IL" altLang="en-US" b="1"/>
              <a:t>             </a:t>
            </a:r>
            <a:r>
              <a:rPr lang="en-US" altLang="en-US"/>
              <a:t>Na</a:t>
            </a:r>
            <a:r>
              <a:rPr lang="en-US" altLang="en-US" baseline="-25000"/>
              <a:t>(S)</a:t>
            </a:r>
            <a:r>
              <a:rPr lang="en-US" altLang="en-US"/>
              <a:t> → Na</a:t>
            </a:r>
            <a:r>
              <a:rPr lang="en-US" altLang="en-US" baseline="-25000"/>
              <a:t>(l)    </a:t>
            </a:r>
            <a:r>
              <a:rPr lang="en-US" altLang="en-US"/>
              <a:t>∆H</a:t>
            </a:r>
            <a:r>
              <a:rPr lang="en-US" altLang="en-US" baseline="30000"/>
              <a:t>0</a:t>
            </a:r>
            <a:r>
              <a:rPr lang="en-US" altLang="en-US"/>
              <a:t> </a:t>
            </a:r>
            <a:r>
              <a:rPr lang="en-US" altLang="en-US" baseline="-25000"/>
              <a:t>m</a:t>
            </a:r>
            <a:r>
              <a:rPr lang="en-US" altLang="en-US"/>
              <a:t>= 2.6 kJ</a:t>
            </a:r>
          </a:p>
          <a:p>
            <a:pPr eaLnBrk="1" hangingPunct="1">
              <a:buFont typeface="Wingdings" panose="05000000000000000000" pitchFamily="2" charset="2"/>
              <a:buNone/>
            </a:pPr>
            <a:r>
              <a:rPr lang="en-US" altLang="en-US"/>
              <a:t>Na</a:t>
            </a:r>
            <a:r>
              <a:rPr lang="en-US" altLang="en-US" baseline="-25000"/>
              <a:t>(l) </a:t>
            </a:r>
            <a:r>
              <a:rPr lang="en-US" altLang="en-US"/>
              <a:t>→ Na</a:t>
            </a:r>
            <a:r>
              <a:rPr lang="en-US" altLang="en-US" baseline="-25000"/>
              <a:t>(g)    </a:t>
            </a:r>
            <a:r>
              <a:rPr lang="en-US" altLang="en-US"/>
              <a:t>∆H</a:t>
            </a:r>
            <a:r>
              <a:rPr lang="en-US" altLang="en-US" baseline="30000"/>
              <a:t>0</a:t>
            </a:r>
            <a:r>
              <a:rPr lang="en-US" altLang="en-US" baseline="-25000"/>
              <a:t>b</a:t>
            </a:r>
            <a:r>
              <a:rPr lang="en-US" altLang="en-US" baseline="30000"/>
              <a:t> </a:t>
            </a:r>
            <a:r>
              <a:rPr lang="en-US" altLang="en-US"/>
              <a:t> = 98.0 kJ           </a:t>
            </a:r>
          </a:p>
          <a:p>
            <a:pPr eaLnBrk="1" hangingPunct="1">
              <a:buFont typeface="Wingdings" panose="05000000000000000000" pitchFamily="2" charset="2"/>
              <a:buNone/>
            </a:pPr>
            <a:r>
              <a:rPr lang="en-US" altLang="en-US"/>
              <a:t> </a:t>
            </a:r>
          </a:p>
          <a:p>
            <a:pPr eaLnBrk="1" hangingPunct="1">
              <a:buFont typeface="Wingdings" panose="05000000000000000000" pitchFamily="2" charset="2"/>
              <a:buNone/>
            </a:pPr>
            <a:r>
              <a:rPr lang="en-US" altLang="en-US"/>
              <a:t>Na</a:t>
            </a:r>
            <a:r>
              <a:rPr lang="en-US" altLang="en-US" baseline="-25000"/>
              <a:t>(S) </a:t>
            </a:r>
            <a:r>
              <a:rPr lang="en-US" altLang="en-US"/>
              <a:t>→</a:t>
            </a:r>
            <a:r>
              <a:rPr lang="en-US" altLang="en-US" baseline="-25000"/>
              <a:t> </a:t>
            </a:r>
            <a:r>
              <a:rPr lang="en-US" altLang="en-US"/>
              <a:t>Na</a:t>
            </a:r>
            <a:r>
              <a:rPr lang="en-US" altLang="en-US" baseline="-25000"/>
              <a:t>(g) </a:t>
            </a:r>
            <a:r>
              <a:rPr lang="en-US" altLang="en-US"/>
              <a:t>  ∆H</a:t>
            </a:r>
            <a:r>
              <a:rPr lang="en-US" altLang="en-US" baseline="30000"/>
              <a:t>0</a:t>
            </a:r>
            <a:r>
              <a:rPr lang="en-US" altLang="en-US" baseline="-25000"/>
              <a:t>s</a:t>
            </a:r>
            <a:r>
              <a:rPr lang="en-US" altLang="en-US"/>
              <a:t>  = 100.6 kJ        	</a:t>
            </a:r>
            <a:endParaRPr lang="he-IL" altLang="en-US" b="1"/>
          </a:p>
        </p:txBody>
      </p:sp>
      <p:sp>
        <p:nvSpPr>
          <p:cNvPr id="92164" name="Text Box 4">
            <a:extLst>
              <a:ext uri="{FF2B5EF4-FFF2-40B4-BE49-F238E27FC236}">
                <a16:creationId xmlns:a16="http://schemas.microsoft.com/office/drawing/2014/main" id="{4A4D9983-E172-DEF7-59A8-35BE8DC1EF16}"/>
              </a:ext>
            </a:extLst>
          </p:cNvPr>
          <p:cNvSpPr txBox="1">
            <a:spLocks noChangeArrowheads="1"/>
          </p:cNvSpPr>
          <p:nvPr/>
        </p:nvSpPr>
        <p:spPr bwMode="auto">
          <a:xfrm>
            <a:off x="0" y="6092825"/>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b="1">
                <a:solidFill>
                  <a:srgbClr val="000000"/>
                </a:solidFill>
              </a:rPr>
              <a:t>שאלות עמ' 57  </a:t>
            </a:r>
            <a:endParaRPr lang="en-US" altLang="en-US" b="1">
              <a:solidFill>
                <a:srgbClr val="000000"/>
              </a:solidFill>
            </a:endParaRPr>
          </a:p>
        </p:txBody>
      </p:sp>
      <p:sp>
        <p:nvSpPr>
          <p:cNvPr id="10245" name="Rectangle 4">
            <a:extLst>
              <a:ext uri="{FF2B5EF4-FFF2-40B4-BE49-F238E27FC236}">
                <a16:creationId xmlns:a16="http://schemas.microsoft.com/office/drawing/2014/main" id="{E78B962B-DF61-522D-6054-D3B9D0539DD6}"/>
              </a:ext>
            </a:extLst>
          </p:cNvPr>
          <p:cNvSpPr>
            <a:spLocks noChangeArrowheads="1"/>
          </p:cNvSpPr>
          <p:nvPr/>
        </p:nvSpPr>
        <p:spPr bwMode="auto">
          <a:xfrm>
            <a:off x="3959225" y="6129338"/>
            <a:ext cx="375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en-US"/>
              <a:t>כל הערכים מתייחסים לאותה טמפרטורה</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Line 58" descr="דיאגרמת אנרגיה">
            <a:extLst>
              <a:ext uri="{FF2B5EF4-FFF2-40B4-BE49-F238E27FC236}">
                <a16:creationId xmlns:a16="http://schemas.microsoft.com/office/drawing/2014/main" id="{4C3F6B91-32A7-6B09-3A16-9EAC64141356}"/>
              </a:ext>
            </a:extLst>
          </p:cNvPr>
          <p:cNvSpPr>
            <a:spLocks noChangeShapeType="1"/>
          </p:cNvSpPr>
          <p:nvPr/>
        </p:nvSpPr>
        <p:spPr bwMode="auto">
          <a:xfrm flipV="1">
            <a:off x="3492500" y="2816225"/>
            <a:ext cx="34925" cy="2268538"/>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45" name="Text Box 61">
            <a:extLst>
              <a:ext uri="{FF2B5EF4-FFF2-40B4-BE49-F238E27FC236}">
                <a16:creationId xmlns:a16="http://schemas.microsoft.com/office/drawing/2014/main" id="{B26F97A4-FF3C-C332-658C-55CE67AB43A1}"/>
              </a:ext>
            </a:extLst>
          </p:cNvPr>
          <p:cNvSpPr txBox="1">
            <a:spLocks noGrp="1" noChangeArrowheads="1"/>
          </p:cNvSpPr>
          <p:nvPr>
            <p:ph type="title" idx="4294967295"/>
          </p:nvPr>
        </p:nvSpPr>
        <p:spPr bwMode="auto">
          <a:xfrm>
            <a:off x="3024188" y="260350"/>
            <a:ext cx="5791200" cy="64135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mn-ea"/>
                <a:cs typeface="Arial" charset="0"/>
              </a:rPr>
              <a:t>מעברי מצבי צבירה</a:t>
            </a:r>
            <a:r>
              <a:rPr kumimoji="0" 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mn-ea"/>
                <a:cs typeface="Arial" charset="0"/>
              </a:rPr>
              <a:t> </a:t>
            </a:r>
            <a:r>
              <a:rPr kumimoji="0" lang="he-IL"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mn-ea"/>
                <a:cs typeface="Arial" charset="0"/>
              </a:rPr>
              <a:t>ו- </a:t>
            </a:r>
            <a:r>
              <a:rPr kumimoji="0" 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Symbol" pitchFamily="18" charset="2"/>
                <a:ea typeface="+mn-ea"/>
                <a:cs typeface="Aharoni" pitchFamily="2" charset="-79"/>
                <a:sym typeface="Symbol" pitchFamily="18" charset="2"/>
              </a:rPr>
              <a:t>DH</a:t>
            </a:r>
            <a:r>
              <a:rPr kumimoji="0" lang="he-IL" sz="3600" b="1" i="0" u="none" strike="noStrike" kern="1200" cap="none" spc="0" normalizeH="0" baseline="-25000" noProof="0" dirty="0">
                <a:ln>
                  <a:noFill/>
                </a:ln>
                <a:solidFill>
                  <a:schemeClr val="tx1"/>
                </a:solidFill>
                <a:effectLst>
                  <a:outerShdw blurRad="38100" dist="38100" dir="2700000" algn="tl">
                    <a:srgbClr val="C0C0C0"/>
                  </a:outerShdw>
                </a:effectLst>
                <a:uLnTx/>
                <a:uFillTx/>
                <a:latin typeface="Arial" charset="0"/>
                <a:ea typeface="+mn-ea"/>
                <a:cs typeface="David" pitchFamily="2" charset="-79"/>
                <a:sym typeface="Symbol" pitchFamily="18" charset="2"/>
              </a:rPr>
              <a:t> </a:t>
            </a:r>
          </a:p>
        </p:txBody>
      </p:sp>
      <p:grpSp>
        <p:nvGrpSpPr>
          <p:cNvPr id="2" name="Group 1" descr="דיאגרמת אנרגיה">
            <a:extLst>
              <a:ext uri="{FF2B5EF4-FFF2-40B4-BE49-F238E27FC236}">
                <a16:creationId xmlns:a16="http://schemas.microsoft.com/office/drawing/2014/main" id="{7AF95A7A-B814-E0B0-9781-4E41496094AC}"/>
              </a:ext>
            </a:extLst>
          </p:cNvPr>
          <p:cNvGrpSpPr/>
          <p:nvPr/>
        </p:nvGrpSpPr>
        <p:grpSpPr>
          <a:xfrm>
            <a:off x="363962" y="914400"/>
            <a:ext cx="3919113" cy="5638800"/>
            <a:chOff x="363962" y="914400"/>
            <a:chExt cx="3919113" cy="5638800"/>
          </a:xfrm>
        </p:grpSpPr>
        <p:sp>
          <p:nvSpPr>
            <p:cNvPr id="23555" name="Line 2">
              <a:extLst>
                <a:ext uri="{FF2B5EF4-FFF2-40B4-BE49-F238E27FC236}">
                  <a16:creationId xmlns:a16="http://schemas.microsoft.com/office/drawing/2014/main" id="{409946F1-B312-DA8B-4670-9591FE804ECA}"/>
                </a:ext>
              </a:extLst>
            </p:cNvPr>
            <p:cNvSpPr>
              <a:spLocks noChangeShapeType="1"/>
            </p:cNvSpPr>
            <p:nvPr/>
          </p:nvSpPr>
          <p:spPr bwMode="auto">
            <a:xfrm>
              <a:off x="1353860" y="2863850"/>
              <a:ext cx="29133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7" name="Line 20">
              <a:extLst>
                <a:ext uri="{FF2B5EF4-FFF2-40B4-BE49-F238E27FC236}">
                  <a16:creationId xmlns:a16="http://schemas.microsoft.com/office/drawing/2014/main" id="{92BFBC4B-BFCC-540B-B991-E9F74966A132}"/>
                </a:ext>
              </a:extLst>
            </p:cNvPr>
            <p:cNvSpPr>
              <a:spLocks noChangeShapeType="1"/>
            </p:cNvSpPr>
            <p:nvPr/>
          </p:nvSpPr>
          <p:spPr bwMode="auto">
            <a:xfrm flipV="1">
              <a:off x="1676400" y="914400"/>
              <a:ext cx="0" cy="5638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68" name="Text Box 21">
              <a:extLst>
                <a:ext uri="{FF2B5EF4-FFF2-40B4-BE49-F238E27FC236}">
                  <a16:creationId xmlns:a16="http://schemas.microsoft.com/office/drawing/2014/main" id="{2CB3DC42-4AED-4C2E-F1DC-AA8B098B606B}"/>
                </a:ext>
              </a:extLst>
            </p:cNvPr>
            <p:cNvSpPr txBox="1">
              <a:spLocks noChangeArrowheads="1"/>
            </p:cNvSpPr>
            <p:nvPr/>
          </p:nvSpPr>
          <p:spPr bwMode="auto">
            <a:xfrm>
              <a:off x="363962" y="1916113"/>
              <a:ext cx="94255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a:t>H</a:t>
              </a:r>
            </a:p>
          </p:txBody>
        </p:sp>
        <p:sp>
          <p:nvSpPr>
            <p:cNvPr id="11269" name="Line 24">
              <a:extLst>
                <a:ext uri="{FF2B5EF4-FFF2-40B4-BE49-F238E27FC236}">
                  <a16:creationId xmlns:a16="http://schemas.microsoft.com/office/drawing/2014/main" id="{462E3B28-5032-DC86-F917-635D279F7B53}"/>
                </a:ext>
              </a:extLst>
            </p:cNvPr>
            <p:cNvSpPr>
              <a:spLocks noChangeShapeType="1"/>
            </p:cNvSpPr>
            <p:nvPr/>
          </p:nvSpPr>
          <p:spPr bwMode="auto">
            <a:xfrm>
              <a:off x="1379221" y="5876925"/>
              <a:ext cx="282765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 name="Text Box 31">
              <a:extLst>
                <a:ext uri="{FF2B5EF4-FFF2-40B4-BE49-F238E27FC236}">
                  <a16:creationId xmlns:a16="http://schemas.microsoft.com/office/drawing/2014/main" id="{FE448FC1-3B20-4287-2569-AB0A40D308BA}"/>
                </a:ext>
              </a:extLst>
            </p:cNvPr>
            <p:cNvSpPr txBox="1">
              <a:spLocks noChangeArrowheads="1"/>
            </p:cNvSpPr>
            <p:nvPr/>
          </p:nvSpPr>
          <p:spPr bwMode="auto">
            <a:xfrm>
              <a:off x="2159732" y="5329238"/>
              <a:ext cx="16280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2800" b="1"/>
                <a:t>H</a:t>
              </a:r>
              <a:r>
                <a:rPr lang="en-US" altLang="en-US" sz="2800" b="1" baseline="-25000"/>
                <a:t>2</a:t>
              </a:r>
              <a:r>
                <a:rPr lang="en-US" altLang="en-US" sz="2800" b="1"/>
                <a:t>O (s)</a:t>
              </a:r>
              <a:r>
                <a:rPr lang="en-US" altLang="en-US" b="1"/>
                <a:t>  </a:t>
              </a:r>
            </a:p>
          </p:txBody>
        </p:sp>
        <p:sp>
          <p:nvSpPr>
            <p:cNvPr id="11271" name="Line 53">
              <a:extLst>
                <a:ext uri="{FF2B5EF4-FFF2-40B4-BE49-F238E27FC236}">
                  <a16:creationId xmlns:a16="http://schemas.microsoft.com/office/drawing/2014/main" id="{0C477E62-A9AA-83AE-F291-1DB8025120DA}"/>
                </a:ext>
              </a:extLst>
            </p:cNvPr>
            <p:cNvSpPr>
              <a:spLocks noChangeShapeType="1"/>
            </p:cNvSpPr>
            <p:nvPr/>
          </p:nvSpPr>
          <p:spPr bwMode="auto">
            <a:xfrm>
              <a:off x="1369735" y="5084763"/>
              <a:ext cx="29133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3" name="Text Box 31">
              <a:extLst>
                <a:ext uri="{FF2B5EF4-FFF2-40B4-BE49-F238E27FC236}">
                  <a16:creationId xmlns:a16="http://schemas.microsoft.com/office/drawing/2014/main" id="{2F44837D-2816-4143-1413-3894E8F3AA87}"/>
                </a:ext>
              </a:extLst>
            </p:cNvPr>
            <p:cNvSpPr txBox="1">
              <a:spLocks noChangeArrowheads="1"/>
            </p:cNvSpPr>
            <p:nvPr/>
          </p:nvSpPr>
          <p:spPr bwMode="auto">
            <a:xfrm>
              <a:off x="2231170" y="2241550"/>
              <a:ext cx="16280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2800" b="1"/>
                <a:t>H</a:t>
              </a:r>
              <a:r>
                <a:rPr lang="en-US" altLang="en-US" sz="2800" b="1" baseline="-25000"/>
                <a:t>2</a:t>
              </a:r>
              <a:r>
                <a:rPr lang="en-US" altLang="en-US" sz="2800" b="1"/>
                <a:t>O (g)</a:t>
              </a:r>
              <a:r>
                <a:rPr lang="en-US" altLang="en-US" b="1"/>
                <a:t>  </a:t>
              </a:r>
            </a:p>
          </p:txBody>
        </p:sp>
        <p:sp>
          <p:nvSpPr>
            <p:cNvPr id="11275" name="Text Box 31">
              <a:extLst>
                <a:ext uri="{FF2B5EF4-FFF2-40B4-BE49-F238E27FC236}">
                  <a16:creationId xmlns:a16="http://schemas.microsoft.com/office/drawing/2014/main" id="{27E04AB2-D827-DC2F-48BB-9488BFC03979}"/>
                </a:ext>
              </a:extLst>
            </p:cNvPr>
            <p:cNvSpPr txBox="1">
              <a:spLocks noChangeArrowheads="1"/>
            </p:cNvSpPr>
            <p:nvPr/>
          </p:nvSpPr>
          <p:spPr bwMode="auto">
            <a:xfrm>
              <a:off x="2159732" y="4508500"/>
              <a:ext cx="162804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2800" b="1"/>
                <a:t>H</a:t>
              </a:r>
              <a:r>
                <a:rPr lang="en-US" altLang="en-US" sz="2800" b="1" baseline="-25000"/>
                <a:t>2</a:t>
              </a:r>
              <a:r>
                <a:rPr lang="en-US" altLang="en-US" sz="2800" b="1"/>
                <a:t>O (l)</a:t>
              </a:r>
              <a:r>
                <a:rPr lang="en-US" altLang="en-US" b="1"/>
                <a:t>  </a:t>
              </a:r>
            </a:p>
          </p:txBody>
        </p:sp>
      </p:grpSp>
      <p:sp>
        <p:nvSpPr>
          <p:cNvPr id="11276" name="Line 58" descr="חץ">
            <a:extLst>
              <a:ext uri="{FF2B5EF4-FFF2-40B4-BE49-F238E27FC236}">
                <a16:creationId xmlns:a16="http://schemas.microsoft.com/office/drawing/2014/main" id="{F0D7F08C-9E57-8FE7-3BF9-C81A9E0CE3FF}"/>
              </a:ext>
            </a:extLst>
          </p:cNvPr>
          <p:cNvSpPr>
            <a:spLocks noChangeShapeType="1"/>
          </p:cNvSpPr>
          <p:nvPr/>
        </p:nvSpPr>
        <p:spPr bwMode="auto">
          <a:xfrm flipH="1" flipV="1">
            <a:off x="3851275" y="5084763"/>
            <a:ext cx="0" cy="828675"/>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7" name="Rectangle 37">
            <a:extLst>
              <a:ext uri="{FF2B5EF4-FFF2-40B4-BE49-F238E27FC236}">
                <a16:creationId xmlns:a16="http://schemas.microsoft.com/office/drawing/2014/main" id="{EB928522-9287-1699-C3C0-4D73582CDC27}"/>
              </a:ext>
            </a:extLst>
          </p:cNvPr>
          <p:cNvSpPr>
            <a:spLocks noChangeArrowheads="1"/>
          </p:cNvSpPr>
          <p:nvPr/>
        </p:nvSpPr>
        <p:spPr bwMode="auto">
          <a:xfrm>
            <a:off x="3978275" y="5229225"/>
            <a:ext cx="2106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sz="3200" b="1">
                <a:solidFill>
                  <a:srgbClr val="C00000"/>
                </a:solidFill>
              </a:rPr>
              <a:t>Δ</a:t>
            </a:r>
            <a:r>
              <a:rPr lang="en-US" altLang="en-US" sz="3200" b="1">
                <a:solidFill>
                  <a:srgbClr val="C00000"/>
                </a:solidFill>
              </a:rPr>
              <a:t>H°</a:t>
            </a:r>
            <a:r>
              <a:rPr lang="en-US" altLang="en-US" sz="3200" b="1" baseline="-25000">
                <a:solidFill>
                  <a:srgbClr val="C00000"/>
                </a:solidFill>
              </a:rPr>
              <a:t>m</a:t>
            </a:r>
            <a:r>
              <a:rPr lang="en-US" altLang="en-US" sz="3200" b="1">
                <a:solidFill>
                  <a:srgbClr val="C00000"/>
                </a:solidFill>
              </a:rPr>
              <a:t>=6kJ</a:t>
            </a:r>
          </a:p>
        </p:txBody>
      </p:sp>
      <p:sp>
        <p:nvSpPr>
          <p:cNvPr id="23567" name="Rectangle 38">
            <a:extLst>
              <a:ext uri="{FF2B5EF4-FFF2-40B4-BE49-F238E27FC236}">
                <a16:creationId xmlns:a16="http://schemas.microsoft.com/office/drawing/2014/main" id="{93FEA994-3214-C516-9296-2A42EB0D91DD}"/>
              </a:ext>
            </a:extLst>
          </p:cNvPr>
          <p:cNvSpPr>
            <a:spLocks noChangeArrowheads="1"/>
          </p:cNvSpPr>
          <p:nvPr/>
        </p:nvSpPr>
        <p:spPr bwMode="auto">
          <a:xfrm>
            <a:off x="3492500" y="3716338"/>
            <a:ext cx="368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33CC"/>
                </a:solidFill>
                <a:latin typeface="Symbol" panose="05050102010706020507" pitchFamily="18" charset="2"/>
              </a:rPr>
              <a:t> </a:t>
            </a:r>
            <a:r>
              <a:rPr lang="el-GR" altLang="en-US" sz="4400" b="1">
                <a:solidFill>
                  <a:srgbClr val="002060"/>
                </a:solidFill>
              </a:rPr>
              <a:t>Δ</a:t>
            </a:r>
            <a:r>
              <a:rPr lang="en-US" altLang="en-US" sz="4400" b="1">
                <a:solidFill>
                  <a:srgbClr val="002060"/>
                </a:solidFill>
              </a:rPr>
              <a:t>H°b=40.7kJ</a:t>
            </a:r>
          </a:p>
          <a:p>
            <a:pPr eaLnBrk="1" hangingPunct="1"/>
            <a:endParaRPr lang="en-US" altLang="en-US">
              <a:solidFill>
                <a:srgbClr val="002060"/>
              </a:solidFill>
            </a:endParaRPr>
          </a:p>
        </p:txBody>
      </p:sp>
      <p:sp>
        <p:nvSpPr>
          <p:cNvPr id="15" name="Text Box 61">
            <a:extLst>
              <a:ext uri="{FF2B5EF4-FFF2-40B4-BE49-F238E27FC236}">
                <a16:creationId xmlns:a16="http://schemas.microsoft.com/office/drawing/2014/main" id="{2FE65FBB-5F51-6E31-180B-35955C73E21A}"/>
              </a:ext>
            </a:extLst>
          </p:cNvPr>
          <p:cNvSpPr txBox="1">
            <a:spLocks noChangeArrowheads="1"/>
          </p:cNvSpPr>
          <p:nvPr/>
        </p:nvSpPr>
        <p:spPr bwMode="auto">
          <a:xfrm>
            <a:off x="723900" y="1341438"/>
            <a:ext cx="8420100" cy="1200150"/>
          </a:xfrm>
          <a:prstGeom prst="rect">
            <a:avLst/>
          </a:prstGeom>
          <a:noFill/>
          <a:ln w="9525">
            <a:noFill/>
            <a:miter lim="800000"/>
            <a:headEnd/>
            <a:tailEnd/>
          </a:ln>
          <a:effectLst/>
        </p:spPr>
        <p:txBody>
          <a:bodyPr>
            <a:spAutoFit/>
          </a:bodyPr>
          <a:lstStyle/>
          <a:p>
            <a:pPr algn="r" rtl="1">
              <a:defRPr/>
            </a:pPr>
            <a:r>
              <a:rPr lang="en-US" sz="3600" b="1" dirty="0" err="1">
                <a:solidFill>
                  <a:srgbClr val="002060"/>
                </a:solidFill>
                <a:latin typeface="Symbol" pitchFamily="18" charset="2"/>
                <a:cs typeface="Arial" charset="0"/>
              </a:rPr>
              <a:t>D</a:t>
            </a:r>
            <a:r>
              <a:rPr lang="en-US" sz="3600" b="1" dirty="0" err="1">
                <a:solidFill>
                  <a:srgbClr val="002060"/>
                </a:solidFill>
                <a:latin typeface="Arial" charset="0"/>
                <a:cs typeface="Arial" charset="0"/>
              </a:rPr>
              <a:t>Hb</a:t>
            </a:r>
            <a:r>
              <a:rPr lang="en-US" sz="3600" b="1" dirty="0">
                <a:solidFill>
                  <a:srgbClr val="002060"/>
                </a:solidFill>
                <a:latin typeface="Arial" charset="0"/>
                <a:cs typeface="Arial" charset="0"/>
              </a:rPr>
              <a:t> </a:t>
            </a:r>
            <a:r>
              <a:rPr lang="he-IL" sz="3600" b="1" dirty="0">
                <a:effectLst>
                  <a:outerShdw blurRad="38100" dist="38100" dir="2700000" algn="tl">
                    <a:srgbClr val="C0C0C0"/>
                  </a:outerShdw>
                </a:effectLst>
                <a:latin typeface="Arial" charset="0"/>
                <a:cs typeface="Arial" charset="0"/>
              </a:rPr>
              <a:t>גדול\שווה\קטן מ</a:t>
            </a:r>
            <a:r>
              <a:rPr lang="en-US" sz="3600" b="1" dirty="0" err="1">
                <a:solidFill>
                  <a:srgbClr val="C00000"/>
                </a:solidFill>
                <a:latin typeface="Symbol" pitchFamily="18" charset="2"/>
                <a:cs typeface="Arial" charset="0"/>
              </a:rPr>
              <a:t>D</a:t>
            </a:r>
            <a:r>
              <a:rPr lang="en-US" sz="3600" b="1" dirty="0" err="1">
                <a:solidFill>
                  <a:srgbClr val="C00000"/>
                </a:solidFill>
                <a:latin typeface="Arial" charset="0"/>
                <a:cs typeface="Arial" charset="0"/>
              </a:rPr>
              <a:t>Hm</a:t>
            </a:r>
            <a:r>
              <a:rPr lang="he-IL" sz="3600" b="1" dirty="0">
                <a:effectLst>
                  <a:outerShdw blurRad="38100" dist="38100" dir="2700000" algn="tl">
                    <a:srgbClr val="C0C0C0"/>
                  </a:outerShdw>
                </a:effectLst>
                <a:latin typeface="Arial" charset="0"/>
                <a:cs typeface="Arial" charset="0"/>
              </a:rPr>
              <a:t>?</a:t>
            </a:r>
            <a:endParaRPr lang="en-US" sz="3600" dirty="0">
              <a:solidFill>
                <a:srgbClr val="C00000"/>
              </a:solidFill>
              <a:latin typeface="Arial" charset="0"/>
              <a:cs typeface="Arial" charset="0"/>
            </a:endParaRPr>
          </a:p>
          <a:p>
            <a:pPr algn="r" rtl="1">
              <a:defRPr/>
            </a:pPr>
            <a:r>
              <a:rPr lang="he-IL" sz="3600" b="1" dirty="0">
                <a:effectLst>
                  <a:outerShdw blurRad="38100" dist="38100" dir="2700000" algn="tl">
                    <a:srgbClr val="C0C0C0"/>
                  </a:outerShdw>
                </a:effectLst>
                <a:latin typeface="Arial" charset="0"/>
                <a:cs typeface="Arial" charset="0"/>
              </a:rPr>
              <a:t> </a:t>
            </a:r>
            <a:r>
              <a:rPr lang="he-IL" sz="3600" b="1" baseline="-25000" dirty="0">
                <a:effectLst>
                  <a:outerShdw blurRad="38100" dist="38100" dir="2700000" algn="tl">
                    <a:srgbClr val="C0C0C0"/>
                  </a:outerShdw>
                </a:effectLst>
                <a:latin typeface="Arial" charset="0"/>
                <a:cs typeface="David" pitchFamily="2" charset="-79"/>
                <a:sym typeface="Symbol" pitchFamily="18" charset="2"/>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3" name="Rectangle 2">
            <a:extLst>
              <a:ext uri="{FF2B5EF4-FFF2-40B4-BE49-F238E27FC236}">
                <a16:creationId xmlns:a16="http://schemas.microsoft.com/office/drawing/2014/main" id="{9808F60B-2CCE-4B5E-D4DE-84388977F3E9}"/>
              </a:ext>
            </a:extLst>
          </p:cNvPr>
          <p:cNvSpPr>
            <a:spLocks noGrp="1" noChangeArrowheads="1"/>
          </p:cNvSpPr>
          <p:nvPr>
            <p:ph type="title" idx="4294967295"/>
          </p:nvPr>
        </p:nvSpPr>
        <p:spPr bwMode="auto">
          <a:xfrm>
            <a:off x="287338" y="188913"/>
            <a:ext cx="8569325" cy="7921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en-US"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שינויי אנתלפיה במהלך שינויים במצבי צבירה במים</a:t>
            </a:r>
          </a:p>
        </p:txBody>
      </p:sp>
      <p:sp>
        <p:nvSpPr>
          <p:cNvPr id="12292" name="Text Box 21">
            <a:extLst>
              <a:ext uri="{FF2B5EF4-FFF2-40B4-BE49-F238E27FC236}">
                <a16:creationId xmlns:a16="http://schemas.microsoft.com/office/drawing/2014/main" id="{465032CB-F6C0-54A6-9E63-2A30B967B58E}"/>
              </a:ext>
              <a:ext uri="{C183D7F6-B498-43B3-948B-1728B52AA6E4}">
                <adec:decorative xmlns:adec="http://schemas.microsoft.com/office/drawing/2017/decorative" val="1"/>
              </a:ext>
            </a:extLst>
          </p:cNvPr>
          <p:cNvSpPr txBox="1">
            <a:spLocks noChangeArrowheads="1"/>
          </p:cNvSpPr>
          <p:nvPr/>
        </p:nvSpPr>
        <p:spPr bwMode="auto">
          <a:xfrm>
            <a:off x="142875" y="1628775"/>
            <a:ext cx="83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t>H</a:t>
            </a:r>
          </a:p>
        </p:txBody>
      </p:sp>
      <p:sp>
        <p:nvSpPr>
          <p:cNvPr id="12294" name="Text Box 31">
            <a:extLst>
              <a:ext uri="{FF2B5EF4-FFF2-40B4-BE49-F238E27FC236}">
                <a16:creationId xmlns:a16="http://schemas.microsoft.com/office/drawing/2014/main" id="{D76BA9A3-31E8-6386-6BE6-41FCCDA9244B}"/>
              </a:ext>
              <a:ext uri="{C183D7F6-B498-43B3-948B-1728B52AA6E4}">
                <adec:decorative xmlns:adec="http://schemas.microsoft.com/office/drawing/2017/decorative" val="1"/>
              </a:ext>
            </a:extLst>
          </p:cNvPr>
          <p:cNvSpPr txBox="1">
            <a:spLocks noChangeArrowheads="1"/>
          </p:cNvSpPr>
          <p:nvPr/>
        </p:nvSpPr>
        <p:spPr bwMode="auto">
          <a:xfrm>
            <a:off x="1449388" y="4752975"/>
            <a:ext cx="1447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2800" b="1"/>
              <a:t>H</a:t>
            </a:r>
            <a:r>
              <a:rPr lang="en-US" altLang="en-US" sz="2800" b="1" baseline="-25000"/>
              <a:t>2</a:t>
            </a:r>
            <a:r>
              <a:rPr lang="en-US" altLang="en-US" sz="2800" b="1"/>
              <a:t>O (s)</a:t>
            </a:r>
            <a:r>
              <a:rPr lang="en-US" altLang="en-US" b="1"/>
              <a:t>  </a:t>
            </a:r>
          </a:p>
        </p:txBody>
      </p:sp>
      <p:sp>
        <p:nvSpPr>
          <p:cNvPr id="23563" name="Text Box 31">
            <a:extLst>
              <a:ext uri="{FF2B5EF4-FFF2-40B4-BE49-F238E27FC236}">
                <a16:creationId xmlns:a16="http://schemas.microsoft.com/office/drawing/2014/main" id="{6D435684-2A83-C6C5-9B28-3F0BB8078DEF}"/>
              </a:ext>
              <a:ext uri="{C183D7F6-B498-43B3-948B-1728B52AA6E4}">
                <adec:decorative xmlns:adec="http://schemas.microsoft.com/office/drawing/2017/decorative" val="1"/>
              </a:ext>
            </a:extLst>
          </p:cNvPr>
          <p:cNvSpPr txBox="1">
            <a:spLocks noChangeArrowheads="1"/>
          </p:cNvSpPr>
          <p:nvPr/>
        </p:nvSpPr>
        <p:spPr bwMode="auto">
          <a:xfrm>
            <a:off x="1520825" y="1665288"/>
            <a:ext cx="1447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2800" b="1"/>
              <a:t>H</a:t>
            </a:r>
            <a:r>
              <a:rPr lang="en-US" altLang="en-US" sz="2800" b="1" baseline="-25000"/>
              <a:t>2</a:t>
            </a:r>
            <a:r>
              <a:rPr lang="en-US" altLang="en-US" sz="2800" b="1"/>
              <a:t>O (g)</a:t>
            </a:r>
            <a:r>
              <a:rPr lang="en-US" altLang="en-US" b="1"/>
              <a:t>  </a:t>
            </a:r>
          </a:p>
        </p:txBody>
      </p:sp>
      <p:sp>
        <p:nvSpPr>
          <p:cNvPr id="12298" name="Text Box 31">
            <a:extLst>
              <a:ext uri="{FF2B5EF4-FFF2-40B4-BE49-F238E27FC236}">
                <a16:creationId xmlns:a16="http://schemas.microsoft.com/office/drawing/2014/main" id="{1427AAE6-A30B-1FE7-4B86-343A4BED3A7F}"/>
              </a:ext>
              <a:ext uri="{C183D7F6-B498-43B3-948B-1728B52AA6E4}">
                <adec:decorative xmlns:adec="http://schemas.microsoft.com/office/drawing/2017/decorative" val="1"/>
              </a:ext>
            </a:extLst>
          </p:cNvPr>
          <p:cNvSpPr txBox="1">
            <a:spLocks noChangeArrowheads="1"/>
          </p:cNvSpPr>
          <p:nvPr/>
        </p:nvSpPr>
        <p:spPr bwMode="auto">
          <a:xfrm>
            <a:off x="1449388" y="3932238"/>
            <a:ext cx="144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2800" b="1"/>
              <a:t>H</a:t>
            </a:r>
            <a:r>
              <a:rPr lang="en-US" altLang="en-US" sz="2800" b="1" baseline="-25000"/>
              <a:t>2</a:t>
            </a:r>
            <a:r>
              <a:rPr lang="en-US" altLang="en-US" sz="2800" b="1"/>
              <a:t>O (l)</a:t>
            </a:r>
            <a:r>
              <a:rPr lang="en-US" altLang="en-US" b="1"/>
              <a:t>  </a:t>
            </a:r>
          </a:p>
        </p:txBody>
      </p:sp>
      <p:sp>
        <p:nvSpPr>
          <p:cNvPr id="12300" name="Rectangle 37">
            <a:extLst>
              <a:ext uri="{FF2B5EF4-FFF2-40B4-BE49-F238E27FC236}">
                <a16:creationId xmlns:a16="http://schemas.microsoft.com/office/drawing/2014/main" id="{958BB02F-2F3C-8EA8-ED8B-D98574185A39}"/>
              </a:ext>
              <a:ext uri="{C183D7F6-B498-43B3-948B-1728B52AA6E4}">
                <adec:decorative xmlns:adec="http://schemas.microsoft.com/office/drawing/2017/decorative" val="1"/>
              </a:ext>
            </a:extLst>
          </p:cNvPr>
          <p:cNvSpPr>
            <a:spLocks noChangeArrowheads="1"/>
          </p:cNvSpPr>
          <p:nvPr/>
        </p:nvSpPr>
        <p:spPr bwMode="auto">
          <a:xfrm>
            <a:off x="3098800" y="4652963"/>
            <a:ext cx="2082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sz="3200" b="1">
                <a:solidFill>
                  <a:srgbClr val="FF3399"/>
                </a:solidFill>
              </a:rPr>
              <a:t>Δ</a:t>
            </a:r>
            <a:r>
              <a:rPr lang="en-US" altLang="en-US" sz="3200" b="1">
                <a:solidFill>
                  <a:srgbClr val="FF3399"/>
                </a:solidFill>
              </a:rPr>
              <a:t>H°</a:t>
            </a:r>
            <a:r>
              <a:rPr lang="en-US" altLang="en-US" sz="3200" b="1" baseline="-25000">
                <a:solidFill>
                  <a:srgbClr val="FF3399"/>
                </a:solidFill>
              </a:rPr>
              <a:t>m</a:t>
            </a:r>
            <a:r>
              <a:rPr lang="en-US" altLang="en-US" sz="3200" b="1">
                <a:solidFill>
                  <a:srgbClr val="FF3399"/>
                </a:solidFill>
              </a:rPr>
              <a:t>=6kJ</a:t>
            </a:r>
          </a:p>
        </p:txBody>
      </p:sp>
      <p:sp>
        <p:nvSpPr>
          <p:cNvPr id="23567" name="Rectangle 38">
            <a:extLst>
              <a:ext uri="{FF2B5EF4-FFF2-40B4-BE49-F238E27FC236}">
                <a16:creationId xmlns:a16="http://schemas.microsoft.com/office/drawing/2014/main" id="{C7629CAE-31C4-6F47-C718-2157179A9BE4}"/>
              </a:ext>
              <a:ext uri="{C183D7F6-B498-43B3-948B-1728B52AA6E4}">
                <adec:decorative xmlns:adec="http://schemas.microsoft.com/office/drawing/2017/decorative" val="1"/>
              </a:ext>
            </a:extLst>
          </p:cNvPr>
          <p:cNvSpPr>
            <a:spLocks noChangeArrowheads="1"/>
          </p:cNvSpPr>
          <p:nvPr/>
        </p:nvSpPr>
        <p:spPr bwMode="auto">
          <a:xfrm>
            <a:off x="2674938" y="3140075"/>
            <a:ext cx="2759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chemeClr val="hlink"/>
                </a:solidFill>
                <a:latin typeface="Symbol" panose="05050102010706020507" pitchFamily="18" charset="2"/>
              </a:rPr>
              <a:t> </a:t>
            </a:r>
            <a:r>
              <a:rPr lang="el-GR" altLang="en-US" sz="3200" b="1">
                <a:solidFill>
                  <a:schemeClr val="hlink"/>
                </a:solidFill>
              </a:rPr>
              <a:t>Δ</a:t>
            </a:r>
            <a:r>
              <a:rPr lang="en-US" altLang="en-US" sz="3200" b="1">
                <a:solidFill>
                  <a:schemeClr val="hlink"/>
                </a:solidFill>
              </a:rPr>
              <a:t>H°b=40.7kJ</a:t>
            </a:r>
            <a:endParaRPr lang="en-US" altLang="en-US" sz="3200">
              <a:solidFill>
                <a:schemeClr val="hlink"/>
              </a:solidFill>
            </a:endParaRPr>
          </a:p>
        </p:txBody>
      </p:sp>
      <p:sp>
        <p:nvSpPr>
          <p:cNvPr id="17" name="Text Box 61">
            <a:extLst>
              <a:ext uri="{FF2B5EF4-FFF2-40B4-BE49-F238E27FC236}">
                <a16:creationId xmlns:a16="http://schemas.microsoft.com/office/drawing/2014/main" id="{66AF2114-2D48-3756-4321-5178FA5327C2}"/>
              </a:ext>
              <a:ext uri="{C183D7F6-B498-43B3-948B-1728B52AA6E4}">
                <adec:decorative xmlns:adec="http://schemas.microsoft.com/office/drawing/2017/decorative" val="1"/>
              </a:ext>
            </a:extLst>
          </p:cNvPr>
          <p:cNvSpPr txBox="1">
            <a:spLocks noChangeArrowheads="1"/>
          </p:cNvSpPr>
          <p:nvPr/>
        </p:nvSpPr>
        <p:spPr bwMode="auto">
          <a:xfrm>
            <a:off x="-73025" y="6135688"/>
            <a:ext cx="9144000" cy="461962"/>
          </a:xfrm>
          <a:prstGeom prst="rect">
            <a:avLst/>
          </a:prstGeom>
          <a:noFill/>
          <a:ln w="9525">
            <a:noFill/>
            <a:miter lim="800000"/>
            <a:headEnd/>
            <a:tailEnd/>
          </a:ln>
          <a:effectLst/>
        </p:spPr>
        <p:txBody>
          <a:bodyPr>
            <a:spAutoFit/>
          </a:bodyPr>
          <a:lstStyle/>
          <a:p>
            <a:pPr algn="r" rtl="1">
              <a:defRPr/>
            </a:pPr>
            <a:r>
              <a:rPr lang="he-IL" sz="2400" b="1" dirty="0">
                <a:solidFill>
                  <a:srgbClr val="002060"/>
                </a:solidFill>
                <a:latin typeface="Symbol" pitchFamily="18" charset="2"/>
                <a:cs typeface="Arial" charset="0"/>
              </a:rPr>
              <a:t>האנרגיה שנקלטת כאשר מול מים רותחים גבוהה מ-46.7 </a:t>
            </a:r>
            <a:r>
              <a:rPr lang="he-IL" sz="2400" b="1" dirty="0" err="1">
                <a:solidFill>
                  <a:srgbClr val="002060"/>
                </a:solidFill>
                <a:latin typeface="Symbol" pitchFamily="18" charset="2"/>
                <a:cs typeface="Arial" charset="0"/>
              </a:rPr>
              <a:t>קג'אול</a:t>
            </a:r>
            <a:r>
              <a:rPr lang="he-IL" sz="2400" b="1" dirty="0">
                <a:solidFill>
                  <a:srgbClr val="002060"/>
                </a:solidFill>
                <a:latin typeface="Symbol" pitchFamily="18" charset="2"/>
                <a:cs typeface="Arial" charset="0"/>
              </a:rPr>
              <a:t>-מדוע?</a:t>
            </a:r>
            <a:r>
              <a:rPr lang="he-IL" sz="2400" b="1" dirty="0">
                <a:effectLst>
                  <a:outerShdw blurRad="38100" dist="38100" dir="2700000" algn="tl">
                    <a:srgbClr val="000000"/>
                  </a:outerShdw>
                </a:effectLst>
                <a:latin typeface="Arial" charset="0"/>
                <a:cs typeface="Arial" charset="0"/>
              </a:rPr>
              <a:t> </a:t>
            </a:r>
            <a:r>
              <a:rPr lang="he-IL" sz="2400" b="1" baseline="-25000" dirty="0">
                <a:effectLst>
                  <a:outerShdw blurRad="38100" dist="38100" dir="2700000" algn="tl">
                    <a:srgbClr val="000000"/>
                  </a:outerShdw>
                </a:effectLst>
                <a:latin typeface="Arial" charset="0"/>
                <a:cs typeface="David" pitchFamily="2" charset="-79"/>
                <a:sym typeface="Symbol" pitchFamily="18" charset="2"/>
              </a:rPr>
              <a:t> </a:t>
            </a:r>
          </a:p>
        </p:txBody>
      </p:sp>
      <p:sp>
        <p:nvSpPr>
          <p:cNvPr id="12304" name="Rectangle 15">
            <a:extLst>
              <a:ext uri="{FF2B5EF4-FFF2-40B4-BE49-F238E27FC236}">
                <a16:creationId xmlns:a16="http://schemas.microsoft.com/office/drawing/2014/main" id="{B6C28488-1B88-14E8-05B4-0A7F8691E4B2}"/>
              </a:ext>
              <a:ext uri="{C183D7F6-B498-43B3-948B-1728B52AA6E4}">
                <adec:decorative xmlns:adec="http://schemas.microsoft.com/office/drawing/2017/decorative" val="0"/>
              </a:ext>
            </a:extLst>
          </p:cNvPr>
          <p:cNvSpPr>
            <a:spLocks noChangeArrowheads="1"/>
          </p:cNvSpPr>
          <p:nvPr/>
        </p:nvSpPr>
        <p:spPr bwMode="auto">
          <a:xfrm>
            <a:off x="5040313" y="1592263"/>
            <a:ext cx="41036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en-US" sz="3200" b="1" dirty="0">
                <a:solidFill>
                  <a:srgbClr val="FFFFFF"/>
                </a:solidFill>
              </a:rPr>
              <a:t>בהנחה שתהליך ההמראה, ההיתוך והאידוי </a:t>
            </a:r>
            <a:r>
              <a:rPr lang="he-IL" altLang="en-US" sz="3200" b="1" dirty="0">
                <a:solidFill>
                  <a:srgbClr val="FFC000"/>
                </a:solidFill>
              </a:rPr>
              <a:t>מתרחשים באותה טמפרטורה</a:t>
            </a:r>
            <a:endParaRPr lang="en-US" altLang="en-US" sz="3200" b="1" dirty="0">
              <a:solidFill>
                <a:srgbClr val="FFC000"/>
              </a:solidFill>
            </a:endParaRPr>
          </a:p>
          <a:p>
            <a:pPr algn="r" rtl="1" eaLnBrk="1" hangingPunct="1"/>
            <a:r>
              <a:rPr lang="he-IL" altLang="en-US" sz="3200" b="1" dirty="0">
                <a:solidFill>
                  <a:srgbClr val="FFFFFF"/>
                </a:solidFill>
              </a:rPr>
              <a:t>כמה אנרגיה נפלטת\נקלטת בתהליך ההמראה של מול מים?</a:t>
            </a:r>
            <a:endParaRPr lang="en-US" altLang="en-US" sz="3200" b="1" dirty="0">
              <a:solidFill>
                <a:srgbClr val="FFFFFF"/>
              </a:solidFill>
            </a:endParaRPr>
          </a:p>
        </p:txBody>
      </p:sp>
      <p:sp>
        <p:nvSpPr>
          <p:cNvPr id="12305" name="Text Box 31">
            <a:extLst>
              <a:ext uri="{FF2B5EF4-FFF2-40B4-BE49-F238E27FC236}">
                <a16:creationId xmlns:a16="http://schemas.microsoft.com/office/drawing/2014/main" id="{D0146F58-F506-9986-F488-B7B87A6676D4}"/>
              </a:ext>
              <a:ext uri="{C183D7F6-B498-43B3-948B-1728B52AA6E4}">
                <adec:decorative xmlns:adec="http://schemas.microsoft.com/office/drawing/2017/decorative" val="1"/>
              </a:ext>
            </a:extLst>
          </p:cNvPr>
          <p:cNvSpPr txBox="1">
            <a:spLocks noChangeArrowheads="1"/>
          </p:cNvSpPr>
          <p:nvPr/>
        </p:nvSpPr>
        <p:spPr bwMode="auto">
          <a:xfrm>
            <a:off x="5256213" y="5337175"/>
            <a:ext cx="36369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2800" b="1"/>
              <a:t>H</a:t>
            </a:r>
            <a:r>
              <a:rPr lang="en-US" altLang="en-US" sz="2800" b="1" baseline="-25000"/>
              <a:t>2</a:t>
            </a:r>
            <a:r>
              <a:rPr lang="en-US" altLang="en-US" sz="2800" b="1"/>
              <a:t>O (s)</a:t>
            </a:r>
            <a:r>
              <a:rPr lang="en-US" altLang="en-US" sz="2800" b="1">
                <a:sym typeface="Wingdings" panose="05000000000000000000" pitchFamily="2" charset="2"/>
              </a:rPr>
              <a:t></a:t>
            </a:r>
            <a:r>
              <a:rPr lang="en-US" altLang="en-US" sz="2800" b="1">
                <a:solidFill>
                  <a:srgbClr val="FFFFFF"/>
                </a:solidFill>
              </a:rPr>
              <a:t>H</a:t>
            </a:r>
            <a:r>
              <a:rPr lang="en-US" altLang="en-US" sz="2800" b="1" baseline="-25000">
                <a:solidFill>
                  <a:srgbClr val="FFFFFF"/>
                </a:solidFill>
              </a:rPr>
              <a:t>2</a:t>
            </a:r>
            <a:r>
              <a:rPr lang="en-US" altLang="en-US" sz="2800" b="1">
                <a:solidFill>
                  <a:srgbClr val="FFFFFF"/>
                </a:solidFill>
              </a:rPr>
              <a:t>O (g)</a:t>
            </a:r>
            <a:r>
              <a:rPr lang="en-US" altLang="en-US" b="1">
                <a:solidFill>
                  <a:srgbClr val="FFFFFF"/>
                </a:solidFill>
              </a:rPr>
              <a:t>  </a:t>
            </a:r>
          </a:p>
          <a:p>
            <a:pPr algn="r" rtl="1" eaLnBrk="1" hangingPunct="1"/>
            <a:r>
              <a:rPr lang="en-US" altLang="en-US" b="1"/>
              <a:t>  </a:t>
            </a:r>
          </a:p>
        </p:txBody>
      </p:sp>
      <p:grpSp>
        <p:nvGrpSpPr>
          <p:cNvPr id="3" name="Group 2">
            <a:extLst>
              <a:ext uri="{FF2B5EF4-FFF2-40B4-BE49-F238E27FC236}">
                <a16:creationId xmlns:a16="http://schemas.microsoft.com/office/drawing/2014/main" id="{0BAC8036-1838-96DD-63D9-862A87F688EC}"/>
              </a:ext>
              <a:ext uri="{C183D7F6-B498-43B3-948B-1728B52AA6E4}">
                <adec:decorative xmlns:adec="http://schemas.microsoft.com/office/drawing/2017/decorative" val="1"/>
              </a:ext>
            </a:extLst>
          </p:cNvPr>
          <p:cNvGrpSpPr/>
          <p:nvPr/>
        </p:nvGrpSpPr>
        <p:grpSpPr>
          <a:xfrm>
            <a:off x="785813" y="1484313"/>
            <a:ext cx="2606675" cy="4492625"/>
            <a:chOff x="785813" y="1484313"/>
            <a:chExt cx="2606675" cy="4492625"/>
          </a:xfrm>
        </p:grpSpPr>
        <p:sp>
          <p:nvSpPr>
            <p:cNvPr id="12299" name="Line 58">
              <a:extLst>
                <a:ext uri="{FF2B5EF4-FFF2-40B4-BE49-F238E27FC236}">
                  <a16:creationId xmlns:a16="http://schemas.microsoft.com/office/drawing/2014/main" id="{D2F7ACBE-9029-96BA-1E06-18171AAACBD5}"/>
                </a:ext>
              </a:extLst>
            </p:cNvPr>
            <p:cNvSpPr>
              <a:spLocks noChangeShapeType="1"/>
            </p:cNvSpPr>
            <p:nvPr/>
          </p:nvSpPr>
          <p:spPr bwMode="auto">
            <a:xfrm flipH="1" flipV="1">
              <a:off x="2960688" y="4508500"/>
              <a:ext cx="0" cy="828675"/>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a:extLst>
                <a:ext uri="{FF2B5EF4-FFF2-40B4-BE49-F238E27FC236}">
                  <a16:creationId xmlns:a16="http://schemas.microsoft.com/office/drawing/2014/main" id="{6B0614C1-6A3E-FE13-3930-1D85C3E58790}"/>
                </a:ext>
              </a:extLst>
            </p:cNvPr>
            <p:cNvGrpSpPr/>
            <p:nvPr/>
          </p:nvGrpSpPr>
          <p:grpSpPr>
            <a:xfrm>
              <a:off x="785813" y="1484313"/>
              <a:ext cx="2606675" cy="4492625"/>
              <a:chOff x="785813" y="1484313"/>
              <a:chExt cx="2606675" cy="4492625"/>
            </a:xfrm>
          </p:grpSpPr>
          <p:sp>
            <p:nvSpPr>
              <p:cNvPr id="23555" name="Line 2">
                <a:extLst>
                  <a:ext uri="{FF2B5EF4-FFF2-40B4-BE49-F238E27FC236}">
                    <a16:creationId xmlns:a16="http://schemas.microsoft.com/office/drawing/2014/main" id="{7877E1F6-5BFA-BEAC-B14C-D9A4FA80D94E}"/>
                  </a:ext>
                </a:extLst>
              </p:cNvPr>
              <p:cNvSpPr>
                <a:spLocks noChangeShapeType="1"/>
              </p:cNvSpPr>
              <p:nvPr/>
            </p:nvSpPr>
            <p:spPr bwMode="auto">
              <a:xfrm>
                <a:off x="785813" y="2287588"/>
                <a:ext cx="2590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1" name="Line 20">
                <a:extLst>
                  <a:ext uri="{FF2B5EF4-FFF2-40B4-BE49-F238E27FC236}">
                    <a16:creationId xmlns:a16="http://schemas.microsoft.com/office/drawing/2014/main" id="{EE542997-9943-5F94-022F-4941B193F993}"/>
                  </a:ext>
                </a:extLst>
              </p:cNvPr>
              <p:cNvSpPr>
                <a:spLocks noChangeShapeType="1"/>
              </p:cNvSpPr>
              <p:nvPr/>
            </p:nvSpPr>
            <p:spPr bwMode="auto">
              <a:xfrm flipV="1">
                <a:off x="785813" y="1484313"/>
                <a:ext cx="0" cy="44926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3" name="Line 24">
                <a:extLst>
                  <a:ext uri="{FF2B5EF4-FFF2-40B4-BE49-F238E27FC236}">
                    <a16:creationId xmlns:a16="http://schemas.microsoft.com/office/drawing/2014/main" id="{8F0EA325-3AC4-1F77-3E3E-46BD06E2E204}"/>
                  </a:ext>
                </a:extLst>
              </p:cNvPr>
              <p:cNvSpPr>
                <a:spLocks noChangeShapeType="1"/>
              </p:cNvSpPr>
              <p:nvPr/>
            </p:nvSpPr>
            <p:spPr bwMode="auto">
              <a:xfrm>
                <a:off x="801688" y="5300663"/>
                <a:ext cx="2514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5" name="Line 53">
                <a:extLst>
                  <a:ext uri="{FF2B5EF4-FFF2-40B4-BE49-F238E27FC236}">
                    <a16:creationId xmlns:a16="http://schemas.microsoft.com/office/drawing/2014/main" id="{F5A5F398-55AA-0990-359A-82F48CC40689}"/>
                  </a:ext>
                </a:extLst>
              </p:cNvPr>
              <p:cNvSpPr>
                <a:spLocks noChangeShapeType="1"/>
              </p:cNvSpPr>
              <p:nvPr/>
            </p:nvSpPr>
            <p:spPr bwMode="auto">
              <a:xfrm>
                <a:off x="801688" y="4508500"/>
                <a:ext cx="2590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1" name="Line 58">
                <a:extLst>
                  <a:ext uri="{FF2B5EF4-FFF2-40B4-BE49-F238E27FC236}">
                    <a16:creationId xmlns:a16="http://schemas.microsoft.com/office/drawing/2014/main" id="{DECA1F8A-63E5-7FD2-D847-38391A8B676B}"/>
                  </a:ext>
                </a:extLst>
              </p:cNvPr>
              <p:cNvSpPr>
                <a:spLocks noChangeShapeType="1"/>
              </p:cNvSpPr>
              <p:nvPr/>
            </p:nvSpPr>
            <p:spPr bwMode="auto">
              <a:xfrm flipV="1">
                <a:off x="2770188" y="2239963"/>
                <a:ext cx="34925" cy="2268537"/>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58">
                <a:extLst>
                  <a:ext uri="{FF2B5EF4-FFF2-40B4-BE49-F238E27FC236}">
                    <a16:creationId xmlns:a16="http://schemas.microsoft.com/office/drawing/2014/main" id="{F1102BD5-FAD7-D6E7-55FE-166B07C010DC}"/>
                  </a:ext>
                </a:extLst>
              </p:cNvPr>
              <p:cNvSpPr>
                <a:spLocks noChangeShapeType="1"/>
              </p:cNvSpPr>
              <p:nvPr/>
            </p:nvSpPr>
            <p:spPr bwMode="auto">
              <a:xfrm flipV="1">
                <a:off x="1187450" y="2312988"/>
                <a:ext cx="34925" cy="2987675"/>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6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p:bldP spid="23567" grpId="0"/>
      <p:bldP spid="17" grpId="0"/>
    </p:bldLst>
  </p:timing>
</p:sld>
</file>

<file path=ppt/theme/theme1.xml><?xml version="1.0" encoding="utf-8"?>
<a:theme xmlns:a="http://schemas.openxmlformats.org/drawingml/2006/main" name="Default Design">
  <a:themeElements>
    <a:clrScheme name="Default Design 3">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5A58"/>
        </a:dk1>
        <a:lt1>
          <a:srgbClr val="FFFFFF"/>
        </a:lt1>
        <a:dk2>
          <a:srgbClr val="008080"/>
        </a:dk2>
        <a:lt2>
          <a:srgbClr val="FFFFFF"/>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4"/>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DBA6"/>
        </a:lt1>
        <a:dk2>
          <a:srgbClr val="000000"/>
        </a:dk2>
        <a:lt2>
          <a:srgbClr val="CC7A00"/>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Default Design 3">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Default Design 4">
        <a:dk1>
          <a:srgbClr val="66CCCC"/>
        </a:dk1>
        <a:lt1>
          <a:srgbClr val="FFFFFF"/>
        </a:lt1>
        <a:dk2>
          <a:srgbClr val="2E6B6B"/>
        </a:dk2>
        <a:lt2>
          <a:srgbClr val="2E6B6B"/>
        </a:lt2>
        <a:accent1>
          <a:srgbClr val="45A3A1"/>
        </a:accent1>
        <a:accent2>
          <a:srgbClr val="9ADEDC"/>
        </a:accent2>
        <a:accent3>
          <a:srgbClr val="ADBABA"/>
        </a:accent3>
        <a:accent4>
          <a:srgbClr val="DADADA"/>
        </a:accent4>
        <a:accent5>
          <a:srgbClr val="B0CECD"/>
        </a:accent5>
        <a:accent6>
          <a:srgbClr val="8BC9C7"/>
        </a:accent6>
        <a:hlink>
          <a:srgbClr val="B3E6E6"/>
        </a:hlink>
        <a:folHlink>
          <a:srgbClr val="33CCCC"/>
        </a:folHlink>
      </a:clrScheme>
      <a:clrMap bg1="dk2" tx1="lt1" bg2="dk1" tx2="lt2" accent1="accent1" accent2="accent2" accent3="accent3" accent4="accent4" accent5="accent5" accent6="accent6" hlink="hlink" folHlink="folHlink"/>
    </a:extraClrScheme>
    <a:extraClrScheme>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Default Design 6">
        <a:dk1>
          <a:srgbClr val="496B2E"/>
        </a:dk1>
        <a:lt1>
          <a:srgbClr val="CCE3B5"/>
        </a:lt1>
        <a:dk2>
          <a:srgbClr val="619933"/>
        </a:dk2>
        <a:lt2>
          <a:srgbClr val="F2F8ED"/>
        </a:lt2>
        <a:accent1>
          <a:srgbClr val="94CC66"/>
        </a:accent1>
        <a:accent2>
          <a:srgbClr val="FFFFFF"/>
        </a:accent2>
        <a:accent3>
          <a:srgbClr val="E2EFD7"/>
        </a:accent3>
        <a:accent4>
          <a:srgbClr val="3D5A26"/>
        </a:accent4>
        <a:accent5>
          <a:srgbClr val="C8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1834</TotalTime>
  <Words>3518</Words>
  <Application>Microsoft Office PowerPoint</Application>
  <PresentationFormat>On-screen Show (4:3)</PresentationFormat>
  <Paragraphs>484</Paragraphs>
  <Slides>54</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4" baseType="lpstr">
      <vt:lpstr>Arial</vt:lpstr>
      <vt:lpstr>Wingdings</vt:lpstr>
      <vt:lpstr>Symbol</vt:lpstr>
      <vt:lpstr>Aharoni</vt:lpstr>
      <vt:lpstr>David</vt:lpstr>
      <vt:lpstr>Times New Roman</vt:lpstr>
      <vt:lpstr>Calibri</vt:lpstr>
      <vt:lpstr>Monotype Hadassah</vt:lpstr>
      <vt:lpstr>Default Design</vt:lpstr>
      <vt:lpstr>Microsoft Visio Drawing</vt:lpstr>
      <vt:lpstr>אנרגיה בקצב הכימיה – פרק ב</vt:lpstr>
      <vt:lpstr>שינויי אנרגיה בתגובות כימיות – כמה?</vt:lpstr>
      <vt:lpstr>נושאים בפרק ב</vt:lpstr>
      <vt:lpstr>שקית מחממת</vt:lpstr>
      <vt:lpstr>מה קורה בשקית החימום?</vt:lpstr>
      <vt:lpstr>איך יודעים כמה אנרגיה נפלטת?</vt:lpstr>
      <vt:lpstr>אנתלפיית המראה (סובלימציה) ∆H0s</vt:lpstr>
      <vt:lpstr>מעברי מצבי צבירה ו- DH </vt:lpstr>
      <vt:lpstr>שינויי אנתלפיה במהלך שינויים במצבי צבירה במים</vt:lpstr>
      <vt:lpstr>שינויי אנתלפיה במהלך שינויים במצבי צבירה</vt:lpstr>
      <vt:lpstr>שינוי אנתלפיה תקנית ΔH°</vt:lpstr>
      <vt:lpstr>שינוי אנתלפיה תקנית ΔH°  </vt:lpstr>
      <vt:lpstr>חוק הס</vt:lpstr>
      <vt:lpstr>דוגמה לחוק הס</vt:lpstr>
      <vt:lpstr>דוגמה לחוק הס  ייצוג גראפי</vt:lpstr>
      <vt:lpstr>כללים ליישום חוק הס</vt:lpstr>
      <vt:lpstr>דוגמה</vt:lpstr>
      <vt:lpstr>ניסוי 2 - ממגיבים לתוצרים וההיפך</vt:lpstr>
      <vt:lpstr>ניסוי 2 - ממגיבים לתוצרים וההיפך  </vt:lpstr>
      <vt:lpstr>ניסוי שקית החימום</vt:lpstr>
      <vt:lpstr>תשובות לשאלות בעקבות הניסוי</vt:lpstr>
      <vt:lpstr>דיון כללי בניסוי השקית המחחמת</vt:lpstr>
      <vt:lpstr>תשובות לשאלות עמ' 57</vt:lpstr>
      <vt:lpstr>.... תשובות לשאלות עמ' 57</vt:lpstr>
      <vt:lpstr>אנרגיית הקשר - האנרגיה שיש להשקיע כדי לשבור מול קשרים. (נמדדת ביחידות ק’ ג’אול למול)</vt:lpstr>
      <vt:lpstr>אנתלפיית קשר – למולקולות במצב גזי בלבד</vt:lpstr>
      <vt:lpstr>אנרגיית קשר</vt:lpstr>
      <vt:lpstr>חישוב השינוי באנתלפיה התקנית של תגובה באמצעות אנתלפיות קשר</vt:lpstr>
      <vt:lpstr>אנתלפיית קשר</vt:lpstr>
      <vt:lpstr>נתונים: אנתלפיות קשר</vt:lpstr>
      <vt:lpstr>דוגמה: 2H2(g) +O2(g)         2H2O(g) </vt:lpstr>
      <vt:lpstr>ייצוג גראפי לחישוב שינוי האנתלפיה בעזרת אנתלפיות קשר</vt:lpstr>
      <vt:lpstr>דוגמא נוספת לחישוב DH0 לתגובה:</vt:lpstr>
      <vt:lpstr>ייצוג גראפי</vt:lpstr>
      <vt:lpstr>גרף כללי - DH ואנרגיות קשר</vt:lpstr>
      <vt:lpstr>ייצוג גרפי של פירוק ויצירת קשרים בתגובות כימיות</vt:lpstr>
      <vt:lpstr>לפניך דיאגרמת שינויי אנרגיה הבאה:</vt:lpstr>
      <vt:lpstr>שאלה</vt:lpstr>
      <vt:lpstr>אנתלפיית אטומיזציה</vt:lpstr>
      <vt:lpstr>חישוב שינוי האנתלפיה של תגובה באופן ניסויי</vt:lpstr>
      <vt:lpstr>חישוב שינוי האנתלפיה של תגובה באופן ניסויי  </vt:lpstr>
      <vt:lpstr>סימנים הפוכים</vt:lpstr>
      <vt:lpstr>  ΔH0f  של מים</vt:lpstr>
      <vt:lpstr>סיכום</vt:lpstr>
      <vt:lpstr>אנתלפיית התהוות תקנית - ∆H0f </vt:lpstr>
      <vt:lpstr>תרגיל:</vt:lpstr>
      <vt:lpstr>חישוב DH בעזרת נתוני  - DH0fיישום של חוק הס </vt:lpstr>
      <vt:lpstr>חישוב גרפי של DH בעזרת נתוני DH0f   </vt:lpstr>
      <vt:lpstr>התאמה בין הנוסחה לתרגיל</vt:lpstr>
      <vt:lpstr> אנתלפיית שריפה - ∆H0c  </vt:lpstr>
      <vt:lpstr>תרגול</vt:lpstr>
      <vt:lpstr>דוגמא</vt:lpstr>
      <vt:lpstr>דוגמא </vt:lpstr>
      <vt:lpstr>דוגמאות</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Purple 1</dc:title>
  <dc:creator>Presentation Magazine</dc:creator>
  <cp:lastModifiedBy>Shelly Livne</cp:lastModifiedBy>
  <cp:revision>89</cp:revision>
  <dcterms:created xsi:type="dcterms:W3CDTF">2005-03-15T10:04:38Z</dcterms:created>
  <dcterms:modified xsi:type="dcterms:W3CDTF">2025-05-13T13:12:45Z</dcterms:modified>
</cp:coreProperties>
</file>