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1" r:id="rId1"/>
  </p:sldMasterIdLst>
  <p:notesMasterIdLst>
    <p:notesMasterId r:id="rId56"/>
  </p:notesMasterIdLst>
  <p:handoutMasterIdLst>
    <p:handoutMasterId r:id="rId57"/>
  </p:handoutMasterIdLst>
  <p:sldIdLst>
    <p:sldId id="391" r:id="rId2"/>
    <p:sldId id="392" r:id="rId3"/>
    <p:sldId id="393" r:id="rId4"/>
    <p:sldId id="394" r:id="rId5"/>
    <p:sldId id="395" r:id="rId6"/>
    <p:sldId id="396" r:id="rId7"/>
    <p:sldId id="348" r:id="rId8"/>
    <p:sldId id="350" r:id="rId9"/>
    <p:sldId id="357" r:id="rId10"/>
    <p:sldId id="377" r:id="rId11"/>
    <p:sldId id="389" r:id="rId12"/>
    <p:sldId id="386" r:id="rId13"/>
    <p:sldId id="379" r:id="rId14"/>
    <p:sldId id="358" r:id="rId15"/>
    <p:sldId id="421" r:id="rId16"/>
    <p:sldId id="422" r:id="rId17"/>
    <p:sldId id="447" r:id="rId18"/>
    <p:sldId id="437" r:id="rId19"/>
    <p:sldId id="423" r:id="rId20"/>
    <p:sldId id="431" r:id="rId21"/>
    <p:sldId id="432" r:id="rId22"/>
    <p:sldId id="424" r:id="rId23"/>
    <p:sldId id="425" r:id="rId24"/>
    <p:sldId id="426" r:id="rId25"/>
    <p:sldId id="427" r:id="rId26"/>
    <p:sldId id="428" r:id="rId27"/>
    <p:sldId id="429" r:id="rId28"/>
    <p:sldId id="452" r:id="rId29"/>
    <p:sldId id="430" r:id="rId30"/>
    <p:sldId id="322" r:id="rId31"/>
    <p:sldId id="286" r:id="rId32"/>
    <p:sldId id="306" r:id="rId33"/>
    <p:sldId id="451" r:id="rId34"/>
    <p:sldId id="440" r:id="rId35"/>
    <p:sldId id="398" r:id="rId36"/>
    <p:sldId id="382" r:id="rId37"/>
    <p:sldId id="373" r:id="rId38"/>
    <p:sldId id="365" r:id="rId39"/>
    <p:sldId id="443" r:id="rId40"/>
    <p:sldId id="444" r:id="rId41"/>
    <p:sldId id="445" r:id="rId42"/>
    <p:sldId id="417" r:id="rId43"/>
    <p:sldId id="435" r:id="rId44"/>
    <p:sldId id="436" r:id="rId45"/>
    <p:sldId id="434" r:id="rId46"/>
    <p:sldId id="416" r:id="rId47"/>
    <p:sldId id="418" r:id="rId48"/>
    <p:sldId id="419" r:id="rId49"/>
    <p:sldId id="441" r:id="rId50"/>
    <p:sldId id="442" r:id="rId51"/>
    <p:sldId id="420" r:id="rId52"/>
    <p:sldId id="360" r:id="rId53"/>
    <p:sldId id="366" r:id="rId54"/>
    <p:sldId id="359" r:id="rId55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482A"/>
    <a:srgbClr val="FFFFEB"/>
    <a:srgbClr val="9A0000"/>
    <a:srgbClr val="535300"/>
    <a:srgbClr val="303000"/>
    <a:srgbClr val="3366FF"/>
    <a:srgbClr val="FFFF00"/>
    <a:srgbClr val="00FFFF"/>
    <a:srgbClr val="660033"/>
    <a:srgbClr val="0903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20" autoAdjust="0"/>
    <p:restoredTop sz="98889" autoAdjust="0"/>
  </p:normalViewPr>
  <p:slideViewPr>
    <p:cSldViewPr>
      <p:cViewPr varScale="1">
        <p:scale>
          <a:sx n="81" d="100"/>
          <a:sy n="81" d="100"/>
        </p:scale>
        <p:origin x="20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65CAFA-CF36-4D7A-AE88-DBC9AB08E4D5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459CC621-1097-46C2-801E-C32EBD07A8C3}">
      <dgm:prSet phldrT="[טקסט]" custT="1"/>
      <dgm:spPr/>
      <dgm:t>
        <a:bodyPr/>
        <a:lstStyle/>
        <a:p>
          <a:pPr rtl="1"/>
          <a:r>
            <a:rPr lang="he-IL" sz="2300">
              <a:solidFill>
                <a:schemeClr val="accent5">
                  <a:lumMod val="25000"/>
                </a:schemeClr>
              </a:solidFill>
            </a:rPr>
            <a:t>קצב תגובה</a:t>
          </a:r>
        </a:p>
        <a:p>
          <a:pPr rtl="1"/>
          <a:r>
            <a:rPr lang="he-IL" sz="2000">
              <a:solidFill>
                <a:schemeClr val="accent5">
                  <a:lumMod val="25000"/>
                </a:schemeClr>
              </a:solidFill>
            </a:rPr>
            <a:t>(ממוצע)</a:t>
          </a:r>
          <a:endParaRPr lang="he-IL" sz="2000" dirty="0">
            <a:solidFill>
              <a:schemeClr val="accent5">
                <a:lumMod val="25000"/>
              </a:schemeClr>
            </a:solidFill>
          </a:endParaRPr>
        </a:p>
      </dgm:t>
    </dgm:pt>
    <dgm:pt modelId="{2DBA02CF-D42F-4561-8ED3-C0054A5B9A12}" type="parTrans" cxnId="{FB37BF46-8FDC-40D2-A140-C2CA5C29DE1C}">
      <dgm:prSet/>
      <dgm:spPr/>
      <dgm:t>
        <a:bodyPr/>
        <a:lstStyle/>
        <a:p>
          <a:pPr rtl="1"/>
          <a:endParaRPr lang="he-IL"/>
        </a:p>
      </dgm:t>
    </dgm:pt>
    <dgm:pt modelId="{4BD70725-854A-4CB6-BC1F-DC54FC2EE028}" type="sibTrans" cxnId="{FB37BF46-8FDC-40D2-A140-C2CA5C29DE1C}">
      <dgm:prSet/>
      <dgm:spPr/>
      <dgm:t>
        <a:bodyPr/>
        <a:lstStyle/>
        <a:p>
          <a:pPr rtl="1"/>
          <a:endParaRPr lang="he-IL"/>
        </a:p>
      </dgm:t>
    </dgm:pt>
    <dgm:pt modelId="{6FD2AF60-1257-403E-AFA2-9C2C26FC50D2}">
      <dgm:prSet phldrT="[טקסט]" custT="1"/>
      <dgm:spPr/>
      <dgm:t>
        <a:bodyPr/>
        <a:lstStyle/>
        <a:p>
          <a:pPr rtl="1"/>
          <a:r>
            <a:rPr lang="he-IL" sz="1600">
              <a:solidFill>
                <a:schemeClr val="accent3">
                  <a:lumMod val="10000"/>
                </a:schemeClr>
              </a:solidFill>
            </a:rPr>
            <a:t>על פי:</a:t>
          </a:r>
        </a:p>
        <a:p>
          <a:pPr rtl="1"/>
          <a:r>
            <a:rPr lang="he-IL" sz="1800">
              <a:solidFill>
                <a:schemeClr val="accent3">
                  <a:lumMod val="10000"/>
                </a:schemeClr>
              </a:solidFill>
            </a:rPr>
            <a:t>קצב היווצרות התוצר</a:t>
          </a:r>
          <a:endParaRPr lang="en-US" sz="1800">
            <a:solidFill>
              <a:schemeClr val="accent3">
                <a:lumMod val="10000"/>
              </a:schemeClr>
            </a:solidFill>
          </a:endParaRPr>
        </a:p>
        <a:p>
          <a:pPr rtl="1"/>
          <a:r>
            <a:rPr lang="en-US" sz="1800">
              <a:solidFill>
                <a:schemeClr val="accent3">
                  <a:lumMod val="10000"/>
                </a:schemeClr>
              </a:solidFill>
              <a:sym typeface="Symbol"/>
            </a:rPr>
            <a:t> [B] /</a:t>
          </a:r>
          <a:r>
            <a:rPr lang="el-GR" sz="1800">
              <a:solidFill>
                <a:schemeClr val="accent3">
                  <a:lumMod val="10000"/>
                </a:schemeClr>
              </a:solidFill>
              <a:sym typeface="Symbol"/>
            </a:rPr>
            <a:t> Δ</a:t>
          </a:r>
          <a:r>
            <a:rPr lang="en-US" sz="1800">
              <a:solidFill>
                <a:schemeClr val="accent3">
                  <a:lumMod val="10000"/>
                </a:schemeClr>
              </a:solidFill>
              <a:sym typeface="Symbol"/>
            </a:rPr>
            <a:t>t </a:t>
          </a:r>
          <a:endParaRPr lang="he-IL" sz="1800" dirty="0">
            <a:solidFill>
              <a:schemeClr val="accent3">
                <a:lumMod val="10000"/>
              </a:schemeClr>
            </a:solidFill>
          </a:endParaRPr>
        </a:p>
      </dgm:t>
    </dgm:pt>
    <dgm:pt modelId="{34F7E83C-3E64-4A39-8029-8EDD32E44C26}" type="parTrans" cxnId="{1022FEB2-A883-4B57-B0B1-CCA6FE29BC0F}">
      <dgm:prSet/>
      <dgm:spPr>
        <a:ln w="50800" cap="sq">
          <a:solidFill>
            <a:schemeClr val="accent1">
              <a:lumMod val="75000"/>
            </a:schemeClr>
          </a:solidFill>
          <a:tailEnd type="triangle"/>
        </a:ln>
      </dgm:spPr>
      <dgm:t>
        <a:bodyPr/>
        <a:lstStyle/>
        <a:p>
          <a:pPr rtl="1"/>
          <a:endParaRPr lang="he-IL"/>
        </a:p>
      </dgm:t>
    </dgm:pt>
    <dgm:pt modelId="{302AAF34-B91C-4815-BB04-F9F8489C6989}" type="sibTrans" cxnId="{1022FEB2-A883-4B57-B0B1-CCA6FE29BC0F}">
      <dgm:prSet/>
      <dgm:spPr/>
      <dgm:t>
        <a:bodyPr/>
        <a:lstStyle/>
        <a:p>
          <a:pPr rtl="1"/>
          <a:endParaRPr lang="he-IL"/>
        </a:p>
      </dgm:t>
    </dgm:pt>
    <dgm:pt modelId="{A5F7BE74-5652-42E4-9B75-982D81982B13}">
      <dgm:prSet phldrT="[טקסט]" custT="1"/>
      <dgm:spPr/>
      <dgm:t>
        <a:bodyPr/>
        <a:lstStyle/>
        <a:p>
          <a:pPr rtl="1"/>
          <a:r>
            <a:rPr lang="he-IL" sz="2000">
              <a:solidFill>
                <a:schemeClr val="accent5">
                  <a:lumMod val="25000"/>
                </a:schemeClr>
              </a:solidFill>
            </a:rPr>
            <a:t>על פי:</a:t>
          </a:r>
        </a:p>
        <a:p>
          <a:pPr rtl="1"/>
          <a:r>
            <a:rPr lang="he-IL" sz="1400">
              <a:solidFill>
                <a:schemeClr val="accent5">
                  <a:lumMod val="25000"/>
                </a:schemeClr>
              </a:solidFill>
            </a:rPr>
            <a:t>על פי:</a:t>
          </a:r>
        </a:p>
        <a:p>
          <a:pPr rtl="1"/>
          <a:r>
            <a:rPr lang="he-IL" sz="1800">
              <a:solidFill>
                <a:schemeClr val="accent5">
                  <a:lumMod val="25000"/>
                </a:schemeClr>
              </a:solidFill>
            </a:rPr>
            <a:t>קצב היעלמות מגיב</a:t>
          </a:r>
        </a:p>
        <a:p>
          <a:pPr rtl="1"/>
          <a:r>
            <a:rPr lang="en-US" sz="1800">
              <a:solidFill>
                <a:schemeClr val="accent5">
                  <a:lumMod val="25000"/>
                </a:schemeClr>
              </a:solidFill>
              <a:sym typeface="Symbol"/>
            </a:rPr>
            <a:t>[A] / </a:t>
          </a:r>
          <a:r>
            <a:rPr lang="el-GR" sz="1800">
              <a:solidFill>
                <a:schemeClr val="accent5">
                  <a:lumMod val="25000"/>
                </a:schemeClr>
              </a:solidFill>
              <a:sym typeface="Symbol"/>
            </a:rPr>
            <a:t>Δ</a:t>
          </a:r>
          <a:r>
            <a:rPr lang="en-US" sz="1800">
              <a:solidFill>
                <a:schemeClr val="accent5">
                  <a:lumMod val="25000"/>
                </a:schemeClr>
              </a:solidFill>
              <a:sym typeface="Symbol"/>
            </a:rPr>
            <a:t>t   </a:t>
          </a:r>
          <a:endParaRPr lang="en-US" sz="1800">
            <a:solidFill>
              <a:schemeClr val="accent5">
                <a:lumMod val="25000"/>
              </a:schemeClr>
            </a:solidFill>
          </a:endParaRPr>
        </a:p>
        <a:p>
          <a:pPr rtl="1"/>
          <a:endParaRPr lang="he-IL" sz="1200" dirty="0"/>
        </a:p>
      </dgm:t>
    </dgm:pt>
    <dgm:pt modelId="{5DC8BBE6-0CC5-4E53-B9CB-E7E534C99C73}" type="parTrans" cxnId="{4804D62C-EA80-4AF2-86F4-6565F07CDD8E}">
      <dgm:prSet/>
      <dgm:spPr>
        <a:ln w="50800">
          <a:solidFill>
            <a:schemeClr val="accent1">
              <a:lumMod val="75000"/>
            </a:schemeClr>
          </a:solidFill>
          <a:tailEnd type="triangle"/>
        </a:ln>
      </dgm:spPr>
      <dgm:t>
        <a:bodyPr/>
        <a:lstStyle/>
        <a:p>
          <a:pPr rtl="1"/>
          <a:endParaRPr lang="he-IL"/>
        </a:p>
      </dgm:t>
    </dgm:pt>
    <dgm:pt modelId="{428AE672-056C-4C65-802D-5B936A212C2E}" type="sibTrans" cxnId="{4804D62C-EA80-4AF2-86F4-6565F07CDD8E}">
      <dgm:prSet/>
      <dgm:spPr/>
      <dgm:t>
        <a:bodyPr/>
        <a:lstStyle/>
        <a:p>
          <a:pPr rtl="1"/>
          <a:endParaRPr lang="he-IL"/>
        </a:p>
      </dgm:t>
    </dgm:pt>
    <dgm:pt modelId="{41E9A15E-E868-4937-A374-F1957848899E}">
      <dgm:prSet phldrT="[טקסט]"/>
      <dgm:spPr>
        <a:solidFill>
          <a:schemeClr val="accent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rtl="1"/>
          <a:r>
            <a:rPr lang="he-IL" dirty="0">
              <a:solidFill>
                <a:srgbClr val="48482A"/>
              </a:solidFill>
            </a:rPr>
            <a:t>על פי:</a:t>
          </a:r>
        </a:p>
        <a:p>
          <a:pPr rtl="1"/>
          <a:r>
            <a:rPr lang="he-IL" dirty="0">
              <a:solidFill>
                <a:srgbClr val="48482A"/>
              </a:solidFill>
            </a:rPr>
            <a:t>חוק הקצב של התגובה</a:t>
          </a:r>
        </a:p>
      </dgm:t>
    </dgm:pt>
    <dgm:pt modelId="{C1E33B6C-655A-413A-80FF-4B81D482061F}" type="parTrans" cxnId="{89588D31-B2EA-4BB4-B6A2-C07B429A7A51}">
      <dgm:prSet/>
      <dgm:spPr>
        <a:ln w="50800">
          <a:solidFill>
            <a:schemeClr val="accent1">
              <a:lumMod val="75000"/>
            </a:schemeClr>
          </a:solidFill>
          <a:tailEnd type="triangle"/>
        </a:ln>
      </dgm:spPr>
      <dgm:t>
        <a:bodyPr/>
        <a:lstStyle/>
        <a:p>
          <a:pPr rtl="1"/>
          <a:endParaRPr lang="he-IL"/>
        </a:p>
      </dgm:t>
    </dgm:pt>
    <dgm:pt modelId="{2C93CD5B-63E1-49C9-BBA4-8135478DF275}" type="sibTrans" cxnId="{89588D31-B2EA-4BB4-B6A2-C07B429A7A51}">
      <dgm:prSet/>
      <dgm:spPr/>
      <dgm:t>
        <a:bodyPr/>
        <a:lstStyle/>
        <a:p>
          <a:pPr rtl="1"/>
          <a:endParaRPr lang="he-IL"/>
        </a:p>
      </dgm:t>
    </dgm:pt>
    <dgm:pt modelId="{4E64140D-F1F5-42EA-B55D-FFC97D50763B}" type="pres">
      <dgm:prSet presAssocID="{5865CAFA-CF36-4D7A-AE88-DBC9AB08E4D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9FB6F17-D05C-4720-B177-DF24DCE64647}" type="pres">
      <dgm:prSet presAssocID="{459CC621-1097-46C2-801E-C32EBD07A8C3}" presName="centerShape" presStyleLbl="node0" presStyleIdx="0" presStyleCnt="1"/>
      <dgm:spPr/>
    </dgm:pt>
    <dgm:pt modelId="{ED443061-D07B-4D0D-9A65-CC2CF5F92985}" type="pres">
      <dgm:prSet presAssocID="{34F7E83C-3E64-4A39-8029-8EDD32E44C26}" presName="Name9" presStyleLbl="parChTrans1D2" presStyleIdx="0" presStyleCnt="3"/>
      <dgm:spPr/>
    </dgm:pt>
    <dgm:pt modelId="{B018F65B-480F-4400-8AB2-945EEA4B02AF}" type="pres">
      <dgm:prSet presAssocID="{34F7E83C-3E64-4A39-8029-8EDD32E44C26}" presName="connTx" presStyleLbl="parChTrans1D2" presStyleIdx="0" presStyleCnt="3"/>
      <dgm:spPr/>
    </dgm:pt>
    <dgm:pt modelId="{789C466D-7A8A-4E68-8CEE-745254376B78}" type="pres">
      <dgm:prSet presAssocID="{6FD2AF60-1257-403E-AFA2-9C2C26FC50D2}" presName="node" presStyleLbl="node1" presStyleIdx="0" presStyleCnt="3" custScaleX="121634" custScaleY="98846">
        <dgm:presLayoutVars>
          <dgm:bulletEnabled val="1"/>
        </dgm:presLayoutVars>
      </dgm:prSet>
      <dgm:spPr/>
    </dgm:pt>
    <dgm:pt modelId="{9E30ACB0-B7D1-4D91-BAA8-62BC88F81A17}" type="pres">
      <dgm:prSet presAssocID="{5DC8BBE6-0CC5-4E53-B9CB-E7E534C99C73}" presName="Name9" presStyleLbl="parChTrans1D2" presStyleIdx="1" presStyleCnt="3"/>
      <dgm:spPr/>
    </dgm:pt>
    <dgm:pt modelId="{92904FE7-EB52-431E-8C0A-FD4C7CD82755}" type="pres">
      <dgm:prSet presAssocID="{5DC8BBE6-0CC5-4E53-B9CB-E7E534C99C73}" presName="connTx" presStyleLbl="parChTrans1D2" presStyleIdx="1" presStyleCnt="3"/>
      <dgm:spPr/>
    </dgm:pt>
    <dgm:pt modelId="{F8241E5C-4BFE-4655-93DF-4F4F30651509}" type="pres">
      <dgm:prSet presAssocID="{A5F7BE74-5652-42E4-9B75-982D81982B13}" presName="node" presStyleLbl="node1" presStyleIdx="1" presStyleCnt="3" custScaleX="120119" custScaleY="115089">
        <dgm:presLayoutVars>
          <dgm:bulletEnabled val="1"/>
        </dgm:presLayoutVars>
      </dgm:prSet>
      <dgm:spPr/>
    </dgm:pt>
    <dgm:pt modelId="{3BE9AB4A-A962-47C1-80E5-9178EAB745E1}" type="pres">
      <dgm:prSet presAssocID="{C1E33B6C-655A-413A-80FF-4B81D482061F}" presName="Name9" presStyleLbl="parChTrans1D2" presStyleIdx="2" presStyleCnt="3"/>
      <dgm:spPr/>
    </dgm:pt>
    <dgm:pt modelId="{A1D84C23-DBA5-42B2-A480-DC7657393239}" type="pres">
      <dgm:prSet presAssocID="{C1E33B6C-655A-413A-80FF-4B81D482061F}" presName="connTx" presStyleLbl="parChTrans1D2" presStyleIdx="2" presStyleCnt="3"/>
      <dgm:spPr/>
    </dgm:pt>
    <dgm:pt modelId="{99298599-7C29-4B20-BEBE-5D9E0513BC12}" type="pres">
      <dgm:prSet presAssocID="{41E9A15E-E868-4937-A374-F1957848899E}" presName="node" presStyleLbl="node1" presStyleIdx="2" presStyleCnt="3" custScaleX="108979" custScaleY="105860" custRadScaleRad="102804" custRadScaleInc="-1782">
        <dgm:presLayoutVars>
          <dgm:bulletEnabled val="1"/>
        </dgm:presLayoutVars>
      </dgm:prSet>
      <dgm:spPr/>
    </dgm:pt>
  </dgm:ptLst>
  <dgm:cxnLst>
    <dgm:cxn modelId="{3BFCDD02-50D5-4B68-9FC1-91F2DA15A6B6}" type="presOf" srcId="{41E9A15E-E868-4937-A374-F1957848899E}" destId="{99298599-7C29-4B20-BEBE-5D9E0513BC12}" srcOrd="0" destOrd="0" presId="urn:microsoft.com/office/officeart/2005/8/layout/radial1"/>
    <dgm:cxn modelId="{41405A08-558C-4812-950F-A8EEB03A9A26}" type="presOf" srcId="{6FD2AF60-1257-403E-AFA2-9C2C26FC50D2}" destId="{789C466D-7A8A-4E68-8CEE-745254376B78}" srcOrd="0" destOrd="0" presId="urn:microsoft.com/office/officeart/2005/8/layout/radial1"/>
    <dgm:cxn modelId="{AEA76710-A7C5-435A-8CE9-24461F8865E4}" type="presOf" srcId="{459CC621-1097-46C2-801E-C32EBD07A8C3}" destId="{59FB6F17-D05C-4720-B177-DF24DCE64647}" srcOrd="0" destOrd="0" presId="urn:microsoft.com/office/officeart/2005/8/layout/radial1"/>
    <dgm:cxn modelId="{EE51D81A-607C-424E-8618-5E7BE1867376}" type="presOf" srcId="{A5F7BE74-5652-42E4-9B75-982D81982B13}" destId="{F8241E5C-4BFE-4655-93DF-4F4F30651509}" srcOrd="0" destOrd="0" presId="urn:microsoft.com/office/officeart/2005/8/layout/radial1"/>
    <dgm:cxn modelId="{4804D62C-EA80-4AF2-86F4-6565F07CDD8E}" srcId="{459CC621-1097-46C2-801E-C32EBD07A8C3}" destId="{A5F7BE74-5652-42E4-9B75-982D81982B13}" srcOrd="1" destOrd="0" parTransId="{5DC8BBE6-0CC5-4E53-B9CB-E7E534C99C73}" sibTransId="{428AE672-056C-4C65-802D-5B936A212C2E}"/>
    <dgm:cxn modelId="{89588D31-B2EA-4BB4-B6A2-C07B429A7A51}" srcId="{459CC621-1097-46C2-801E-C32EBD07A8C3}" destId="{41E9A15E-E868-4937-A374-F1957848899E}" srcOrd="2" destOrd="0" parTransId="{C1E33B6C-655A-413A-80FF-4B81D482061F}" sibTransId="{2C93CD5B-63E1-49C9-BBA4-8135478DF275}"/>
    <dgm:cxn modelId="{FB37BF46-8FDC-40D2-A140-C2CA5C29DE1C}" srcId="{5865CAFA-CF36-4D7A-AE88-DBC9AB08E4D5}" destId="{459CC621-1097-46C2-801E-C32EBD07A8C3}" srcOrd="0" destOrd="0" parTransId="{2DBA02CF-D42F-4561-8ED3-C0054A5B9A12}" sibTransId="{4BD70725-854A-4CB6-BC1F-DC54FC2EE028}"/>
    <dgm:cxn modelId="{AB356750-BA09-4758-92F3-9488BCEF25FA}" type="presOf" srcId="{C1E33B6C-655A-413A-80FF-4B81D482061F}" destId="{A1D84C23-DBA5-42B2-A480-DC7657393239}" srcOrd="1" destOrd="0" presId="urn:microsoft.com/office/officeart/2005/8/layout/radial1"/>
    <dgm:cxn modelId="{61CB4D57-21A5-4518-81FA-5C1E8DA24EA5}" type="presOf" srcId="{34F7E83C-3E64-4A39-8029-8EDD32E44C26}" destId="{B018F65B-480F-4400-8AB2-945EEA4B02AF}" srcOrd="1" destOrd="0" presId="urn:microsoft.com/office/officeart/2005/8/layout/radial1"/>
    <dgm:cxn modelId="{9745FA8B-603A-4CA8-A7ED-AD438A78BAF0}" type="presOf" srcId="{C1E33B6C-655A-413A-80FF-4B81D482061F}" destId="{3BE9AB4A-A962-47C1-80E5-9178EAB745E1}" srcOrd="0" destOrd="0" presId="urn:microsoft.com/office/officeart/2005/8/layout/radial1"/>
    <dgm:cxn modelId="{74227FAD-3BB4-4826-B5EA-B6EA49BFD308}" type="presOf" srcId="{34F7E83C-3E64-4A39-8029-8EDD32E44C26}" destId="{ED443061-D07B-4D0D-9A65-CC2CF5F92985}" srcOrd="0" destOrd="0" presId="urn:microsoft.com/office/officeart/2005/8/layout/radial1"/>
    <dgm:cxn modelId="{1022FEB2-A883-4B57-B0B1-CCA6FE29BC0F}" srcId="{459CC621-1097-46C2-801E-C32EBD07A8C3}" destId="{6FD2AF60-1257-403E-AFA2-9C2C26FC50D2}" srcOrd="0" destOrd="0" parTransId="{34F7E83C-3E64-4A39-8029-8EDD32E44C26}" sibTransId="{302AAF34-B91C-4815-BB04-F9F8489C6989}"/>
    <dgm:cxn modelId="{8ECEBBE3-5921-4F3F-83F1-05B68B96FC10}" type="presOf" srcId="{5DC8BBE6-0CC5-4E53-B9CB-E7E534C99C73}" destId="{9E30ACB0-B7D1-4D91-BAA8-62BC88F81A17}" srcOrd="0" destOrd="0" presId="urn:microsoft.com/office/officeart/2005/8/layout/radial1"/>
    <dgm:cxn modelId="{02E96FEC-BA2A-4F34-BE88-87BC2920325E}" type="presOf" srcId="{5865CAFA-CF36-4D7A-AE88-DBC9AB08E4D5}" destId="{4E64140D-F1F5-42EA-B55D-FFC97D50763B}" srcOrd="0" destOrd="0" presId="urn:microsoft.com/office/officeart/2005/8/layout/radial1"/>
    <dgm:cxn modelId="{F3AB42FA-55D4-4C19-B9BE-B0E63209A9FC}" type="presOf" srcId="{5DC8BBE6-0CC5-4E53-B9CB-E7E534C99C73}" destId="{92904FE7-EB52-431E-8C0A-FD4C7CD82755}" srcOrd="1" destOrd="0" presId="urn:microsoft.com/office/officeart/2005/8/layout/radial1"/>
    <dgm:cxn modelId="{6520FCFD-A502-4DCB-A35C-E2E527B81D34}" type="presParOf" srcId="{4E64140D-F1F5-42EA-B55D-FFC97D50763B}" destId="{59FB6F17-D05C-4720-B177-DF24DCE64647}" srcOrd="0" destOrd="0" presId="urn:microsoft.com/office/officeart/2005/8/layout/radial1"/>
    <dgm:cxn modelId="{6EB694D0-EA41-4AC1-AC99-EDF3CB666E2C}" type="presParOf" srcId="{4E64140D-F1F5-42EA-B55D-FFC97D50763B}" destId="{ED443061-D07B-4D0D-9A65-CC2CF5F92985}" srcOrd="1" destOrd="0" presId="urn:microsoft.com/office/officeart/2005/8/layout/radial1"/>
    <dgm:cxn modelId="{8027BE27-8C11-4E57-9970-E17151E3D826}" type="presParOf" srcId="{ED443061-D07B-4D0D-9A65-CC2CF5F92985}" destId="{B018F65B-480F-4400-8AB2-945EEA4B02AF}" srcOrd="0" destOrd="0" presId="urn:microsoft.com/office/officeart/2005/8/layout/radial1"/>
    <dgm:cxn modelId="{A1D4FDDE-30B7-4114-BB5F-D9E4502387B8}" type="presParOf" srcId="{4E64140D-F1F5-42EA-B55D-FFC97D50763B}" destId="{789C466D-7A8A-4E68-8CEE-745254376B78}" srcOrd="2" destOrd="0" presId="urn:microsoft.com/office/officeart/2005/8/layout/radial1"/>
    <dgm:cxn modelId="{88F8EAFD-61DC-4142-B7ED-024CE16A2F17}" type="presParOf" srcId="{4E64140D-F1F5-42EA-B55D-FFC97D50763B}" destId="{9E30ACB0-B7D1-4D91-BAA8-62BC88F81A17}" srcOrd="3" destOrd="0" presId="urn:microsoft.com/office/officeart/2005/8/layout/radial1"/>
    <dgm:cxn modelId="{1375ECBE-D322-4EDE-A562-C38A911CD54A}" type="presParOf" srcId="{9E30ACB0-B7D1-4D91-BAA8-62BC88F81A17}" destId="{92904FE7-EB52-431E-8C0A-FD4C7CD82755}" srcOrd="0" destOrd="0" presId="urn:microsoft.com/office/officeart/2005/8/layout/radial1"/>
    <dgm:cxn modelId="{419C12F9-6D1C-4E2D-8CC8-6D428B46026A}" type="presParOf" srcId="{4E64140D-F1F5-42EA-B55D-FFC97D50763B}" destId="{F8241E5C-4BFE-4655-93DF-4F4F30651509}" srcOrd="4" destOrd="0" presId="urn:microsoft.com/office/officeart/2005/8/layout/radial1"/>
    <dgm:cxn modelId="{31871EBE-3013-4E06-A630-9827D775D03C}" type="presParOf" srcId="{4E64140D-F1F5-42EA-B55D-FFC97D50763B}" destId="{3BE9AB4A-A962-47C1-80E5-9178EAB745E1}" srcOrd="5" destOrd="0" presId="urn:microsoft.com/office/officeart/2005/8/layout/radial1"/>
    <dgm:cxn modelId="{04EE8667-139F-44D6-BC19-6AB1D9291BBC}" type="presParOf" srcId="{3BE9AB4A-A962-47C1-80E5-9178EAB745E1}" destId="{A1D84C23-DBA5-42B2-A480-DC7657393239}" srcOrd="0" destOrd="0" presId="urn:microsoft.com/office/officeart/2005/8/layout/radial1"/>
    <dgm:cxn modelId="{8E488154-15FB-4AA8-AA09-608BFDCFD1A2}" type="presParOf" srcId="{4E64140D-F1F5-42EA-B55D-FFC97D50763B}" destId="{99298599-7C29-4B20-BEBE-5D9E0513BC12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65CAFA-CF36-4D7A-AE88-DBC9AB08E4D5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459CC621-1097-46C2-801E-C32EBD07A8C3}">
      <dgm:prSet phldrT="[טקסט]" custT="1"/>
      <dgm:spPr/>
      <dgm:t>
        <a:bodyPr/>
        <a:lstStyle/>
        <a:p>
          <a:pPr rtl="1"/>
          <a:r>
            <a:rPr lang="he-IL" sz="2300" dirty="0">
              <a:solidFill>
                <a:srgbClr val="48482A"/>
              </a:solidFill>
            </a:rPr>
            <a:t>קצב תגובה</a:t>
          </a:r>
        </a:p>
        <a:p>
          <a:pPr rtl="1"/>
          <a:r>
            <a:rPr lang="he-IL" sz="2000" dirty="0">
              <a:solidFill>
                <a:srgbClr val="48482A"/>
              </a:solidFill>
            </a:rPr>
            <a:t>(ממוצע)</a:t>
          </a:r>
        </a:p>
      </dgm:t>
    </dgm:pt>
    <dgm:pt modelId="{2DBA02CF-D42F-4561-8ED3-C0054A5B9A12}" type="parTrans" cxnId="{FB37BF46-8FDC-40D2-A140-C2CA5C29DE1C}">
      <dgm:prSet/>
      <dgm:spPr/>
      <dgm:t>
        <a:bodyPr/>
        <a:lstStyle/>
        <a:p>
          <a:pPr rtl="1"/>
          <a:endParaRPr lang="he-IL">
            <a:solidFill>
              <a:srgbClr val="48482A"/>
            </a:solidFill>
          </a:endParaRPr>
        </a:p>
      </dgm:t>
    </dgm:pt>
    <dgm:pt modelId="{4BD70725-854A-4CB6-BC1F-DC54FC2EE028}" type="sibTrans" cxnId="{FB37BF46-8FDC-40D2-A140-C2CA5C29DE1C}">
      <dgm:prSet/>
      <dgm:spPr/>
      <dgm:t>
        <a:bodyPr/>
        <a:lstStyle/>
        <a:p>
          <a:pPr rtl="1"/>
          <a:endParaRPr lang="he-IL">
            <a:solidFill>
              <a:srgbClr val="48482A"/>
            </a:solidFill>
          </a:endParaRPr>
        </a:p>
      </dgm:t>
    </dgm:pt>
    <dgm:pt modelId="{6FD2AF60-1257-403E-AFA2-9C2C26FC50D2}">
      <dgm:prSet phldrT="[טקסט]" custT="1"/>
      <dgm:spPr/>
      <dgm:t>
        <a:bodyPr/>
        <a:lstStyle/>
        <a:p>
          <a:pPr rtl="1"/>
          <a:r>
            <a:rPr lang="he-IL" sz="1600" dirty="0">
              <a:solidFill>
                <a:srgbClr val="48482A"/>
              </a:solidFill>
            </a:rPr>
            <a:t>על פי:</a:t>
          </a:r>
        </a:p>
        <a:p>
          <a:pPr rtl="1"/>
          <a:r>
            <a:rPr lang="he-IL" sz="1800" dirty="0">
              <a:solidFill>
                <a:srgbClr val="48482A"/>
              </a:solidFill>
            </a:rPr>
            <a:t>קצב היווצרות התוצר</a:t>
          </a:r>
          <a:endParaRPr lang="en-US" sz="1800" dirty="0">
            <a:solidFill>
              <a:srgbClr val="48482A"/>
            </a:solidFill>
          </a:endParaRPr>
        </a:p>
        <a:p>
          <a:pPr rtl="1"/>
          <a:r>
            <a:rPr lang="en-US" sz="1800" dirty="0">
              <a:solidFill>
                <a:srgbClr val="48482A"/>
              </a:solidFill>
              <a:sym typeface="Symbol"/>
            </a:rPr>
            <a:t> [B] /</a:t>
          </a:r>
          <a:r>
            <a:rPr lang="el-GR" sz="1800" dirty="0">
              <a:solidFill>
                <a:srgbClr val="48482A"/>
              </a:solidFill>
              <a:sym typeface="Symbol"/>
            </a:rPr>
            <a:t> Δ</a:t>
          </a:r>
          <a:r>
            <a:rPr lang="en-US" sz="1800" dirty="0">
              <a:solidFill>
                <a:srgbClr val="48482A"/>
              </a:solidFill>
              <a:sym typeface="Symbol"/>
            </a:rPr>
            <a:t>t </a:t>
          </a:r>
          <a:endParaRPr lang="he-IL" sz="1800" dirty="0">
            <a:solidFill>
              <a:srgbClr val="48482A"/>
            </a:solidFill>
          </a:endParaRPr>
        </a:p>
      </dgm:t>
    </dgm:pt>
    <dgm:pt modelId="{34F7E83C-3E64-4A39-8029-8EDD32E44C26}" type="parTrans" cxnId="{1022FEB2-A883-4B57-B0B1-CCA6FE29BC0F}">
      <dgm:prSet/>
      <dgm:spPr>
        <a:ln w="50800" cap="sq">
          <a:solidFill>
            <a:schemeClr val="accent1">
              <a:lumMod val="75000"/>
            </a:schemeClr>
          </a:solidFill>
          <a:tailEnd type="triangle"/>
        </a:ln>
      </dgm:spPr>
      <dgm:t>
        <a:bodyPr/>
        <a:lstStyle/>
        <a:p>
          <a:pPr rtl="1"/>
          <a:endParaRPr lang="he-IL">
            <a:solidFill>
              <a:srgbClr val="48482A"/>
            </a:solidFill>
          </a:endParaRPr>
        </a:p>
      </dgm:t>
    </dgm:pt>
    <dgm:pt modelId="{302AAF34-B91C-4815-BB04-F9F8489C6989}" type="sibTrans" cxnId="{1022FEB2-A883-4B57-B0B1-CCA6FE29BC0F}">
      <dgm:prSet/>
      <dgm:spPr/>
      <dgm:t>
        <a:bodyPr/>
        <a:lstStyle/>
        <a:p>
          <a:pPr rtl="1"/>
          <a:endParaRPr lang="he-IL">
            <a:solidFill>
              <a:srgbClr val="48482A"/>
            </a:solidFill>
          </a:endParaRPr>
        </a:p>
      </dgm:t>
    </dgm:pt>
    <dgm:pt modelId="{A5F7BE74-5652-42E4-9B75-982D81982B13}">
      <dgm:prSet phldrT="[טקסט]" custT="1"/>
      <dgm:spPr/>
      <dgm:t>
        <a:bodyPr/>
        <a:lstStyle/>
        <a:p>
          <a:pPr rtl="1"/>
          <a:r>
            <a:rPr lang="he-IL" sz="2000" dirty="0">
              <a:solidFill>
                <a:srgbClr val="48482A"/>
              </a:solidFill>
            </a:rPr>
            <a:t>על פי:</a:t>
          </a:r>
        </a:p>
        <a:p>
          <a:pPr rtl="1"/>
          <a:r>
            <a:rPr lang="he-IL" sz="1400" dirty="0">
              <a:solidFill>
                <a:srgbClr val="48482A"/>
              </a:solidFill>
            </a:rPr>
            <a:t>על פי:</a:t>
          </a:r>
        </a:p>
        <a:p>
          <a:pPr rtl="1"/>
          <a:r>
            <a:rPr lang="he-IL" sz="1800" dirty="0">
              <a:solidFill>
                <a:srgbClr val="48482A"/>
              </a:solidFill>
            </a:rPr>
            <a:t>קצב היעלמות מגיב</a:t>
          </a:r>
        </a:p>
        <a:p>
          <a:pPr rtl="1"/>
          <a:r>
            <a:rPr lang="en-US" sz="1800" dirty="0">
              <a:solidFill>
                <a:srgbClr val="48482A"/>
              </a:solidFill>
              <a:sym typeface="Symbol"/>
            </a:rPr>
            <a:t>[A] / </a:t>
          </a:r>
          <a:r>
            <a:rPr lang="el-GR" sz="1800" dirty="0">
              <a:solidFill>
                <a:srgbClr val="48482A"/>
              </a:solidFill>
              <a:sym typeface="Symbol"/>
            </a:rPr>
            <a:t>Δ</a:t>
          </a:r>
          <a:r>
            <a:rPr lang="en-US" sz="1800" dirty="0">
              <a:solidFill>
                <a:srgbClr val="48482A"/>
              </a:solidFill>
              <a:sym typeface="Symbol"/>
            </a:rPr>
            <a:t>t   </a:t>
          </a:r>
          <a:endParaRPr lang="en-US" sz="1800" dirty="0">
            <a:solidFill>
              <a:srgbClr val="48482A"/>
            </a:solidFill>
          </a:endParaRPr>
        </a:p>
        <a:p>
          <a:pPr rtl="1"/>
          <a:endParaRPr lang="he-IL" sz="1200" dirty="0">
            <a:solidFill>
              <a:srgbClr val="48482A"/>
            </a:solidFill>
          </a:endParaRPr>
        </a:p>
      </dgm:t>
    </dgm:pt>
    <dgm:pt modelId="{5DC8BBE6-0CC5-4E53-B9CB-E7E534C99C73}" type="parTrans" cxnId="{4804D62C-EA80-4AF2-86F4-6565F07CDD8E}">
      <dgm:prSet/>
      <dgm:spPr>
        <a:ln w="50800">
          <a:solidFill>
            <a:schemeClr val="accent1">
              <a:lumMod val="75000"/>
            </a:schemeClr>
          </a:solidFill>
          <a:tailEnd type="triangle"/>
        </a:ln>
      </dgm:spPr>
      <dgm:t>
        <a:bodyPr/>
        <a:lstStyle/>
        <a:p>
          <a:pPr rtl="1"/>
          <a:endParaRPr lang="he-IL">
            <a:solidFill>
              <a:srgbClr val="48482A"/>
            </a:solidFill>
          </a:endParaRPr>
        </a:p>
      </dgm:t>
    </dgm:pt>
    <dgm:pt modelId="{428AE672-056C-4C65-802D-5B936A212C2E}" type="sibTrans" cxnId="{4804D62C-EA80-4AF2-86F4-6565F07CDD8E}">
      <dgm:prSet/>
      <dgm:spPr/>
      <dgm:t>
        <a:bodyPr/>
        <a:lstStyle/>
        <a:p>
          <a:pPr rtl="1"/>
          <a:endParaRPr lang="he-IL">
            <a:solidFill>
              <a:srgbClr val="48482A"/>
            </a:solidFill>
          </a:endParaRPr>
        </a:p>
      </dgm:t>
    </dgm:pt>
    <dgm:pt modelId="{41E9A15E-E868-4937-A374-F1957848899E}">
      <dgm:prSet phldrT="[טקסט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1"/>
          <a:r>
            <a:rPr lang="he-IL" dirty="0">
              <a:solidFill>
                <a:srgbClr val="48482A"/>
              </a:solidFill>
            </a:rPr>
            <a:t>על פי:</a:t>
          </a:r>
        </a:p>
        <a:p>
          <a:pPr rtl="1"/>
          <a:r>
            <a:rPr lang="he-IL" dirty="0">
              <a:solidFill>
                <a:srgbClr val="48482A"/>
              </a:solidFill>
            </a:rPr>
            <a:t>חוק הקצב של התגובה</a:t>
          </a:r>
        </a:p>
      </dgm:t>
    </dgm:pt>
    <dgm:pt modelId="{C1E33B6C-655A-413A-80FF-4B81D482061F}" type="parTrans" cxnId="{89588D31-B2EA-4BB4-B6A2-C07B429A7A51}">
      <dgm:prSet/>
      <dgm:spPr>
        <a:ln w="50800">
          <a:solidFill>
            <a:schemeClr val="accent1">
              <a:lumMod val="75000"/>
            </a:schemeClr>
          </a:solidFill>
          <a:tailEnd type="triangle"/>
        </a:ln>
      </dgm:spPr>
      <dgm:t>
        <a:bodyPr/>
        <a:lstStyle/>
        <a:p>
          <a:pPr rtl="1"/>
          <a:endParaRPr lang="he-IL">
            <a:solidFill>
              <a:srgbClr val="48482A"/>
            </a:solidFill>
          </a:endParaRPr>
        </a:p>
      </dgm:t>
    </dgm:pt>
    <dgm:pt modelId="{2C93CD5B-63E1-49C9-BBA4-8135478DF275}" type="sibTrans" cxnId="{89588D31-B2EA-4BB4-B6A2-C07B429A7A51}">
      <dgm:prSet/>
      <dgm:spPr/>
      <dgm:t>
        <a:bodyPr/>
        <a:lstStyle/>
        <a:p>
          <a:pPr rtl="1"/>
          <a:endParaRPr lang="he-IL">
            <a:solidFill>
              <a:srgbClr val="48482A"/>
            </a:solidFill>
          </a:endParaRPr>
        </a:p>
      </dgm:t>
    </dgm:pt>
    <dgm:pt modelId="{4E64140D-F1F5-42EA-B55D-FFC97D50763B}" type="pres">
      <dgm:prSet presAssocID="{5865CAFA-CF36-4D7A-AE88-DBC9AB08E4D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9FB6F17-D05C-4720-B177-DF24DCE64647}" type="pres">
      <dgm:prSet presAssocID="{459CC621-1097-46C2-801E-C32EBD07A8C3}" presName="centerShape" presStyleLbl="node0" presStyleIdx="0" presStyleCnt="1"/>
      <dgm:spPr/>
    </dgm:pt>
    <dgm:pt modelId="{ED443061-D07B-4D0D-9A65-CC2CF5F92985}" type="pres">
      <dgm:prSet presAssocID="{34F7E83C-3E64-4A39-8029-8EDD32E44C26}" presName="Name9" presStyleLbl="parChTrans1D2" presStyleIdx="0" presStyleCnt="3"/>
      <dgm:spPr/>
    </dgm:pt>
    <dgm:pt modelId="{B018F65B-480F-4400-8AB2-945EEA4B02AF}" type="pres">
      <dgm:prSet presAssocID="{34F7E83C-3E64-4A39-8029-8EDD32E44C26}" presName="connTx" presStyleLbl="parChTrans1D2" presStyleIdx="0" presStyleCnt="3"/>
      <dgm:spPr/>
    </dgm:pt>
    <dgm:pt modelId="{789C466D-7A8A-4E68-8CEE-745254376B78}" type="pres">
      <dgm:prSet presAssocID="{6FD2AF60-1257-403E-AFA2-9C2C26FC50D2}" presName="node" presStyleLbl="node1" presStyleIdx="0" presStyleCnt="3" custScaleX="121634" custScaleY="98846">
        <dgm:presLayoutVars>
          <dgm:bulletEnabled val="1"/>
        </dgm:presLayoutVars>
      </dgm:prSet>
      <dgm:spPr/>
    </dgm:pt>
    <dgm:pt modelId="{9E30ACB0-B7D1-4D91-BAA8-62BC88F81A17}" type="pres">
      <dgm:prSet presAssocID="{5DC8BBE6-0CC5-4E53-B9CB-E7E534C99C73}" presName="Name9" presStyleLbl="parChTrans1D2" presStyleIdx="1" presStyleCnt="3"/>
      <dgm:spPr/>
    </dgm:pt>
    <dgm:pt modelId="{92904FE7-EB52-431E-8C0A-FD4C7CD82755}" type="pres">
      <dgm:prSet presAssocID="{5DC8BBE6-0CC5-4E53-B9CB-E7E534C99C73}" presName="connTx" presStyleLbl="parChTrans1D2" presStyleIdx="1" presStyleCnt="3"/>
      <dgm:spPr/>
    </dgm:pt>
    <dgm:pt modelId="{F8241E5C-4BFE-4655-93DF-4F4F30651509}" type="pres">
      <dgm:prSet presAssocID="{A5F7BE74-5652-42E4-9B75-982D81982B13}" presName="node" presStyleLbl="node1" presStyleIdx="1" presStyleCnt="3" custScaleX="120119" custScaleY="115089">
        <dgm:presLayoutVars>
          <dgm:bulletEnabled val="1"/>
        </dgm:presLayoutVars>
      </dgm:prSet>
      <dgm:spPr/>
    </dgm:pt>
    <dgm:pt modelId="{3BE9AB4A-A962-47C1-80E5-9178EAB745E1}" type="pres">
      <dgm:prSet presAssocID="{C1E33B6C-655A-413A-80FF-4B81D482061F}" presName="Name9" presStyleLbl="parChTrans1D2" presStyleIdx="2" presStyleCnt="3"/>
      <dgm:spPr/>
    </dgm:pt>
    <dgm:pt modelId="{A1D84C23-DBA5-42B2-A480-DC7657393239}" type="pres">
      <dgm:prSet presAssocID="{C1E33B6C-655A-413A-80FF-4B81D482061F}" presName="connTx" presStyleLbl="parChTrans1D2" presStyleIdx="2" presStyleCnt="3"/>
      <dgm:spPr/>
    </dgm:pt>
    <dgm:pt modelId="{99298599-7C29-4B20-BEBE-5D9E0513BC12}" type="pres">
      <dgm:prSet presAssocID="{41E9A15E-E868-4937-A374-F1957848899E}" presName="node" presStyleLbl="node1" presStyleIdx="2" presStyleCnt="3" custScaleX="108979" custScaleY="105860" custRadScaleRad="102804" custRadScaleInc="-1782">
        <dgm:presLayoutVars>
          <dgm:bulletEnabled val="1"/>
        </dgm:presLayoutVars>
      </dgm:prSet>
      <dgm:spPr/>
    </dgm:pt>
  </dgm:ptLst>
  <dgm:cxnLst>
    <dgm:cxn modelId="{F259C801-688D-40CC-99ED-34EA79E60468}" type="presOf" srcId="{34F7E83C-3E64-4A39-8029-8EDD32E44C26}" destId="{B018F65B-480F-4400-8AB2-945EEA4B02AF}" srcOrd="1" destOrd="0" presId="urn:microsoft.com/office/officeart/2005/8/layout/radial1"/>
    <dgm:cxn modelId="{4804D62C-EA80-4AF2-86F4-6565F07CDD8E}" srcId="{459CC621-1097-46C2-801E-C32EBD07A8C3}" destId="{A5F7BE74-5652-42E4-9B75-982D81982B13}" srcOrd="1" destOrd="0" parTransId="{5DC8BBE6-0CC5-4E53-B9CB-E7E534C99C73}" sibTransId="{428AE672-056C-4C65-802D-5B936A212C2E}"/>
    <dgm:cxn modelId="{F470AD30-5DC3-4A66-868D-14894CEA49CC}" type="presOf" srcId="{34F7E83C-3E64-4A39-8029-8EDD32E44C26}" destId="{ED443061-D07B-4D0D-9A65-CC2CF5F92985}" srcOrd="0" destOrd="0" presId="urn:microsoft.com/office/officeart/2005/8/layout/radial1"/>
    <dgm:cxn modelId="{89588D31-B2EA-4BB4-B6A2-C07B429A7A51}" srcId="{459CC621-1097-46C2-801E-C32EBD07A8C3}" destId="{41E9A15E-E868-4937-A374-F1957848899E}" srcOrd="2" destOrd="0" parTransId="{C1E33B6C-655A-413A-80FF-4B81D482061F}" sibTransId="{2C93CD5B-63E1-49C9-BBA4-8135478DF275}"/>
    <dgm:cxn modelId="{A6C0D45C-5C08-4C95-AD7E-E33866579643}" type="presOf" srcId="{5DC8BBE6-0CC5-4E53-B9CB-E7E534C99C73}" destId="{92904FE7-EB52-431E-8C0A-FD4C7CD82755}" srcOrd="1" destOrd="0" presId="urn:microsoft.com/office/officeart/2005/8/layout/radial1"/>
    <dgm:cxn modelId="{C3CA1565-5DD5-4288-9EE6-3B0970D3AEB1}" type="presOf" srcId="{459CC621-1097-46C2-801E-C32EBD07A8C3}" destId="{59FB6F17-D05C-4720-B177-DF24DCE64647}" srcOrd="0" destOrd="0" presId="urn:microsoft.com/office/officeart/2005/8/layout/radial1"/>
    <dgm:cxn modelId="{FB37BF46-8FDC-40D2-A140-C2CA5C29DE1C}" srcId="{5865CAFA-CF36-4D7A-AE88-DBC9AB08E4D5}" destId="{459CC621-1097-46C2-801E-C32EBD07A8C3}" srcOrd="0" destOrd="0" parTransId="{2DBA02CF-D42F-4561-8ED3-C0054A5B9A12}" sibTransId="{4BD70725-854A-4CB6-BC1F-DC54FC2EE028}"/>
    <dgm:cxn modelId="{74CFB892-8DB9-497E-91B4-60B8A017F350}" type="presOf" srcId="{A5F7BE74-5652-42E4-9B75-982D81982B13}" destId="{F8241E5C-4BFE-4655-93DF-4F4F30651509}" srcOrd="0" destOrd="0" presId="urn:microsoft.com/office/officeart/2005/8/layout/radial1"/>
    <dgm:cxn modelId="{5780F49A-AB69-44AC-BAA6-C480E1420548}" type="presOf" srcId="{6FD2AF60-1257-403E-AFA2-9C2C26FC50D2}" destId="{789C466D-7A8A-4E68-8CEE-745254376B78}" srcOrd="0" destOrd="0" presId="urn:microsoft.com/office/officeart/2005/8/layout/radial1"/>
    <dgm:cxn modelId="{1375F59A-5208-47C4-B98D-D4FCDC66D1FE}" type="presOf" srcId="{5DC8BBE6-0CC5-4E53-B9CB-E7E534C99C73}" destId="{9E30ACB0-B7D1-4D91-BAA8-62BC88F81A17}" srcOrd="0" destOrd="0" presId="urn:microsoft.com/office/officeart/2005/8/layout/radial1"/>
    <dgm:cxn modelId="{0983C6A9-76E9-4FA3-AF55-9F198B7AE2E8}" type="presOf" srcId="{C1E33B6C-655A-413A-80FF-4B81D482061F}" destId="{A1D84C23-DBA5-42B2-A480-DC7657393239}" srcOrd="1" destOrd="0" presId="urn:microsoft.com/office/officeart/2005/8/layout/radial1"/>
    <dgm:cxn modelId="{1022FEB2-A883-4B57-B0B1-CCA6FE29BC0F}" srcId="{459CC621-1097-46C2-801E-C32EBD07A8C3}" destId="{6FD2AF60-1257-403E-AFA2-9C2C26FC50D2}" srcOrd="0" destOrd="0" parTransId="{34F7E83C-3E64-4A39-8029-8EDD32E44C26}" sibTransId="{302AAF34-B91C-4815-BB04-F9F8489C6989}"/>
    <dgm:cxn modelId="{992B9FC5-4834-4CE3-A070-71F3F107EB75}" type="presOf" srcId="{5865CAFA-CF36-4D7A-AE88-DBC9AB08E4D5}" destId="{4E64140D-F1F5-42EA-B55D-FFC97D50763B}" srcOrd="0" destOrd="0" presId="urn:microsoft.com/office/officeart/2005/8/layout/radial1"/>
    <dgm:cxn modelId="{101486F4-585F-4E32-8455-71395B05ADCA}" type="presOf" srcId="{41E9A15E-E868-4937-A374-F1957848899E}" destId="{99298599-7C29-4B20-BEBE-5D9E0513BC12}" srcOrd="0" destOrd="0" presId="urn:microsoft.com/office/officeart/2005/8/layout/radial1"/>
    <dgm:cxn modelId="{56F582F9-717A-4C1E-8242-2415DE26C6F2}" type="presOf" srcId="{C1E33B6C-655A-413A-80FF-4B81D482061F}" destId="{3BE9AB4A-A962-47C1-80E5-9178EAB745E1}" srcOrd="0" destOrd="0" presId="urn:microsoft.com/office/officeart/2005/8/layout/radial1"/>
    <dgm:cxn modelId="{208D23B1-5896-4740-8ED4-AD06D0591200}" type="presParOf" srcId="{4E64140D-F1F5-42EA-B55D-FFC97D50763B}" destId="{59FB6F17-D05C-4720-B177-DF24DCE64647}" srcOrd="0" destOrd="0" presId="urn:microsoft.com/office/officeart/2005/8/layout/radial1"/>
    <dgm:cxn modelId="{4AE0860D-CD9B-444F-BE0A-13878A59731C}" type="presParOf" srcId="{4E64140D-F1F5-42EA-B55D-FFC97D50763B}" destId="{ED443061-D07B-4D0D-9A65-CC2CF5F92985}" srcOrd="1" destOrd="0" presId="urn:microsoft.com/office/officeart/2005/8/layout/radial1"/>
    <dgm:cxn modelId="{91A33A93-ADBE-4EB7-A06A-471996278BE2}" type="presParOf" srcId="{ED443061-D07B-4D0D-9A65-CC2CF5F92985}" destId="{B018F65B-480F-4400-8AB2-945EEA4B02AF}" srcOrd="0" destOrd="0" presId="urn:microsoft.com/office/officeart/2005/8/layout/radial1"/>
    <dgm:cxn modelId="{892E9D90-DF84-42FE-915A-160F462E10C5}" type="presParOf" srcId="{4E64140D-F1F5-42EA-B55D-FFC97D50763B}" destId="{789C466D-7A8A-4E68-8CEE-745254376B78}" srcOrd="2" destOrd="0" presId="urn:microsoft.com/office/officeart/2005/8/layout/radial1"/>
    <dgm:cxn modelId="{3940624D-38B7-4CDB-AB7F-02732E7BA19E}" type="presParOf" srcId="{4E64140D-F1F5-42EA-B55D-FFC97D50763B}" destId="{9E30ACB0-B7D1-4D91-BAA8-62BC88F81A17}" srcOrd="3" destOrd="0" presId="urn:microsoft.com/office/officeart/2005/8/layout/radial1"/>
    <dgm:cxn modelId="{1C0D1905-9518-4509-9355-9DB89E772AFE}" type="presParOf" srcId="{9E30ACB0-B7D1-4D91-BAA8-62BC88F81A17}" destId="{92904FE7-EB52-431E-8C0A-FD4C7CD82755}" srcOrd="0" destOrd="0" presId="urn:microsoft.com/office/officeart/2005/8/layout/radial1"/>
    <dgm:cxn modelId="{9350CF9B-03F8-448F-A13E-E81B9BDF11CD}" type="presParOf" srcId="{4E64140D-F1F5-42EA-B55D-FFC97D50763B}" destId="{F8241E5C-4BFE-4655-93DF-4F4F30651509}" srcOrd="4" destOrd="0" presId="urn:microsoft.com/office/officeart/2005/8/layout/radial1"/>
    <dgm:cxn modelId="{5B262725-1AF2-4F34-8B2B-9DAA8CC6B85F}" type="presParOf" srcId="{4E64140D-F1F5-42EA-B55D-FFC97D50763B}" destId="{3BE9AB4A-A962-47C1-80E5-9178EAB745E1}" srcOrd="5" destOrd="0" presId="urn:microsoft.com/office/officeart/2005/8/layout/radial1"/>
    <dgm:cxn modelId="{B845471A-53C3-461C-BB0F-A781883D2F52}" type="presParOf" srcId="{3BE9AB4A-A962-47C1-80E5-9178EAB745E1}" destId="{A1D84C23-DBA5-42B2-A480-DC7657393239}" srcOrd="0" destOrd="0" presId="urn:microsoft.com/office/officeart/2005/8/layout/radial1"/>
    <dgm:cxn modelId="{E1D3C77F-2DCC-4794-B67F-9E1E7A6550B1}" type="presParOf" srcId="{4E64140D-F1F5-42EA-B55D-FFC97D50763B}" destId="{99298599-7C29-4B20-BEBE-5D9E0513BC12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FB6F17-D05C-4720-B177-DF24DCE64647}">
      <dsp:nvSpPr>
        <dsp:cNvPr id="0" name=""/>
        <dsp:cNvSpPr/>
      </dsp:nvSpPr>
      <dsp:spPr>
        <a:xfrm>
          <a:off x="3075258" y="1955510"/>
          <a:ext cx="1536310" cy="15363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300" kern="1200">
              <a:solidFill>
                <a:schemeClr val="accent5">
                  <a:lumMod val="25000"/>
                </a:schemeClr>
              </a:solidFill>
            </a:rPr>
            <a:t>קצב תגובה</a:t>
          </a:r>
        </a:p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000" kern="1200">
              <a:solidFill>
                <a:schemeClr val="accent5">
                  <a:lumMod val="25000"/>
                </a:schemeClr>
              </a:solidFill>
            </a:rPr>
            <a:t>(ממוצע)</a:t>
          </a:r>
          <a:endParaRPr lang="he-IL" sz="2000" kern="1200" dirty="0">
            <a:solidFill>
              <a:schemeClr val="accent5">
                <a:lumMod val="25000"/>
              </a:schemeClr>
            </a:solidFill>
          </a:endParaRPr>
        </a:p>
      </dsp:txBody>
      <dsp:txXfrm>
        <a:off x="3300245" y="2180497"/>
        <a:ext cx="1086336" cy="1086336"/>
      </dsp:txXfrm>
    </dsp:sp>
    <dsp:sp modelId="{ED443061-D07B-4D0D-9A65-CC2CF5F92985}">
      <dsp:nvSpPr>
        <dsp:cNvPr id="0" name=""/>
        <dsp:cNvSpPr/>
      </dsp:nvSpPr>
      <dsp:spPr>
        <a:xfrm rot="16200000">
          <a:off x="3607034" y="1701341"/>
          <a:ext cx="472759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472759" y="17789"/>
              </a:lnTo>
            </a:path>
          </a:pathLst>
        </a:custGeom>
        <a:noFill/>
        <a:ln w="50800" cap="sq" cmpd="sng" algn="ctr">
          <a:solidFill>
            <a:schemeClr val="accent1">
              <a:lumMod val="75000"/>
            </a:schemeClr>
          </a:solidFill>
          <a:prstDash val="solid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3831594" y="1707311"/>
        <a:ext cx="23637" cy="23637"/>
      </dsp:txXfrm>
    </dsp:sp>
    <dsp:sp modelId="{789C466D-7A8A-4E68-8CEE-745254376B78}">
      <dsp:nvSpPr>
        <dsp:cNvPr id="0" name=""/>
        <dsp:cNvSpPr/>
      </dsp:nvSpPr>
      <dsp:spPr>
        <a:xfrm>
          <a:off x="2909075" y="-35830"/>
          <a:ext cx="1868676" cy="15185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>
              <a:solidFill>
                <a:schemeClr val="accent3">
                  <a:lumMod val="10000"/>
                </a:schemeClr>
              </a:solidFill>
            </a:rPr>
            <a:t>על פי:</a:t>
          </a:r>
        </a:p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>
              <a:solidFill>
                <a:schemeClr val="accent3">
                  <a:lumMod val="10000"/>
                </a:schemeClr>
              </a:solidFill>
            </a:rPr>
            <a:t>קצב היווצרות התוצר</a:t>
          </a:r>
          <a:endParaRPr lang="en-US" sz="1800" kern="1200">
            <a:solidFill>
              <a:schemeClr val="accent3">
                <a:lumMod val="10000"/>
              </a:schemeClr>
            </a:solidFill>
          </a:endParaRPr>
        </a:p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accent3">
                  <a:lumMod val="10000"/>
                </a:schemeClr>
              </a:solidFill>
              <a:sym typeface="Symbol"/>
            </a:rPr>
            <a:t> [B] /</a:t>
          </a:r>
          <a:r>
            <a:rPr lang="el-GR" sz="1800" kern="1200">
              <a:solidFill>
                <a:schemeClr val="accent3">
                  <a:lumMod val="10000"/>
                </a:schemeClr>
              </a:solidFill>
              <a:sym typeface="Symbol"/>
            </a:rPr>
            <a:t> Δ</a:t>
          </a:r>
          <a:r>
            <a:rPr lang="en-US" sz="1800" kern="1200">
              <a:solidFill>
                <a:schemeClr val="accent3">
                  <a:lumMod val="10000"/>
                </a:schemeClr>
              </a:solidFill>
              <a:sym typeface="Symbol"/>
            </a:rPr>
            <a:t>t </a:t>
          </a:r>
          <a:endParaRPr lang="he-IL" sz="1800" kern="1200" dirty="0">
            <a:solidFill>
              <a:schemeClr val="accent3">
                <a:lumMod val="10000"/>
              </a:schemeClr>
            </a:solidFill>
          </a:endParaRPr>
        </a:p>
      </dsp:txBody>
      <dsp:txXfrm>
        <a:off x="3182736" y="186561"/>
        <a:ext cx="1321354" cy="1073799"/>
      </dsp:txXfrm>
    </dsp:sp>
    <dsp:sp modelId="{9E30ACB0-B7D1-4D91-BAA8-62BC88F81A17}">
      <dsp:nvSpPr>
        <dsp:cNvPr id="0" name=""/>
        <dsp:cNvSpPr/>
      </dsp:nvSpPr>
      <dsp:spPr>
        <a:xfrm rot="1800000">
          <a:off x="4487254" y="3169824"/>
          <a:ext cx="319482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319482" y="17789"/>
              </a:lnTo>
            </a:path>
          </a:pathLst>
        </a:custGeom>
        <a:noFill/>
        <a:ln w="50800" cap="flat" cmpd="sng" algn="ctr">
          <a:solidFill>
            <a:schemeClr val="accent1">
              <a:lumMod val="75000"/>
            </a:schemeClr>
          </a:solidFill>
          <a:prstDash val="solid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4639008" y="3179626"/>
        <a:ext cx="15974" cy="15974"/>
      </dsp:txXfrm>
    </dsp:sp>
    <dsp:sp modelId="{F8241E5C-4BFE-4655-93DF-4F4F30651509}">
      <dsp:nvSpPr>
        <dsp:cNvPr id="0" name=""/>
        <dsp:cNvSpPr/>
      </dsp:nvSpPr>
      <dsp:spPr>
        <a:xfrm>
          <a:off x="4652941" y="2839705"/>
          <a:ext cx="1845401" cy="17681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000" kern="1200">
              <a:solidFill>
                <a:schemeClr val="accent5">
                  <a:lumMod val="25000"/>
                </a:schemeClr>
              </a:solidFill>
            </a:rPr>
            <a:t>על פי:</a:t>
          </a: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>
              <a:solidFill>
                <a:schemeClr val="accent5">
                  <a:lumMod val="25000"/>
                </a:schemeClr>
              </a:solidFill>
            </a:rPr>
            <a:t>על פי:</a:t>
          </a: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>
              <a:solidFill>
                <a:schemeClr val="accent5">
                  <a:lumMod val="25000"/>
                </a:schemeClr>
              </a:solidFill>
            </a:rPr>
            <a:t>קצב היעלמות מגיב</a:t>
          </a: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accent5">
                  <a:lumMod val="25000"/>
                </a:schemeClr>
              </a:solidFill>
              <a:sym typeface="Symbol"/>
            </a:rPr>
            <a:t>[A] / </a:t>
          </a:r>
          <a:r>
            <a:rPr lang="el-GR" sz="1800" kern="1200">
              <a:solidFill>
                <a:schemeClr val="accent5">
                  <a:lumMod val="25000"/>
                </a:schemeClr>
              </a:solidFill>
              <a:sym typeface="Symbol"/>
            </a:rPr>
            <a:t>Δ</a:t>
          </a:r>
          <a:r>
            <a:rPr lang="en-US" sz="1800" kern="1200">
              <a:solidFill>
                <a:schemeClr val="accent5">
                  <a:lumMod val="25000"/>
                </a:schemeClr>
              </a:solidFill>
              <a:sym typeface="Symbol"/>
            </a:rPr>
            <a:t>t   </a:t>
          </a:r>
          <a:endParaRPr lang="en-US" sz="1800" kern="1200">
            <a:solidFill>
              <a:schemeClr val="accent5">
                <a:lumMod val="25000"/>
              </a:schemeClr>
            </a:solidFill>
          </a:endParaRP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200" kern="1200" dirty="0"/>
        </a:p>
      </dsp:txBody>
      <dsp:txXfrm>
        <a:off x="4923194" y="3098641"/>
        <a:ext cx="1304895" cy="1250252"/>
      </dsp:txXfrm>
    </dsp:sp>
    <dsp:sp modelId="{3BE9AB4A-A962-47C1-80E5-9178EAB745E1}">
      <dsp:nvSpPr>
        <dsp:cNvPr id="0" name=""/>
        <dsp:cNvSpPr/>
      </dsp:nvSpPr>
      <dsp:spPr>
        <a:xfrm rot="8973368">
          <a:off x="2767730" y="3207593"/>
          <a:ext cx="444047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444047" y="17789"/>
              </a:lnTo>
            </a:path>
          </a:pathLst>
        </a:custGeom>
        <a:noFill/>
        <a:ln w="50800" cap="flat" cmpd="sng" algn="ctr">
          <a:solidFill>
            <a:schemeClr val="accent1">
              <a:lumMod val="75000"/>
            </a:schemeClr>
          </a:solidFill>
          <a:prstDash val="solid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 rot="10800000">
        <a:off x="2978653" y="3214282"/>
        <a:ext cx="22202" cy="22202"/>
      </dsp:txXfrm>
    </dsp:sp>
    <dsp:sp modelId="{99298599-7C29-4B20-BEBE-5D9E0513BC12}">
      <dsp:nvSpPr>
        <dsp:cNvPr id="0" name=""/>
        <dsp:cNvSpPr/>
      </dsp:nvSpPr>
      <dsp:spPr>
        <a:xfrm>
          <a:off x="1244980" y="2945661"/>
          <a:ext cx="1674256" cy="1626338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900" kern="1200" dirty="0">
              <a:solidFill>
                <a:srgbClr val="48482A"/>
              </a:solidFill>
            </a:rPr>
            <a:t>על פי:</a:t>
          </a:r>
        </a:p>
        <a:p>
          <a:pPr marL="0" lvl="0" indent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900" kern="1200" dirty="0">
              <a:solidFill>
                <a:srgbClr val="48482A"/>
              </a:solidFill>
            </a:rPr>
            <a:t>חוק הקצב של התגובה</a:t>
          </a:r>
        </a:p>
      </dsp:txBody>
      <dsp:txXfrm>
        <a:off x="1490169" y="3183833"/>
        <a:ext cx="1183878" cy="11499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FB6F17-D05C-4720-B177-DF24DCE64647}">
      <dsp:nvSpPr>
        <dsp:cNvPr id="0" name=""/>
        <dsp:cNvSpPr/>
      </dsp:nvSpPr>
      <dsp:spPr>
        <a:xfrm>
          <a:off x="3075258" y="1955510"/>
          <a:ext cx="1536310" cy="15363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300" kern="1200" dirty="0">
              <a:solidFill>
                <a:srgbClr val="48482A"/>
              </a:solidFill>
            </a:rPr>
            <a:t>קצב תגובה</a:t>
          </a:r>
        </a:p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000" kern="1200" dirty="0">
              <a:solidFill>
                <a:srgbClr val="48482A"/>
              </a:solidFill>
            </a:rPr>
            <a:t>(ממוצע)</a:t>
          </a:r>
        </a:p>
      </dsp:txBody>
      <dsp:txXfrm>
        <a:off x="3300245" y="2180497"/>
        <a:ext cx="1086336" cy="1086336"/>
      </dsp:txXfrm>
    </dsp:sp>
    <dsp:sp modelId="{ED443061-D07B-4D0D-9A65-CC2CF5F92985}">
      <dsp:nvSpPr>
        <dsp:cNvPr id="0" name=""/>
        <dsp:cNvSpPr/>
      </dsp:nvSpPr>
      <dsp:spPr>
        <a:xfrm rot="16200000">
          <a:off x="3607034" y="1701341"/>
          <a:ext cx="472759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472759" y="17789"/>
              </a:lnTo>
            </a:path>
          </a:pathLst>
        </a:custGeom>
        <a:noFill/>
        <a:ln w="50800" cap="sq" cmpd="sng" algn="ctr">
          <a:solidFill>
            <a:schemeClr val="accent1">
              <a:lumMod val="75000"/>
            </a:schemeClr>
          </a:solidFill>
          <a:prstDash val="solid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>
            <a:solidFill>
              <a:srgbClr val="48482A"/>
            </a:solidFill>
          </a:endParaRPr>
        </a:p>
      </dsp:txBody>
      <dsp:txXfrm>
        <a:off x="3831594" y="1707311"/>
        <a:ext cx="23637" cy="23637"/>
      </dsp:txXfrm>
    </dsp:sp>
    <dsp:sp modelId="{789C466D-7A8A-4E68-8CEE-745254376B78}">
      <dsp:nvSpPr>
        <dsp:cNvPr id="0" name=""/>
        <dsp:cNvSpPr/>
      </dsp:nvSpPr>
      <dsp:spPr>
        <a:xfrm>
          <a:off x="2909075" y="-35830"/>
          <a:ext cx="1868676" cy="15185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>
              <a:solidFill>
                <a:srgbClr val="48482A"/>
              </a:solidFill>
            </a:rPr>
            <a:t>על פי:</a:t>
          </a:r>
        </a:p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>
              <a:solidFill>
                <a:srgbClr val="48482A"/>
              </a:solidFill>
            </a:rPr>
            <a:t>קצב היווצרות התוצר</a:t>
          </a:r>
          <a:endParaRPr lang="en-US" sz="1800" kern="1200" dirty="0">
            <a:solidFill>
              <a:srgbClr val="48482A"/>
            </a:solidFill>
          </a:endParaRPr>
        </a:p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48482A"/>
              </a:solidFill>
              <a:sym typeface="Symbol"/>
            </a:rPr>
            <a:t> [B] /</a:t>
          </a:r>
          <a:r>
            <a:rPr lang="el-GR" sz="1800" kern="1200" dirty="0">
              <a:solidFill>
                <a:srgbClr val="48482A"/>
              </a:solidFill>
              <a:sym typeface="Symbol"/>
            </a:rPr>
            <a:t> Δ</a:t>
          </a:r>
          <a:r>
            <a:rPr lang="en-US" sz="1800" kern="1200" dirty="0">
              <a:solidFill>
                <a:srgbClr val="48482A"/>
              </a:solidFill>
              <a:sym typeface="Symbol"/>
            </a:rPr>
            <a:t>t </a:t>
          </a:r>
          <a:endParaRPr lang="he-IL" sz="1800" kern="1200" dirty="0">
            <a:solidFill>
              <a:srgbClr val="48482A"/>
            </a:solidFill>
          </a:endParaRPr>
        </a:p>
      </dsp:txBody>
      <dsp:txXfrm>
        <a:off x="3182736" y="186561"/>
        <a:ext cx="1321354" cy="1073799"/>
      </dsp:txXfrm>
    </dsp:sp>
    <dsp:sp modelId="{9E30ACB0-B7D1-4D91-BAA8-62BC88F81A17}">
      <dsp:nvSpPr>
        <dsp:cNvPr id="0" name=""/>
        <dsp:cNvSpPr/>
      </dsp:nvSpPr>
      <dsp:spPr>
        <a:xfrm rot="1800000">
          <a:off x="4487254" y="3169824"/>
          <a:ext cx="319482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319482" y="17789"/>
              </a:lnTo>
            </a:path>
          </a:pathLst>
        </a:custGeom>
        <a:noFill/>
        <a:ln w="50800" cap="flat" cmpd="sng" algn="ctr">
          <a:solidFill>
            <a:schemeClr val="accent1">
              <a:lumMod val="75000"/>
            </a:schemeClr>
          </a:solidFill>
          <a:prstDash val="solid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>
            <a:solidFill>
              <a:srgbClr val="48482A"/>
            </a:solidFill>
          </a:endParaRPr>
        </a:p>
      </dsp:txBody>
      <dsp:txXfrm>
        <a:off x="4639008" y="3179626"/>
        <a:ext cx="15974" cy="15974"/>
      </dsp:txXfrm>
    </dsp:sp>
    <dsp:sp modelId="{F8241E5C-4BFE-4655-93DF-4F4F30651509}">
      <dsp:nvSpPr>
        <dsp:cNvPr id="0" name=""/>
        <dsp:cNvSpPr/>
      </dsp:nvSpPr>
      <dsp:spPr>
        <a:xfrm>
          <a:off x="4652941" y="2839705"/>
          <a:ext cx="1845401" cy="17681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000" kern="1200" dirty="0">
              <a:solidFill>
                <a:srgbClr val="48482A"/>
              </a:solidFill>
            </a:rPr>
            <a:t>על פי:</a:t>
          </a: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>
              <a:solidFill>
                <a:srgbClr val="48482A"/>
              </a:solidFill>
            </a:rPr>
            <a:t>על פי:</a:t>
          </a: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>
              <a:solidFill>
                <a:srgbClr val="48482A"/>
              </a:solidFill>
            </a:rPr>
            <a:t>קצב היעלמות מגיב</a:t>
          </a: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48482A"/>
              </a:solidFill>
              <a:sym typeface="Symbol"/>
            </a:rPr>
            <a:t>[A] / </a:t>
          </a:r>
          <a:r>
            <a:rPr lang="el-GR" sz="1800" kern="1200" dirty="0">
              <a:solidFill>
                <a:srgbClr val="48482A"/>
              </a:solidFill>
              <a:sym typeface="Symbol"/>
            </a:rPr>
            <a:t>Δ</a:t>
          </a:r>
          <a:r>
            <a:rPr lang="en-US" sz="1800" kern="1200" dirty="0">
              <a:solidFill>
                <a:srgbClr val="48482A"/>
              </a:solidFill>
              <a:sym typeface="Symbol"/>
            </a:rPr>
            <a:t>t   </a:t>
          </a:r>
          <a:endParaRPr lang="en-US" sz="1800" kern="1200" dirty="0">
            <a:solidFill>
              <a:srgbClr val="48482A"/>
            </a:solidFill>
          </a:endParaRP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200" kern="1200" dirty="0">
            <a:solidFill>
              <a:srgbClr val="48482A"/>
            </a:solidFill>
          </a:endParaRPr>
        </a:p>
      </dsp:txBody>
      <dsp:txXfrm>
        <a:off x="4923194" y="3098641"/>
        <a:ext cx="1304895" cy="1250252"/>
      </dsp:txXfrm>
    </dsp:sp>
    <dsp:sp modelId="{3BE9AB4A-A962-47C1-80E5-9178EAB745E1}">
      <dsp:nvSpPr>
        <dsp:cNvPr id="0" name=""/>
        <dsp:cNvSpPr/>
      </dsp:nvSpPr>
      <dsp:spPr>
        <a:xfrm rot="8973368">
          <a:off x="2767730" y="3207593"/>
          <a:ext cx="444047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444047" y="17789"/>
              </a:lnTo>
            </a:path>
          </a:pathLst>
        </a:custGeom>
        <a:noFill/>
        <a:ln w="50800" cap="flat" cmpd="sng" algn="ctr">
          <a:solidFill>
            <a:schemeClr val="accent1">
              <a:lumMod val="75000"/>
            </a:schemeClr>
          </a:solidFill>
          <a:prstDash val="solid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>
            <a:solidFill>
              <a:srgbClr val="48482A"/>
            </a:solidFill>
          </a:endParaRPr>
        </a:p>
      </dsp:txBody>
      <dsp:txXfrm rot="10800000">
        <a:off x="2978653" y="3214282"/>
        <a:ext cx="22202" cy="22202"/>
      </dsp:txXfrm>
    </dsp:sp>
    <dsp:sp modelId="{99298599-7C29-4B20-BEBE-5D9E0513BC12}">
      <dsp:nvSpPr>
        <dsp:cNvPr id="0" name=""/>
        <dsp:cNvSpPr/>
      </dsp:nvSpPr>
      <dsp:spPr>
        <a:xfrm>
          <a:off x="1244980" y="2945661"/>
          <a:ext cx="1674256" cy="1626338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900" kern="1200" dirty="0">
              <a:solidFill>
                <a:srgbClr val="48482A"/>
              </a:solidFill>
            </a:rPr>
            <a:t>על פי:</a:t>
          </a:r>
        </a:p>
        <a:p>
          <a:pPr marL="0" lvl="0" indent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900" kern="1200" dirty="0">
              <a:solidFill>
                <a:srgbClr val="48482A"/>
              </a:solidFill>
            </a:rPr>
            <a:t>חוק הקצב של התגובה</a:t>
          </a:r>
        </a:p>
      </dsp:txBody>
      <dsp:txXfrm>
        <a:off x="1490169" y="3183833"/>
        <a:ext cx="1183878" cy="1149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90AB6B1B-5BE1-66A1-BBCA-51752730902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55651F67-8A1B-E905-2DEC-F029E21AC71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49BB1B89-9609-7A58-D396-8263C5F58DA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D2F55C88-42EF-EF66-9214-A536873F915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89612C9A-7A9F-4B38-8FDD-747EFCA6629A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8C729D4-8DA6-ABAF-4827-6C76288D92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5E1BD7D-FBA8-B7FC-6DBE-7FDC1EB8E2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B067AEE2-9902-7BFA-8BE5-F5301F647E5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4520D507-49C5-1A69-F555-6B52524099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88B8DE0-7F7F-C597-9DFA-C900D3ED958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3ADC2F09-DA5C-AB99-506C-7AB47572D4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A51B09CA-3371-4685-A4B2-DADE6F579D4D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B44C6B52-41F7-28E3-52D7-AB7A603544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2138B-972A-4EC0-9F8E-5756206BF461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1DA2694A-57EA-37EF-F12F-6C900D6BD0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404F4E0-9C5C-54E3-BD34-F4497234F8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F59F86-1541-4443-8E26-E810375B214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638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E3BDFBB-1752-A2BF-2F5C-FC90E9A624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1EEBD-C6AD-4A30-8694-9959652A5847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A7BC4812-DD9D-0961-1150-BEEDB675C3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B5695231-E4C7-C98A-5B9C-A9EB436230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94D996-ABA3-4585-AAA7-30CB7637919C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796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כותרת, טקסט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EF5A3A9-A01F-C5A5-E754-D7A9F437ED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7EBEE-29E9-441A-B176-04084BE01DFE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FC7DB20D-3EF8-CC4D-605B-B0E270E1F2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3A2688A-5EEE-84A9-7313-1F5518AF9A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A3BD4-3E97-4E3A-AB23-8CCEBC90191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849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כותרת, תוכן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04EE4B80-E155-EDE0-8CAC-807A1E0D80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DBF99-87AA-46DA-B975-63E551E383E0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F56E50D-8292-4FA2-4962-0ED5201255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EB299EF4-0076-14BC-6486-EEE671233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E77503-B760-4E67-AF16-DD2567A3604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338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כותרת וטבל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בלה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he-IL" noProof="0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8B1B731-7276-5EC3-926D-F050CFF4BC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7580D-482F-4E33-BAF0-E3FFC934F831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DBA807CF-98ED-714A-FBD5-A97E907D3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565EF713-2365-4DFF-6012-157E142F26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5753FC-8A69-40D3-996A-6FE0886E1367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7624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שקופית כותרת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9">
            <a:extLst>
              <a:ext uri="{FF2B5EF4-FFF2-40B4-BE49-F238E27FC236}">
                <a16:creationId xmlns:a16="http://schemas.microsoft.com/office/drawing/2014/main" id="{77A5F005-E461-9C2B-3B83-BB60742302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מלבן מעוגל 10">
            <a:extLst>
              <a:ext uri="{FF2B5EF4-FFF2-40B4-BE49-F238E27FC236}">
                <a16:creationId xmlns:a16="http://schemas.microsoft.com/office/drawing/2014/main" id="{46E043AE-C4E5-4E7F-4342-8DB44FDF14B4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מלבן 11">
            <a:extLst>
              <a:ext uri="{FF2B5EF4-FFF2-40B4-BE49-F238E27FC236}">
                <a16:creationId xmlns:a16="http://schemas.microsoft.com/office/drawing/2014/main" id="{3A153F49-1636-997A-5159-56F8A5E2453F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מלבן 14">
            <a:extLst>
              <a:ext uri="{FF2B5EF4-FFF2-40B4-BE49-F238E27FC236}">
                <a16:creationId xmlns:a16="http://schemas.microsoft.com/office/drawing/2014/main" id="{4F68FFC0-812F-D612-034F-3EF18669E042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מלבן 15">
            <a:extLst>
              <a:ext uri="{FF2B5EF4-FFF2-40B4-BE49-F238E27FC236}">
                <a16:creationId xmlns:a16="http://schemas.microsoft.com/office/drawing/2014/main" id="{F5CFAB32-B883-E289-6644-9567D6E62CE9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7" name="מציין מיקום של תאריך 27">
            <a:extLst>
              <a:ext uri="{FF2B5EF4-FFF2-40B4-BE49-F238E27FC236}">
                <a16:creationId xmlns:a16="http://schemas.microsoft.com/office/drawing/2014/main" id="{E6FFC361-6336-EDFB-EE8A-93C4C6428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3BB10-26FF-43F6-B448-A008B0A7B1D0}" type="datetimeFigureOut">
              <a:rPr lang="he-IL"/>
              <a:pPr>
                <a:defRPr/>
              </a:pPr>
              <a:t>ט"ו/אייר/תשפ"ה</a:t>
            </a:fld>
            <a:endParaRPr lang="he-IL"/>
          </a:p>
        </p:txBody>
      </p:sp>
      <p:sp>
        <p:nvSpPr>
          <p:cNvPr id="10" name="מציין מיקום של כותרת תחתונה 16">
            <a:extLst>
              <a:ext uri="{FF2B5EF4-FFF2-40B4-BE49-F238E27FC236}">
                <a16:creationId xmlns:a16="http://schemas.microsoft.com/office/drawing/2014/main" id="{F56B41F2-0AB3-6834-0A75-4156185B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11" name="מציין מיקום של מספר שקופית 28">
            <a:extLst>
              <a:ext uri="{FF2B5EF4-FFF2-40B4-BE49-F238E27FC236}">
                <a16:creationId xmlns:a16="http://schemas.microsoft.com/office/drawing/2014/main" id="{DAD90361-93BA-D66C-EFCE-26EA4C795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F4AEE3E-A481-4388-A942-62C0C939F53E}" type="slidenum">
              <a:rPr lang="he-IL" altLang="en-US"/>
              <a:pPr/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589264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F04809B-4003-BCBB-9B76-FD90467F74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76827-65CB-4A5B-884E-246806D070AA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C96EB76-F625-3CD1-A886-7D8EA13EA6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7131D586-94A7-0787-3057-7DBA9CD095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D5DDE4-7769-4881-96B1-50AF37B4364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83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CD1885B7-A50C-D1F6-8F5A-7D23979D6D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7C3ED-1D6B-4BD6-AA78-170FB04B6566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3A8A417-E6A2-10A3-59D7-8B8D06377C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5EDD16C4-F818-9314-45A7-2F21B97FBE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0957C1-6E9E-4853-B9EE-2BD43F366AF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57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EF6D4161-8730-EEC3-FADB-12CE8CF526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D792D-BCA3-4CAE-BC19-B907F25E0800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621D4DAD-C01A-F536-EE75-65C8AF8644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C74BA3E5-195B-0E39-C9FB-C45A07D5F5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E3CF65-2EDE-47BA-B1B1-DCD155DDB43D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18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C1A6328C-621A-8669-23C3-017F995113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20FF6-BE49-4832-BFF2-F95E6C85464C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4739FF13-EE29-72DC-2A25-E02AE0A57E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87A6344-4C41-C3E4-94B4-909129DC47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D8D31-B476-4C4B-B6F3-AC8C331532A3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190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E9DBD6C9-FEE9-0838-F67C-F635310C5D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8702D-58C1-4DD2-B7A0-736FD9EBE196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DA4709CB-F011-318F-C813-F4461BDD14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D9C86E2-7778-C97E-0352-EF74583F5B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AA1DB-7D50-4AFD-B14C-D82D530050C9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38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E81C0F1-C40E-863D-241B-CDA41BA9CA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3CAEB-F81D-4D36-A42A-B80F8143A199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E06C2C06-DBD0-BE79-D4E4-B2549181AE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07423AB2-501A-271A-DB31-95F4A902DE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0D3191-875F-4D7F-A066-08043436DF01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63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E88BED2-5C17-D3CF-5394-5D6A5004AC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5B76D-9375-44A6-94B8-8CBEA120F674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F0DF2C6-A398-5145-E3A9-F413326DC5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01B90A4D-4AD0-0601-900A-85231EBD2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36F245-F172-444E-B17A-FFB2FEB17E4C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333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874BDDD-34E6-B9BC-784E-A3287990ED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0D0A0-A8AD-46E0-A1A6-16BC5F11D86B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E3BA9429-7C74-E1FE-DB32-9EDB4E2759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1C6DE5F1-FF55-DDAC-42C8-46F13D795B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C1FCA-3609-4D2D-AE88-2AEC70FBE2D5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01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A559032A-A705-D2E8-CC4F-F8C173FC4AC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8675" name="Rectangle 3">
              <a:extLst>
                <a:ext uri="{FF2B5EF4-FFF2-40B4-BE49-F238E27FC236}">
                  <a16:creationId xmlns:a16="http://schemas.microsoft.com/office/drawing/2014/main" id="{7DF9F601-D4F0-0C52-6EE6-8D1AB540A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0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13322" name="Group 4">
              <a:extLst>
                <a:ext uri="{FF2B5EF4-FFF2-40B4-BE49-F238E27FC236}">
                  <a16:creationId xmlns:a16="http://schemas.microsoft.com/office/drawing/2014/main" id="{5AB8B1CD-EEB7-492A-042D-0E9278BD7E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8677" name="Rectangle 5">
                <a:extLst>
                  <a:ext uri="{FF2B5EF4-FFF2-40B4-BE49-F238E27FC236}">
                    <a16:creationId xmlns:a16="http://schemas.microsoft.com/office/drawing/2014/main" id="{5BA73CF7-C5B9-4255-8664-999C4D867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8678" name="Line 6">
                <a:extLst>
                  <a:ext uri="{FF2B5EF4-FFF2-40B4-BE49-F238E27FC236}">
                    <a16:creationId xmlns:a16="http://schemas.microsoft.com/office/drawing/2014/main" id="{436979C4-497B-548A-47B0-71C4B41FC4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e-IL"/>
              </a:p>
            </p:txBody>
          </p:sp>
        </p:grpSp>
      </p:grpSp>
      <p:sp>
        <p:nvSpPr>
          <p:cNvPr id="13315" name="Rectangle 7">
            <a:extLst>
              <a:ext uri="{FF2B5EF4-FFF2-40B4-BE49-F238E27FC236}">
                <a16:creationId xmlns:a16="http://schemas.microsoft.com/office/drawing/2014/main" id="{139B3BC4-F9E7-9769-2F83-54193EEEE6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6" name="Rectangle 8">
            <a:extLst>
              <a:ext uri="{FF2B5EF4-FFF2-40B4-BE49-F238E27FC236}">
                <a16:creationId xmlns:a16="http://schemas.microsoft.com/office/drawing/2014/main" id="{F8C10DCF-F12A-2372-C1F5-6FFD6DE04E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8681" name="Rectangle 9">
            <a:extLst>
              <a:ext uri="{FF2B5EF4-FFF2-40B4-BE49-F238E27FC236}">
                <a16:creationId xmlns:a16="http://schemas.microsoft.com/office/drawing/2014/main" id="{E1677DB3-0905-19E7-DDEC-D1F772BEC1E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360F3F3-A92D-4D08-909C-D3ABCBBCECB2}" type="datetime8">
              <a:rPr lang="he-IL"/>
              <a:pPr>
                <a:defRPr/>
              </a:pPr>
              <a:t>13 מאי 25</a:t>
            </a:fld>
            <a:endParaRPr lang="en-US"/>
          </a:p>
        </p:txBody>
      </p:sp>
      <p:sp>
        <p:nvSpPr>
          <p:cNvPr id="28682" name="Rectangle 10">
            <a:extLst>
              <a:ext uri="{FF2B5EF4-FFF2-40B4-BE49-F238E27FC236}">
                <a16:creationId xmlns:a16="http://schemas.microsoft.com/office/drawing/2014/main" id="{9E850429-BEA1-70A8-BA11-9F280C25BC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he-IL"/>
              <a:t>ועדת מקצוע 19 מרץ 2007</a:t>
            </a:r>
            <a:endParaRPr lang="en-US"/>
          </a:p>
        </p:txBody>
      </p:sp>
      <p:sp>
        <p:nvSpPr>
          <p:cNvPr id="28683" name="Rectangle 11">
            <a:extLst>
              <a:ext uri="{FF2B5EF4-FFF2-40B4-BE49-F238E27FC236}">
                <a16:creationId xmlns:a16="http://schemas.microsoft.com/office/drawing/2014/main" id="{C8048AD5-5DA5-F509-1F87-6D080DBBDE9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000"/>
            </a:lvl1pPr>
          </a:lstStyle>
          <a:p>
            <a:fld id="{DB20B32B-20AB-4157-90BC-2F5A7C7FE61B}" type="slidenum">
              <a:rPr lang="he-IL" altLang="en-US"/>
              <a:pPr/>
              <a:t>‹#›</a:t>
            </a:fld>
            <a:endParaRPr lang="en-US" altLang="en-US"/>
          </a:p>
        </p:txBody>
      </p:sp>
      <p:sp>
        <p:nvSpPr>
          <p:cNvPr id="28684" name="Line 12">
            <a:extLst>
              <a:ext uri="{FF2B5EF4-FFF2-40B4-BE49-F238E27FC236}">
                <a16:creationId xmlns:a16="http://schemas.microsoft.com/office/drawing/2014/main" id="{4A1D296C-C2A7-396A-B1E4-8463C6D6EFB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</p:sldLayoutIdLst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rgbClr val="660033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B2FA37D-3599-0484-A4C7-D5117930637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3671888" y="3654425"/>
            <a:ext cx="4816475" cy="1035050"/>
          </a:xfrm>
        </p:spPr>
        <p:txBody>
          <a:bodyPr/>
          <a:lstStyle/>
          <a:p>
            <a:pPr algn="ctr" eaLnBrk="1" hangingPunct="1"/>
            <a:r>
              <a:rPr lang="he-IL" altLang="en-US" sz="4400" b="1">
                <a:solidFill>
                  <a:srgbClr val="000099"/>
                </a:solidFill>
                <a:latin typeface="Bodoni MT Black" panose="02070A03080606020203" pitchFamily="18" charset="0"/>
                <a:cs typeface="David" panose="020E0502060401010101" pitchFamily="34" charset="-79"/>
              </a:rPr>
              <a:t>אנרגיה בקצב הכימיה</a:t>
            </a:r>
            <a:br>
              <a:rPr lang="he-IL" altLang="en-US" sz="4400" b="1">
                <a:solidFill>
                  <a:srgbClr val="000099"/>
                </a:solidFill>
                <a:latin typeface="Bodoni MT Black" panose="02070A03080606020203" pitchFamily="18" charset="0"/>
                <a:cs typeface="David" panose="020E0502060401010101" pitchFamily="34" charset="-79"/>
              </a:rPr>
            </a:br>
            <a:r>
              <a:rPr lang="he-IL" altLang="en-US" sz="4400" b="1">
                <a:solidFill>
                  <a:srgbClr val="000099"/>
                </a:solidFill>
                <a:latin typeface="Bodoni MT Black" panose="02070A03080606020203" pitchFamily="18" charset="0"/>
                <a:cs typeface="David" panose="020E0502060401010101" pitchFamily="34" charset="-79"/>
              </a:rPr>
              <a:t>פרק ג</a:t>
            </a:r>
            <a:endParaRPr lang="en-US" altLang="en-US" sz="4400" b="1">
              <a:solidFill>
                <a:srgbClr val="000099"/>
              </a:solidFill>
              <a:latin typeface="Bodoni MT Black" panose="02070A03080606020203" pitchFamily="18" charset="0"/>
              <a:cs typeface="David" panose="020E0502060401010101" pitchFamily="34" charset="-79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0C55618-8791-942B-2192-A8AACCBFF11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106488" y="4733925"/>
            <a:ext cx="7646987" cy="1665288"/>
          </a:xfrm>
        </p:spPr>
        <p:txBody>
          <a:bodyPr anchor="ctr"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he-IL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David" pitchFamily="2" charset="-79"/>
              </a:rPr>
              <a:t>עריכה: מלכה</a:t>
            </a:r>
            <a:r>
              <a:rPr lang="en-US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David" pitchFamily="2" charset="-79"/>
              </a:rPr>
              <a:t> </a:t>
            </a:r>
            <a:r>
              <a:rPr lang="he-IL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David" pitchFamily="2" charset="-79"/>
              </a:rPr>
              <a:t> </a:t>
            </a:r>
            <a:r>
              <a:rPr lang="he-IL" sz="24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David" pitchFamily="2" charset="-79"/>
              </a:rPr>
              <a:t>יאיון</a:t>
            </a:r>
            <a:r>
              <a:rPr lang="he-IL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David" pitchFamily="2" charset="-79"/>
              </a:rPr>
              <a:t> ודבורה </a:t>
            </a:r>
            <a:r>
              <a:rPr lang="he-IL" sz="24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David" pitchFamily="2" charset="-79"/>
              </a:rPr>
              <a:t>קצביץ</a:t>
            </a:r>
            <a:endParaRPr lang="he-IL" sz="2400" b="1" dirty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cs typeface="David" pitchFamily="2" charset="-79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he-IL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David" pitchFamily="2" charset="-79"/>
              </a:rPr>
              <a:t>מבוסס על מצגת של</a:t>
            </a:r>
            <a:r>
              <a:rPr lang="he-IL" sz="2400" dirty="0">
                <a:solidFill>
                  <a:srgbClr val="0033CC"/>
                </a:solidFill>
                <a:cs typeface="David" pitchFamily="2" charset="-79"/>
              </a:rPr>
              <a:t>: ד"ר מרים כרמי, ד"ר </a:t>
            </a:r>
            <a:r>
              <a:rPr lang="he-IL" sz="2400" dirty="0" err="1">
                <a:solidFill>
                  <a:srgbClr val="0033CC"/>
                </a:solidFill>
                <a:cs typeface="David" pitchFamily="2" charset="-79"/>
              </a:rPr>
              <a:t>וייסלברג</a:t>
            </a:r>
            <a:r>
              <a:rPr lang="he-IL" sz="2400" dirty="0">
                <a:solidFill>
                  <a:srgbClr val="0033CC"/>
                </a:solidFill>
                <a:cs typeface="David" pitchFamily="2" charset="-79"/>
              </a:rPr>
              <a:t> </a:t>
            </a:r>
            <a:r>
              <a:rPr lang="he-IL" sz="2400" dirty="0" err="1">
                <a:solidFill>
                  <a:srgbClr val="0033CC"/>
                </a:solidFill>
                <a:cs typeface="David" pitchFamily="2" charset="-79"/>
              </a:rPr>
              <a:t>אדית</a:t>
            </a:r>
            <a:endParaRPr lang="he-IL" sz="2400" dirty="0">
              <a:solidFill>
                <a:srgbClr val="0033CC"/>
              </a:solidFill>
              <a:cs typeface="David" pitchFamily="2" charset="-79"/>
            </a:endParaRPr>
          </a:p>
        </p:txBody>
      </p:sp>
      <p:pic>
        <p:nvPicPr>
          <p:cNvPr id="15364" name="Picture 4" descr="ספונטניות 035">
            <a:extLst>
              <a:ext uri="{FF2B5EF4-FFF2-40B4-BE49-F238E27FC236}">
                <a16:creationId xmlns:a16="http://schemas.microsoft.com/office/drawing/2014/main" id="{2288F6E1-99E6-6E3A-FEBC-40E7D7B8F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21005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B00F861C-052E-35E6-0335-D30BF48DB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3200"/>
              <a:t>דוגמה לחישוב קצב תגובה </a:t>
            </a:r>
            <a:r>
              <a:rPr lang="he-IL" altLang="en-US" sz="3200" b="1"/>
              <a:t>על פי תוצאות ניסוי</a:t>
            </a:r>
            <a:endParaRPr lang="en-US" altLang="en-US" sz="3200" b="1"/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27E250E3-FB3F-47B5-0C54-FAB7B044D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1600200"/>
            <a:ext cx="8301037" cy="4530725"/>
          </a:xfrm>
        </p:spPr>
        <p:txBody>
          <a:bodyPr/>
          <a:lstStyle/>
          <a:p>
            <a:pPr algn="l" rtl="0"/>
            <a:r>
              <a:rPr lang="en-US" altLang="en-US"/>
              <a:t>CO</a:t>
            </a:r>
            <a:r>
              <a:rPr lang="en-US" altLang="en-US" baseline="-25000"/>
              <a:t>(g) </a:t>
            </a:r>
            <a:r>
              <a:rPr lang="en-US" altLang="en-US">
                <a:sym typeface="Wingdings" panose="05000000000000000000" pitchFamily="2" charset="2"/>
              </a:rPr>
              <a:t>+</a:t>
            </a:r>
            <a:r>
              <a:rPr lang="en-US" altLang="en-US"/>
              <a:t> H</a:t>
            </a:r>
            <a:r>
              <a:rPr lang="en-US" altLang="en-US" baseline="-25000"/>
              <a:t>2(g)</a:t>
            </a:r>
            <a:r>
              <a:rPr lang="en-US" altLang="en-US">
                <a:sym typeface="Wingdings" panose="05000000000000000000" pitchFamily="2" charset="2"/>
              </a:rPr>
              <a:t> </a:t>
            </a:r>
            <a:r>
              <a:rPr lang="en-US" altLang="en-US"/>
              <a:t> CH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(g)</a:t>
            </a:r>
            <a:endParaRPr lang="en-US" altLang="en-US" baseline="-25000">
              <a:sym typeface="Wingdings" panose="05000000000000000000" pitchFamily="2" charset="2"/>
            </a:endParaRPr>
          </a:p>
          <a:p>
            <a:r>
              <a:rPr lang="he-IL" altLang="en-US"/>
              <a:t>בכלי שנפחו 1</a:t>
            </a:r>
            <a:r>
              <a:rPr lang="en-US" altLang="en-US"/>
              <a:t> </a:t>
            </a:r>
            <a:r>
              <a:rPr lang="he-IL" altLang="en-US">
                <a:solidFill>
                  <a:srgbClr val="FF0000"/>
                </a:solidFill>
              </a:rPr>
              <a:t>ליטר</a:t>
            </a:r>
            <a:r>
              <a:rPr lang="he-IL" altLang="en-US"/>
              <a:t> הכניסו </a:t>
            </a:r>
            <a:r>
              <a:rPr lang="he-IL" altLang="en-US">
                <a:solidFill>
                  <a:srgbClr val="FF0000"/>
                </a:solidFill>
              </a:rPr>
              <a:t>מול</a:t>
            </a:r>
            <a:r>
              <a:rPr lang="he-IL" altLang="en-US"/>
              <a:t> </a:t>
            </a:r>
            <a:r>
              <a:rPr lang="en-US" altLang="en-US"/>
              <a:t>CO</a:t>
            </a:r>
            <a:r>
              <a:rPr lang="en-US" altLang="en-US" baseline="-25000"/>
              <a:t>(g)</a:t>
            </a:r>
            <a:r>
              <a:rPr lang="he-IL" altLang="en-US"/>
              <a:t> ומול מימן </a:t>
            </a:r>
            <a:r>
              <a:rPr lang="en-US" altLang="en-US"/>
              <a:t>H</a:t>
            </a:r>
            <a:r>
              <a:rPr lang="en-US" altLang="en-US" baseline="-25000"/>
              <a:t>2(g)</a:t>
            </a:r>
            <a:r>
              <a:rPr lang="he-IL" altLang="en-US">
                <a:sym typeface="Wingdings" panose="05000000000000000000" pitchFamily="2" charset="2"/>
              </a:rPr>
              <a:t>. </a:t>
            </a:r>
            <a:r>
              <a:rPr lang="he-IL" altLang="en-US"/>
              <a:t>ריכוז ה-</a:t>
            </a:r>
            <a:r>
              <a:rPr lang="en-US" altLang="en-US"/>
              <a:t> CH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(g)</a:t>
            </a:r>
            <a:r>
              <a:rPr lang="he-IL" altLang="en-US"/>
              <a:t>לאחר 2 דקות היה </a:t>
            </a:r>
            <a:r>
              <a:rPr lang="en-US" altLang="en-US"/>
              <a:t>M</a:t>
            </a:r>
            <a:r>
              <a:rPr lang="he-IL" altLang="en-US"/>
              <a:t>0.2</a:t>
            </a:r>
          </a:p>
          <a:p>
            <a:r>
              <a:rPr lang="he-IL" altLang="en-US"/>
              <a:t>מהו השינוי בריכוז ה</a:t>
            </a:r>
            <a:r>
              <a:rPr lang="en-US" altLang="en-US"/>
              <a:t> CO</a:t>
            </a:r>
            <a:r>
              <a:rPr lang="en-US" altLang="en-US" baseline="-25000"/>
              <a:t>(g)</a:t>
            </a:r>
            <a:r>
              <a:rPr lang="he-IL" altLang="en-US"/>
              <a:t> ב-2 הדקות </a:t>
            </a:r>
          </a:p>
          <a:p>
            <a:r>
              <a:rPr lang="he-IL" altLang="en-US"/>
              <a:t>מהו ריכוז ה</a:t>
            </a:r>
            <a:r>
              <a:rPr lang="en-US" altLang="en-US"/>
              <a:t> CO</a:t>
            </a:r>
            <a:r>
              <a:rPr lang="en-US" altLang="en-US" baseline="-25000"/>
              <a:t>(g)</a:t>
            </a:r>
            <a:r>
              <a:rPr lang="he-IL" altLang="en-US"/>
              <a:t> לאחר 2 דקות</a:t>
            </a:r>
          </a:p>
          <a:p>
            <a:r>
              <a:rPr lang="he-IL" altLang="en-US"/>
              <a:t>מהו השינוי בריכוז המימן ב-2 הדקות </a:t>
            </a:r>
          </a:p>
          <a:p>
            <a:r>
              <a:rPr lang="he-IL" altLang="en-US"/>
              <a:t>מהו ריכוז המימן לאחר 2 דקות</a:t>
            </a:r>
          </a:p>
          <a:p>
            <a:r>
              <a:rPr lang="he-IL" altLang="en-US"/>
              <a:t>מהו קצב ההיווצרות\היעלמות של כל אחד מהמרכיבים במערכת.</a:t>
            </a:r>
            <a:endParaRPr lang="he-IL" altLang="en-US" baseline="-25000"/>
          </a:p>
          <a:p>
            <a:r>
              <a:rPr lang="he-IL" altLang="en-US"/>
              <a:t>חשב את קצב התגובה.</a:t>
            </a: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B33797C4-68D0-33C4-DCCC-E0F7C505C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745CA1-FD6E-423F-BEEC-7B75B8BCA09C}" type="slidenum">
              <a:rPr lang="he-IL" altLang="en-US"/>
              <a:pPr eaLnBrk="1" hangingPunct="1"/>
              <a:t>10</a:t>
            </a:fld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94E36BC0-2D90-4379-E2CF-3E78E3D23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altLang="en-US" sz="3200"/>
              <a:t>טבלה לצורך ארגון הנתונים לפתרון השאלה</a:t>
            </a:r>
            <a:endParaRPr lang="en-US" altLang="en-US" sz="3200"/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FECB61D2-AF91-32C6-3E4F-80A9CE510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55A2C8-5754-44FE-9220-D508236EE7B7}" type="slidenum">
              <a:rPr lang="he-IL" altLang="en-US"/>
              <a:pPr eaLnBrk="1" hangingPunct="1"/>
              <a:t>11</a:t>
            </a:fld>
            <a:endParaRPr lang="en-US" altLang="en-US"/>
          </a:p>
        </p:txBody>
      </p:sp>
      <p:graphicFrame>
        <p:nvGraphicFramePr>
          <p:cNvPr id="6" name="Group 348">
            <a:extLst>
              <a:ext uri="{FF2B5EF4-FFF2-40B4-BE49-F238E27FC236}">
                <a16:creationId xmlns:a16="http://schemas.microsoft.com/office/drawing/2014/main" id="{AB80B377-6AFB-7AF8-A51A-B72EC2A0E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9706291"/>
              </p:ext>
            </p:extLst>
          </p:nvPr>
        </p:nvGraphicFramePr>
        <p:xfrm>
          <a:off x="2725738" y="2170113"/>
          <a:ext cx="1773237" cy="2267592"/>
        </p:xfrm>
        <a:graphic>
          <a:graphicData uri="http://schemas.openxmlformats.org/drawingml/2006/table">
            <a:tbl>
              <a:tblPr rtl="1" firstRow="1"/>
              <a:tblGrid>
                <a:gridCol w="177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81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-0.2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1-0.2=0.8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Group 352">
            <a:extLst>
              <a:ext uri="{FF2B5EF4-FFF2-40B4-BE49-F238E27FC236}">
                <a16:creationId xmlns:a16="http://schemas.microsoft.com/office/drawing/2014/main" id="{37F2F487-A51E-304B-33FF-67497738B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8706176"/>
              </p:ext>
            </p:extLst>
          </p:nvPr>
        </p:nvGraphicFramePr>
        <p:xfrm>
          <a:off x="927100" y="4598988"/>
          <a:ext cx="5580063" cy="896034"/>
        </p:xfrm>
        <a:graphic>
          <a:graphicData uri="http://schemas.openxmlformats.org/drawingml/2006/table">
            <a:tbl>
              <a:tblPr rtl="1" firstRow="1"/>
              <a:tblGrid>
                <a:gridCol w="5580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תגובה=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היעלמות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=-0.1M/min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2/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∆t=-0.2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1" marR="91431" marT="45681" marB="4568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35F63FBC-3A74-CB8C-530D-07F71FB98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1425" y="1403350"/>
            <a:ext cx="5207000" cy="5191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rtl="0" eaLnBrk="0" hangingPunct="0">
              <a:spcBef>
                <a:spcPct val="20000"/>
              </a:spcBef>
              <a:buClr>
                <a:srgbClr val="B2B2B2"/>
              </a:buClr>
              <a:buSzPct val="90000"/>
              <a:defRPr/>
            </a:pP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CO</a:t>
            </a:r>
            <a:r>
              <a:rPr lang="en-US" sz="2800" kern="0" baseline="-25000" dirty="0">
                <a:solidFill>
                  <a:srgbClr val="660033"/>
                </a:solidFill>
                <a:latin typeface="Arial"/>
                <a:cs typeface="Arial"/>
              </a:rPr>
              <a:t>(g) </a:t>
            </a:r>
            <a:r>
              <a:rPr lang="he-IL" sz="2800" kern="0" baseline="-25000" dirty="0">
                <a:solidFill>
                  <a:srgbClr val="660033"/>
                </a:solidFill>
                <a:latin typeface="Arial"/>
                <a:cs typeface="Arial"/>
              </a:rPr>
              <a:t>      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  <a:sym typeface="Wingdings" pitchFamily="2" charset="2"/>
              </a:rPr>
              <a:t>+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  <a:sym typeface="Wingdings" pitchFamily="2" charset="2"/>
              </a:rPr>
              <a:t>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</a:rPr>
              <a:t>   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H</a:t>
            </a:r>
            <a:r>
              <a:rPr lang="en-US" sz="2800" kern="0" baseline="-25000" dirty="0">
                <a:solidFill>
                  <a:srgbClr val="660033"/>
                </a:solidFill>
                <a:latin typeface="Arial"/>
                <a:cs typeface="Arial"/>
              </a:rPr>
              <a:t>2(g)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  <a:sym typeface="Wingdings" pitchFamily="2" charset="2"/>
              </a:rPr>
              <a:t> 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  <a:sym typeface="Wingdings" pitchFamily="2" charset="2"/>
              </a:rPr>
              <a:t> 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  <a:sym typeface="Wingdings" pitchFamily="2" charset="2"/>
              </a:rPr>
              <a:t>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</a:rPr>
              <a:t> 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CH</a:t>
            </a:r>
            <a:r>
              <a:rPr lang="en-US" sz="2800" kern="0" baseline="-25000" dirty="0">
                <a:solidFill>
                  <a:srgbClr val="660033"/>
                </a:solidFill>
                <a:latin typeface="Arial"/>
                <a:cs typeface="Arial"/>
              </a:rPr>
              <a:t>2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O</a:t>
            </a:r>
            <a:r>
              <a:rPr lang="en-US" sz="2800" kern="0" baseline="-25000" dirty="0">
                <a:solidFill>
                  <a:srgbClr val="660033"/>
                </a:solidFill>
                <a:latin typeface="Arial"/>
                <a:cs typeface="Arial"/>
              </a:rPr>
              <a:t>(g)</a:t>
            </a:r>
            <a:endParaRPr lang="en-US" sz="2800" kern="0" baseline="-25000" dirty="0">
              <a:solidFill>
                <a:srgbClr val="660033"/>
              </a:solidFill>
              <a:latin typeface="Arial"/>
              <a:cs typeface="Arial"/>
              <a:sym typeface="Wingdings" pitchFamily="2" charset="2"/>
            </a:endParaRPr>
          </a:p>
        </p:txBody>
      </p:sp>
      <p:graphicFrame>
        <p:nvGraphicFramePr>
          <p:cNvPr id="9" name="Group 348">
            <a:extLst>
              <a:ext uri="{FF2B5EF4-FFF2-40B4-BE49-F238E27FC236}">
                <a16:creationId xmlns:a16="http://schemas.microsoft.com/office/drawing/2014/main" id="{B77D4DA7-C0E9-10A5-A37E-2CE280145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8070182"/>
              </p:ext>
            </p:extLst>
          </p:nvPr>
        </p:nvGraphicFramePr>
        <p:xfrm>
          <a:off x="881063" y="2170113"/>
          <a:ext cx="1773237" cy="2267592"/>
        </p:xfrm>
        <a:graphic>
          <a:graphicData uri="http://schemas.openxmlformats.org/drawingml/2006/table">
            <a:tbl>
              <a:tblPr rtl="1" firstRow="1"/>
              <a:tblGrid>
                <a:gridCol w="177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81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kumimoji="0" lang="en-US" sz="2400" b="0" i="0" u="none" strike="noStrike" kern="0" cap="none" spc="0" normalizeH="0" baseline="-2500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(g)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-0.2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1-0.2=0.8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611" name="Line 45">
            <a:extLst>
              <a:ext uri="{FF2B5EF4-FFF2-40B4-BE49-F238E27FC236}">
                <a16:creationId xmlns:a16="http://schemas.microsoft.com/office/drawing/2014/main" id="{500680A2-B729-B673-54A1-3025F1958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686550" y="3070225"/>
            <a:ext cx="1933575" cy="0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Line 46">
            <a:extLst>
              <a:ext uri="{FF2B5EF4-FFF2-40B4-BE49-F238E27FC236}">
                <a16:creationId xmlns:a16="http://schemas.microsoft.com/office/drawing/2014/main" id="{A0DDA5FD-AB3B-88AA-5746-7CBFA09DA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642100" y="3527425"/>
            <a:ext cx="1978025" cy="0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Line 47">
            <a:extLst>
              <a:ext uri="{FF2B5EF4-FFF2-40B4-BE49-F238E27FC236}">
                <a16:creationId xmlns:a16="http://schemas.microsoft.com/office/drawing/2014/main" id="{EBA1D10F-4E51-3592-8F07-314D4D869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642100" y="3984625"/>
            <a:ext cx="1978025" cy="0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614" name="Group 66">
            <a:extLst>
              <a:ext uri="{FF2B5EF4-FFF2-40B4-BE49-F238E27FC236}">
                <a16:creationId xmlns:a16="http://schemas.microsoft.com/office/drawing/2014/main" id="{F8F3DB03-CC5A-818D-30B3-2D1352FDAA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50038" y="2124075"/>
            <a:ext cx="1970087" cy="2317750"/>
            <a:chOff x="4189" y="1338"/>
            <a:chExt cx="1241" cy="1460"/>
          </a:xfrm>
        </p:grpSpPr>
        <p:sp>
          <p:nvSpPr>
            <p:cNvPr id="24649" name="Rectangle 36">
              <a:extLst>
                <a:ext uri="{FF2B5EF4-FFF2-40B4-BE49-F238E27FC236}">
                  <a16:creationId xmlns:a16="http://schemas.microsoft.com/office/drawing/2014/main" id="{1CB3378A-7ED5-7947-06D0-71BB37029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9" y="1338"/>
              <a:ext cx="1241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None/>
              </a:pPr>
              <a:endParaRPr lang="he-IL" altLang="en-US" sz="2400">
                <a:solidFill>
                  <a:srgbClr val="660033"/>
                </a:solidFill>
              </a:endParaRPr>
            </a:p>
          </p:txBody>
        </p:sp>
        <p:sp>
          <p:nvSpPr>
            <p:cNvPr id="24650" name="Rectangle 38">
              <a:extLst>
                <a:ext uri="{FF2B5EF4-FFF2-40B4-BE49-F238E27FC236}">
                  <a16:creationId xmlns:a16="http://schemas.microsoft.com/office/drawing/2014/main" id="{BF1BF63C-C675-424C-302E-9EFF60B239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9" y="1934"/>
              <a:ext cx="12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None/>
              </a:pPr>
              <a:r>
                <a:rPr lang="en-US" altLang="en-US" sz="2400">
                  <a:solidFill>
                    <a:srgbClr val="660033"/>
                  </a:solidFill>
                </a:rPr>
                <a:t>t</a:t>
              </a:r>
              <a:r>
                <a:rPr lang="en-US" altLang="en-US" sz="2400" baseline="-25000">
                  <a:solidFill>
                    <a:srgbClr val="660033"/>
                  </a:solidFill>
                </a:rPr>
                <a:t>1</a:t>
              </a:r>
              <a:endParaRPr lang="en-US" altLang="en-US" sz="2400">
                <a:solidFill>
                  <a:srgbClr val="660033"/>
                </a:solidFill>
              </a:endParaRPr>
            </a:p>
          </p:txBody>
        </p:sp>
        <p:sp>
          <p:nvSpPr>
            <p:cNvPr id="24651" name="Rectangle 40">
              <a:extLst>
                <a:ext uri="{FF2B5EF4-FFF2-40B4-BE49-F238E27FC236}">
                  <a16:creationId xmlns:a16="http://schemas.microsoft.com/office/drawing/2014/main" id="{7AC5C70D-14AE-87D0-3FA9-A74D6D1E6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9" y="2222"/>
              <a:ext cx="12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None/>
              </a:pPr>
              <a:r>
                <a:rPr lang="he-IL" altLang="en-US" sz="2400">
                  <a:solidFill>
                    <a:srgbClr val="660033"/>
                  </a:solidFill>
                </a:rPr>
                <a:t>שינוי ב-2 דקות</a:t>
              </a:r>
              <a:endParaRPr lang="en-US" altLang="en-US" sz="2400">
                <a:solidFill>
                  <a:srgbClr val="660033"/>
                </a:solidFill>
              </a:endParaRPr>
            </a:p>
          </p:txBody>
        </p:sp>
        <p:sp>
          <p:nvSpPr>
            <p:cNvPr id="24652" name="Rectangle 42">
              <a:extLst>
                <a:ext uri="{FF2B5EF4-FFF2-40B4-BE49-F238E27FC236}">
                  <a16:creationId xmlns:a16="http://schemas.microsoft.com/office/drawing/2014/main" id="{BF8C436C-5B94-ABBC-856A-97D49F381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9" y="2510"/>
              <a:ext cx="12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None/>
              </a:pPr>
              <a:r>
                <a:rPr lang="en-US" altLang="en-US" sz="2400">
                  <a:solidFill>
                    <a:srgbClr val="660033"/>
                  </a:solidFill>
                </a:rPr>
                <a:t>t</a:t>
              </a:r>
              <a:r>
                <a:rPr lang="en-US" altLang="en-US" sz="2400" baseline="-25000">
                  <a:solidFill>
                    <a:srgbClr val="660033"/>
                  </a:solidFill>
                </a:rPr>
                <a:t>2</a:t>
              </a:r>
              <a:endParaRPr lang="en-US" altLang="en-US" sz="2400">
                <a:solidFill>
                  <a:srgbClr val="660033"/>
                </a:solidFill>
              </a:endParaRPr>
            </a:p>
          </p:txBody>
        </p:sp>
        <p:sp>
          <p:nvSpPr>
            <p:cNvPr id="24653" name="Line 44">
              <a:extLst>
                <a:ext uri="{FF2B5EF4-FFF2-40B4-BE49-F238E27FC236}">
                  <a16:creationId xmlns:a16="http://schemas.microsoft.com/office/drawing/2014/main" id="{C1BF4607-8522-319F-C927-16105C7603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9" y="1338"/>
              <a:ext cx="0" cy="1460"/>
            </a:xfrm>
            <a:prstGeom prst="line">
              <a:avLst/>
            </a:prstGeom>
            <a:noFill/>
            <a:ln w="38100" algn="ctr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4" name="Line 48">
              <a:extLst>
                <a:ext uri="{FF2B5EF4-FFF2-40B4-BE49-F238E27FC236}">
                  <a16:creationId xmlns:a16="http://schemas.microsoft.com/office/drawing/2014/main" id="{4F3A6875-F497-D72E-DDF0-0A2E2BC86B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0" y="1338"/>
              <a:ext cx="0" cy="1460"/>
            </a:xfrm>
            <a:prstGeom prst="line">
              <a:avLst/>
            </a:prstGeom>
            <a:noFill/>
            <a:ln w="38100" algn="ctr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15" name="Line 50">
            <a:extLst>
              <a:ext uri="{FF2B5EF4-FFF2-40B4-BE49-F238E27FC236}">
                <a16:creationId xmlns:a16="http://schemas.microsoft.com/office/drawing/2014/main" id="{BF3A7D46-4D82-9E2E-355E-BD4B321D5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686550" y="2124075"/>
            <a:ext cx="1933575" cy="0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6" name="Line 51">
            <a:extLst>
              <a:ext uri="{FF2B5EF4-FFF2-40B4-BE49-F238E27FC236}">
                <a16:creationId xmlns:a16="http://schemas.microsoft.com/office/drawing/2014/main" id="{3FF96724-5F82-500E-0E0F-C76293B91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642100" y="4441825"/>
            <a:ext cx="1978025" cy="0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9EF1193-5338-FCF0-A1E0-0753D56758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76363" y="6365875"/>
            <a:ext cx="6196012" cy="4921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600" kern="0" dirty="0">
                <a:solidFill>
                  <a:srgbClr val="660033"/>
                </a:solidFill>
                <a:latin typeface="Arial"/>
                <a:cs typeface="Arial"/>
              </a:rPr>
              <a:t>קצב תגובה שווה ל:  </a:t>
            </a:r>
            <a:r>
              <a:rPr lang="en-US" sz="2600" kern="0" dirty="0">
                <a:solidFill>
                  <a:srgbClr val="660033"/>
                </a:solidFill>
                <a:latin typeface="Arial"/>
                <a:cs typeface="Arial"/>
              </a:rPr>
              <a:t>-   </a:t>
            </a:r>
            <a:r>
              <a:rPr lang="en-US" sz="26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[A]/</a:t>
            </a:r>
            <a:r>
              <a:rPr lang="el-GR" sz="26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Δ</a:t>
            </a:r>
            <a:r>
              <a:rPr lang="en-US" sz="26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t   =   [B]/</a:t>
            </a:r>
            <a:r>
              <a:rPr lang="el-GR" sz="26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 Δ</a:t>
            </a:r>
            <a:r>
              <a:rPr lang="en-US" sz="26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t </a:t>
            </a:r>
            <a:endParaRPr lang="en-US" dirty="0">
              <a:latin typeface="Arial" charset="0"/>
              <a:cs typeface="Arial" charset="0"/>
            </a:endParaRPr>
          </a:p>
        </p:txBody>
      </p:sp>
      <p:graphicFrame>
        <p:nvGraphicFramePr>
          <p:cNvPr id="14" name="Group 352">
            <a:extLst>
              <a:ext uri="{FF2B5EF4-FFF2-40B4-BE49-F238E27FC236}">
                <a16:creationId xmlns:a16="http://schemas.microsoft.com/office/drawing/2014/main" id="{7DF12B3A-F7E5-58B4-7132-C1ABDF18B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7027192"/>
              </p:ext>
            </p:extLst>
          </p:nvPr>
        </p:nvGraphicFramePr>
        <p:xfrm>
          <a:off x="269875" y="5499100"/>
          <a:ext cx="4392613" cy="896034"/>
        </p:xfrm>
        <a:graphic>
          <a:graphicData uri="http://schemas.openxmlformats.org/drawingml/2006/table">
            <a:tbl>
              <a:tblPr rtl="1" firstRow="1"/>
              <a:tblGrid>
                <a:gridCol w="4392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תגובה=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היעלמות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0.1M/min </a:t>
                      </a:r>
                      <a:r>
                        <a:rPr kumimoji="0" lang="he-IL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ּ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∆t=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81" marB="4568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Group 352">
            <a:extLst>
              <a:ext uri="{FF2B5EF4-FFF2-40B4-BE49-F238E27FC236}">
                <a16:creationId xmlns:a16="http://schemas.microsoft.com/office/drawing/2014/main" id="{C6DAF499-0ECB-958C-6328-600866654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6174422"/>
              </p:ext>
            </p:extLst>
          </p:nvPr>
        </p:nvGraphicFramePr>
        <p:xfrm>
          <a:off x="4751388" y="5543550"/>
          <a:ext cx="4095750" cy="896034"/>
        </p:xfrm>
        <a:graphic>
          <a:graphicData uri="http://schemas.openxmlformats.org/drawingml/2006/table">
            <a:tbl>
              <a:tblPr rtl="1" firstRow="1"/>
              <a:tblGrid>
                <a:gridCol w="4095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תגובה= קצה היווצרות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0.1M/min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kumimoji="0" lang="en-US" sz="2400" b="0" i="0" u="none" strike="noStrike" kern="0" cap="none" spc="0" normalizeH="0" baseline="-2500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∆t=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∆+</a:t>
                      </a:r>
                    </a:p>
                  </a:txBody>
                  <a:tcPr marL="91447" marR="91447" marT="45681" marB="4568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4630" name="Group 68">
            <a:extLst>
              <a:ext uri="{FF2B5EF4-FFF2-40B4-BE49-F238E27FC236}">
                <a16:creationId xmlns:a16="http://schemas.microsoft.com/office/drawing/2014/main" id="{610D385E-8E28-A2A7-0AE9-71A16B6E4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678363" y="2124075"/>
            <a:ext cx="1971675" cy="2317750"/>
            <a:chOff x="2947" y="1338"/>
            <a:chExt cx="1242" cy="1460"/>
          </a:xfrm>
        </p:grpSpPr>
        <p:grpSp>
          <p:nvGrpSpPr>
            <p:cNvPr id="24643" name="Group 67">
              <a:extLst>
                <a:ext uri="{FF2B5EF4-FFF2-40B4-BE49-F238E27FC236}">
                  <a16:creationId xmlns:a16="http://schemas.microsoft.com/office/drawing/2014/main" id="{F2B26834-6626-7783-B268-AED3872953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7" y="1338"/>
              <a:ext cx="1242" cy="1460"/>
              <a:chOff x="2947" y="1338"/>
              <a:chExt cx="1242" cy="1460"/>
            </a:xfrm>
          </p:grpSpPr>
          <p:sp>
            <p:nvSpPr>
              <p:cNvPr id="24645" name="Rectangle 37">
                <a:extLst>
                  <a:ext uri="{FF2B5EF4-FFF2-40B4-BE49-F238E27FC236}">
                    <a16:creationId xmlns:a16="http://schemas.microsoft.com/office/drawing/2014/main" id="{62988865-AAB7-B6F1-B0E9-AE73360DB9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7" y="1338"/>
                <a:ext cx="1242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None/>
                </a:pPr>
                <a:r>
                  <a:rPr lang="en-US" altLang="en-US" sz="2400">
                    <a:solidFill>
                      <a:srgbClr val="660033"/>
                    </a:solidFill>
                  </a:rPr>
                  <a:t>[CH</a:t>
                </a:r>
                <a:r>
                  <a:rPr lang="en-US" altLang="en-US" sz="2400" baseline="-25000">
                    <a:solidFill>
                      <a:srgbClr val="660033"/>
                    </a:solidFill>
                  </a:rPr>
                  <a:t>2</a:t>
                </a:r>
                <a:r>
                  <a:rPr lang="en-US" altLang="en-US" sz="2400">
                    <a:solidFill>
                      <a:srgbClr val="660033"/>
                    </a:solidFill>
                  </a:rPr>
                  <a:t>O</a:t>
                </a:r>
                <a:r>
                  <a:rPr lang="en-US" altLang="en-US" sz="2400" baseline="-25000">
                    <a:solidFill>
                      <a:srgbClr val="660033"/>
                    </a:solidFill>
                  </a:rPr>
                  <a:t>(g)</a:t>
                </a:r>
                <a:r>
                  <a:rPr lang="en-US" altLang="en-US" sz="2400">
                    <a:solidFill>
                      <a:srgbClr val="660033"/>
                    </a:solidFill>
                  </a:rPr>
                  <a:t>]</a:t>
                </a:r>
              </a:p>
              <a:p>
                <a:pPr algn="ctr" eaLnBrk="1" hangingPunct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None/>
                </a:pPr>
                <a:r>
                  <a:rPr lang="he-IL" altLang="en-US" sz="2400">
                    <a:solidFill>
                      <a:srgbClr val="660033"/>
                    </a:solidFill>
                  </a:rPr>
                  <a:t>ריכוז (</a:t>
                </a:r>
                <a:r>
                  <a:rPr lang="en-US" altLang="en-US" sz="2400">
                    <a:solidFill>
                      <a:srgbClr val="660033"/>
                    </a:solidFill>
                  </a:rPr>
                  <a:t>M</a:t>
                </a:r>
                <a:r>
                  <a:rPr lang="he-IL" altLang="en-US" sz="2400">
                    <a:solidFill>
                      <a:srgbClr val="660033"/>
                    </a:solidFill>
                  </a:rPr>
                  <a:t>)</a:t>
                </a:r>
              </a:p>
            </p:txBody>
          </p:sp>
          <p:sp>
            <p:nvSpPr>
              <p:cNvPr id="24646" name="Rectangle 39">
                <a:extLst>
                  <a:ext uri="{FF2B5EF4-FFF2-40B4-BE49-F238E27FC236}">
                    <a16:creationId xmlns:a16="http://schemas.microsoft.com/office/drawing/2014/main" id="{813FDB24-2C4F-7B14-9019-17CA25085C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7" y="1934"/>
                <a:ext cx="124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None/>
                </a:pPr>
                <a:r>
                  <a:rPr lang="he-IL" altLang="en-US" sz="2400">
                    <a:solidFill>
                      <a:srgbClr val="660033"/>
                    </a:solidFill>
                  </a:rPr>
                  <a:t>0</a:t>
                </a:r>
                <a:endParaRPr lang="en-US" altLang="en-US" sz="2400">
                  <a:solidFill>
                    <a:srgbClr val="660033"/>
                  </a:solidFill>
                </a:endParaRPr>
              </a:p>
            </p:txBody>
          </p:sp>
          <p:sp>
            <p:nvSpPr>
              <p:cNvPr id="24647" name="Rectangle 41">
                <a:extLst>
                  <a:ext uri="{FF2B5EF4-FFF2-40B4-BE49-F238E27FC236}">
                    <a16:creationId xmlns:a16="http://schemas.microsoft.com/office/drawing/2014/main" id="{A8426AD8-D01D-3F51-A75C-2EAF5CEAC8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7" y="2222"/>
                <a:ext cx="124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None/>
                </a:pPr>
                <a:r>
                  <a:rPr lang="en-US" altLang="en-US" sz="2400">
                    <a:solidFill>
                      <a:srgbClr val="660033"/>
                    </a:solidFill>
                  </a:rPr>
                  <a:t>+0.2</a:t>
                </a:r>
              </a:p>
            </p:txBody>
          </p:sp>
          <p:sp>
            <p:nvSpPr>
              <p:cNvPr id="24648" name="Rectangle 43">
                <a:extLst>
                  <a:ext uri="{FF2B5EF4-FFF2-40B4-BE49-F238E27FC236}">
                    <a16:creationId xmlns:a16="http://schemas.microsoft.com/office/drawing/2014/main" id="{08A77767-17F9-FD03-705C-6EB0611E12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7" y="2510"/>
                <a:ext cx="124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None/>
                </a:pPr>
                <a:r>
                  <a:rPr lang="he-IL" altLang="en-US" sz="2400">
                    <a:solidFill>
                      <a:srgbClr val="660033"/>
                    </a:solidFill>
                  </a:rPr>
                  <a:t>0.2</a:t>
                </a:r>
                <a:endParaRPr lang="en-US" altLang="en-US" sz="2400">
                  <a:solidFill>
                    <a:srgbClr val="660033"/>
                  </a:solidFill>
                </a:endParaRPr>
              </a:p>
            </p:txBody>
          </p:sp>
        </p:grpSp>
        <p:sp>
          <p:nvSpPr>
            <p:cNvPr id="24644" name="Line 49">
              <a:extLst>
                <a:ext uri="{FF2B5EF4-FFF2-40B4-BE49-F238E27FC236}">
                  <a16:creationId xmlns:a16="http://schemas.microsoft.com/office/drawing/2014/main" id="{8BDF115F-22AA-FD24-6323-43A3C840A2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7" y="1338"/>
              <a:ext cx="0" cy="1460"/>
            </a:xfrm>
            <a:prstGeom prst="line">
              <a:avLst/>
            </a:prstGeom>
            <a:noFill/>
            <a:ln w="38100" algn="ctr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37" name="Group 348">
            <a:extLst>
              <a:ext uri="{FF2B5EF4-FFF2-40B4-BE49-F238E27FC236}">
                <a16:creationId xmlns:a16="http://schemas.microsoft.com/office/drawing/2014/main" id="{8B3FEFFA-EF81-A34F-9871-087C647108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9617398"/>
              </p:ext>
            </p:extLst>
          </p:nvPr>
        </p:nvGraphicFramePr>
        <p:xfrm>
          <a:off x="4841875" y="2168525"/>
          <a:ext cx="1800225" cy="2295526"/>
        </p:xfrm>
        <a:graphic>
          <a:graphicData uri="http://schemas.openxmlformats.org/drawingml/2006/table">
            <a:tbl>
              <a:tblPr rtl="1" firstRow="1"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202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25" marB="4572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16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25" marB="4572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16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25" marB="4572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16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25" marB="4572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8DABA7B-3B88-14CD-B93D-772C21CA3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altLang="en-US" sz="3200" dirty="0"/>
              <a:t>דוגמה לחישוב קצב תגובה </a:t>
            </a:r>
            <a:r>
              <a:rPr lang="he-IL" altLang="en-US" sz="3200" b="1" dirty="0"/>
              <a:t>על פי תוצאות ניסוי</a:t>
            </a:r>
            <a:r>
              <a:rPr lang="en-US" altLang="en-US" sz="3200" b="1" dirty="0"/>
              <a:t>  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261B8035-0BB0-9A79-5424-15A0D70AE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8" y="1600200"/>
            <a:ext cx="8415337" cy="4530725"/>
          </a:xfrm>
        </p:spPr>
        <p:txBody>
          <a:bodyPr/>
          <a:lstStyle/>
          <a:p>
            <a:pPr algn="l" rtl="0"/>
            <a:r>
              <a:rPr lang="en-US" altLang="en-US"/>
              <a:t>CO</a:t>
            </a:r>
            <a:r>
              <a:rPr lang="en-US" altLang="en-US" baseline="-25000"/>
              <a:t>(g) </a:t>
            </a:r>
            <a:r>
              <a:rPr lang="en-US" altLang="en-US">
                <a:sym typeface="Wingdings" panose="05000000000000000000" pitchFamily="2" charset="2"/>
              </a:rPr>
              <a:t>+</a:t>
            </a:r>
            <a:r>
              <a:rPr lang="en-US" altLang="en-US"/>
              <a:t> H</a:t>
            </a:r>
            <a:r>
              <a:rPr lang="en-US" altLang="en-US" baseline="-25000"/>
              <a:t>2(g)</a:t>
            </a:r>
            <a:r>
              <a:rPr lang="en-US" altLang="en-US">
                <a:sym typeface="Wingdings" panose="05000000000000000000" pitchFamily="2" charset="2"/>
              </a:rPr>
              <a:t> </a:t>
            </a:r>
            <a:r>
              <a:rPr lang="en-US" altLang="en-US"/>
              <a:t> CH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(g)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he-IL" altLang="en-US"/>
              <a:t>בכלי שנפחו </a:t>
            </a:r>
            <a:r>
              <a:rPr lang="he-IL" altLang="en-US">
                <a:solidFill>
                  <a:srgbClr val="FF0000"/>
                </a:solidFill>
              </a:rPr>
              <a:t>2</a:t>
            </a:r>
            <a:r>
              <a:rPr lang="en-US" altLang="en-US">
                <a:solidFill>
                  <a:srgbClr val="FF0000"/>
                </a:solidFill>
              </a:rPr>
              <a:t> </a:t>
            </a:r>
            <a:r>
              <a:rPr lang="he-IL" altLang="en-US">
                <a:solidFill>
                  <a:srgbClr val="FF0000"/>
                </a:solidFill>
              </a:rPr>
              <a:t>ליטר </a:t>
            </a:r>
            <a:r>
              <a:rPr lang="he-IL" altLang="en-US"/>
              <a:t>הכניסו </a:t>
            </a:r>
            <a:r>
              <a:rPr lang="he-IL" altLang="en-US">
                <a:solidFill>
                  <a:srgbClr val="FF0000"/>
                </a:solidFill>
              </a:rPr>
              <a:t>מול</a:t>
            </a:r>
            <a:r>
              <a:rPr lang="he-IL" altLang="en-US"/>
              <a:t> </a:t>
            </a:r>
            <a:r>
              <a:rPr lang="en-US" altLang="en-US"/>
              <a:t>CO</a:t>
            </a:r>
            <a:r>
              <a:rPr lang="en-US" altLang="en-US" baseline="-25000"/>
              <a:t>(g)</a:t>
            </a:r>
            <a:r>
              <a:rPr lang="he-IL" altLang="en-US"/>
              <a:t> ומול מימן </a:t>
            </a:r>
            <a:r>
              <a:rPr lang="en-US" altLang="en-US"/>
              <a:t>H</a:t>
            </a:r>
            <a:r>
              <a:rPr lang="en-US" altLang="en-US" baseline="-25000"/>
              <a:t>2(g)</a:t>
            </a:r>
            <a:r>
              <a:rPr lang="he-IL" altLang="en-US">
                <a:sym typeface="Wingdings" panose="05000000000000000000" pitchFamily="2" charset="2"/>
              </a:rPr>
              <a:t>. </a:t>
            </a:r>
            <a:r>
              <a:rPr lang="he-IL" altLang="en-US"/>
              <a:t>ריכוז ה-</a:t>
            </a:r>
            <a:r>
              <a:rPr lang="en-US" altLang="en-US"/>
              <a:t> CO</a:t>
            </a:r>
            <a:r>
              <a:rPr lang="en-US" altLang="en-US" baseline="-25000"/>
              <a:t>(g)</a:t>
            </a:r>
            <a:r>
              <a:rPr lang="he-IL" altLang="en-US"/>
              <a:t>לאחר 2 דקות היה </a:t>
            </a:r>
            <a:r>
              <a:rPr lang="en-US" altLang="en-US"/>
              <a:t>M</a:t>
            </a:r>
            <a:r>
              <a:rPr lang="he-IL" altLang="en-US"/>
              <a:t>0.2</a:t>
            </a:r>
          </a:p>
          <a:p>
            <a:r>
              <a:rPr lang="he-IL" altLang="en-US"/>
              <a:t>מהו השינוי בריכוז ה</a:t>
            </a:r>
            <a:r>
              <a:rPr lang="en-US" altLang="en-US"/>
              <a:t> CO</a:t>
            </a:r>
            <a:r>
              <a:rPr lang="en-US" altLang="en-US" baseline="-25000"/>
              <a:t>(g)</a:t>
            </a:r>
            <a:r>
              <a:rPr lang="he-IL" altLang="en-US"/>
              <a:t> ב-2 הדקות </a:t>
            </a:r>
          </a:p>
          <a:p>
            <a:r>
              <a:rPr lang="he-IL" altLang="en-US"/>
              <a:t>מהו ריכוז ה</a:t>
            </a:r>
            <a:r>
              <a:rPr lang="en-US" altLang="en-US"/>
              <a:t> CO</a:t>
            </a:r>
            <a:r>
              <a:rPr lang="en-US" altLang="en-US" baseline="-25000"/>
              <a:t>(g)</a:t>
            </a:r>
            <a:r>
              <a:rPr lang="he-IL" altLang="en-US"/>
              <a:t> לאחר 2 דקות</a:t>
            </a:r>
          </a:p>
          <a:p>
            <a:r>
              <a:rPr lang="he-IL" altLang="en-US"/>
              <a:t>מהו השינוי בריכוז המימן ב-2 הדקות </a:t>
            </a:r>
          </a:p>
          <a:p>
            <a:r>
              <a:rPr lang="he-IL" altLang="en-US"/>
              <a:t>מהו ריכוז המימן לאחר 2 דקות</a:t>
            </a:r>
          </a:p>
          <a:p>
            <a:r>
              <a:rPr lang="he-IL" altLang="en-US"/>
              <a:t>מהו קצב ההיווצרות\היעלמות של כל אחד מהמרכיבים במערכת.</a:t>
            </a:r>
            <a:endParaRPr lang="he-IL" altLang="en-US" baseline="-25000"/>
          </a:p>
          <a:p>
            <a:r>
              <a:rPr lang="he-IL" altLang="en-US"/>
              <a:t>חשב את קצב התגובה.</a:t>
            </a:r>
          </a:p>
          <a:p>
            <a:pPr>
              <a:buFont typeface="Wingdings" panose="05000000000000000000" pitchFamily="2" charset="2"/>
              <a:buNone/>
            </a:pPr>
            <a:endParaRPr lang="he-IL" altLang="en-US"/>
          </a:p>
          <a:p>
            <a:endParaRPr lang="he-IL" altLang="en-US"/>
          </a:p>
          <a:p>
            <a:endParaRPr lang="he-IL" altLang="en-US"/>
          </a:p>
          <a:p>
            <a:endParaRPr lang="he-IL" altLang="en-US"/>
          </a:p>
          <a:p>
            <a:r>
              <a:rPr lang="he-IL" altLang="en-US"/>
              <a:t>עמוד 100</a:t>
            </a:r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83ACFBD8-A325-4E24-2F3C-90246751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3AE6326-0530-42B8-8095-40E5B0809DA5}" type="slidenum">
              <a:rPr lang="he-IL" altLang="en-US"/>
              <a:pPr eaLnBrk="1" hangingPunct="1"/>
              <a:t>12</a:t>
            </a:fld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444EECA8-E43C-7B82-44F9-88BF73051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altLang="en-US" sz="3200" dirty="0"/>
              <a:t>טבלה לצורך ארגון הנתונים לפתרון השאלה</a:t>
            </a:r>
            <a:r>
              <a:rPr lang="en-US" altLang="en-US" sz="3200" dirty="0"/>
              <a:t>  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FA58332F-8D08-3D0C-C643-22B5AAC94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524606-D95C-49C6-A16E-454EEB400AD6}" type="slidenum">
              <a:rPr lang="he-IL" altLang="en-US"/>
              <a:pPr eaLnBrk="1" hangingPunct="1"/>
              <a:t>13</a:t>
            </a:fld>
            <a:endParaRPr lang="en-US" altLang="en-US"/>
          </a:p>
        </p:txBody>
      </p:sp>
      <p:graphicFrame>
        <p:nvGraphicFramePr>
          <p:cNvPr id="6" name="Group 348">
            <a:extLst>
              <a:ext uri="{FF2B5EF4-FFF2-40B4-BE49-F238E27FC236}">
                <a16:creationId xmlns:a16="http://schemas.microsoft.com/office/drawing/2014/main" id="{945D724A-55EE-5602-41F7-1CED6ED86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5266496"/>
              </p:ext>
            </p:extLst>
          </p:nvPr>
        </p:nvGraphicFramePr>
        <p:xfrm>
          <a:off x="2725738" y="2170113"/>
          <a:ext cx="1773237" cy="2267592"/>
        </p:xfrm>
        <a:graphic>
          <a:graphicData uri="http://schemas.openxmlformats.org/drawingml/2006/table">
            <a:tbl>
              <a:tblPr rtl="1" firstRow="1"/>
              <a:tblGrid>
                <a:gridCol w="177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81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-0.3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1-X=0.2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Group 352">
            <a:extLst>
              <a:ext uri="{FF2B5EF4-FFF2-40B4-BE49-F238E27FC236}">
                <a16:creationId xmlns:a16="http://schemas.microsoft.com/office/drawing/2014/main" id="{96A3032D-9B33-9D09-E6B9-A9D152113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1604812"/>
              </p:ext>
            </p:extLst>
          </p:nvPr>
        </p:nvGraphicFramePr>
        <p:xfrm>
          <a:off x="927100" y="4598988"/>
          <a:ext cx="5580063" cy="896034"/>
        </p:xfrm>
        <a:graphic>
          <a:graphicData uri="http://schemas.openxmlformats.org/drawingml/2006/table">
            <a:tbl>
              <a:tblPr rtl="1" firstRow="1"/>
              <a:tblGrid>
                <a:gridCol w="5580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תגובה=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היעלמות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0.15M/min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2/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∆t=-0.3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1" marR="91431" marT="45681" marB="4568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1F92F301-3E45-0EA4-FF68-5F87F2E475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22363" y="1493838"/>
            <a:ext cx="52070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rtl="0" eaLnBrk="0" hangingPunct="0">
              <a:spcBef>
                <a:spcPct val="20000"/>
              </a:spcBef>
              <a:buClr>
                <a:srgbClr val="B2B2B2"/>
              </a:buClr>
              <a:buSzPct val="90000"/>
              <a:defRPr/>
            </a:pP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CO</a:t>
            </a:r>
            <a:r>
              <a:rPr lang="en-US" sz="2800" kern="0" baseline="-25000" dirty="0">
                <a:solidFill>
                  <a:srgbClr val="660033"/>
                </a:solidFill>
                <a:latin typeface="Arial"/>
                <a:cs typeface="Arial"/>
              </a:rPr>
              <a:t>(g) </a:t>
            </a:r>
            <a:r>
              <a:rPr lang="he-IL" sz="2800" kern="0" baseline="-25000" dirty="0">
                <a:solidFill>
                  <a:srgbClr val="660033"/>
                </a:solidFill>
                <a:latin typeface="Arial"/>
                <a:cs typeface="Arial"/>
              </a:rPr>
              <a:t>      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  <a:sym typeface="Wingdings" pitchFamily="2" charset="2"/>
              </a:rPr>
              <a:t>+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  <a:sym typeface="Wingdings" pitchFamily="2" charset="2"/>
              </a:rPr>
              <a:t>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</a:rPr>
              <a:t>   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H</a:t>
            </a:r>
            <a:r>
              <a:rPr lang="en-US" sz="2800" kern="0" baseline="-25000" dirty="0">
                <a:solidFill>
                  <a:srgbClr val="660033"/>
                </a:solidFill>
                <a:latin typeface="Arial"/>
                <a:cs typeface="Arial"/>
              </a:rPr>
              <a:t>2(g)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  <a:sym typeface="Wingdings" pitchFamily="2" charset="2"/>
              </a:rPr>
              <a:t> 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  <a:sym typeface="Wingdings" pitchFamily="2" charset="2"/>
              </a:rPr>
              <a:t> 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  <a:sym typeface="Wingdings" pitchFamily="2" charset="2"/>
              </a:rPr>
              <a:t>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</a:rPr>
              <a:t> 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CH</a:t>
            </a:r>
            <a:r>
              <a:rPr lang="en-US" sz="2800" kern="0" baseline="-25000" dirty="0">
                <a:solidFill>
                  <a:srgbClr val="660033"/>
                </a:solidFill>
                <a:latin typeface="Arial"/>
                <a:cs typeface="Arial"/>
              </a:rPr>
              <a:t>2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O</a:t>
            </a:r>
            <a:r>
              <a:rPr lang="en-US" sz="2800" kern="0" baseline="-25000" dirty="0">
                <a:solidFill>
                  <a:srgbClr val="660033"/>
                </a:solidFill>
                <a:latin typeface="Arial"/>
                <a:cs typeface="Arial"/>
              </a:rPr>
              <a:t>(g)</a:t>
            </a:r>
            <a:endParaRPr lang="en-US" sz="2800" kern="0" baseline="-25000" dirty="0">
              <a:solidFill>
                <a:srgbClr val="660033"/>
              </a:solidFill>
              <a:latin typeface="Arial"/>
              <a:cs typeface="Arial"/>
              <a:sym typeface="Wingdings" pitchFamily="2" charset="2"/>
            </a:endParaRPr>
          </a:p>
        </p:txBody>
      </p:sp>
      <p:graphicFrame>
        <p:nvGraphicFramePr>
          <p:cNvPr id="9" name="Group 348">
            <a:extLst>
              <a:ext uri="{FF2B5EF4-FFF2-40B4-BE49-F238E27FC236}">
                <a16:creationId xmlns:a16="http://schemas.microsoft.com/office/drawing/2014/main" id="{3B8CD5D2-5F20-0267-E726-DE8E5D084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0762706"/>
              </p:ext>
            </p:extLst>
          </p:nvPr>
        </p:nvGraphicFramePr>
        <p:xfrm>
          <a:off x="881063" y="2170113"/>
          <a:ext cx="1773237" cy="2267592"/>
        </p:xfrm>
        <a:graphic>
          <a:graphicData uri="http://schemas.openxmlformats.org/drawingml/2006/table">
            <a:tbl>
              <a:tblPr rtl="1" firstRow="1"/>
              <a:tblGrid>
                <a:gridCol w="177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81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kumimoji="0" lang="en-US" sz="2400" b="0" i="0" u="none" strike="noStrike" kern="0" cap="none" spc="0" normalizeH="0" baseline="-2500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(g)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-0.3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1-X=0.2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5666" name="Group 66">
            <a:extLst>
              <a:ext uri="{FF2B5EF4-FFF2-40B4-BE49-F238E27FC236}">
                <a16:creationId xmlns:a16="http://schemas.microsoft.com/office/drawing/2014/main" id="{ED55A093-0759-48D5-6F2D-419AA0D1B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715968"/>
              </p:ext>
            </p:extLst>
          </p:nvPr>
        </p:nvGraphicFramePr>
        <p:xfrm>
          <a:off x="4678363" y="2124075"/>
          <a:ext cx="3941762" cy="2316163"/>
        </p:xfrm>
        <a:graphic>
          <a:graphicData uri="http://schemas.openxmlformats.org/drawingml/2006/table">
            <a:tbl>
              <a:tblPr rtl="1" firstRow="1"/>
              <a:tblGrid>
                <a:gridCol w="1970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456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he-IL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[CH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(g)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שינוי ב-2 דקות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+0.3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FA70DF60-6269-B647-D3C6-EB151878C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76363" y="6365875"/>
            <a:ext cx="6196012" cy="4921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600" kern="0" dirty="0">
                <a:solidFill>
                  <a:srgbClr val="660033"/>
                </a:solidFill>
                <a:latin typeface="Arial"/>
                <a:cs typeface="Arial"/>
              </a:rPr>
              <a:t>קצב תגובה שווה ל:  </a:t>
            </a:r>
            <a:r>
              <a:rPr lang="en-US" sz="2600" kern="0" dirty="0">
                <a:solidFill>
                  <a:srgbClr val="660033"/>
                </a:solidFill>
                <a:latin typeface="Arial"/>
                <a:cs typeface="Arial"/>
              </a:rPr>
              <a:t>-   </a:t>
            </a:r>
            <a:r>
              <a:rPr lang="en-US" sz="26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[A]/</a:t>
            </a:r>
            <a:r>
              <a:rPr lang="el-GR" sz="26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Δ</a:t>
            </a:r>
            <a:r>
              <a:rPr lang="en-US" sz="26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t   =   [B]/</a:t>
            </a:r>
            <a:r>
              <a:rPr lang="el-GR" sz="26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 Δ</a:t>
            </a:r>
            <a:r>
              <a:rPr lang="en-US" sz="26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t </a:t>
            </a:r>
            <a:endParaRPr lang="en-US" dirty="0">
              <a:latin typeface="Arial" charset="0"/>
              <a:cs typeface="Arial" charset="0"/>
            </a:endParaRPr>
          </a:p>
        </p:txBody>
      </p:sp>
      <p:graphicFrame>
        <p:nvGraphicFramePr>
          <p:cNvPr id="14" name="Group 352">
            <a:extLst>
              <a:ext uri="{FF2B5EF4-FFF2-40B4-BE49-F238E27FC236}">
                <a16:creationId xmlns:a16="http://schemas.microsoft.com/office/drawing/2014/main" id="{E2D8B905-12F4-AEAA-57EA-231358739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9963467"/>
              </p:ext>
            </p:extLst>
          </p:nvPr>
        </p:nvGraphicFramePr>
        <p:xfrm>
          <a:off x="927100" y="5499100"/>
          <a:ext cx="3465513" cy="1353208"/>
        </p:xfrm>
        <a:graphic>
          <a:graphicData uri="http://schemas.openxmlformats.org/drawingml/2006/table">
            <a:tbl>
              <a:tblPr rtl="1" firstRow="1"/>
              <a:tblGrid>
                <a:gridCol w="3465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60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היעלמות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0.15M/min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∆t=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694" marB="45694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94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694" marB="45694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Group 352">
            <a:extLst>
              <a:ext uri="{FF2B5EF4-FFF2-40B4-BE49-F238E27FC236}">
                <a16:creationId xmlns:a16="http://schemas.microsoft.com/office/drawing/2014/main" id="{71C9CE8C-29B0-633D-69B5-3075EC65A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5672847"/>
              </p:ext>
            </p:extLst>
          </p:nvPr>
        </p:nvGraphicFramePr>
        <p:xfrm>
          <a:off x="4751388" y="5543550"/>
          <a:ext cx="4095750" cy="896034"/>
        </p:xfrm>
        <a:graphic>
          <a:graphicData uri="http://schemas.openxmlformats.org/drawingml/2006/table">
            <a:tbl>
              <a:tblPr rtl="1" firstRow="1"/>
              <a:tblGrid>
                <a:gridCol w="4095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תגובה = קצת היווצרות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0.15M/min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kumimoji="0" lang="en-US" sz="2400" b="0" i="0" u="none" strike="noStrike" kern="0" cap="none" spc="0" normalizeH="0" baseline="-2500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∆t=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∆+</a:t>
                      </a:r>
                    </a:p>
                  </a:txBody>
                  <a:tcPr marL="91447" marR="91447" marT="45681" marB="4568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>
            <a:extLst>
              <a:ext uri="{FF2B5EF4-FFF2-40B4-BE49-F238E27FC236}">
                <a16:creationId xmlns:a16="http://schemas.microsoft.com/office/drawing/2014/main" id="{593DBF36-070B-83A7-5A83-145C959FC36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277813"/>
            <a:ext cx="7772400" cy="762000"/>
          </a:xfrm>
          <a:prstGeom prst="rect">
            <a:avLst/>
          </a:prstGeom>
          <a:noFill/>
          <a:ln w="9525" algn="ctr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David" pitchFamily="2" charset="-79"/>
              </a:rPr>
              <a:t>קצב תגובה בתגובות מורכבות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Bodoni MT Black" pitchFamily="18" charset="0"/>
              <a:ea typeface="+mn-ea"/>
              <a:cs typeface="David" pitchFamily="2" charset="-79"/>
            </a:endParaRPr>
          </a:p>
        </p:txBody>
      </p:sp>
      <p:sp>
        <p:nvSpPr>
          <p:cNvPr id="2051" name="מציין מיקום של מספר שקופית 1">
            <a:extLst>
              <a:ext uri="{FF2B5EF4-FFF2-40B4-BE49-F238E27FC236}">
                <a16:creationId xmlns:a16="http://schemas.microsoft.com/office/drawing/2014/main" id="{517B7493-D986-F4DD-801A-21BD5819B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1282229-28D5-4062-A7F6-74278CBF02C0}" type="slidenum">
              <a:rPr lang="he-IL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2052" name="מלבן 2">
            <a:extLst>
              <a:ext uri="{FF2B5EF4-FFF2-40B4-BE49-F238E27FC236}">
                <a16:creationId xmlns:a16="http://schemas.microsoft.com/office/drawing/2014/main" id="{4D50FE75-0B5F-06A8-5A5C-5B10FFA2D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1628775"/>
            <a:ext cx="594042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en-US" sz="2800"/>
              <a:t>כאשר התגובה מורכבת יותר</a:t>
            </a:r>
          </a:p>
          <a:p>
            <a:pPr eaLnBrk="1" hangingPunct="1"/>
            <a:endParaRPr lang="he-IL" altLang="en-US" sz="28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92D050"/>
                </a:solidFill>
              </a:rPr>
              <a:t>a</a:t>
            </a:r>
            <a:r>
              <a:rPr lang="en-US" altLang="en-US" sz="2800"/>
              <a:t>A(g) +</a:t>
            </a:r>
            <a:r>
              <a:rPr lang="en-US" altLang="en-US" sz="2800" b="1">
                <a:solidFill>
                  <a:srgbClr val="92D050"/>
                </a:solidFill>
              </a:rPr>
              <a:t>b</a:t>
            </a:r>
            <a:r>
              <a:rPr lang="en-US" altLang="en-US" sz="2800"/>
              <a:t>B(g) →</a:t>
            </a:r>
            <a:r>
              <a:rPr lang="en-US" altLang="en-US" sz="2800" b="1">
                <a:solidFill>
                  <a:srgbClr val="92D050"/>
                </a:solidFill>
              </a:rPr>
              <a:t>c</a:t>
            </a:r>
            <a:r>
              <a:rPr lang="en-US" altLang="en-US" sz="2800"/>
              <a:t>C(g) +</a:t>
            </a:r>
            <a:r>
              <a:rPr lang="en-US" altLang="en-US" sz="2800" b="1">
                <a:solidFill>
                  <a:srgbClr val="92D050"/>
                </a:solidFill>
              </a:rPr>
              <a:t>d</a:t>
            </a:r>
            <a:r>
              <a:rPr lang="en-US" altLang="en-US" sz="2800"/>
              <a:t>D(g)</a:t>
            </a:r>
            <a:endParaRPr lang="he-IL" altLang="en-US" sz="28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he-IL" altLang="en-US" sz="2800"/>
              <a:t>קצב התגובה שווה ל:</a:t>
            </a:r>
          </a:p>
        </p:txBody>
      </p:sp>
      <p:graphicFrame>
        <p:nvGraphicFramePr>
          <p:cNvPr id="2050" name="Object 1">
            <a:extLst>
              <a:ext uri="{FF2B5EF4-FFF2-40B4-BE49-F238E27FC236}">
                <a16:creationId xmlns:a16="http://schemas.microsoft.com/office/drawing/2014/main" id="{49FFB319-C238-1CC3-DB9E-086C5EF00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290729"/>
              </p:ext>
            </p:extLst>
          </p:nvPr>
        </p:nvGraphicFramePr>
        <p:xfrm>
          <a:off x="895350" y="3843338"/>
          <a:ext cx="7534275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540000" imgH="393700" progId="">
                  <p:embed/>
                </p:oleObj>
              </mc:Choice>
              <mc:Fallback>
                <p:oleObj r:id="rId2" imgW="2540000" imgH="393700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3843338"/>
                        <a:ext cx="7534275" cy="1169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65" name="Group 45">
            <a:extLst>
              <a:ext uri="{FF2B5EF4-FFF2-40B4-BE49-F238E27FC236}">
                <a16:creationId xmlns:a16="http://schemas.microsoft.com/office/drawing/2014/main" id="{3E3FCC88-4F53-A6E7-8AEE-9B5308614C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218684"/>
              </p:ext>
            </p:extLst>
          </p:nvPr>
        </p:nvGraphicFramePr>
        <p:xfrm>
          <a:off x="1871663" y="3017838"/>
          <a:ext cx="4946650" cy="3840163"/>
        </p:xfrm>
        <a:graphic>
          <a:graphicData uri="http://schemas.openxmlformats.org/drawingml/2006/table">
            <a:tbl>
              <a:tblPr rtl="1" firstRow="1"/>
              <a:tblGrid>
                <a:gridCol w="2052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4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9214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זמן מתחילת התגובה  (שניות)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ריכוז מימן יודי </a:t>
                      </a:r>
                      <a:r>
                        <a:rPr kumimoji="0" lang="en-US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HI(g)</a:t>
                      </a: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2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mM</a:t>
                      </a: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88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128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28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28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128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674" name="Rectangle 6">
            <a:extLst>
              <a:ext uri="{FF2B5EF4-FFF2-40B4-BE49-F238E27FC236}">
                <a16:creationId xmlns:a16="http://schemas.microsoft.com/office/drawing/2014/main" id="{033E5857-E776-B1F6-D10E-AF75675F550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55638" y="-20638"/>
            <a:ext cx="8488362" cy="3724276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he-IL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9035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תרגיל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9035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בוצע ניסוי בו מימן יודי התפרק ליסודותיו. להלן התגובה המתאימה:</a:t>
            </a: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2HI(g)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→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  <a:r>
              <a:rPr kumimoji="0" lang="en-US" altLang="en-US" sz="2400" b="0" i="0" u="none" strike="noStrike" kern="1200" cap="none" spc="0" normalizeH="0" baseline="-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(g) +I</a:t>
            </a:r>
            <a:r>
              <a:rPr kumimoji="0" lang="en-US" altLang="en-US" sz="2400" b="0" i="0" u="none" strike="noStrike" kern="1200" cap="none" spc="0" normalizeH="0" baseline="-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(g)</a:t>
            </a: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e-IL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בטבלה הבאה כתובים הריכוזים של מימן יודי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</a:t>
            </a: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במהלך פירוקו. </a:t>
            </a: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התבססו על נתוני הטבלה וחשבו את: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קצב ההיווצרות\היעלמות של כל אחד מהמרכיבים במערכת.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קצב התגובה את קצב התגובה ההתחלתי</a:t>
            </a:r>
            <a:endParaRPr kumimoji="0" lang="he-IL" altLang="en-US" sz="24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73" name="Slide Number Placeholder 3">
            <a:extLst>
              <a:ext uri="{FF2B5EF4-FFF2-40B4-BE49-F238E27FC236}">
                <a16:creationId xmlns:a16="http://schemas.microsoft.com/office/drawing/2014/main" id="{E0227582-49FA-EBD8-A9B3-C97739412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5FFD3DA-6165-4DF8-BBE9-103642B86228}" type="slidenum">
              <a:rPr lang="he-IL" altLang="en-US"/>
              <a:pPr eaLnBrk="1" hangingPunct="1"/>
              <a:t>15</a:t>
            </a:fld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E472F602-1919-395F-29C3-A83AC6549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-261938"/>
            <a:ext cx="7772400" cy="1143001"/>
          </a:xfrm>
        </p:spPr>
        <p:txBody>
          <a:bodyPr/>
          <a:lstStyle/>
          <a:p>
            <a:pPr algn="r"/>
            <a:r>
              <a:rPr lang="en-US" altLang="en-US" sz="3200" dirty="0"/>
              <a:t> </a:t>
            </a:r>
            <a:r>
              <a:rPr lang="he-IL" altLang="en-US" sz="3200" dirty="0"/>
              <a:t>טבלה לצורך ארגון הנתונים לפתרון השאלה</a:t>
            </a:r>
            <a:endParaRPr lang="en-US" altLang="en-US" sz="3200" dirty="0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B4D50835-05DE-9F33-E01E-A38CD8CE7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64D91E2-78AC-4EF9-A944-8909BAF2B60B}" type="slidenum">
              <a:rPr lang="he-IL" altLang="en-US"/>
              <a:pPr eaLnBrk="1" hangingPunct="1"/>
              <a:t>16</a:t>
            </a:fld>
            <a:endParaRPr lang="en-US" altLang="en-US"/>
          </a:p>
        </p:txBody>
      </p:sp>
      <p:graphicFrame>
        <p:nvGraphicFramePr>
          <p:cNvPr id="6" name="Group 348">
            <a:extLst>
              <a:ext uri="{FF2B5EF4-FFF2-40B4-BE49-F238E27FC236}">
                <a16:creationId xmlns:a16="http://schemas.microsoft.com/office/drawing/2014/main" id="{6617EDBB-1965-A889-FD98-2D238B27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777730"/>
              </p:ext>
            </p:extLst>
          </p:nvPr>
        </p:nvGraphicFramePr>
        <p:xfrm>
          <a:off x="2798763" y="1584325"/>
          <a:ext cx="1773237" cy="2267592"/>
        </p:xfrm>
        <a:graphic>
          <a:graphicData uri="http://schemas.openxmlformats.org/drawingml/2006/table">
            <a:tbl>
              <a:tblPr rtl="1" firstRow="1"/>
              <a:tblGrid>
                <a:gridCol w="177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81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mM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+48/2=24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48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Group 352">
            <a:extLst>
              <a:ext uri="{FF2B5EF4-FFF2-40B4-BE49-F238E27FC236}">
                <a16:creationId xmlns:a16="http://schemas.microsoft.com/office/drawing/2014/main" id="{8779FC46-EA79-47AD-DDDB-5C01FF4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6554312"/>
              </p:ext>
            </p:extLst>
          </p:nvPr>
        </p:nvGraphicFramePr>
        <p:xfrm>
          <a:off x="927100" y="4013200"/>
          <a:ext cx="5580063" cy="1035050"/>
        </p:xfrm>
        <a:graphic>
          <a:graphicData uri="http://schemas.openxmlformats.org/drawingml/2006/table">
            <a:tbl>
              <a:tblPr rtl="1" firstRow="1"/>
              <a:tblGrid>
                <a:gridCol w="5580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350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היווצרות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0.24mM/min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100/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∆t=+24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1" marR="91431" marT="45709" marB="45709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C2A9056B-4707-1570-E361-B88DD0335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22363" y="684213"/>
            <a:ext cx="5207000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rtl="0" eaLnBrk="0" hangingPunct="0">
              <a:spcBef>
                <a:spcPct val="20000"/>
              </a:spcBef>
              <a:buClr>
                <a:srgbClr val="B2B2B2"/>
              </a:buClr>
              <a:buSzPct val="90000"/>
              <a:defRPr/>
            </a:pPr>
            <a:r>
              <a:rPr lang="en-US" sz="2800" dirty="0">
                <a:latin typeface="Arial" charset="0"/>
                <a:cs typeface="Arial" charset="0"/>
              </a:rPr>
              <a:t>2HI(g) </a:t>
            </a:r>
            <a:r>
              <a:rPr lang="he-IL" sz="2800" dirty="0">
                <a:latin typeface="Arial" charset="0"/>
                <a:cs typeface="Arial" charset="0"/>
              </a:rPr>
              <a:t>   </a:t>
            </a:r>
            <a:r>
              <a:rPr lang="en-US" sz="2800" dirty="0">
                <a:latin typeface="Arial" charset="0"/>
                <a:cs typeface="Times New Roman" pitchFamily="18" charset="0"/>
              </a:rPr>
              <a:t>→</a:t>
            </a:r>
            <a:r>
              <a:rPr lang="he-IL" sz="2800" dirty="0">
                <a:latin typeface="Arial" charset="0"/>
                <a:cs typeface="Times New Roman" pitchFamily="18" charset="0"/>
              </a:rPr>
              <a:t>    </a:t>
            </a:r>
            <a:r>
              <a:rPr lang="en-US" sz="2800" dirty="0">
                <a:latin typeface="Arial" charset="0"/>
                <a:cs typeface="Arial" charset="0"/>
              </a:rPr>
              <a:t>H</a:t>
            </a:r>
            <a:r>
              <a:rPr lang="en-US" sz="2800" baseline="-30000" dirty="0"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(g)</a:t>
            </a:r>
            <a:r>
              <a:rPr lang="he-IL" sz="2800" dirty="0">
                <a:latin typeface="Arial" charset="0"/>
                <a:cs typeface="Arial" charset="0"/>
              </a:rPr>
              <a:t>   </a:t>
            </a:r>
            <a:r>
              <a:rPr lang="en-US" sz="2800" dirty="0">
                <a:latin typeface="Arial" charset="0"/>
                <a:cs typeface="Arial" charset="0"/>
              </a:rPr>
              <a:t> +</a:t>
            </a:r>
            <a:r>
              <a:rPr lang="he-IL" sz="2800" dirty="0">
                <a:latin typeface="Arial" charset="0"/>
                <a:cs typeface="Arial" charset="0"/>
              </a:rPr>
              <a:t>    </a:t>
            </a:r>
            <a:r>
              <a:rPr lang="en-US" sz="2800" dirty="0">
                <a:latin typeface="Arial" charset="0"/>
                <a:cs typeface="Arial" charset="0"/>
              </a:rPr>
              <a:t>I</a:t>
            </a:r>
            <a:r>
              <a:rPr lang="en-US" sz="2800" baseline="-30000" dirty="0"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(g)</a:t>
            </a:r>
            <a:endParaRPr lang="en-US" sz="2800" kern="0" baseline="-25000" dirty="0">
              <a:solidFill>
                <a:srgbClr val="660033"/>
              </a:solidFill>
              <a:latin typeface="Arial"/>
              <a:cs typeface="Arial"/>
              <a:sym typeface="Wingdings" pitchFamily="2" charset="2"/>
            </a:endParaRPr>
          </a:p>
        </p:txBody>
      </p:sp>
      <p:graphicFrame>
        <p:nvGraphicFramePr>
          <p:cNvPr id="9" name="Group 348">
            <a:extLst>
              <a:ext uri="{FF2B5EF4-FFF2-40B4-BE49-F238E27FC236}">
                <a16:creationId xmlns:a16="http://schemas.microsoft.com/office/drawing/2014/main" id="{0AFB7B88-5CAB-BDC6-96DC-70C8C31FD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2723512"/>
              </p:ext>
            </p:extLst>
          </p:nvPr>
        </p:nvGraphicFramePr>
        <p:xfrm>
          <a:off x="881063" y="1584325"/>
          <a:ext cx="1773237" cy="2267592"/>
        </p:xfrm>
        <a:graphic>
          <a:graphicData uri="http://schemas.openxmlformats.org/drawingml/2006/table">
            <a:tbl>
              <a:tblPr rtl="1" firstRow="1"/>
              <a:tblGrid>
                <a:gridCol w="177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81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</a:t>
                      </a:r>
                      <a:r>
                        <a:rPr kumimoji="0" lang="en-US" sz="2400" b="0" i="0" u="none" strike="noStrike" kern="0" cap="none" spc="0" normalizeH="0" baseline="-2500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(g)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mM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-48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5666" name="Group 66">
            <a:extLst>
              <a:ext uri="{FF2B5EF4-FFF2-40B4-BE49-F238E27FC236}">
                <a16:creationId xmlns:a16="http://schemas.microsoft.com/office/drawing/2014/main" id="{CB7D5E8D-24D3-6FB9-2D57-471C4099B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430967"/>
              </p:ext>
            </p:extLst>
          </p:nvPr>
        </p:nvGraphicFramePr>
        <p:xfrm>
          <a:off x="6877050" y="1608138"/>
          <a:ext cx="1970088" cy="2316163"/>
        </p:xfrm>
        <a:graphic>
          <a:graphicData uri="http://schemas.openxmlformats.org/drawingml/2006/table">
            <a:tbl>
              <a:tblPr rtl="1" firstRow="1"/>
              <a:tblGrid>
                <a:gridCol w="1970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456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זמן (שניות)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0=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שינוי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 - t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  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=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400" b="0" i="0" u="none" strike="noStrike" cap="none" normalizeH="0" baseline="-2500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" name="Group 352">
            <a:extLst>
              <a:ext uri="{FF2B5EF4-FFF2-40B4-BE49-F238E27FC236}">
                <a16:creationId xmlns:a16="http://schemas.microsoft.com/office/drawing/2014/main" id="{E3BAAC0C-487C-9501-923E-2A8AFC1BC2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6982928"/>
              </p:ext>
            </p:extLst>
          </p:nvPr>
        </p:nvGraphicFramePr>
        <p:xfrm>
          <a:off x="206375" y="5273675"/>
          <a:ext cx="8461375" cy="896034"/>
        </p:xfrm>
        <a:graphic>
          <a:graphicData uri="http://schemas.openxmlformats.org/drawingml/2006/table">
            <a:tbl>
              <a:tblPr rtl="1" firstRow="1"/>
              <a:tblGrid>
                <a:gridCol w="8461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היעלמות 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48/100=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0.48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/sec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∆t=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 </a:t>
                      </a:r>
                    </a:p>
                  </a:txBody>
                  <a:tcPr marL="91445" marR="91445" marT="45681" marB="4568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725" name="Slide Number Placeholder 3">
            <a:extLst>
              <a:ext uri="{FF2B5EF4-FFF2-40B4-BE49-F238E27FC236}">
                <a16:creationId xmlns:a16="http://schemas.microsoft.com/office/drawing/2014/main" id="{FE7BCA05-BB09-CA0B-71E9-2FF13C9E7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fld id="{52FB26BA-38E1-440F-81BB-894A10904EBC}" type="slidenum">
              <a:rPr lang="he-IL" altLang="en-US" sz="1000"/>
              <a:pPr rtl="0" eaLnBrk="1" hangingPunct="1"/>
              <a:t>16</a:t>
            </a:fld>
            <a:endParaRPr lang="en-US" altLang="en-US" sz="1000"/>
          </a:p>
        </p:txBody>
      </p:sp>
      <p:graphicFrame>
        <p:nvGraphicFramePr>
          <p:cNvPr id="18" name="Group 66">
            <a:extLst>
              <a:ext uri="{FF2B5EF4-FFF2-40B4-BE49-F238E27FC236}">
                <a16:creationId xmlns:a16="http://schemas.microsoft.com/office/drawing/2014/main" id="{22082AEC-494B-0185-B0FB-7F46A970A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765746"/>
              </p:ext>
            </p:extLst>
          </p:nvPr>
        </p:nvGraphicFramePr>
        <p:xfrm>
          <a:off x="4706938" y="1584325"/>
          <a:ext cx="1971675" cy="2316163"/>
        </p:xfrm>
        <a:graphic>
          <a:graphicData uri="http://schemas.openxmlformats.org/drawingml/2006/table">
            <a:tbl>
              <a:tblPr rtl="1" firstRow="1"/>
              <a:tblGrid>
                <a:gridCol w="1971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456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[I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(g)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mM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+48/2=24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48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C617385D-5991-0CD0-FEEB-D72F41C29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 bwMode="auto">
          <a:xfrm>
            <a:off x="927100" y="4103688"/>
            <a:ext cx="7772400" cy="1755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he-IL" sz="3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אם קצב ההיעלמות של </a:t>
            </a:r>
            <a:r>
              <a:rPr lang="en-US" sz="3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HI</a:t>
            </a:r>
            <a:r>
              <a:rPr lang="he-IL" sz="3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שונה מקצב ההיווצרות של מימן, </a:t>
            </a:r>
            <a:br>
              <a:rPr lang="en-US" sz="3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he-IL" sz="3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כיצד קובעים את קצב התגובה?</a:t>
            </a:r>
            <a:endParaRPr lang="en-US" sz="32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>
            <a:extLst>
              <a:ext uri="{FF2B5EF4-FFF2-40B4-BE49-F238E27FC236}">
                <a16:creationId xmlns:a16="http://schemas.microsoft.com/office/drawing/2014/main" id="{6137BD39-6917-1287-6B53-261A40BA948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277813"/>
            <a:ext cx="7772400" cy="762000"/>
          </a:xfrm>
          <a:prstGeom prst="rect">
            <a:avLst/>
          </a:prstGeom>
          <a:noFill/>
          <a:ln w="9525" algn="ctr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David" pitchFamily="2" charset="-79"/>
              </a:rPr>
              <a:t> </a:t>
            </a: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David" pitchFamily="2" charset="-79"/>
              </a:rPr>
              <a:t>קצב תגובה בתגובות מורכבות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Bodoni MT Black" pitchFamily="18" charset="0"/>
              <a:ea typeface="+mn-ea"/>
              <a:cs typeface="David" pitchFamily="2" charset="-79"/>
            </a:endParaRPr>
          </a:p>
        </p:txBody>
      </p:sp>
      <p:sp>
        <p:nvSpPr>
          <p:cNvPr id="3076" name="מציין מיקום של מספר שקופית 1">
            <a:extLst>
              <a:ext uri="{FF2B5EF4-FFF2-40B4-BE49-F238E27FC236}">
                <a16:creationId xmlns:a16="http://schemas.microsoft.com/office/drawing/2014/main" id="{F40D47FE-C44E-6EBA-B3CE-2D78B852D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20E15A0-275C-4ADF-B4D4-60D1347FA69E}" type="slidenum">
              <a:rPr lang="he-IL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3077" name="מלבן 2">
            <a:extLst>
              <a:ext uri="{FF2B5EF4-FFF2-40B4-BE49-F238E27FC236}">
                <a16:creationId xmlns:a16="http://schemas.microsoft.com/office/drawing/2014/main" id="{5887D8A2-F2FB-256C-9929-D1F3257B2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1628775"/>
            <a:ext cx="594042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en-US" sz="2800"/>
              <a:t>כאשר התגובה מורכבת יותר</a:t>
            </a:r>
          </a:p>
          <a:p>
            <a:pPr eaLnBrk="1" hangingPunct="1"/>
            <a:endParaRPr lang="he-IL" altLang="en-US" sz="28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92D050"/>
                </a:solidFill>
              </a:rPr>
              <a:t>a</a:t>
            </a:r>
            <a:r>
              <a:rPr lang="en-US" altLang="en-US" sz="2800"/>
              <a:t>A(g) +</a:t>
            </a:r>
            <a:r>
              <a:rPr lang="en-US" altLang="en-US" sz="2800" b="1">
                <a:solidFill>
                  <a:srgbClr val="92D050"/>
                </a:solidFill>
              </a:rPr>
              <a:t>b</a:t>
            </a:r>
            <a:r>
              <a:rPr lang="en-US" altLang="en-US" sz="2800"/>
              <a:t>B(g) →</a:t>
            </a:r>
            <a:r>
              <a:rPr lang="en-US" altLang="en-US" sz="2800" b="1">
                <a:solidFill>
                  <a:srgbClr val="92D050"/>
                </a:solidFill>
              </a:rPr>
              <a:t>c</a:t>
            </a:r>
            <a:r>
              <a:rPr lang="en-US" altLang="en-US" sz="2800"/>
              <a:t>C(g) +</a:t>
            </a:r>
            <a:r>
              <a:rPr lang="en-US" altLang="en-US" sz="2800" b="1">
                <a:solidFill>
                  <a:srgbClr val="92D050"/>
                </a:solidFill>
              </a:rPr>
              <a:t>d</a:t>
            </a:r>
            <a:r>
              <a:rPr lang="en-US" altLang="en-US" sz="2800"/>
              <a:t>D(g)</a:t>
            </a:r>
            <a:endParaRPr lang="he-IL" altLang="en-US" sz="28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he-IL" altLang="en-US" sz="2800"/>
              <a:t>קצב התגובה שווה ל:</a:t>
            </a:r>
          </a:p>
        </p:txBody>
      </p:sp>
      <p:graphicFrame>
        <p:nvGraphicFramePr>
          <p:cNvPr id="3074" name="Object 1" descr="משואת קצב">
            <a:extLst>
              <a:ext uri="{FF2B5EF4-FFF2-40B4-BE49-F238E27FC236}">
                <a16:creationId xmlns:a16="http://schemas.microsoft.com/office/drawing/2014/main" id="{D1ADD488-33F3-1848-F33A-C58B4BF4A4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104516"/>
              </p:ext>
            </p:extLst>
          </p:nvPr>
        </p:nvGraphicFramePr>
        <p:xfrm>
          <a:off x="1106488" y="3654425"/>
          <a:ext cx="7534275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540000" imgH="393700" progId="">
                  <p:embed/>
                </p:oleObj>
              </mc:Choice>
              <mc:Fallback>
                <p:oleObj r:id="rId2" imgW="2540000" imgH="393700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3654425"/>
                        <a:ext cx="7534275" cy="1169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3" name="Object 2" descr="משואת קצב">
            <a:extLst>
              <a:ext uri="{FF2B5EF4-FFF2-40B4-BE49-F238E27FC236}">
                <a16:creationId xmlns:a16="http://schemas.microsoft.com/office/drawing/2014/main" id="{31FB90D6-B852-137E-2277-C5331D72AB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808588"/>
              </p:ext>
            </p:extLst>
          </p:nvPr>
        </p:nvGraphicFramePr>
        <p:xfrm>
          <a:off x="2160588" y="5634038"/>
          <a:ext cx="474027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משוואה" r:id="rId4" imgW="2095200" imgH="393480" progId="Equation.3">
                  <p:embed/>
                </p:oleObj>
              </mc:Choice>
              <mc:Fallback>
                <p:oleObj name="משוואה" r:id="rId4" imgW="209520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5634038"/>
                        <a:ext cx="474027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66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0A77762B-5E99-AA88-F5BA-B32A0F0E9457}"/>
              </a:ext>
            </a:extLst>
          </p:cNvPr>
          <p:cNvSpPr/>
          <p:nvPr/>
        </p:nvSpPr>
        <p:spPr>
          <a:xfrm>
            <a:off x="1827213" y="4868863"/>
            <a:ext cx="5207000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rtl="0" eaLnBrk="0" hangingPunct="0">
              <a:spcBef>
                <a:spcPct val="20000"/>
              </a:spcBef>
              <a:buClr>
                <a:srgbClr val="B2B2B2"/>
              </a:buClr>
              <a:buSzPct val="90000"/>
              <a:defRPr/>
            </a:pPr>
            <a:r>
              <a:rPr lang="en-US" sz="2800" dirty="0">
                <a:latin typeface="Arial" charset="0"/>
                <a:cs typeface="Arial" charset="0"/>
              </a:rPr>
              <a:t>2HI(g) </a:t>
            </a:r>
            <a:r>
              <a:rPr lang="he-IL" sz="2800" dirty="0">
                <a:latin typeface="Arial" charset="0"/>
                <a:cs typeface="Arial" charset="0"/>
              </a:rPr>
              <a:t>   </a:t>
            </a:r>
            <a:r>
              <a:rPr lang="en-US" sz="2800" dirty="0">
                <a:latin typeface="Arial" charset="0"/>
                <a:cs typeface="Times New Roman" pitchFamily="18" charset="0"/>
              </a:rPr>
              <a:t>→</a:t>
            </a:r>
            <a:r>
              <a:rPr lang="he-IL" sz="2800" dirty="0">
                <a:latin typeface="Arial" charset="0"/>
                <a:cs typeface="Times New Roman" pitchFamily="18" charset="0"/>
              </a:rPr>
              <a:t>    </a:t>
            </a:r>
            <a:r>
              <a:rPr lang="en-US" sz="2800" dirty="0">
                <a:latin typeface="Arial" charset="0"/>
                <a:cs typeface="Arial" charset="0"/>
              </a:rPr>
              <a:t>H</a:t>
            </a:r>
            <a:r>
              <a:rPr lang="en-US" sz="2800" baseline="-30000" dirty="0"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(g)</a:t>
            </a:r>
            <a:r>
              <a:rPr lang="he-IL" sz="2800" dirty="0">
                <a:latin typeface="Arial" charset="0"/>
                <a:cs typeface="Arial" charset="0"/>
              </a:rPr>
              <a:t>   </a:t>
            </a:r>
            <a:r>
              <a:rPr lang="en-US" sz="2800" dirty="0">
                <a:latin typeface="Arial" charset="0"/>
                <a:cs typeface="Arial" charset="0"/>
              </a:rPr>
              <a:t> +</a:t>
            </a:r>
            <a:r>
              <a:rPr lang="he-IL" sz="2800" dirty="0">
                <a:latin typeface="Arial" charset="0"/>
                <a:cs typeface="Arial" charset="0"/>
              </a:rPr>
              <a:t>    </a:t>
            </a:r>
            <a:r>
              <a:rPr lang="en-US" sz="2800" dirty="0">
                <a:latin typeface="Arial" charset="0"/>
                <a:cs typeface="Arial" charset="0"/>
              </a:rPr>
              <a:t>I</a:t>
            </a:r>
            <a:r>
              <a:rPr lang="en-US" sz="2800" baseline="-30000" dirty="0"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(g)</a:t>
            </a:r>
            <a:endParaRPr lang="en-US" sz="2800" kern="0" baseline="-25000" dirty="0">
              <a:solidFill>
                <a:srgbClr val="660033"/>
              </a:solidFill>
              <a:latin typeface="Arial"/>
              <a:cs typeface="Arial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81B06B78-D87B-3E2F-2A13-2A55CA4B6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-261938"/>
            <a:ext cx="7772400" cy="1143001"/>
          </a:xfrm>
        </p:spPr>
        <p:txBody>
          <a:bodyPr/>
          <a:lstStyle/>
          <a:p>
            <a:pPr algn="r"/>
            <a:r>
              <a:rPr lang="en-US" altLang="en-US" sz="3200" dirty="0"/>
              <a:t>  </a:t>
            </a:r>
            <a:r>
              <a:rPr lang="he-IL" altLang="en-US" sz="3200" dirty="0"/>
              <a:t>טבלה לצורך ארגון הנתונים לפתרון השאלה</a:t>
            </a:r>
            <a:endParaRPr lang="en-US" altLang="en-US" sz="3200" dirty="0"/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81DC5626-6281-B29A-B80C-35BEF5B10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8794FD-45A0-4FB5-9DCF-E035C76F6321}" type="slidenum">
              <a:rPr lang="he-IL" altLang="en-US"/>
              <a:pPr eaLnBrk="1" hangingPunct="1"/>
              <a:t>18</a:t>
            </a:fld>
            <a:endParaRPr lang="en-US" altLang="en-US"/>
          </a:p>
        </p:txBody>
      </p:sp>
      <p:graphicFrame>
        <p:nvGraphicFramePr>
          <p:cNvPr id="6" name="Group 348">
            <a:extLst>
              <a:ext uri="{FF2B5EF4-FFF2-40B4-BE49-F238E27FC236}">
                <a16:creationId xmlns:a16="http://schemas.microsoft.com/office/drawing/2014/main" id="{590EC406-4843-0DE5-CCB3-EE0C19EDC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2272925"/>
              </p:ext>
            </p:extLst>
          </p:nvPr>
        </p:nvGraphicFramePr>
        <p:xfrm>
          <a:off x="2798763" y="1584325"/>
          <a:ext cx="1773237" cy="2267592"/>
        </p:xfrm>
        <a:graphic>
          <a:graphicData uri="http://schemas.openxmlformats.org/drawingml/2006/table">
            <a:tbl>
              <a:tblPr rtl="1" firstRow="1"/>
              <a:tblGrid>
                <a:gridCol w="177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81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mM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+48/2=24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48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819061FE-766D-87E5-78C5-8326EEBB7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22363" y="684213"/>
            <a:ext cx="5207000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rtl="0" eaLnBrk="0" hangingPunct="0">
              <a:spcBef>
                <a:spcPct val="20000"/>
              </a:spcBef>
              <a:buClr>
                <a:srgbClr val="B2B2B2"/>
              </a:buClr>
              <a:buSzPct val="90000"/>
              <a:defRPr/>
            </a:pPr>
            <a:r>
              <a:rPr lang="en-US" sz="2800" dirty="0">
                <a:latin typeface="Arial" charset="0"/>
                <a:cs typeface="Arial" charset="0"/>
              </a:rPr>
              <a:t>2HI(g) </a:t>
            </a:r>
            <a:r>
              <a:rPr lang="he-IL" sz="2800" dirty="0">
                <a:latin typeface="Arial" charset="0"/>
                <a:cs typeface="Arial" charset="0"/>
              </a:rPr>
              <a:t>   </a:t>
            </a:r>
            <a:r>
              <a:rPr lang="en-US" sz="2800" dirty="0">
                <a:latin typeface="Arial" charset="0"/>
                <a:cs typeface="Times New Roman" pitchFamily="18" charset="0"/>
              </a:rPr>
              <a:t>→</a:t>
            </a:r>
            <a:r>
              <a:rPr lang="he-IL" sz="2800" dirty="0">
                <a:latin typeface="Arial" charset="0"/>
                <a:cs typeface="Times New Roman" pitchFamily="18" charset="0"/>
              </a:rPr>
              <a:t>    </a:t>
            </a:r>
            <a:r>
              <a:rPr lang="en-US" sz="2800" dirty="0">
                <a:latin typeface="Arial" charset="0"/>
                <a:cs typeface="Arial" charset="0"/>
              </a:rPr>
              <a:t>H</a:t>
            </a:r>
            <a:r>
              <a:rPr lang="en-US" sz="2800" baseline="-30000" dirty="0"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(g)</a:t>
            </a:r>
            <a:r>
              <a:rPr lang="he-IL" sz="2800" dirty="0">
                <a:latin typeface="Arial" charset="0"/>
                <a:cs typeface="Arial" charset="0"/>
              </a:rPr>
              <a:t>   </a:t>
            </a:r>
            <a:r>
              <a:rPr lang="en-US" sz="2800" dirty="0">
                <a:latin typeface="Arial" charset="0"/>
                <a:cs typeface="Arial" charset="0"/>
              </a:rPr>
              <a:t> +</a:t>
            </a:r>
            <a:r>
              <a:rPr lang="he-IL" sz="2800" dirty="0">
                <a:latin typeface="Arial" charset="0"/>
                <a:cs typeface="Arial" charset="0"/>
              </a:rPr>
              <a:t>    </a:t>
            </a:r>
            <a:r>
              <a:rPr lang="en-US" sz="2800" dirty="0">
                <a:latin typeface="Arial" charset="0"/>
                <a:cs typeface="Arial" charset="0"/>
              </a:rPr>
              <a:t>I</a:t>
            </a:r>
            <a:r>
              <a:rPr lang="en-US" sz="2800" baseline="-30000" dirty="0"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(g)</a:t>
            </a:r>
            <a:endParaRPr lang="en-US" sz="2800" kern="0" baseline="-25000" dirty="0">
              <a:solidFill>
                <a:srgbClr val="660033"/>
              </a:solidFill>
              <a:latin typeface="Arial"/>
              <a:cs typeface="Arial"/>
              <a:sym typeface="Wingdings" pitchFamily="2" charset="2"/>
            </a:endParaRPr>
          </a:p>
        </p:txBody>
      </p:sp>
      <p:graphicFrame>
        <p:nvGraphicFramePr>
          <p:cNvPr id="9" name="Group 348">
            <a:extLst>
              <a:ext uri="{FF2B5EF4-FFF2-40B4-BE49-F238E27FC236}">
                <a16:creationId xmlns:a16="http://schemas.microsoft.com/office/drawing/2014/main" id="{C0409529-CD72-CAB8-D609-9E8E4765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393350"/>
              </p:ext>
            </p:extLst>
          </p:nvPr>
        </p:nvGraphicFramePr>
        <p:xfrm>
          <a:off x="881063" y="1584325"/>
          <a:ext cx="1773237" cy="2267592"/>
        </p:xfrm>
        <a:graphic>
          <a:graphicData uri="http://schemas.openxmlformats.org/drawingml/2006/table">
            <a:tbl>
              <a:tblPr rtl="1" firstRow="1"/>
              <a:tblGrid>
                <a:gridCol w="177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81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</a:t>
                      </a:r>
                      <a:r>
                        <a:rPr kumimoji="0" lang="en-US" sz="2400" b="0" i="0" u="none" strike="noStrike" kern="0" cap="none" spc="0" normalizeH="0" baseline="-2500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(g)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mM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-48</a:t>
                      </a: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0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74" marR="91474" marT="45705" marB="45705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5666" name="Group 66">
            <a:extLst>
              <a:ext uri="{FF2B5EF4-FFF2-40B4-BE49-F238E27FC236}">
                <a16:creationId xmlns:a16="http://schemas.microsoft.com/office/drawing/2014/main" id="{5EFE0B8F-DDD1-49E4-068D-071B6DF229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173818"/>
              </p:ext>
            </p:extLst>
          </p:nvPr>
        </p:nvGraphicFramePr>
        <p:xfrm>
          <a:off x="6877050" y="1608138"/>
          <a:ext cx="1970088" cy="2316163"/>
        </p:xfrm>
        <a:graphic>
          <a:graphicData uri="http://schemas.openxmlformats.org/drawingml/2006/table">
            <a:tbl>
              <a:tblPr rtl="1" firstRow="1"/>
              <a:tblGrid>
                <a:gridCol w="1970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456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זמן (שניות)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0=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שינוי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 - t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  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=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400" b="0" i="0" u="none" strike="noStrike" cap="none" normalizeH="0" baseline="-2500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737" name="Slide Number Placeholder 3">
            <a:extLst>
              <a:ext uri="{FF2B5EF4-FFF2-40B4-BE49-F238E27FC236}">
                <a16:creationId xmlns:a16="http://schemas.microsoft.com/office/drawing/2014/main" id="{C4B000C6-3557-D425-D094-D8A6BAECBE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fld id="{A15A9645-9CAA-487E-9246-87407740B49B}" type="slidenum">
              <a:rPr lang="he-IL" altLang="en-US" sz="1000"/>
              <a:pPr rtl="0" eaLnBrk="1" hangingPunct="1"/>
              <a:t>18</a:t>
            </a:fld>
            <a:endParaRPr lang="en-US" altLang="en-US" sz="1000"/>
          </a:p>
        </p:txBody>
      </p:sp>
      <p:graphicFrame>
        <p:nvGraphicFramePr>
          <p:cNvPr id="18" name="Group 66">
            <a:extLst>
              <a:ext uri="{FF2B5EF4-FFF2-40B4-BE49-F238E27FC236}">
                <a16:creationId xmlns:a16="http://schemas.microsoft.com/office/drawing/2014/main" id="{29729020-75DF-33F3-966E-BEEDE3478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420284"/>
              </p:ext>
            </p:extLst>
          </p:nvPr>
        </p:nvGraphicFramePr>
        <p:xfrm>
          <a:off x="4706938" y="1584325"/>
          <a:ext cx="1971675" cy="2316163"/>
        </p:xfrm>
        <a:graphic>
          <a:graphicData uri="http://schemas.openxmlformats.org/drawingml/2006/table">
            <a:tbl>
              <a:tblPr rtl="1" firstRow="1"/>
              <a:tblGrid>
                <a:gridCol w="1971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456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[I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(g)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ריכוז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mM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+48/2=24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48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7" name="Group 352">
            <a:extLst>
              <a:ext uri="{FF2B5EF4-FFF2-40B4-BE49-F238E27FC236}">
                <a16:creationId xmlns:a16="http://schemas.microsoft.com/office/drawing/2014/main" id="{84A5D31B-9F30-A2AD-D53E-D29ACB7BD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905581"/>
              </p:ext>
            </p:extLst>
          </p:nvPr>
        </p:nvGraphicFramePr>
        <p:xfrm>
          <a:off x="341313" y="5408613"/>
          <a:ext cx="8461375" cy="896034"/>
        </p:xfrm>
        <a:graphic>
          <a:graphicData uri="http://schemas.openxmlformats.org/drawingml/2006/table">
            <a:tbl>
              <a:tblPr rtl="1" firstRow="1"/>
              <a:tblGrid>
                <a:gridCol w="8461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היעלמות </a:t>
                      </a:r>
                      <a:r>
                        <a:rPr kumimoji="0" lang="en-US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½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he-IL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תגובה</a:t>
                      </a:r>
                      <a:endParaRPr kumimoji="0" lang="he-IL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0.48)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/sec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½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(-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0.24mM/min </a:t>
                      </a:r>
                    </a:p>
                  </a:txBody>
                  <a:tcPr marL="91445" marR="91445" marT="45681" marB="4568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Group 352">
            <a:extLst>
              <a:ext uri="{FF2B5EF4-FFF2-40B4-BE49-F238E27FC236}">
                <a16:creationId xmlns:a16="http://schemas.microsoft.com/office/drawing/2014/main" id="{E3FC3EF0-2436-73D7-1639-CDA58B4F3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7395619"/>
              </p:ext>
            </p:extLst>
          </p:nvPr>
        </p:nvGraphicFramePr>
        <p:xfrm>
          <a:off x="1512888" y="4284663"/>
          <a:ext cx="5580062" cy="896034"/>
        </p:xfrm>
        <a:graphic>
          <a:graphicData uri="http://schemas.openxmlformats.org/drawingml/2006/table">
            <a:tbl>
              <a:tblPr rtl="1" firstRow="1"/>
              <a:tblGrid>
                <a:gridCol w="5580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תגובה=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היווצרות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0.24mM/min 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100/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∆t=+24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1" marR="91431" marT="45681" marB="4568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6" name="Rectangle 6">
            <a:extLst>
              <a:ext uri="{FF2B5EF4-FFF2-40B4-BE49-F238E27FC236}">
                <a16:creationId xmlns:a16="http://schemas.microsoft.com/office/drawing/2014/main" id="{723D6102-E2E7-FB5A-8E0C-BBF3F27BB30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55638" y="0"/>
            <a:ext cx="8488362" cy="26162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he-IL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9035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תרגיל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9035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בוצע ניסוי בו מימן יודי התפרק ליסודותיו. להלן התגובה המתאימה:</a:t>
            </a: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2HI(g)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→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  <a:r>
              <a:rPr kumimoji="0" lang="en-US" altLang="en-US" sz="2400" b="0" i="0" u="none" strike="noStrike" kern="1200" cap="none" spc="0" normalizeH="0" baseline="-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(g) +I</a:t>
            </a:r>
            <a:r>
              <a:rPr kumimoji="0" lang="en-US" altLang="en-US" sz="2400" b="0" i="0" u="none" strike="noStrike" kern="1200" cap="none" spc="0" normalizeH="0" baseline="-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(g)</a:t>
            </a: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he-IL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בטבלה הבאה כתובים הריכוזים של מימן יודי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</a:t>
            </a: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במהלך פירוקו. </a:t>
            </a: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0765" name="Group 45">
            <a:extLst>
              <a:ext uri="{FF2B5EF4-FFF2-40B4-BE49-F238E27FC236}">
                <a16:creationId xmlns:a16="http://schemas.microsoft.com/office/drawing/2014/main" id="{7CF307A5-E717-63A6-D535-05943D801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618147"/>
              </p:ext>
            </p:extLst>
          </p:nvPr>
        </p:nvGraphicFramePr>
        <p:xfrm>
          <a:off x="1871663" y="2889250"/>
          <a:ext cx="4946650" cy="3840164"/>
        </p:xfrm>
        <a:graphic>
          <a:graphicData uri="http://schemas.openxmlformats.org/drawingml/2006/table">
            <a:tbl>
              <a:tblPr rtl="1" firstRow="1"/>
              <a:tblGrid>
                <a:gridCol w="2052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4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9214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זמן מתחילת התגובה  (שניות)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ריכוז מימן יודי </a:t>
                      </a:r>
                      <a:r>
                        <a:rPr kumimoji="0" lang="en-US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HI(g)</a:t>
                      </a: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2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mM</a:t>
                      </a: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88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128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28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28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128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0745" name="Slide Number Placeholder 3">
            <a:extLst>
              <a:ext uri="{FF2B5EF4-FFF2-40B4-BE49-F238E27FC236}">
                <a16:creationId xmlns:a16="http://schemas.microsoft.com/office/drawing/2014/main" id="{27E9FB58-417C-80CF-D3BA-F2E5B622A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77D39F-FE69-46D7-B867-1C2F11F1D9ED}" type="slidenum">
              <a:rPr lang="he-IL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5239E4-6EAB-E4B8-EBA3-60C53E08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8663" y="2303463"/>
            <a:ext cx="8415337" cy="4619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he-IL" sz="2400" dirty="0">
                <a:latin typeface="Arial" charset="0"/>
                <a:cs typeface="Arial" charset="0"/>
              </a:rPr>
              <a:t>האם קצב התגובה במהלך פירוק המימן היודי גדל או קטן? נמקו. </a:t>
            </a:r>
            <a:endParaRPr lang="en-US" sz="14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F28070A-5AE6-1408-B404-061FF9FF44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he-IL" sz="4400" b="1" dirty="0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מה למדנו עד כה?</a:t>
            </a:r>
            <a:r>
              <a:rPr lang="he-IL" dirty="0"/>
              <a:t> 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4158115-3A26-387E-E1FC-CCA043FAA3D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e-IL" sz="2400" dirty="0"/>
              <a:t>אנרגיה היא תכונה של חומר.</a:t>
            </a:r>
          </a:p>
          <a:p>
            <a:pPr eaLnBrk="1" hangingPunct="1">
              <a:defRPr/>
            </a:pPr>
            <a:r>
              <a:rPr lang="he-IL" sz="2400" dirty="0"/>
              <a:t>אנרגיה פנימית של חלקיקים= אנרגיה פוטנציאלית +קינטית </a:t>
            </a:r>
          </a:p>
          <a:p>
            <a:pPr eaLnBrk="1" hangingPunct="1">
              <a:defRPr/>
            </a:pPr>
            <a:r>
              <a:rPr lang="he-IL" sz="2400" dirty="0"/>
              <a:t>טמפרטורה היא מדד לאנרגיה הקינטית הממוצעת של חלקיקים</a:t>
            </a:r>
          </a:p>
          <a:p>
            <a:pPr eaLnBrk="1" hangingPunct="1">
              <a:defRPr/>
            </a:pPr>
            <a:r>
              <a:rPr lang="he-IL" sz="2400" dirty="0"/>
              <a:t>עבודה או חימום הם דרך </a:t>
            </a:r>
            <a:r>
              <a:rPr lang="he-IL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להעברת</a:t>
            </a:r>
            <a:r>
              <a:rPr lang="he-IL" sz="2400" dirty="0"/>
              <a:t> אנרגיה.</a:t>
            </a:r>
          </a:p>
          <a:p>
            <a:pPr eaLnBrk="1" hangingPunct="1">
              <a:defRPr/>
            </a:pPr>
            <a:r>
              <a:rPr lang="he-IL" sz="2400" dirty="0"/>
              <a:t>שינוי באנרגיה הפנימית בתנאים בהם הלחץ קבוע נקרא שינוי אנתלפיה (בעצם רק חום) </a:t>
            </a:r>
          </a:p>
          <a:p>
            <a:pPr eaLnBrk="1" hangingPunct="1">
              <a:defRPr/>
            </a:pPr>
            <a:r>
              <a:rPr lang="he-IL" sz="2400" dirty="0"/>
              <a:t>קיימות  תגובות </a:t>
            </a:r>
            <a:r>
              <a:rPr lang="he-IL" sz="2400" dirty="0" err="1"/>
              <a:t>אקסותרמיות</a:t>
            </a:r>
            <a:r>
              <a:rPr lang="he-IL" sz="2400" dirty="0"/>
              <a:t> </a:t>
            </a:r>
            <a:r>
              <a:rPr lang="he-IL" sz="2400" dirty="0" err="1"/>
              <a:t>ואנדותרמיות</a:t>
            </a:r>
            <a:r>
              <a:rPr lang="he-IL" sz="2400" dirty="0"/>
              <a:t>. </a:t>
            </a:r>
          </a:p>
          <a:p>
            <a:pPr eaLnBrk="1" hangingPunct="1">
              <a:defRPr/>
            </a:pPr>
            <a:r>
              <a:rPr lang="he-IL" sz="2400" dirty="0"/>
              <a:t>לתגובות שונות יש קצב שונה.</a:t>
            </a:r>
          </a:p>
          <a:p>
            <a:pPr eaLnBrk="1" hangingPunct="1">
              <a:defRPr/>
            </a:pPr>
            <a:r>
              <a:rPr lang="he-IL" sz="2400" dirty="0"/>
              <a:t>להתחלת התרחשותן של תגובות דרושה אנרגיית שפעול </a:t>
            </a:r>
          </a:p>
          <a:p>
            <a:pPr eaLnBrk="1" hangingPunct="1">
              <a:defRPr/>
            </a:pPr>
            <a:r>
              <a:rPr lang="he-IL" sz="2400" dirty="0"/>
              <a:t>יש דרכים שונות עיוניות וניסוייות לחישוב שינוי האנתלפיה.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6EC71758-61A4-7AE0-39A8-41AF38CA3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886290"/>
              </p:ext>
            </p:extLst>
          </p:nvPr>
        </p:nvGraphicFramePr>
        <p:xfrm>
          <a:off x="611188" y="2484438"/>
          <a:ext cx="8370887" cy="382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622391" imgH="2505591" progId="Visio.Drawing.11">
                  <p:embed/>
                </p:oleObj>
              </mc:Choice>
              <mc:Fallback>
                <p:oleObj r:id="rId2" imgW="6622391" imgH="2505591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484438"/>
                        <a:ext cx="8370887" cy="3824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Rectangle 3">
            <a:extLst>
              <a:ext uri="{FF2B5EF4-FFF2-40B4-BE49-F238E27FC236}">
                <a16:creationId xmlns:a16="http://schemas.microsoft.com/office/drawing/2014/main" id="{5665A8F4-1BEA-D798-E548-8FBBEAF4233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279400"/>
            <a:ext cx="8845550" cy="13843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להלן מספר תיאורים גרפים. </a:t>
            </a:r>
            <a:b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מהו התיאור הגרפי המתאים לתוצאות הניסוי הנ"ל בקשר ל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HI</a:t>
            </a:r>
            <a:r>
              <a:rPr kumimoji="0" lang="he-IL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? נמקו</a:t>
            </a: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0667945-F6BE-B146-5F06-16E2FF569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1525" y="1854200"/>
            <a:ext cx="3105150" cy="4095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>
            <a:extLst>
              <a:ext uri="{FF2B5EF4-FFF2-40B4-BE49-F238E27FC236}">
                <a16:creationId xmlns:a16="http://schemas.microsoft.com/office/drawing/2014/main" id="{C896C6EE-ED60-C75E-7C5E-82CBD87F8C4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01675" y="368300"/>
            <a:ext cx="8145463" cy="954088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kumimoji="0" lang="he-IL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מהו התיאור הגרפי המתאים להיווצרות המימן בתהליך הנ"ל? נמקו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3" name="Slide Number Placeholder 3">
            <a:extLst>
              <a:ext uri="{FF2B5EF4-FFF2-40B4-BE49-F238E27FC236}">
                <a16:creationId xmlns:a16="http://schemas.microsoft.com/office/drawing/2014/main" id="{0C8B4182-A47B-203C-1297-57D343669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4A5A7D-0067-4400-9894-503471ADF2EA}" type="slidenum">
              <a:rPr lang="he-IL" altLang="en-US"/>
              <a:pPr eaLnBrk="1" hangingPunct="1"/>
              <a:t>21</a:t>
            </a:fld>
            <a:endParaRPr lang="en-US" altLang="en-US"/>
          </a:p>
        </p:txBody>
      </p:sp>
      <p:graphicFrame>
        <p:nvGraphicFramePr>
          <p:cNvPr id="5122" name="Object 1">
            <a:extLst>
              <a:ext uri="{FF2B5EF4-FFF2-40B4-BE49-F238E27FC236}">
                <a16:creationId xmlns:a16="http://schemas.microsoft.com/office/drawing/2014/main" id="{5369DD46-69CF-5E82-0E45-FA21F34C9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449829"/>
              </p:ext>
            </p:extLst>
          </p:nvPr>
        </p:nvGraphicFramePr>
        <p:xfrm>
          <a:off x="611188" y="2259013"/>
          <a:ext cx="8532812" cy="414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406408" imgH="2505591" progId="Visio.Drawing.11">
                  <p:embed/>
                </p:oleObj>
              </mc:Choice>
              <mc:Fallback>
                <p:oleObj r:id="rId2" imgW="6406408" imgH="250559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259013"/>
                        <a:ext cx="8532812" cy="414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5">
            <a:extLst>
              <a:ext uri="{FF2B5EF4-FFF2-40B4-BE49-F238E27FC236}">
                <a16:creationId xmlns:a16="http://schemas.microsoft.com/office/drawing/2014/main" id="{CA343B17-A679-1DEA-495A-EA1378DA2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38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850B8EF-1EFD-01C2-2D44-2E24B163F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7288" y="1898650"/>
            <a:ext cx="3105150" cy="4095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1D710992-FE28-C197-D12C-90E908EFEFF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476250"/>
            <a:ext cx="8839200" cy="252095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folHlink"/>
              </a:buClr>
              <a:buSzPct val="90000"/>
              <a:buFontTx/>
              <a:buNone/>
              <a:tabLst/>
              <a:defRPr/>
            </a:pPr>
            <a:r>
              <a:rPr kumimoji="0" lang="he-IL" sz="2800" b="1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קצב תגובה 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Rate</a:t>
            </a:r>
            <a:r>
              <a:rPr kumimoji="0" lang="he-IL" sz="2800" b="1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ריכוז תוצר הנוצרת ביחידת זמן.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folHlink"/>
              </a:buClr>
              <a:buSzPct val="90000"/>
              <a:buFontTx/>
              <a:buNone/>
              <a:tabLst/>
              <a:defRPr/>
            </a:pPr>
            <a:r>
              <a:rPr kumimoji="0" lang="he-IL" sz="2800" b="1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בתגובה: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folHlink"/>
              </a:buClr>
              <a:buSzPct val="90000"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2N</a:t>
            </a:r>
            <a:r>
              <a:rPr kumimoji="0" lang="en-US" sz="2800" b="1" i="0" u="none" strike="noStrike" kern="0" cap="none" spc="0" normalizeH="0" baseline="-2500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en-US" sz="2800" b="1" i="0" u="none" strike="noStrike" kern="0" cap="none" spc="0" normalizeH="0" baseline="-2500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(g)      4NO</a:t>
            </a:r>
            <a:r>
              <a:rPr kumimoji="0" lang="en-US" sz="2800" b="1" i="0" u="none" strike="noStrike" kern="0" cap="none" spc="0" normalizeH="0" baseline="-2500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(g) + O</a:t>
            </a:r>
            <a:r>
              <a:rPr kumimoji="0" lang="en-US" sz="2800" b="1" i="0" u="none" strike="noStrike" kern="0" cap="none" spc="0" normalizeH="0" baseline="-2500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(g)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folHlink"/>
              </a:buClr>
              <a:buSzPct val="90000"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folHlink"/>
              </a:buClr>
              <a:buSzPct val="90000"/>
              <a:buFontTx/>
              <a:buNone/>
              <a:tabLst/>
              <a:defRPr/>
            </a:pP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Group 7" descr="חיצי ש&quot;מ">
            <a:extLst>
              <a:ext uri="{FF2B5EF4-FFF2-40B4-BE49-F238E27FC236}">
                <a16:creationId xmlns:a16="http://schemas.microsoft.com/office/drawing/2014/main" id="{12927E49-5B92-BDB1-E017-5AEF47974BD7}"/>
              </a:ext>
            </a:extLst>
          </p:cNvPr>
          <p:cNvGrpSpPr>
            <a:grpSpLocks/>
          </p:cNvGrpSpPr>
          <p:nvPr/>
        </p:nvGrpSpPr>
        <p:grpSpPr bwMode="auto">
          <a:xfrm>
            <a:off x="3716905" y="1724830"/>
            <a:ext cx="420688" cy="119063"/>
            <a:chOff x="5912" y="7048"/>
            <a:chExt cx="664" cy="189"/>
          </a:xfrm>
        </p:grpSpPr>
        <p:sp>
          <p:nvSpPr>
            <p:cNvPr id="6152" name="Line 8">
              <a:extLst>
                <a:ext uri="{FF2B5EF4-FFF2-40B4-BE49-F238E27FC236}">
                  <a16:creationId xmlns:a16="http://schemas.microsoft.com/office/drawing/2014/main" id="{E617A195-3BED-6358-3708-2980A417FF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12" y="7048"/>
              <a:ext cx="661" cy="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Line 9">
              <a:extLst>
                <a:ext uri="{FF2B5EF4-FFF2-40B4-BE49-F238E27FC236}">
                  <a16:creationId xmlns:a16="http://schemas.microsoft.com/office/drawing/2014/main" id="{16612B9D-6578-A57A-2B2F-10767B706B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15" y="7237"/>
              <a:ext cx="661" cy="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5623" name="Object 2" descr="משוואת הקצב">
            <a:extLst>
              <a:ext uri="{FF2B5EF4-FFF2-40B4-BE49-F238E27FC236}">
                <a16:creationId xmlns:a16="http://schemas.microsoft.com/office/drawing/2014/main" id="{D3575FF1-6691-8E4A-261E-00A94A4D6C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39567"/>
              </p:ext>
            </p:extLst>
          </p:nvPr>
        </p:nvGraphicFramePr>
        <p:xfrm>
          <a:off x="1331913" y="2478088"/>
          <a:ext cx="594677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משוואה" r:id="rId2" imgW="2628720" imgH="393480" progId="Equation.3">
                  <p:embed/>
                </p:oleObj>
              </mc:Choice>
              <mc:Fallback>
                <p:oleObj name="משוואה" r:id="rId2" imgW="262872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478088"/>
                        <a:ext cx="594677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66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8" name="Rectangle 28">
            <a:extLst>
              <a:ext uri="{FF2B5EF4-FFF2-40B4-BE49-F238E27FC236}">
                <a16:creationId xmlns:a16="http://schemas.microsoft.com/office/drawing/2014/main" id="{E51F5439-764A-95D1-D252-0372B7644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8125" y="3746500"/>
            <a:ext cx="3321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en-US" sz="2800">
                <a:latin typeface="Perpetua" panose="02020502060401020303" pitchFamily="18" charset="0"/>
                <a:cs typeface="Aharoni" panose="02010803020104030203" pitchFamily="2" charset="-79"/>
              </a:rPr>
              <a:t>יחידות –  </a:t>
            </a:r>
            <a:r>
              <a:rPr lang="en-US" altLang="en-US" sz="2800">
                <a:solidFill>
                  <a:srgbClr val="CC3300"/>
                </a:solidFill>
                <a:latin typeface="Perpetua" panose="02020502060401020303" pitchFamily="18" charset="0"/>
                <a:cs typeface="Aharoni" panose="02010803020104030203" pitchFamily="2" charset="-79"/>
              </a:rPr>
              <a:t>M/sec</a:t>
            </a:r>
            <a:r>
              <a:rPr lang="en-US" altLang="en-US" sz="2800">
                <a:latin typeface="Perpetua" panose="02020502060401020303" pitchFamily="18" charset="0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25629" name="Text Box 29">
            <a:extLst>
              <a:ext uri="{FF2B5EF4-FFF2-40B4-BE49-F238E27FC236}">
                <a16:creationId xmlns:a16="http://schemas.microsoft.com/office/drawing/2014/main" id="{F553517D-CC3A-45F8-0CE8-93FDF8B8E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5175"/>
            <a:ext cx="86772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4163" indent="-2841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en-US" sz="2800">
                <a:solidFill>
                  <a:srgbClr val="000066"/>
                </a:solidFill>
                <a:latin typeface="Perpetua" panose="02020502060401020303" pitchFamily="18" charset="0"/>
                <a:cs typeface="Aharoni" panose="02010803020104030203" pitchFamily="2" charset="-79"/>
              </a:rPr>
              <a:t>על מנת לעקוב אחר הריכוז ניתן להשתמש במספר דרכים:</a:t>
            </a:r>
          </a:p>
          <a:p>
            <a:pPr eaLnBrk="1" hangingPunct="1">
              <a:buFontTx/>
              <a:buChar char="•"/>
            </a:pPr>
            <a:r>
              <a:rPr lang="he-IL" altLang="en-US" sz="2800">
                <a:solidFill>
                  <a:srgbClr val="006666"/>
                </a:solidFill>
                <a:latin typeface="Perpetua" panose="02020502060401020303" pitchFamily="18" charset="0"/>
                <a:cs typeface="Aharoni" panose="02010803020104030203" pitchFamily="2" charset="-79"/>
              </a:rPr>
              <a:t>בגזים – שינוי בלחץ הגז.</a:t>
            </a:r>
          </a:p>
          <a:p>
            <a:pPr eaLnBrk="1" hangingPunct="1">
              <a:buFontTx/>
              <a:buChar char="•"/>
            </a:pPr>
            <a:r>
              <a:rPr lang="he-IL" altLang="en-US" sz="2800">
                <a:solidFill>
                  <a:srgbClr val="9900CC"/>
                </a:solidFill>
                <a:latin typeface="Perpetua" panose="02020502060401020303" pitchFamily="18" charset="0"/>
                <a:cs typeface="Aharoni" panose="02010803020104030203" pitchFamily="2" charset="-79"/>
              </a:rPr>
              <a:t>שיטות ספקטרוסקופיות – צבע – עוצמת הבליעה.</a:t>
            </a:r>
          </a:p>
          <a:p>
            <a:pPr eaLnBrk="1" hangingPunct="1">
              <a:buFontTx/>
              <a:buChar char="•"/>
            </a:pPr>
            <a:r>
              <a:rPr lang="he-IL" altLang="en-US" sz="2800">
                <a:solidFill>
                  <a:srgbClr val="FF6600"/>
                </a:solidFill>
                <a:latin typeface="Perpetua" panose="02020502060401020303" pitchFamily="18" charset="0"/>
                <a:cs typeface="Aharoni" panose="02010803020104030203" pitchFamily="2" charset="-79"/>
              </a:rPr>
              <a:t>מוליכות חשמלית – בתמיסות.</a:t>
            </a:r>
            <a:endParaRPr lang="en-US" altLang="en-US" sz="2800">
              <a:solidFill>
                <a:srgbClr val="FF6600"/>
              </a:solidFill>
              <a:latin typeface="Perpetua" panose="02020502060401020303" pitchFamily="18" charset="0"/>
              <a:cs typeface="Aharoni" panose="02010803020104030203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  <p:bldP spid="25628" grpId="0" autoUpdateAnimBg="0"/>
      <p:bldP spid="25629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מציין מיקום טקסט 2">
            <a:extLst>
              <a:ext uri="{FF2B5EF4-FFF2-40B4-BE49-F238E27FC236}">
                <a16:creationId xmlns:a16="http://schemas.microsoft.com/office/drawing/2014/main" id="{77C5F223-C7CC-91C5-CB11-B1614C267713}"/>
              </a:ext>
            </a:extLst>
          </p:cNvPr>
          <p:cNvSpPr>
            <a:spLocks noGrp="1"/>
          </p:cNvSpPr>
          <p:nvPr>
            <p:ph type="title" idx="4294967295"/>
          </p:nvPr>
        </p:nvSpPr>
        <p:spPr bwMode="auto">
          <a:xfrm>
            <a:off x="836613" y="1628775"/>
            <a:ext cx="7772400" cy="1500188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 2" panose="05020102010507070707" pitchFamily="18" charset="2"/>
              <a:buNone/>
              <a:tabLst/>
              <a:defRPr/>
            </a:pPr>
            <a:r>
              <a:rPr kumimoji="0" lang="he-IL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לסיכום: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 2" panose="05020102010507070707" pitchFamily="18" charset="2"/>
              <a:buNone/>
              <a:tabLst/>
              <a:defRPr/>
            </a:pPr>
            <a:r>
              <a:rPr kumimoji="0" lang="he-IL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קצב התגובה תלוי במקדמים ולכן יש לציין לאיזו תגובה מתייחסים</a:t>
            </a:r>
            <a:r>
              <a:rPr kumimoji="0" lang="he-IL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 2" panose="05020102010507070707" pitchFamily="18" charset="2"/>
              <a:buNone/>
              <a:tabLst/>
              <a:defRPr/>
            </a:pPr>
            <a:endParaRPr kumimoji="0" lang="he-IL" altLang="en-US" sz="2000" b="0" i="0" u="none" strike="noStrike" kern="0" cap="none" spc="0" normalizeH="0" baseline="0" noProof="0" dirty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 2" panose="05020102010507070707" pitchFamily="18" charset="2"/>
              <a:buNone/>
              <a:tabLst/>
              <a:defRPr/>
            </a:pPr>
            <a:r>
              <a:rPr kumimoji="0" lang="he-IL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מוגדר רק עבור ריכוזים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06FD6B-54B9-DA66-1D3F-36D257D0E31B}"/>
              </a:ext>
            </a:extLst>
          </p:cNvPr>
          <p:cNvSpPr/>
          <p:nvPr/>
        </p:nvSpPr>
        <p:spPr>
          <a:xfrm>
            <a:off x="763588" y="3573463"/>
            <a:ext cx="7273925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defRPr/>
            </a:pPr>
            <a:r>
              <a:rPr lang="en-US" sz="4400" b="1">
                <a:solidFill>
                  <a:srgbClr val="CC3300"/>
                </a:solidFill>
                <a:latin typeface="Perpetua"/>
                <a:cs typeface="Arial" charset="0"/>
              </a:rPr>
              <a:t>2N</a:t>
            </a:r>
            <a:r>
              <a:rPr lang="en-US" sz="4400" b="1" baseline="-25000">
                <a:solidFill>
                  <a:srgbClr val="CC3300"/>
                </a:solidFill>
                <a:latin typeface="Perpetua"/>
                <a:cs typeface="Arial" charset="0"/>
              </a:rPr>
              <a:t>2</a:t>
            </a:r>
            <a:r>
              <a:rPr lang="en-US" sz="4400" b="1">
                <a:solidFill>
                  <a:srgbClr val="CC3300"/>
                </a:solidFill>
                <a:latin typeface="Perpetua"/>
                <a:cs typeface="Arial" charset="0"/>
              </a:rPr>
              <a:t>O</a:t>
            </a:r>
            <a:r>
              <a:rPr lang="en-US" sz="4400" b="1" baseline="-25000">
                <a:solidFill>
                  <a:srgbClr val="CC3300"/>
                </a:solidFill>
                <a:latin typeface="Perpetua"/>
                <a:cs typeface="Arial" charset="0"/>
              </a:rPr>
              <a:t>5</a:t>
            </a:r>
            <a:r>
              <a:rPr lang="en-US" sz="4400" b="1">
                <a:solidFill>
                  <a:srgbClr val="CC3300"/>
                </a:solidFill>
                <a:latin typeface="Perpetua"/>
                <a:cs typeface="Arial" charset="0"/>
              </a:rPr>
              <a:t> (g)  </a:t>
            </a:r>
            <a:r>
              <a:rPr lang="en-US" sz="4400" b="1">
                <a:solidFill>
                  <a:srgbClr val="CC3300"/>
                </a:solidFill>
                <a:latin typeface="Perpetua"/>
                <a:cs typeface="Arial" charset="0"/>
                <a:sym typeface="Wingdings" pitchFamily="2" charset="2"/>
              </a:rPr>
              <a:t></a:t>
            </a:r>
            <a:r>
              <a:rPr lang="en-US" sz="4400" b="1">
                <a:solidFill>
                  <a:srgbClr val="CC3300"/>
                </a:solidFill>
                <a:latin typeface="Perpetua"/>
                <a:cs typeface="Arial" charset="0"/>
              </a:rPr>
              <a:t>  4NO</a:t>
            </a:r>
            <a:r>
              <a:rPr lang="en-US" sz="4400" b="1" baseline="-25000">
                <a:solidFill>
                  <a:srgbClr val="CC3300"/>
                </a:solidFill>
                <a:latin typeface="Perpetua"/>
                <a:cs typeface="Arial" charset="0"/>
              </a:rPr>
              <a:t>2</a:t>
            </a:r>
            <a:r>
              <a:rPr lang="en-US" sz="4400" b="1">
                <a:solidFill>
                  <a:srgbClr val="CC3300"/>
                </a:solidFill>
                <a:latin typeface="Perpetua"/>
                <a:cs typeface="Arial" charset="0"/>
              </a:rPr>
              <a:t>(g) + O</a:t>
            </a:r>
            <a:r>
              <a:rPr lang="en-US" sz="4400" b="1" baseline="-25000">
                <a:solidFill>
                  <a:srgbClr val="CC3300"/>
                </a:solidFill>
                <a:latin typeface="Perpetua"/>
                <a:cs typeface="Arial" charset="0"/>
              </a:rPr>
              <a:t>2</a:t>
            </a:r>
            <a:r>
              <a:rPr lang="en-US" sz="4400" b="1">
                <a:solidFill>
                  <a:srgbClr val="CC3300"/>
                </a:solidFill>
                <a:latin typeface="Perpetua"/>
                <a:cs typeface="Arial" charset="0"/>
              </a:rPr>
              <a:t>(g)</a:t>
            </a:r>
            <a:endParaRPr lang="en-US" sz="4400" b="1" dirty="0">
              <a:solidFill>
                <a:prstClr val="white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Perpetua"/>
              <a:cs typeface="Arial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504ED0-CF1D-F029-2D4A-E396FC5B8DB0}"/>
              </a:ext>
            </a:extLst>
          </p:cNvPr>
          <p:cNvSpPr/>
          <p:nvPr/>
        </p:nvSpPr>
        <p:spPr>
          <a:xfrm>
            <a:off x="839788" y="4797425"/>
            <a:ext cx="7464425" cy="7699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defRPr/>
            </a:pPr>
            <a:r>
              <a:rPr lang="en-US" sz="4400" b="1" dirty="0">
                <a:solidFill>
                  <a:srgbClr val="CC3300"/>
                </a:solidFill>
                <a:latin typeface="Perpetua"/>
                <a:cs typeface="Arial" charset="0"/>
              </a:rPr>
              <a:t>N</a:t>
            </a:r>
            <a:r>
              <a:rPr lang="en-US" sz="4400" b="1" baseline="-25000" dirty="0">
                <a:solidFill>
                  <a:srgbClr val="CC3300"/>
                </a:solidFill>
                <a:latin typeface="Perpetua"/>
                <a:cs typeface="Arial" charset="0"/>
              </a:rPr>
              <a:t>2</a:t>
            </a:r>
            <a:r>
              <a:rPr lang="en-US" sz="4400" b="1" dirty="0">
                <a:solidFill>
                  <a:srgbClr val="CC3300"/>
                </a:solidFill>
                <a:latin typeface="Perpetua"/>
                <a:cs typeface="Arial" charset="0"/>
              </a:rPr>
              <a:t>O</a:t>
            </a:r>
            <a:r>
              <a:rPr lang="en-US" sz="4400" b="1" baseline="-25000" dirty="0">
                <a:solidFill>
                  <a:srgbClr val="CC3300"/>
                </a:solidFill>
                <a:latin typeface="Perpetua"/>
                <a:cs typeface="Arial" charset="0"/>
              </a:rPr>
              <a:t>5</a:t>
            </a:r>
            <a:r>
              <a:rPr lang="en-US" sz="4400" b="1" dirty="0">
                <a:solidFill>
                  <a:srgbClr val="CC3300"/>
                </a:solidFill>
                <a:latin typeface="Perpetua"/>
                <a:cs typeface="Arial" charset="0"/>
              </a:rPr>
              <a:t> (g) </a:t>
            </a:r>
            <a:r>
              <a:rPr lang="en-US" sz="4400" b="1" dirty="0">
                <a:solidFill>
                  <a:srgbClr val="CC3300"/>
                </a:solidFill>
                <a:latin typeface="Perpetua"/>
                <a:cs typeface="Arial" charset="0"/>
                <a:sym typeface="Wingdings" pitchFamily="2" charset="2"/>
              </a:rPr>
              <a:t></a:t>
            </a:r>
            <a:r>
              <a:rPr lang="en-US" sz="4400" b="1" dirty="0">
                <a:solidFill>
                  <a:srgbClr val="CC3300"/>
                </a:solidFill>
                <a:latin typeface="Perpetua"/>
                <a:cs typeface="Arial" charset="0"/>
              </a:rPr>
              <a:t>  2NO</a:t>
            </a:r>
            <a:r>
              <a:rPr lang="en-US" sz="4400" b="1" baseline="-25000" dirty="0">
                <a:solidFill>
                  <a:srgbClr val="CC3300"/>
                </a:solidFill>
                <a:latin typeface="Perpetua"/>
                <a:cs typeface="Arial" charset="0"/>
              </a:rPr>
              <a:t>2</a:t>
            </a:r>
            <a:r>
              <a:rPr lang="en-US" sz="4400" b="1" dirty="0">
                <a:solidFill>
                  <a:srgbClr val="CC3300"/>
                </a:solidFill>
                <a:latin typeface="Perpetua"/>
                <a:cs typeface="Arial" charset="0"/>
              </a:rPr>
              <a:t>(g) + ½ O</a:t>
            </a:r>
            <a:r>
              <a:rPr lang="en-US" sz="4400" b="1" baseline="-25000" dirty="0">
                <a:solidFill>
                  <a:srgbClr val="CC3300"/>
                </a:solidFill>
                <a:latin typeface="Perpetua"/>
                <a:cs typeface="Arial" charset="0"/>
              </a:rPr>
              <a:t>2</a:t>
            </a:r>
            <a:r>
              <a:rPr lang="en-US" sz="4400" b="1" dirty="0">
                <a:solidFill>
                  <a:srgbClr val="CC3300"/>
                </a:solidFill>
                <a:latin typeface="Perpetua"/>
                <a:cs typeface="Arial" charset="0"/>
              </a:rPr>
              <a:t>(g)</a:t>
            </a:r>
            <a:endParaRPr lang="en-US" sz="4400" b="1" dirty="0">
              <a:solidFill>
                <a:prstClr val="white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Perpetua"/>
              <a:cs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314903_la_14_05">
            <a:extLst>
              <a:ext uri="{FF2B5EF4-FFF2-40B4-BE49-F238E27FC236}">
                <a16:creationId xmlns:a16="http://schemas.microsoft.com/office/drawing/2014/main" id="{D4E9C1B1-8EB4-1DEB-7A57-1DD21A3BD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201738"/>
            <a:ext cx="7016750" cy="565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5">
            <a:extLst>
              <a:ext uri="{FF2B5EF4-FFF2-40B4-BE49-F238E27FC236}">
                <a16:creationId xmlns:a16="http://schemas.microsoft.com/office/drawing/2014/main" id="{48182702-AE13-C64F-49B7-E24122761749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611188" y="0"/>
            <a:ext cx="7777162" cy="1160463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Perpetua" panose="02020502060401020303" pitchFamily="18" charset="0"/>
                <a:ea typeface="+mn-ea"/>
                <a:cs typeface="Aharoni" panose="02010803020104030203" pitchFamily="2" charset="-79"/>
              </a:rPr>
              <a:t>קצב התגובה משתנה עם הזמן.</a:t>
            </a:r>
            <a:r>
              <a:rPr kumimoji="0" lang="he-IL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 panose="02020502060401020303" pitchFamily="18" charset="0"/>
                <a:ea typeface="+mn-ea"/>
                <a:cs typeface="Aharoni" panose="02010803020104030203" pitchFamily="2" charset="-79"/>
              </a:rPr>
              <a:t>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Perpetua" panose="02020502060401020303" pitchFamily="18" charset="0"/>
                <a:ea typeface="+mn-ea"/>
                <a:cs typeface="Aharoni" panose="02010803020104030203" pitchFamily="2" charset="-79"/>
              </a:rPr>
              <a:t>חישוב קצב תגובה בשני תחומים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Perpetua" panose="02020502060401020303" pitchFamily="18" charset="0"/>
                <a:ea typeface="+mn-ea"/>
                <a:cs typeface="Aharoni" panose="02010803020104030203" pitchFamily="2" charset="-79"/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כותרת 1">
            <a:extLst>
              <a:ext uri="{FF2B5EF4-FFF2-40B4-BE49-F238E27FC236}">
                <a16:creationId xmlns:a16="http://schemas.microsoft.com/office/drawing/2014/main" id="{32B46B2E-9A47-FF32-5FEC-523C89C1C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1975" y="-171450"/>
            <a:ext cx="2232025" cy="900113"/>
          </a:xfrm>
        </p:spPr>
        <p:txBody>
          <a:bodyPr/>
          <a:lstStyle/>
          <a:p>
            <a:pPr algn="ctr" eaLnBrk="1" hangingPunct="1"/>
            <a:r>
              <a:rPr lang="he-IL" altLang="en-US"/>
              <a:t>שאלה 1</a:t>
            </a:r>
          </a:p>
        </p:txBody>
      </p:sp>
      <p:sp>
        <p:nvSpPr>
          <p:cNvPr id="33795" name="מציין מיקום של מספר שקופית 3">
            <a:extLst>
              <a:ext uri="{FF2B5EF4-FFF2-40B4-BE49-F238E27FC236}">
                <a16:creationId xmlns:a16="http://schemas.microsoft.com/office/drawing/2014/main" id="{10A93121-DB2A-1A2D-5E58-A6510DF65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F5547A-7342-40EA-8014-CE48017E812E}" type="slidenum">
              <a:rPr lang="he-IL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B750033-A1A3-FC01-782E-3BB37B4F29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81063" y="503238"/>
            <a:ext cx="7772400" cy="4708525"/>
          </a:xfrm>
        </p:spPr>
        <p:txBody>
          <a:bodyPr/>
          <a:lstStyle/>
          <a:p>
            <a:pPr eaLnBrk="1" hangingPunct="1"/>
            <a:r>
              <a:rPr lang="he-IL" altLang="en-US"/>
              <a:t>א. נתונה התגובה </a:t>
            </a:r>
            <a:r>
              <a:rPr lang="en-US" altLang="en-US">
                <a:cs typeface="Aharoni" panose="02010803020104030203" pitchFamily="2" charset="-79"/>
              </a:rPr>
              <a:t>  A+B →C</a:t>
            </a:r>
            <a:r>
              <a:rPr lang="he-IL" altLang="en-US"/>
              <a:t>נתונה הטבלה בה רשומים תוצאות ניסוי.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  <a:p>
            <a:pPr eaLnBrk="1" hangingPunct="1"/>
            <a:endParaRPr lang="he-IL" altLang="en-US"/>
          </a:p>
          <a:p>
            <a:pPr eaLnBrk="1" hangingPunct="1"/>
            <a:endParaRPr lang="he-IL" altLang="en-US"/>
          </a:p>
          <a:p>
            <a:pPr eaLnBrk="1" hangingPunct="1"/>
            <a:endParaRPr lang="he-IL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/>
              <a:t>מהו קצב התגובה ההתחלתי? </a:t>
            </a:r>
            <a:endParaRPr lang="en-US" altLang="en-US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</a:t>
            </a:r>
            <a:r>
              <a:rPr lang="he-IL" altLang="en-US"/>
              <a:t>קצב תגובה =  </a:t>
            </a:r>
            <a:r>
              <a:rPr lang="en-US" altLang="en-US"/>
              <a:t>-  </a:t>
            </a:r>
            <a:r>
              <a:rPr lang="en-US" altLang="en-US">
                <a:sym typeface="Symbol" panose="05050102010706020507" pitchFamily="18" charset="2"/>
              </a:rPr>
              <a:t>[A]/</a:t>
            </a:r>
            <a:r>
              <a:rPr lang="el-GR" altLang="en-US">
                <a:sym typeface="Symbol" panose="05050102010706020507" pitchFamily="18" charset="2"/>
              </a:rPr>
              <a:t>Δ</a:t>
            </a:r>
            <a:r>
              <a:rPr lang="en-US" altLang="en-US">
                <a:sym typeface="Symbol" panose="05050102010706020507" pitchFamily="18" charset="2"/>
              </a:rPr>
              <a:t>t</a:t>
            </a:r>
            <a:endParaRPr lang="he-IL" altLang="en-US"/>
          </a:p>
          <a:p>
            <a:pPr algn="l" rtl="0" eaLnBrk="1" hangingPunct="1">
              <a:buFont typeface="Wingdings" panose="05000000000000000000" pitchFamily="2" charset="2"/>
              <a:buNone/>
            </a:pPr>
            <a:r>
              <a:rPr lang="en-US" altLang="en-US"/>
              <a:t>-(0.7-1)/10 =</a:t>
            </a:r>
            <a:r>
              <a:rPr lang="en-US" altLang="en-US">
                <a:cs typeface="Aharoni" panose="02010803020104030203" pitchFamily="2" charset="-79"/>
              </a:rPr>
              <a:t>   </a:t>
            </a:r>
            <a:r>
              <a:rPr lang="he-IL" altLang="en-US"/>
              <a:t>0.03  </a:t>
            </a:r>
            <a:r>
              <a:rPr lang="he-IL" altLang="en-US">
                <a:solidFill>
                  <a:srgbClr val="0070C0"/>
                </a:solidFill>
              </a:rPr>
              <a:t> מול/ליטר שניה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/>
              <a:t>האם וכיצד משתנה קצב התגובה?</a:t>
            </a:r>
          </a:p>
        </p:txBody>
      </p:sp>
      <p:graphicFrame>
        <p:nvGraphicFramePr>
          <p:cNvPr id="5" name="טבלה 4">
            <a:extLst>
              <a:ext uri="{FF2B5EF4-FFF2-40B4-BE49-F238E27FC236}">
                <a16:creationId xmlns:a16="http://schemas.microsoft.com/office/drawing/2014/main" id="{FC33CE77-0AA1-D9A7-7A3E-0DC22FF4A3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594777"/>
              </p:ext>
            </p:extLst>
          </p:nvPr>
        </p:nvGraphicFramePr>
        <p:xfrm>
          <a:off x="1466850" y="1719263"/>
          <a:ext cx="6096000" cy="2286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t</a:t>
                      </a:r>
                      <a:r>
                        <a:rPr lang="he-IL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(שניות)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[A]</a:t>
                      </a:r>
                      <a:r>
                        <a:rPr lang="he-IL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( </a:t>
                      </a:r>
                      <a:r>
                        <a:rPr lang="en-US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M</a:t>
                      </a:r>
                      <a:r>
                        <a:rPr lang="he-IL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/>
                        <a:t>0</a:t>
                      </a:r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/>
                        <a:t>10</a:t>
                      </a:r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/>
                        <a:t>20</a:t>
                      </a:r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כותרת 1">
            <a:extLst>
              <a:ext uri="{FF2B5EF4-FFF2-40B4-BE49-F238E27FC236}">
                <a16:creationId xmlns:a16="http://schemas.microsoft.com/office/drawing/2014/main" id="{7D4A573E-C69D-2532-37A2-0A75C22A1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9300" y="-171450"/>
            <a:ext cx="2044700" cy="1143000"/>
          </a:xfrm>
        </p:spPr>
        <p:txBody>
          <a:bodyPr/>
          <a:lstStyle/>
          <a:p>
            <a:pPr algn="r" eaLnBrk="1" hangingPunct="1"/>
            <a:r>
              <a:rPr lang="he-IL" altLang="en-US"/>
              <a:t>שאלה 2 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0C29740-92FB-566C-7211-704BB37305B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92163" y="773113"/>
            <a:ext cx="7772400" cy="4530725"/>
          </a:xfrm>
        </p:spPr>
        <p:txBody>
          <a:bodyPr/>
          <a:lstStyle/>
          <a:p>
            <a:pPr eaLnBrk="1" hangingPunct="1"/>
            <a:r>
              <a:rPr lang="he-IL" altLang="en-US"/>
              <a:t>נתונה התגובה: </a:t>
            </a:r>
            <a:r>
              <a:rPr lang="en-US" altLang="en-US">
                <a:cs typeface="Aharoni" panose="02010803020104030203" pitchFamily="2" charset="-79"/>
              </a:rPr>
              <a:t>N</a:t>
            </a:r>
            <a:r>
              <a:rPr lang="en-US" altLang="en-US" sz="2000">
                <a:cs typeface="Aharoni" panose="02010803020104030203" pitchFamily="2" charset="-79"/>
              </a:rPr>
              <a:t>2</a:t>
            </a:r>
            <a:r>
              <a:rPr lang="en-US" altLang="en-US">
                <a:cs typeface="Aharoni" panose="02010803020104030203" pitchFamily="2" charset="-79"/>
              </a:rPr>
              <a:t>(g) +  3H</a:t>
            </a:r>
            <a:r>
              <a:rPr lang="en-US" altLang="en-US" sz="2000">
                <a:cs typeface="Aharoni" panose="02010803020104030203" pitchFamily="2" charset="-79"/>
              </a:rPr>
              <a:t>2</a:t>
            </a:r>
            <a:r>
              <a:rPr lang="en-US" altLang="en-US">
                <a:cs typeface="Aharoni" panose="02010803020104030203" pitchFamily="2" charset="-79"/>
              </a:rPr>
              <a:t>(g)  →2NH</a:t>
            </a:r>
            <a:r>
              <a:rPr lang="en-US" altLang="en-US" sz="2000">
                <a:cs typeface="Aharoni" panose="02010803020104030203" pitchFamily="2" charset="-79"/>
              </a:rPr>
              <a:t>3</a:t>
            </a:r>
            <a:r>
              <a:rPr lang="en-US" altLang="en-US">
                <a:cs typeface="Aharoni" panose="02010803020104030203" pitchFamily="2" charset="-79"/>
              </a:rPr>
              <a:t>(g)</a:t>
            </a:r>
            <a:r>
              <a:rPr lang="he-IL" altLang="en-US"/>
              <a:t> </a:t>
            </a: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/>
              <a:t> </a:t>
            </a:r>
          </a:p>
          <a:p>
            <a:pPr eaLnBrk="1" hangingPunct="1"/>
            <a:r>
              <a:rPr lang="he-IL" altLang="en-US"/>
              <a:t>ידוע כי בפרק זמן מסוים קצב ההיווצרות של אמוניה הוא: </a:t>
            </a:r>
            <a:r>
              <a:rPr lang="en-US" altLang="en-US">
                <a:cs typeface="Aharoni" panose="02010803020104030203" pitchFamily="2" charset="-79"/>
              </a:rPr>
              <a:t>1.15 </a:t>
            </a:r>
            <a:r>
              <a:rPr lang="he-IL" altLang="en-US"/>
              <a:t> </a:t>
            </a:r>
            <a:r>
              <a:rPr lang="en-US" altLang="en-US">
                <a:cs typeface="Aharoni" panose="02010803020104030203" pitchFamily="2" charset="-79"/>
              </a:rPr>
              <a:t>mmol/l hour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he-IL" altLang="en-US"/>
              <a:t>א. מהו קצב ההיעלמות של מימן באותו פרק זמן?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he-IL" altLang="en-US"/>
              <a:t>ב. מהו קצב התגובה הממוצע?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he-IL" altLang="en-US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he-IL" altLang="en-US"/>
              <a:t>א. </a:t>
            </a:r>
            <a:r>
              <a:rPr lang="en-US" altLang="en-US">
                <a:cs typeface="Aharoni" panose="02010803020104030203" pitchFamily="2" charset="-79"/>
              </a:rPr>
              <a:t>-1.725 </a:t>
            </a:r>
            <a:r>
              <a:rPr lang="he-IL" altLang="en-US"/>
              <a:t> </a:t>
            </a:r>
            <a:r>
              <a:rPr lang="en-US" altLang="en-US">
                <a:cs typeface="Aharoni" panose="02010803020104030203" pitchFamily="2" charset="-79"/>
              </a:rPr>
              <a:t>mmol/liter hour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he-IL" altLang="en-US"/>
              <a:t>ב. 0.575 </a:t>
            </a:r>
            <a:r>
              <a:rPr lang="en-US" altLang="en-US">
                <a:cs typeface="Aharoni" panose="02010803020104030203" pitchFamily="2" charset="-79"/>
              </a:rPr>
              <a:t>mmol/liter hour</a:t>
            </a:r>
            <a:endParaRPr lang="he-IL" altLang="en-US"/>
          </a:p>
        </p:txBody>
      </p:sp>
      <p:graphicFrame>
        <p:nvGraphicFramePr>
          <p:cNvPr id="25623" name="Object 2" descr="משוואת הקצב">
            <a:extLst>
              <a:ext uri="{FF2B5EF4-FFF2-40B4-BE49-F238E27FC236}">
                <a16:creationId xmlns:a16="http://schemas.microsoft.com/office/drawing/2014/main" id="{04EF5816-C46D-4F32-3D20-89391D87FF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572222"/>
              </p:ext>
            </p:extLst>
          </p:nvPr>
        </p:nvGraphicFramePr>
        <p:xfrm>
          <a:off x="1692275" y="5499100"/>
          <a:ext cx="594677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משוואה" r:id="rId2" imgW="2628720" imgH="393480" progId="Equation.3">
                  <p:embed/>
                </p:oleObj>
              </mc:Choice>
              <mc:Fallback>
                <p:oleObj name="משוואה" r:id="rId2" imgW="262872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499100"/>
                        <a:ext cx="594677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66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65BDA2A5-204C-A52F-7B83-033F1643B7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he-IL" altLang="en-US" dirty="0">
                <a:cs typeface="Aharoni" panose="02010803020104030203" pitchFamily="2" charset="-79"/>
              </a:rPr>
              <a:t>המשך</a:t>
            </a:r>
            <a:endParaRPr lang="en-US" altLang="en-US" dirty="0">
              <a:cs typeface="Aharoni" panose="02010803020104030203" pitchFamily="2" charset="-79"/>
            </a:endParaRPr>
          </a:p>
        </p:txBody>
      </p:sp>
      <p:sp>
        <p:nvSpPr>
          <p:cNvPr id="34819" name="מציין מיקום של מספר שקופית 5">
            <a:extLst>
              <a:ext uri="{FF2B5EF4-FFF2-40B4-BE49-F238E27FC236}">
                <a16:creationId xmlns:a16="http://schemas.microsoft.com/office/drawing/2014/main" id="{49D5C99A-4841-7A0C-6D32-751C16B67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702B4C8-C6D4-49C6-AFD9-C540C174B5E5}" type="slidenum">
              <a:rPr lang="he-IL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91EC987B-2584-41C7-BC7F-616160738B50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dirty="0">
                <a:solidFill>
                  <a:srgbClr val="090355"/>
                </a:solidFill>
              </a:rPr>
              <a:t>2 .התייחסו ליצירת אמוניה בתגובה הבאה:</a:t>
            </a:r>
            <a:endParaRPr lang="en-US" dirty="0">
              <a:solidFill>
                <a:srgbClr val="090355"/>
              </a:solidFill>
            </a:endParaRP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090355"/>
                </a:solidFill>
              </a:rPr>
              <a:t>N</a:t>
            </a:r>
            <a:r>
              <a:rPr lang="en-US" baseline="-25000" dirty="0">
                <a:solidFill>
                  <a:srgbClr val="090355"/>
                </a:solidFill>
              </a:rPr>
              <a:t>2</a:t>
            </a:r>
            <a:r>
              <a:rPr lang="en-US" dirty="0">
                <a:solidFill>
                  <a:srgbClr val="090355"/>
                </a:solidFill>
              </a:rPr>
              <a:t>(g)  +  3 H</a:t>
            </a:r>
            <a:r>
              <a:rPr lang="en-US" baseline="-25000" dirty="0">
                <a:solidFill>
                  <a:srgbClr val="090355"/>
                </a:solidFill>
              </a:rPr>
              <a:t>2</a:t>
            </a:r>
            <a:r>
              <a:rPr lang="en-US" dirty="0">
                <a:solidFill>
                  <a:srgbClr val="090355"/>
                </a:solidFill>
              </a:rPr>
              <a:t>(g)  → 2NH</a:t>
            </a:r>
            <a:r>
              <a:rPr lang="en-US" baseline="-25000" dirty="0">
                <a:solidFill>
                  <a:srgbClr val="090355"/>
                </a:solidFill>
              </a:rPr>
              <a:t>3</a:t>
            </a:r>
            <a:r>
              <a:rPr lang="en-US" dirty="0">
                <a:solidFill>
                  <a:srgbClr val="090355"/>
                </a:solidFill>
              </a:rPr>
              <a:t>(g)</a:t>
            </a:r>
            <a:endParaRPr lang="he-IL" dirty="0">
              <a:solidFill>
                <a:srgbClr val="090355"/>
              </a:solidFill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dirty="0">
                <a:solidFill>
                  <a:srgbClr val="090355"/>
                </a:solidFill>
              </a:rPr>
              <a:t>והשלימו את החסר בהיגדים הבאים: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e-IL" dirty="0">
                <a:solidFill>
                  <a:srgbClr val="090355"/>
                </a:solidFill>
              </a:rPr>
              <a:t>א. קצב ההיעלמות  של חנקן </a:t>
            </a:r>
            <a:r>
              <a:rPr lang="en-US" dirty="0">
                <a:solidFill>
                  <a:srgbClr val="090355"/>
                </a:solidFill>
              </a:rPr>
              <a:t>N</a:t>
            </a:r>
            <a:r>
              <a:rPr lang="en-US" baseline="-25000" dirty="0">
                <a:solidFill>
                  <a:srgbClr val="090355"/>
                </a:solidFill>
              </a:rPr>
              <a:t>2</a:t>
            </a:r>
            <a:r>
              <a:rPr lang="en-US" dirty="0">
                <a:solidFill>
                  <a:srgbClr val="090355"/>
                </a:solidFill>
              </a:rPr>
              <a:t> </a:t>
            </a:r>
            <a:r>
              <a:rPr lang="he-IL" dirty="0">
                <a:solidFill>
                  <a:srgbClr val="090355"/>
                </a:solidFill>
              </a:rPr>
              <a:t> הוא ___</a:t>
            </a:r>
            <a:r>
              <a:rPr lang="he-IL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he-IL" dirty="0">
                <a:solidFill>
                  <a:srgbClr val="090355"/>
                </a:solidFill>
              </a:rPr>
              <a:t>לעומת קצב ההיעלמות של מימן </a:t>
            </a:r>
            <a:r>
              <a:rPr lang="en-US" dirty="0">
                <a:solidFill>
                  <a:srgbClr val="090355"/>
                </a:solidFill>
              </a:rPr>
              <a:t>H</a:t>
            </a:r>
            <a:r>
              <a:rPr lang="en-US" baseline="-25000" dirty="0">
                <a:solidFill>
                  <a:srgbClr val="090355"/>
                </a:solidFill>
              </a:rPr>
              <a:t>2</a:t>
            </a:r>
            <a:r>
              <a:rPr lang="he-IL" dirty="0">
                <a:solidFill>
                  <a:srgbClr val="090355"/>
                </a:solidFill>
              </a:rPr>
              <a:t>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e-IL" dirty="0">
                <a:solidFill>
                  <a:srgbClr val="090355"/>
                </a:solidFill>
              </a:rPr>
              <a:t>ב. קצב היווצרות האמוניה</a:t>
            </a:r>
            <a:r>
              <a:rPr lang="en-US" dirty="0">
                <a:solidFill>
                  <a:srgbClr val="090355"/>
                </a:solidFill>
              </a:rPr>
              <a:t>NH</a:t>
            </a:r>
            <a:r>
              <a:rPr lang="en-US" baseline="-25000" dirty="0">
                <a:solidFill>
                  <a:srgbClr val="090355"/>
                </a:solidFill>
              </a:rPr>
              <a:t>3</a:t>
            </a:r>
            <a:r>
              <a:rPr lang="en-US" dirty="0">
                <a:solidFill>
                  <a:srgbClr val="090355"/>
                </a:solidFill>
              </a:rPr>
              <a:t> </a:t>
            </a:r>
            <a:r>
              <a:rPr lang="he-IL" dirty="0">
                <a:solidFill>
                  <a:srgbClr val="090355"/>
                </a:solidFill>
              </a:rPr>
              <a:t> הוא __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e-IL" dirty="0">
                <a:solidFill>
                  <a:srgbClr val="090355"/>
                </a:solidFill>
              </a:rPr>
              <a:t>לעומת קצב ההיעלמות של חנקן  </a:t>
            </a:r>
            <a:r>
              <a:rPr lang="en-US" dirty="0">
                <a:solidFill>
                  <a:srgbClr val="090355"/>
                </a:solidFill>
              </a:rPr>
              <a:t>N</a:t>
            </a:r>
            <a:r>
              <a:rPr lang="en-US" baseline="-25000" dirty="0">
                <a:solidFill>
                  <a:srgbClr val="090355"/>
                </a:solidFill>
              </a:rPr>
              <a:t>2</a:t>
            </a:r>
            <a:r>
              <a:rPr lang="he-IL" dirty="0">
                <a:solidFill>
                  <a:srgbClr val="090355"/>
                </a:solidFill>
              </a:rPr>
              <a:t>.</a:t>
            </a:r>
            <a:endParaRPr lang="en-US" dirty="0">
              <a:solidFill>
                <a:srgbClr val="090355"/>
              </a:solidFill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4927379-BAD9-6046-619C-EF7B342381BB}"/>
              </a:ext>
            </a:extLst>
          </p:cNvPr>
          <p:cNvSpPr/>
          <p:nvPr/>
        </p:nvSpPr>
        <p:spPr>
          <a:xfrm>
            <a:off x="2592388" y="2933700"/>
            <a:ext cx="711200" cy="622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b="1" dirty="0">
                <a:solidFill>
                  <a:schemeClr val="tx1"/>
                </a:solidFill>
              </a:rPr>
              <a:t>שליש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936D2C5-FD1C-3434-0601-084DC1825C80}"/>
              </a:ext>
            </a:extLst>
          </p:cNvPr>
          <p:cNvSpPr/>
          <p:nvPr/>
        </p:nvSpPr>
        <p:spPr>
          <a:xfrm>
            <a:off x="2501900" y="4194175"/>
            <a:ext cx="933450" cy="311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>
                <a:solidFill>
                  <a:schemeClr val="tx1"/>
                </a:solidFill>
              </a:rPr>
              <a:t>פי שתים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כותרת 1">
            <a:extLst>
              <a:ext uri="{FF2B5EF4-FFF2-40B4-BE49-F238E27FC236}">
                <a16:creationId xmlns:a16="http://schemas.microsoft.com/office/drawing/2014/main" id="{A84ED855-9825-36E1-FD8B-DD9FB4162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he-IL" sz="32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כיצד מודדים קצב תגובה</a:t>
            </a:r>
          </a:p>
        </p:txBody>
      </p:sp>
      <p:sp>
        <p:nvSpPr>
          <p:cNvPr id="35843" name="מציין מיקום תוכן 2">
            <a:extLst>
              <a:ext uri="{FF2B5EF4-FFF2-40B4-BE49-F238E27FC236}">
                <a16:creationId xmlns:a16="http://schemas.microsoft.com/office/drawing/2014/main" id="{70F054BC-721E-08F5-AED4-B9671A884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e-IL" altLang="en-US" sz="3200"/>
              <a:t>מדידת קצב תגובה  ניסוי 1 עמוד 82 הדגמה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 sz="3200"/>
              <a:t>   הדגמת ניסוי 1 עמוד 83</a:t>
            </a:r>
          </a:p>
          <a:p>
            <a:pPr eaLnBrk="1" hangingPunct="1"/>
            <a:r>
              <a:rPr lang="he-IL" altLang="en-US" sz="3200"/>
              <a:t>חישוב קצב תגובה – טבלה בעמוד 83</a:t>
            </a:r>
          </a:p>
          <a:p>
            <a:pPr eaLnBrk="1" hangingPunct="1"/>
            <a:r>
              <a:rPr lang="he-IL" altLang="en-US" sz="3200"/>
              <a:t>הצגה גרפית: שינוי בריכוז וקצב תגובה:</a:t>
            </a:r>
          </a:p>
          <a:p>
            <a:pPr eaLnBrk="1" hangingPunct="1"/>
            <a:r>
              <a:rPr lang="he-IL" altLang="en-US" sz="3200"/>
              <a:t>    - קצב התחלתי</a:t>
            </a:r>
          </a:p>
          <a:p>
            <a:pPr eaLnBrk="1" hangingPunct="1"/>
            <a:r>
              <a:rPr lang="he-IL" altLang="en-US" sz="3200"/>
              <a:t>    - קצב בזמן כלשהו     </a:t>
            </a:r>
          </a:p>
        </p:txBody>
      </p:sp>
      <p:sp>
        <p:nvSpPr>
          <p:cNvPr id="35844" name="מציין מיקום של מספר שקופית 3">
            <a:extLst>
              <a:ext uri="{FF2B5EF4-FFF2-40B4-BE49-F238E27FC236}">
                <a16:creationId xmlns:a16="http://schemas.microsoft.com/office/drawing/2014/main" id="{248FAB2E-0D2B-9AAF-CF16-53BDB2846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0719EF3-7FA7-4069-BBFE-F9E2BFEAB008}" type="slidenum">
              <a:rPr lang="he-IL" altLang="en-US"/>
              <a:pPr eaLnBrk="1" hangingPunct="1"/>
              <a:t>28</a:t>
            </a:fld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C5284C9E-50D6-B41B-F943-2BBFFC3D44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1063" y="323850"/>
            <a:ext cx="7772400" cy="873125"/>
          </a:xfrm>
        </p:spPr>
        <p:txBody>
          <a:bodyPr/>
          <a:lstStyle/>
          <a:p>
            <a:pPr algn="ctr" eaLnBrk="1" hangingPunct="1"/>
            <a:r>
              <a:rPr lang="en-US" altLang="en-US">
                <a:cs typeface="Aharoni" panose="02010803020104030203" pitchFamily="2" charset="-79"/>
              </a:rPr>
              <a:t>H</a:t>
            </a:r>
            <a:r>
              <a:rPr lang="en-US" altLang="en-US" sz="2500">
                <a:cs typeface="Aharoni" panose="02010803020104030203" pitchFamily="2" charset="-79"/>
              </a:rPr>
              <a:t>2</a:t>
            </a:r>
            <a:r>
              <a:rPr lang="en-US" altLang="en-US">
                <a:cs typeface="Aharoni" panose="02010803020104030203" pitchFamily="2" charset="-79"/>
              </a:rPr>
              <a:t>O</a:t>
            </a:r>
            <a:r>
              <a:rPr lang="en-US" altLang="en-US" sz="2500">
                <a:cs typeface="Aharoni" panose="02010803020104030203" pitchFamily="2" charset="-79"/>
              </a:rPr>
              <a:t>2(aq)</a:t>
            </a:r>
            <a:r>
              <a:rPr lang="en-US" altLang="en-US">
                <a:cs typeface="Aharoni" panose="02010803020104030203" pitchFamily="2" charset="-79"/>
              </a:rPr>
              <a:t> →H</a:t>
            </a:r>
            <a:r>
              <a:rPr lang="en-US" altLang="en-US" sz="2500">
                <a:cs typeface="Aharoni" panose="02010803020104030203" pitchFamily="2" charset="-79"/>
              </a:rPr>
              <a:t>2</a:t>
            </a:r>
            <a:r>
              <a:rPr lang="en-US" altLang="en-US">
                <a:cs typeface="Aharoni" panose="02010803020104030203" pitchFamily="2" charset="-79"/>
              </a:rPr>
              <a:t>O</a:t>
            </a:r>
            <a:r>
              <a:rPr lang="en-US" altLang="en-US" sz="2400">
                <a:cs typeface="Aharoni" panose="02010803020104030203" pitchFamily="2" charset="-79"/>
              </a:rPr>
              <a:t>(g)</a:t>
            </a:r>
            <a:r>
              <a:rPr lang="en-US" altLang="en-US">
                <a:cs typeface="Aharoni" panose="02010803020104030203" pitchFamily="2" charset="-79"/>
              </a:rPr>
              <a:t> +1/2 O</a:t>
            </a:r>
            <a:r>
              <a:rPr lang="en-US" altLang="en-US" sz="2500">
                <a:cs typeface="Aharoni" panose="02010803020104030203" pitchFamily="2" charset="-79"/>
              </a:rPr>
              <a:t>2(g)</a:t>
            </a:r>
          </a:p>
        </p:txBody>
      </p:sp>
      <p:graphicFrame>
        <p:nvGraphicFramePr>
          <p:cNvPr id="90460" name="Group 348">
            <a:extLst>
              <a:ext uri="{FF2B5EF4-FFF2-40B4-BE49-F238E27FC236}">
                <a16:creationId xmlns:a16="http://schemas.microsoft.com/office/drawing/2014/main" id="{863E9738-6F9B-C383-7D98-45B6B2EF918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26719208"/>
              </p:ext>
            </p:extLst>
          </p:nvPr>
        </p:nvGraphicFramePr>
        <p:xfrm>
          <a:off x="3267075" y="1600200"/>
          <a:ext cx="1457325" cy="4992689"/>
        </p:xfrm>
        <a:graphic>
          <a:graphicData uri="http://schemas.openxmlformats.org/drawingml/2006/table">
            <a:tbl>
              <a:tblPr rtl="1" firstRow="1"/>
              <a:tblGrid>
                <a:gridCol w="145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504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היעלמות 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0.41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-0.22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-0.15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-.009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90457" name="Group 345">
            <a:extLst>
              <a:ext uri="{FF2B5EF4-FFF2-40B4-BE49-F238E27FC236}">
                <a16:creationId xmlns:a16="http://schemas.microsoft.com/office/drawing/2014/main" id="{5080DFE3-1F20-B725-3E5B-59B6A7C311A2}"/>
              </a:ext>
            </a:extLst>
          </p:cNvPr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375476339"/>
              </p:ext>
            </p:extLst>
          </p:nvPr>
        </p:nvGraphicFramePr>
        <p:xfrm>
          <a:off x="4876800" y="1600200"/>
          <a:ext cx="3810000" cy="4992689"/>
        </p:xfrm>
        <a:graphic>
          <a:graphicData uri="http://schemas.openxmlformats.org/drawingml/2006/table">
            <a:tbl>
              <a:tblPr rtl="1" firstRow="1"/>
              <a:tblGrid>
                <a:gridCol w="101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1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3504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</a:t>
                      </a:r>
                      <a:endParaRPr kumimoji="0" lang="he-IL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0.59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0.37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0.22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90464" name="Group 352">
            <a:extLst>
              <a:ext uri="{FF2B5EF4-FFF2-40B4-BE49-F238E27FC236}">
                <a16:creationId xmlns:a16="http://schemas.microsoft.com/office/drawing/2014/main" id="{2719AE4A-5370-E7E4-C48E-EBD0BCFC1A68}"/>
              </a:ext>
            </a:extLst>
          </p:cNvPr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76031253"/>
              </p:ext>
            </p:extLst>
          </p:nvPr>
        </p:nvGraphicFramePr>
        <p:xfrm>
          <a:off x="1241425" y="1584325"/>
          <a:ext cx="1955800" cy="4992689"/>
        </p:xfrm>
        <a:graphic>
          <a:graphicData uri="http://schemas.openxmlformats.org/drawingml/2006/table">
            <a:tbl>
              <a:tblPr rtl="1" firstRow="1"/>
              <a:tblGrid>
                <a:gridCol w="195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504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 /  min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תגובה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0.041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0.022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0.015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0.009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6953" name="מציין מיקום של מספר שקופית 7">
            <a:extLst>
              <a:ext uri="{FF2B5EF4-FFF2-40B4-BE49-F238E27FC236}">
                <a16:creationId xmlns:a16="http://schemas.microsoft.com/office/drawing/2014/main" id="{76C032B8-FBE6-9F6F-D5EB-B00D10DC8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1831B5C-C35C-4A24-A835-EF85D106FAD3}" type="slidenum">
              <a:rPr lang="he-IL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36954" name="Text Box 65">
            <a:extLst>
              <a:ext uri="{FF2B5EF4-FFF2-40B4-BE49-F238E27FC236}">
                <a16:creationId xmlns:a16="http://schemas.microsoft.com/office/drawing/2014/main" id="{431CAED6-8366-1179-A1F3-AC4359590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042988"/>
            <a:ext cx="7345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en-US" sz="2000" b="1">
                <a:solidFill>
                  <a:srgbClr val="660033"/>
                </a:solidFill>
                <a:latin typeface="Perpetua" panose="02020502060401020303" pitchFamily="18" charset="0"/>
                <a:cs typeface="Aharoni" panose="02010803020104030203" pitchFamily="2" charset="-79"/>
              </a:rPr>
              <a:t>מדידת </a:t>
            </a:r>
            <a:r>
              <a:rPr lang="he-IL" altLang="en-US" sz="2000" b="1">
                <a:solidFill>
                  <a:srgbClr val="3366FF"/>
                </a:solidFill>
                <a:latin typeface="Perpetua" panose="02020502060401020303" pitchFamily="18" charset="0"/>
                <a:cs typeface="Aharoni" panose="02010803020104030203" pitchFamily="2" charset="-79"/>
              </a:rPr>
              <a:t>שינוי בריכוז</a:t>
            </a:r>
            <a:r>
              <a:rPr lang="he-IL" altLang="en-US" sz="2000" b="1">
                <a:latin typeface="Perpetua" panose="02020502060401020303" pitchFamily="18" charset="0"/>
                <a:cs typeface="Aharoni" panose="02010803020104030203" pitchFamily="2" charset="-79"/>
              </a:rPr>
              <a:t> </a:t>
            </a:r>
            <a:r>
              <a:rPr lang="he-IL" altLang="en-US" sz="2000" b="1">
                <a:solidFill>
                  <a:srgbClr val="660033"/>
                </a:solidFill>
                <a:latin typeface="Perpetua" panose="02020502060401020303" pitchFamily="18" charset="0"/>
                <a:cs typeface="Aharoni" panose="02010803020104030203" pitchFamily="2" charset="-79"/>
              </a:rPr>
              <a:t>וחישוב</a:t>
            </a:r>
            <a:r>
              <a:rPr lang="he-IL" altLang="en-US" sz="2000" b="1">
                <a:latin typeface="Perpetua" panose="02020502060401020303" pitchFamily="18" charset="0"/>
                <a:cs typeface="Aharoni" panose="02010803020104030203" pitchFamily="2" charset="-79"/>
              </a:rPr>
              <a:t> </a:t>
            </a:r>
            <a:r>
              <a:rPr lang="he-IL" altLang="en-US" sz="2000" b="1">
                <a:solidFill>
                  <a:srgbClr val="3366FF"/>
                </a:solidFill>
                <a:latin typeface="Perpetua" panose="02020502060401020303" pitchFamily="18" charset="0"/>
                <a:cs typeface="Aharoni" panose="02010803020104030203" pitchFamily="2" charset="-79"/>
              </a:rPr>
              <a:t>קצב תגובה</a:t>
            </a:r>
            <a:r>
              <a:rPr lang="he-IL" altLang="en-US" sz="2000" b="1">
                <a:latin typeface="Perpetua" panose="02020502060401020303" pitchFamily="18" charset="0"/>
                <a:cs typeface="Aharoni" panose="02010803020104030203" pitchFamily="2" charset="-79"/>
              </a:rPr>
              <a:t> ע"פ תוצאות  ניסוי עמוד 83 , 91 בספר</a:t>
            </a:r>
            <a:r>
              <a:rPr lang="he-IL" altLang="en-US">
                <a:latin typeface="Perpetua" panose="02020502060401020303" pitchFamily="18" charset="0"/>
                <a:cs typeface="Aharoni" panose="02010803020104030203" pitchFamily="2" charset="-79"/>
              </a:rPr>
              <a:t> </a:t>
            </a:r>
            <a:endParaRPr lang="en-US" altLang="en-US">
              <a:latin typeface="Perpetua" panose="02020502060401020303" pitchFamily="18" charset="0"/>
              <a:cs typeface="Aharoni" panose="02010803020104030203" pitchFamily="2" charset="-79"/>
            </a:endParaRPr>
          </a:p>
        </p:txBody>
      </p:sp>
      <p:sp>
        <p:nvSpPr>
          <p:cNvPr id="90465" name="AutoShape 353" descr="חץ">
            <a:extLst>
              <a:ext uri="{FF2B5EF4-FFF2-40B4-BE49-F238E27FC236}">
                <a16:creationId xmlns:a16="http://schemas.microsoft.com/office/drawing/2014/main" id="{0D790139-46B0-A443-8B76-45F1CCA72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1719263"/>
            <a:ext cx="269875" cy="4724400"/>
          </a:xfrm>
          <a:prstGeom prst="downArrow">
            <a:avLst>
              <a:gd name="adj1" fmla="val 50000"/>
              <a:gd name="adj2" fmla="val 4376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>
              <a:latin typeface="Perpetua" panose="02020502060401020303" pitchFamily="18" charset="0"/>
              <a:cs typeface="Aharoni" panose="02010803020104030203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0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0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0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B30971F-DE97-399E-16FD-9CDF2A77F22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he-IL" sz="44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מבוא לפרק ג - קינטיקה בכל מקום</a:t>
            </a:r>
            <a:r>
              <a:rPr lang="he-IL"/>
              <a:t> </a:t>
            </a:r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88953B3-5203-8D50-816F-887F20B2316E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96863" y="1600200"/>
            <a:ext cx="8218487" cy="45291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he-IL" sz="24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גוף האדם</a:t>
            </a:r>
            <a:r>
              <a:rPr lang="he-IL" sz="2400"/>
              <a:t> – תגובות מתרחשות בתנאים מתונים מאד ואינם מתרחשים במעבדה באותם תנאים, בזכות אנזימי הגוף והחי.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he-IL" sz="24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בבית</a:t>
            </a:r>
            <a:r>
              <a:rPr lang="he-IL" sz="2400"/>
              <a:t> – המטבח - כיריים לעומת סיר לחץ , קירור במקרר </a:t>
            </a:r>
            <a:br>
              <a:rPr lang="en-US" sz="2400"/>
            </a:br>
            <a:r>
              <a:rPr lang="he-IL" sz="2400"/>
              <a:t>            לעומת מקפיא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he-IL" sz="2400"/>
              <a:t>                חברה שמייצגת תאריך "פג תוקף" שתלוי בתנאי </a:t>
            </a:r>
            <a:br>
              <a:rPr lang="en-US" sz="2400"/>
            </a:br>
            <a:r>
              <a:rPr lang="he-IL" sz="2400"/>
              <a:t>            החזקת המוצר</a:t>
            </a:r>
            <a:br>
              <a:rPr lang="en-US" sz="2400"/>
            </a:br>
            <a:r>
              <a:rPr lang="he-IL" sz="2400"/>
              <a:t>            תכשירים קוסמטיים , בשמים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he-IL" sz="24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מחוץ לבית</a:t>
            </a:r>
            <a:r>
              <a:rPr lang="he-IL" sz="2400"/>
              <a:t> – הצומח / החי, מתי יבשילו פירות?  מתי ייוולד תינוק?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he-IL" sz="24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טכנולוגיה </a:t>
            </a:r>
            <a:r>
              <a:rPr lang="he-IL" sz="2400"/>
              <a:t>– ממיר קטליטי, כרית אוויר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he-IL" sz="24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רפואה</a:t>
            </a:r>
            <a:r>
              <a:rPr lang="he-IL" sz="2400"/>
              <a:t>- אחסון ופעילות של תרופות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he-IL" sz="24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ארכיאולוגיה-</a:t>
            </a:r>
            <a:r>
              <a:rPr lang="he-IL" sz="2400"/>
              <a:t> תיארוך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he-IL" sz="24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תעשייה כימית</a:t>
            </a:r>
            <a:r>
              <a:rPr lang="he-IL" sz="2400"/>
              <a:t> – הפקת תוצרים</a:t>
            </a:r>
            <a:endParaRPr lang="en-US" sz="2400"/>
          </a:p>
        </p:txBody>
      </p:sp>
      <p:graphicFrame>
        <p:nvGraphicFramePr>
          <p:cNvPr id="1026" name="Rectangle 4">
            <a:extLst>
              <a:ext uri="{FF2B5EF4-FFF2-40B4-BE49-F238E27FC236}">
                <a16:creationId xmlns:a16="http://schemas.microsoft.com/office/drawing/2014/main" id="{8C298652-F1DC-9048-BF82-688A427A6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247585113"/>
              </p:ext>
            </p:extLst>
          </p:nvPr>
        </p:nvGraphicFramePr>
        <p:xfrm>
          <a:off x="6781800" y="3865563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0" imgH="0" progId="Equation.DSMT4">
                  <p:embed/>
                </p:oleObj>
              </mc:Choice>
              <mc:Fallback>
                <p:oleObj name="Equation" r:id="rId2" imgW="0" imgH="0" progId="Equation.DSMT4">
                  <p:embed/>
                  <p:pic>
                    <p:nvPicPr>
                      <p:cNvPr id="0" name="Rectangle 4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865563"/>
                        <a:ext cx="0" cy="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086ADB4-485F-9603-A8FA-807CB315D5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altLang="en-US" sz="3200"/>
              <a:t>ריכוז מי חמצן -</a:t>
            </a:r>
            <a:r>
              <a:rPr lang="he-IL" altLang="en-US"/>
              <a:t> </a:t>
            </a:r>
            <a:r>
              <a:rPr lang="en-US" altLang="en-US" sz="3200"/>
              <a:t>H</a:t>
            </a:r>
            <a:r>
              <a:rPr lang="en-US" altLang="en-US" sz="1600"/>
              <a:t>2</a:t>
            </a:r>
            <a:r>
              <a:rPr lang="en-US" altLang="en-US" sz="3200"/>
              <a:t>O</a:t>
            </a:r>
            <a:r>
              <a:rPr lang="en-US" altLang="en-US" sz="2000"/>
              <a:t>2</a:t>
            </a:r>
            <a:r>
              <a:rPr lang="he-IL" altLang="en-US" sz="2000"/>
              <a:t>  </a:t>
            </a:r>
            <a:r>
              <a:rPr lang="he-IL" altLang="en-US" sz="3200"/>
              <a:t>כתלות בזמן</a:t>
            </a:r>
            <a:endParaRPr lang="en-US" altLang="en-US" sz="3200"/>
          </a:p>
        </p:txBody>
      </p:sp>
      <p:sp>
        <p:nvSpPr>
          <p:cNvPr id="37891" name="מציין מיקום של מספר שקופית 5">
            <a:extLst>
              <a:ext uri="{FF2B5EF4-FFF2-40B4-BE49-F238E27FC236}">
                <a16:creationId xmlns:a16="http://schemas.microsoft.com/office/drawing/2014/main" id="{E6B553B9-1E48-BBE5-57DD-16B5754AC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C6F1C0-AE6A-4912-BA05-7A40273B8A9C}" type="slidenum">
              <a:rPr lang="he-IL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37894" name="Text Box 5">
            <a:extLst>
              <a:ext uri="{FF2B5EF4-FFF2-40B4-BE49-F238E27FC236}">
                <a16:creationId xmlns:a16="http://schemas.microsoft.com/office/drawing/2014/main" id="{BE706CDE-7C7C-745F-776B-0C7B43051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7288" y="5994400"/>
            <a:ext cx="2033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en-US" sz="2400"/>
              <a:t>זמן (דקות)</a:t>
            </a:r>
            <a:endParaRPr lang="en-US" altLang="en-US" sz="2400"/>
          </a:p>
        </p:txBody>
      </p:sp>
      <p:sp>
        <p:nvSpPr>
          <p:cNvPr id="31751" name="Text Box 6">
            <a:extLst>
              <a:ext uri="{FF2B5EF4-FFF2-40B4-BE49-F238E27FC236}">
                <a16:creationId xmlns:a16="http://schemas.microsoft.com/office/drawing/2014/main" id="{27C4DE81-9E89-5C9C-27D8-6A0396322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" y="1498600"/>
            <a:ext cx="166528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e-IL" sz="2400" dirty="0">
                <a:latin typeface="Arial" charset="0"/>
                <a:cs typeface="Arial" charset="0"/>
              </a:rPr>
              <a:t>ריכוז</a:t>
            </a:r>
            <a:endParaRPr lang="en-US" sz="2400" dirty="0"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3200" kern="0" dirty="0">
                <a:solidFill>
                  <a:srgbClr val="330033"/>
                </a:solidFill>
                <a:latin typeface="Times New Roman"/>
                <a:ea typeface="+mj-ea"/>
                <a:cs typeface="Arial"/>
              </a:rPr>
              <a:t>H</a:t>
            </a:r>
            <a:r>
              <a:rPr lang="en-US" kern="0" dirty="0">
                <a:solidFill>
                  <a:srgbClr val="330033"/>
                </a:solidFill>
                <a:latin typeface="Times New Roman"/>
                <a:ea typeface="+mj-ea"/>
                <a:cs typeface="Arial"/>
              </a:rPr>
              <a:t>2</a:t>
            </a:r>
            <a:r>
              <a:rPr lang="en-US" sz="3200" kern="0" dirty="0">
                <a:solidFill>
                  <a:srgbClr val="330033"/>
                </a:solidFill>
                <a:latin typeface="Times New Roman"/>
                <a:ea typeface="+mj-ea"/>
                <a:cs typeface="Arial"/>
              </a:rPr>
              <a:t>O</a:t>
            </a:r>
            <a:r>
              <a:rPr lang="en-US" kern="0" dirty="0">
                <a:solidFill>
                  <a:srgbClr val="330033"/>
                </a:solidFill>
                <a:latin typeface="Times New Roman"/>
                <a:ea typeface="+mj-ea"/>
                <a:cs typeface="Arial"/>
              </a:rPr>
              <a:t>2(</a:t>
            </a:r>
            <a:r>
              <a:rPr lang="en-US" kern="0" dirty="0" err="1">
                <a:solidFill>
                  <a:srgbClr val="330033"/>
                </a:solidFill>
                <a:latin typeface="Times New Roman"/>
                <a:ea typeface="+mj-ea"/>
                <a:cs typeface="Arial"/>
              </a:rPr>
              <a:t>aq</a:t>
            </a:r>
            <a:r>
              <a:rPr lang="en-US" kern="0" dirty="0">
                <a:solidFill>
                  <a:srgbClr val="330033"/>
                </a:solidFill>
                <a:latin typeface="Times New Roman"/>
                <a:ea typeface="+mj-ea"/>
                <a:cs typeface="Arial"/>
              </a:rPr>
              <a:t>)</a:t>
            </a:r>
            <a:r>
              <a:rPr lang="en-US" sz="3200" kern="0" dirty="0">
                <a:solidFill>
                  <a:srgbClr val="330033"/>
                </a:solidFill>
                <a:latin typeface="Times New Roman"/>
                <a:ea typeface="+mj-ea"/>
                <a:cs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Arial" charset="0"/>
                <a:cs typeface="Arial" charset="0"/>
              </a:rPr>
              <a:t>(M)</a:t>
            </a:r>
          </a:p>
        </p:txBody>
      </p:sp>
      <p:sp>
        <p:nvSpPr>
          <p:cNvPr id="37898" name="Line 9">
            <a:extLst>
              <a:ext uri="{FF2B5EF4-FFF2-40B4-BE49-F238E27FC236}">
                <a16:creationId xmlns:a16="http://schemas.microsoft.com/office/drawing/2014/main" id="{69B74F85-1604-4F2F-6454-0CA1B6769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903663" y="3463925"/>
            <a:ext cx="0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" descr="גרף ריכוז מי חמצן כתלות בזמן">
            <a:extLst>
              <a:ext uri="{FF2B5EF4-FFF2-40B4-BE49-F238E27FC236}">
                <a16:creationId xmlns:a16="http://schemas.microsoft.com/office/drawing/2014/main" id="{B771A8A1-D92E-3E1E-1D8A-19DD3DEFB5F2}"/>
              </a:ext>
            </a:extLst>
          </p:cNvPr>
          <p:cNvGrpSpPr/>
          <p:nvPr/>
        </p:nvGrpSpPr>
        <p:grpSpPr>
          <a:xfrm>
            <a:off x="2333625" y="1677988"/>
            <a:ext cx="4937125" cy="4360862"/>
            <a:chOff x="2333625" y="1677988"/>
            <a:chExt cx="4937125" cy="4360862"/>
          </a:xfrm>
        </p:grpSpPr>
        <p:sp>
          <p:nvSpPr>
            <p:cNvPr id="37892" name="Line 3">
              <a:extLst>
                <a:ext uri="{FF2B5EF4-FFF2-40B4-BE49-F238E27FC236}">
                  <a16:creationId xmlns:a16="http://schemas.microsoft.com/office/drawing/2014/main" id="{ED577B6D-FABB-00BF-376C-72D22EB9F1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7225" y="5578475"/>
              <a:ext cx="40322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3" name="Line 4">
              <a:extLst>
                <a:ext uri="{FF2B5EF4-FFF2-40B4-BE49-F238E27FC236}">
                  <a16:creationId xmlns:a16="http://schemas.microsoft.com/office/drawing/2014/main" id="{722D0F36-AE59-B783-DA15-F94FCFADD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75000" y="2000250"/>
              <a:ext cx="33338" cy="3582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6" name="Text Box 7">
              <a:extLst>
                <a:ext uri="{FF2B5EF4-FFF2-40B4-BE49-F238E27FC236}">
                  <a16:creationId xmlns:a16="http://schemas.microsoft.com/office/drawing/2014/main" id="{21B76045-AFC1-1932-6E1F-4B1A3E6B3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8963" y="5668963"/>
              <a:ext cx="4141787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e-IL" altLang="en-US"/>
                <a:t>   50         40        30       20       10</a:t>
              </a:r>
              <a:endParaRPr lang="en-US" altLang="en-US"/>
            </a:p>
          </p:txBody>
        </p:sp>
        <p:sp>
          <p:nvSpPr>
            <p:cNvPr id="37897" name="Text Box 8">
              <a:extLst>
                <a:ext uri="{FF2B5EF4-FFF2-40B4-BE49-F238E27FC236}">
                  <a16:creationId xmlns:a16="http://schemas.microsoft.com/office/drawing/2014/main" id="{BD637936-D81A-1CEC-E563-F15B0EA591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3625" y="1677988"/>
              <a:ext cx="741363" cy="408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e-IL" altLang="en-US"/>
                <a:t>1.0</a:t>
              </a:r>
            </a:p>
            <a:p>
              <a:pPr eaLnBrk="1" hangingPunct="1">
                <a:spcBef>
                  <a:spcPct val="50000"/>
                </a:spcBef>
              </a:pPr>
              <a:endParaRPr lang="he-IL" altLang="en-US"/>
            </a:p>
            <a:p>
              <a:pPr eaLnBrk="1" hangingPunct="1">
                <a:spcBef>
                  <a:spcPct val="50000"/>
                </a:spcBef>
              </a:pPr>
              <a:r>
                <a:rPr lang="he-IL" altLang="en-US"/>
                <a:t>0.8</a:t>
              </a:r>
            </a:p>
            <a:p>
              <a:pPr eaLnBrk="1" hangingPunct="1">
                <a:spcBef>
                  <a:spcPct val="50000"/>
                </a:spcBef>
              </a:pPr>
              <a:endParaRPr lang="he-IL" altLang="en-US"/>
            </a:p>
            <a:p>
              <a:pPr eaLnBrk="1" hangingPunct="1">
                <a:spcBef>
                  <a:spcPct val="50000"/>
                </a:spcBef>
              </a:pPr>
              <a:r>
                <a:rPr lang="he-IL" altLang="en-US"/>
                <a:t>0.6</a:t>
              </a:r>
              <a:endParaRPr lang="en-US" altLang="en-US"/>
            </a:p>
            <a:p>
              <a:pPr eaLnBrk="1" hangingPunct="1">
                <a:spcBef>
                  <a:spcPct val="50000"/>
                </a:spcBef>
              </a:pPr>
              <a:endParaRPr lang="he-IL" altLang="en-US"/>
            </a:p>
            <a:p>
              <a:pPr eaLnBrk="1" hangingPunct="1">
                <a:spcBef>
                  <a:spcPct val="50000"/>
                </a:spcBef>
              </a:pPr>
              <a:r>
                <a:rPr lang="he-IL" altLang="en-US"/>
                <a:t>0.4</a:t>
              </a:r>
              <a:endParaRPr lang="en-US" altLang="en-US"/>
            </a:p>
            <a:p>
              <a:pPr eaLnBrk="1" hangingPunct="1">
                <a:spcBef>
                  <a:spcPct val="50000"/>
                </a:spcBef>
              </a:pPr>
              <a:endParaRPr lang="he-IL" altLang="en-US"/>
            </a:p>
            <a:p>
              <a:pPr eaLnBrk="1" hangingPunct="1">
                <a:spcBef>
                  <a:spcPct val="50000"/>
                </a:spcBef>
              </a:pPr>
              <a:r>
                <a:rPr lang="he-IL" altLang="en-US"/>
                <a:t>0.2</a:t>
              </a:r>
            </a:p>
            <a:p>
              <a:pPr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5242" name="Freeform 10">
              <a:extLst>
                <a:ext uri="{FF2B5EF4-FFF2-40B4-BE49-F238E27FC236}">
                  <a16:creationId xmlns:a16="http://schemas.microsoft.com/office/drawing/2014/main" id="{4E26B7D9-A940-58FB-6E02-EED5B9290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214688" y="2011363"/>
              <a:ext cx="3776662" cy="3324225"/>
            </a:xfrm>
            <a:custGeom>
              <a:avLst/>
              <a:gdLst>
                <a:gd name="T0" fmla="*/ 0 w 2379"/>
                <a:gd name="T1" fmla="*/ 0 h 2094"/>
                <a:gd name="T2" fmla="*/ 2147483647 w 2379"/>
                <a:gd name="T3" fmla="*/ 2147483647 h 2094"/>
                <a:gd name="T4" fmla="*/ 2147483647 w 2379"/>
                <a:gd name="T5" fmla="*/ 2147483647 h 2094"/>
                <a:gd name="T6" fmla="*/ 2147483647 w 2379"/>
                <a:gd name="T7" fmla="*/ 2147483647 h 2094"/>
                <a:gd name="T8" fmla="*/ 2147483647 w 2379"/>
                <a:gd name="T9" fmla="*/ 2147483647 h 2094"/>
                <a:gd name="T10" fmla="*/ 2147483647 w 2379"/>
                <a:gd name="T11" fmla="*/ 2147483647 h 20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79"/>
                <a:gd name="T19" fmla="*/ 0 h 2094"/>
                <a:gd name="T20" fmla="*/ 2379 w 2379"/>
                <a:gd name="T21" fmla="*/ 2094 h 20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79" h="2094">
                  <a:moveTo>
                    <a:pt x="0" y="0"/>
                  </a:moveTo>
                  <a:cubicBezTo>
                    <a:pt x="137" y="369"/>
                    <a:pt x="275" y="738"/>
                    <a:pt x="420" y="976"/>
                  </a:cubicBezTo>
                  <a:cubicBezTo>
                    <a:pt x="565" y="1214"/>
                    <a:pt x="710" y="1306"/>
                    <a:pt x="868" y="1430"/>
                  </a:cubicBezTo>
                  <a:cubicBezTo>
                    <a:pt x="1026" y="1554"/>
                    <a:pt x="1216" y="1639"/>
                    <a:pt x="1369" y="1721"/>
                  </a:cubicBezTo>
                  <a:cubicBezTo>
                    <a:pt x="1522" y="1803"/>
                    <a:pt x="1621" y="1863"/>
                    <a:pt x="1789" y="1925"/>
                  </a:cubicBezTo>
                  <a:cubicBezTo>
                    <a:pt x="1957" y="1987"/>
                    <a:pt x="2282" y="2066"/>
                    <a:pt x="2379" y="2094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2AEEE974-1CBA-F2A0-0C13-F1104532A6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he-IL" sz="36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</a:rPr>
              <a:t>הצגה גרפית של שינוי בריכוזי החומרים</a:t>
            </a:r>
            <a:r>
              <a:rPr lang="he-IL" sz="36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</a:rPr>
              <a:t>        </a:t>
            </a:r>
            <a:r>
              <a:rPr lang="he-IL" sz="36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</a:rPr>
              <a:t>כתלות בזמן</a:t>
            </a:r>
            <a:endParaRPr lang="en-US" sz="3600" b="1"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doni MT Black" pitchFamily="18" charset="0"/>
            </a:endParaRPr>
          </a:p>
        </p:txBody>
      </p:sp>
      <p:sp>
        <p:nvSpPr>
          <p:cNvPr id="38915" name="מציין מיקום של מספר שקופית 4">
            <a:extLst>
              <a:ext uri="{FF2B5EF4-FFF2-40B4-BE49-F238E27FC236}">
                <a16:creationId xmlns:a16="http://schemas.microsoft.com/office/drawing/2014/main" id="{FAD9FAFA-D0C2-551D-57B3-27A6CA731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15F057A-8645-4A26-AB7D-523916CC1FA9}" type="slidenum">
              <a:rPr lang="he-IL" altLang="en-US"/>
              <a:pPr eaLnBrk="1" hangingPunct="1"/>
              <a:t>31</a:t>
            </a:fld>
            <a:endParaRPr lang="en-US" altLang="en-US"/>
          </a:p>
        </p:txBody>
      </p:sp>
      <p:pic>
        <p:nvPicPr>
          <p:cNvPr id="38916" name="Picture 3" descr="גרף ש&quot;מ">
            <a:extLst>
              <a:ext uri="{FF2B5EF4-FFF2-40B4-BE49-F238E27FC236}">
                <a16:creationId xmlns:a16="http://schemas.microsoft.com/office/drawing/2014/main" id="{099F2D6C-EFA2-7ACA-79CD-03A7AE8C5C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725" y="1943100"/>
            <a:ext cx="6210300" cy="457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BE830562-7248-4206-66A9-C73BF5C92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23863" y="863600"/>
            <a:ext cx="7772401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2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H</a:t>
            </a:r>
            <a:r>
              <a:rPr lang="en-US" sz="25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</a:t>
            </a:r>
            <a:r>
              <a:rPr lang="en-US" sz="42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O</a:t>
            </a:r>
            <a:r>
              <a:rPr lang="en-US" sz="25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2(aq)</a:t>
            </a:r>
            <a:r>
              <a:rPr lang="en-US" sz="42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 →H</a:t>
            </a:r>
            <a:r>
              <a:rPr lang="en-US" sz="25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</a:t>
            </a:r>
            <a:r>
              <a:rPr lang="en-US" sz="42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O</a:t>
            </a:r>
            <a:r>
              <a:rPr lang="en-US" sz="24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(g)</a:t>
            </a:r>
            <a:r>
              <a:rPr lang="en-US" sz="42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 +1/2 O</a:t>
            </a:r>
            <a:r>
              <a:rPr lang="en-US" sz="25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2(g)</a:t>
            </a:r>
            <a:endParaRPr lang="en-US" sz="2500" kern="0" dirty="0">
              <a:solidFill>
                <a:schemeClr val="tx2"/>
              </a:solidFill>
              <a:latin typeface="+mj-lt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A85C968-FA02-2617-C7D8-C55D63BBA43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Arial" charset="0"/>
              </a:rPr>
              <a:t>הצגה גרפית של שינוי בריכוזי החומרים</a:t>
            </a: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Arial" charset="0"/>
              </a:rPr>
              <a:t> </a:t>
            </a: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Arial" charset="0"/>
              </a:rPr>
              <a:t>כתלות בזמן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Arial" charset="0"/>
              </a:rPr>
              <a:t> </a:t>
            </a: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Arial" charset="0"/>
              </a:rPr>
              <a:t> + </a:t>
            </a: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09035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Arial" charset="0"/>
              </a:rPr>
              <a:t>שיפועי הגרף</a:t>
            </a: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Arial" charset="0"/>
              </a:rPr>
              <a:t> המבטאים את קצב התגובה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Bodoni MT Black" pitchFamily="18" charset="0"/>
              <a:ea typeface="+mn-ea"/>
              <a:cs typeface="Arial" charset="0"/>
            </a:endParaRPr>
          </a:p>
        </p:txBody>
      </p:sp>
      <p:pic>
        <p:nvPicPr>
          <p:cNvPr id="39938" name="Picture 4">
            <a:extLst>
              <a:ext uri="{FF2B5EF4-FFF2-40B4-BE49-F238E27FC236}">
                <a16:creationId xmlns:a16="http://schemas.microsoft.com/office/drawing/2014/main" id="{046CD74C-3022-B103-8F19-6C7DEFD46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97063" y="1600200"/>
            <a:ext cx="5807075" cy="4530725"/>
          </a:xfrm>
          <a:noFill/>
        </p:spPr>
      </p:pic>
      <p:sp>
        <p:nvSpPr>
          <p:cNvPr id="39939" name="מציין מיקום של מספר שקופית 5">
            <a:extLst>
              <a:ext uri="{FF2B5EF4-FFF2-40B4-BE49-F238E27FC236}">
                <a16:creationId xmlns:a16="http://schemas.microsoft.com/office/drawing/2014/main" id="{61475E14-DA20-0C56-9AA8-5AB97D8AC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51C0C7F-37CA-41B4-82C4-C1299E51DF99}" type="slidenum">
              <a:rPr lang="he-IL" altLang="en-US"/>
              <a:pPr eaLnBrk="1" hangingPunct="1"/>
              <a:t>32</a:t>
            </a:fld>
            <a:endParaRPr lang="en-US" alt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0DB8D6-81EB-8098-400C-A9B2E74E2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984875"/>
            <a:ext cx="77724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2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H</a:t>
            </a:r>
            <a:r>
              <a:rPr lang="en-US" sz="25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</a:t>
            </a:r>
            <a:r>
              <a:rPr lang="en-US" sz="42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O</a:t>
            </a:r>
            <a:r>
              <a:rPr lang="en-US" sz="25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2(aq)</a:t>
            </a:r>
            <a:r>
              <a:rPr lang="en-US" sz="42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 →H</a:t>
            </a:r>
            <a:r>
              <a:rPr lang="en-US" sz="25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</a:t>
            </a:r>
            <a:r>
              <a:rPr lang="en-US" sz="42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O</a:t>
            </a:r>
            <a:r>
              <a:rPr lang="en-US" sz="24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(g)</a:t>
            </a:r>
            <a:r>
              <a:rPr lang="en-US" sz="42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 +1/2 O</a:t>
            </a:r>
            <a:r>
              <a:rPr lang="en-US" sz="2500" kern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2(g)</a:t>
            </a:r>
            <a:endParaRPr lang="en-US" sz="2500" kern="0" dirty="0">
              <a:solidFill>
                <a:schemeClr val="tx2"/>
              </a:solidFill>
              <a:latin typeface="+mj-lt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כותרת 1">
            <a:extLst>
              <a:ext uri="{FF2B5EF4-FFF2-40B4-BE49-F238E27FC236}">
                <a16:creationId xmlns:a16="http://schemas.microsoft.com/office/drawing/2014/main" id="{D9B127D0-0DB9-8EF7-B4FE-2FDD999DE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he-IL" sz="32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מסקנות</a:t>
            </a:r>
          </a:p>
        </p:txBody>
      </p:sp>
      <p:sp>
        <p:nvSpPr>
          <p:cNvPr id="40963" name="מציין מיקום תוכן 2">
            <a:extLst>
              <a:ext uri="{FF2B5EF4-FFF2-40B4-BE49-F238E27FC236}">
                <a16:creationId xmlns:a16="http://schemas.microsoft.com/office/drawing/2014/main" id="{9E662C90-9049-03C7-F3B1-ED4C832BB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ct val="20000"/>
              </a:spcAft>
            </a:pPr>
            <a:endParaRPr lang="he-IL" altLang="en-US" b="1"/>
          </a:p>
          <a:p>
            <a:pPr eaLnBrk="1" hangingPunct="1">
              <a:spcAft>
                <a:spcPct val="20000"/>
              </a:spcAft>
            </a:pPr>
            <a:r>
              <a:rPr lang="he-IL" altLang="en-US" b="1"/>
              <a:t>ריכוזו של המגיב </a:t>
            </a:r>
            <a:r>
              <a:rPr lang="en-US" altLang="en-US" b="1"/>
              <a:t>H</a:t>
            </a:r>
            <a:r>
              <a:rPr lang="en-US" altLang="en-US" b="1" baseline="-25000"/>
              <a:t>2</a:t>
            </a:r>
            <a:r>
              <a:rPr lang="en-US" altLang="en-US" b="1"/>
              <a:t>O</a:t>
            </a:r>
            <a:r>
              <a:rPr lang="en-US" altLang="en-US" b="1" baseline="-25000"/>
              <a:t>2</a:t>
            </a:r>
            <a:r>
              <a:rPr lang="en-US" altLang="en-US" b="1"/>
              <a:t>(aq)</a:t>
            </a:r>
            <a:r>
              <a:rPr lang="he-IL" altLang="en-US" b="1"/>
              <a:t> קטן במהלך התגובה.</a:t>
            </a:r>
          </a:p>
          <a:p>
            <a:pPr eaLnBrk="1" hangingPunct="1">
              <a:spcAft>
                <a:spcPct val="20000"/>
              </a:spcAft>
            </a:pPr>
            <a:r>
              <a:rPr lang="he-IL" altLang="en-US" b="1"/>
              <a:t>ניתן לחשב את קצב ההיעלמות של המגיב   </a:t>
            </a:r>
            <a:r>
              <a:rPr lang="en-US" altLang="en-US" b="1"/>
              <a:t>H</a:t>
            </a:r>
            <a:r>
              <a:rPr lang="en-US" altLang="en-US" b="1" baseline="-25000"/>
              <a:t>2</a:t>
            </a:r>
            <a:r>
              <a:rPr lang="en-US" altLang="en-US" b="1"/>
              <a:t>O</a:t>
            </a:r>
            <a:r>
              <a:rPr lang="en-US" altLang="en-US" b="1" baseline="-25000"/>
              <a:t>2(aq)</a:t>
            </a:r>
            <a:r>
              <a:rPr lang="he-IL" altLang="en-US" b="1"/>
              <a:t>  על ידי בחינת השינוי שחל בריכוזו במשך פרק זמן נבחר (רצוי קצר יחסית). </a:t>
            </a:r>
          </a:p>
          <a:p>
            <a:pPr eaLnBrk="1" hangingPunct="1">
              <a:spcAft>
                <a:spcPct val="20000"/>
              </a:spcAft>
            </a:pPr>
            <a:r>
              <a:rPr lang="he-IL" altLang="en-US" b="1"/>
              <a:t>בגרף, של שינוי ריכוז כתלות בזמן, הקצב מיוצג על ידי שיפוע הקו בזמן מסוים.</a:t>
            </a:r>
          </a:p>
          <a:p>
            <a:pPr>
              <a:spcAft>
                <a:spcPct val="20000"/>
              </a:spcAft>
            </a:pPr>
            <a:endParaRPr lang="he-IL" altLang="en-US"/>
          </a:p>
        </p:txBody>
      </p:sp>
      <p:sp>
        <p:nvSpPr>
          <p:cNvPr id="40964" name="מציין מיקום של מספר שקופית 3">
            <a:extLst>
              <a:ext uri="{FF2B5EF4-FFF2-40B4-BE49-F238E27FC236}">
                <a16:creationId xmlns:a16="http://schemas.microsoft.com/office/drawing/2014/main" id="{1B2BF6F0-2E79-9454-7F47-0CB79EFCF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FA02DE0-B1B3-45B9-A48E-D2923BF135F8}" type="slidenum">
              <a:rPr lang="he-IL" altLang="en-US"/>
              <a:pPr eaLnBrk="1" hangingPunct="1"/>
              <a:t>33</a:t>
            </a:fld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4">
            <a:extLst>
              <a:ext uri="{FF2B5EF4-FFF2-40B4-BE49-F238E27FC236}">
                <a16:creationId xmlns:a16="http://schemas.microsoft.com/office/drawing/2014/main" id="{A4CD0834-499B-934E-B674-E22A1D25DF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he-IL" sz="36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מסקנות מההצגה הגרפית</a:t>
            </a:r>
            <a:endParaRPr lang="en-US" sz="3600" b="1"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doni MT Black" pitchFamily="18" charset="0"/>
              <a:cs typeface="David" pitchFamily="2" charset="-79"/>
            </a:endParaRPr>
          </a:p>
        </p:txBody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id="{8A291E00-8F40-91C8-507F-8786B0ECDE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e-IL" altLang="en-US" sz="2400" b="1"/>
              <a:t>ריכוזו של כל אחד מהתוצרים גדל במהלך התגובה. </a:t>
            </a:r>
          </a:p>
          <a:p>
            <a:pPr eaLnBrk="1" hangingPunct="1">
              <a:lnSpc>
                <a:spcPct val="80000"/>
              </a:lnSpc>
            </a:pPr>
            <a:endParaRPr lang="he-IL" altLang="en-US" sz="2400" b="1"/>
          </a:p>
          <a:p>
            <a:pPr eaLnBrk="1" hangingPunct="1">
              <a:lnSpc>
                <a:spcPct val="80000"/>
              </a:lnSpc>
            </a:pPr>
            <a:r>
              <a:rPr lang="he-IL" altLang="en-US" sz="2400" b="1"/>
              <a:t>ניתן לחשב את קצב ההופעה של כל אחד מהתוצרים על ידי בחינת השינוי שחל בריכוזו במשך פרק זמן נבחר (רצוי קצר יחסית).</a:t>
            </a:r>
          </a:p>
          <a:p>
            <a:pPr eaLnBrk="1" hangingPunct="1">
              <a:lnSpc>
                <a:spcPct val="80000"/>
              </a:lnSpc>
            </a:pPr>
            <a:r>
              <a:rPr lang="he-IL" altLang="en-US" sz="2400" b="1"/>
              <a:t>קצב הופעתם של התוצרים משתנה (קטן), כמו קצב היעלמות המגיב (אם יחסי המולים שווה). </a:t>
            </a:r>
          </a:p>
          <a:p>
            <a:pPr eaLnBrk="1" hangingPunct="1">
              <a:lnSpc>
                <a:spcPct val="80000"/>
              </a:lnSpc>
            </a:pPr>
            <a:r>
              <a:rPr lang="he-IL" altLang="en-US" sz="2400" b="1"/>
              <a:t>קצב הופעתו של התוצר </a:t>
            </a:r>
            <a:r>
              <a:rPr lang="en-US" altLang="en-US" sz="2400" b="1"/>
              <a:t>O</a:t>
            </a:r>
            <a:r>
              <a:rPr lang="en-US" altLang="en-US" sz="2400" b="1" baseline="-25000"/>
              <a:t>2</a:t>
            </a:r>
            <a:r>
              <a:rPr lang="en-US" altLang="en-US" sz="2400" b="1"/>
              <a:t>(g)</a:t>
            </a:r>
            <a:r>
              <a:rPr lang="he-IL" altLang="en-US" sz="2400" b="1"/>
              <a:t> שונה מקצב הופעתו של התוצר מים ומקצב היעלמות המגיב. </a:t>
            </a:r>
            <a:endParaRPr lang="en-US" altLang="en-US" sz="2400"/>
          </a:p>
        </p:txBody>
      </p:sp>
      <p:sp>
        <p:nvSpPr>
          <p:cNvPr id="41988" name="מציין מיקום של מספר שקופית 6">
            <a:extLst>
              <a:ext uri="{FF2B5EF4-FFF2-40B4-BE49-F238E27FC236}">
                <a16:creationId xmlns:a16="http://schemas.microsoft.com/office/drawing/2014/main" id="{E92D3890-BF09-1CE9-C61A-AF78563B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1A0B21-A770-46C3-87AE-9903DB5D479E}" type="slidenum">
              <a:rPr lang="he-IL" altLang="en-US"/>
              <a:pPr eaLnBrk="1" hangingPunct="1"/>
              <a:t>34</a:t>
            </a:fld>
            <a:endParaRPr lang="en-US" alt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553BB74-7F16-C65D-36E6-85FDE44E3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63" y="5229225"/>
            <a:ext cx="77724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2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H</a:t>
            </a:r>
            <a:r>
              <a:rPr lang="en-US" sz="25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</a:t>
            </a:r>
            <a:r>
              <a:rPr lang="en-US" sz="42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O</a:t>
            </a:r>
            <a:r>
              <a:rPr lang="en-US" sz="25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2(</a:t>
            </a:r>
            <a:r>
              <a:rPr lang="en-US" sz="2500" kern="0" dirty="0" err="1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aq</a:t>
            </a:r>
            <a:r>
              <a:rPr lang="en-US" sz="25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)</a:t>
            </a:r>
            <a:r>
              <a:rPr lang="en-US" sz="42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 →H</a:t>
            </a:r>
            <a:r>
              <a:rPr lang="en-US" sz="25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</a:t>
            </a:r>
            <a:r>
              <a:rPr lang="en-US" sz="42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O</a:t>
            </a:r>
            <a:r>
              <a:rPr lang="en-US" sz="24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(g)</a:t>
            </a:r>
            <a:r>
              <a:rPr lang="en-US" sz="42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 +1/2 O</a:t>
            </a:r>
            <a:r>
              <a:rPr lang="en-US" sz="2500" kern="0" dirty="0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2(g)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7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7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7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כותרת 1">
            <a:extLst>
              <a:ext uri="{FF2B5EF4-FFF2-40B4-BE49-F238E27FC236}">
                <a16:creationId xmlns:a16="http://schemas.microsoft.com/office/drawing/2014/main" id="{E334B0B5-7673-42F8-0B98-95BBB56C1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cs typeface="Aharoni" panose="02010803020104030203" pitchFamily="2" charset="-79"/>
              </a:rPr>
              <a:t>A  →  B</a:t>
            </a:r>
            <a:endParaRPr lang="he-IL" altLang="en-US"/>
          </a:p>
        </p:txBody>
      </p:sp>
      <p:graphicFrame>
        <p:nvGraphicFramePr>
          <p:cNvPr id="4" name="מציין מיקום תוכן 3" descr="איך מחשבים קצב תגובה">
            <a:extLst>
              <a:ext uri="{FF2B5EF4-FFF2-40B4-BE49-F238E27FC236}">
                <a16:creationId xmlns:a16="http://schemas.microsoft.com/office/drawing/2014/main" id="{855F1CEF-F4AA-3802-8393-2E8F78ED3BEF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82641829"/>
              </p:ext>
            </p:extLst>
          </p:nvPr>
        </p:nvGraphicFramePr>
        <p:xfrm>
          <a:off x="746575" y="323655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AAB5712-B3C3-69B7-6EF5-F2016111B9BD}"/>
              </a:ext>
            </a:extLst>
          </p:cNvPr>
          <p:cNvSpPr/>
          <p:nvPr/>
        </p:nvSpPr>
        <p:spPr>
          <a:xfrm>
            <a:off x="0" y="5273675"/>
            <a:ext cx="8918575" cy="13858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rgbClr val="B2B2B2"/>
              </a:buClr>
              <a:buSzPct val="90000"/>
              <a:buFont typeface="Wingdings 2"/>
              <a:buChar char=""/>
              <a:defRPr/>
            </a:pP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</a:rPr>
              <a:t>בחישוב קצב התגובה כאשר חוק הקצב של התגובה </a:t>
            </a:r>
            <a:r>
              <a:rPr lang="he-IL" sz="2800" kern="0" dirty="0">
                <a:solidFill>
                  <a:schemeClr val="accent5">
                    <a:lumMod val="25000"/>
                  </a:schemeClr>
                </a:solidFill>
                <a:latin typeface="Arial"/>
                <a:cs typeface="Arial"/>
              </a:rPr>
              <a:t>אינו ידוע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</a:rPr>
              <a:t>, ניתן להשתמש ב</a:t>
            </a:r>
            <a:r>
              <a:rPr lang="el-GR" sz="2800" kern="0" dirty="0">
                <a:solidFill>
                  <a:srgbClr val="660033"/>
                </a:solidFill>
                <a:latin typeface="Arial"/>
                <a:cs typeface="Arial"/>
              </a:rPr>
              <a:t>Δ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[A] / </a:t>
            </a:r>
            <a:r>
              <a:rPr lang="el-GR" sz="2800" kern="0" dirty="0">
                <a:solidFill>
                  <a:srgbClr val="660033"/>
                </a:solidFill>
                <a:latin typeface="Arial"/>
                <a:cs typeface="Arial"/>
              </a:rPr>
              <a:t>Δ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t  :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</a:rPr>
              <a:t>- (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A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</a:rPr>
              <a:t> ריכוז המגיב) או </a:t>
            </a:r>
            <a:r>
              <a:rPr lang="el-GR" sz="2800" kern="0" dirty="0">
                <a:solidFill>
                  <a:srgbClr val="660033"/>
                </a:solidFill>
                <a:latin typeface="Arial"/>
                <a:cs typeface="Arial"/>
              </a:rPr>
              <a:t>Δ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[B] / </a:t>
            </a:r>
            <a:r>
              <a:rPr lang="el-GR" sz="2800" kern="0" dirty="0">
                <a:solidFill>
                  <a:srgbClr val="660033"/>
                </a:solidFill>
                <a:latin typeface="Arial"/>
                <a:cs typeface="Arial"/>
              </a:rPr>
              <a:t>Δ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t 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</a:rPr>
              <a:t> (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B </a:t>
            </a:r>
            <a:r>
              <a:rPr lang="he-IL" sz="2800" kern="0" dirty="0">
                <a:solidFill>
                  <a:srgbClr val="660033"/>
                </a:solidFill>
                <a:latin typeface="Arial"/>
                <a:cs typeface="Arial"/>
              </a:rPr>
              <a:t> ריכוז התוצר) כאשר מרווח הזמן קצר.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A1010-1A0A-B40F-EE60-3C27BBC41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he-IL" sz="36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חוקי קצב</a:t>
            </a:r>
            <a:endParaRPr lang="en-US" sz="4600">
              <a:solidFill>
                <a:srgbClr val="3366FF"/>
              </a:solidFill>
            </a:endParaRPr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293BBE16-4DDC-2A07-3633-318EDE74C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DB016E-4F1D-4E1B-BEF0-54922095FF01}" type="slidenum">
              <a:rPr lang="he-IL" altLang="en-US"/>
              <a:pPr eaLnBrk="1" hangingPunct="1"/>
              <a:t>36</a:t>
            </a:fld>
            <a:endParaRPr lang="en-US" altLang="en-US"/>
          </a:p>
        </p:txBody>
      </p:sp>
      <p:sp>
        <p:nvSpPr>
          <p:cNvPr id="43013" name="Text Box 7">
            <a:extLst>
              <a:ext uri="{FF2B5EF4-FFF2-40B4-BE49-F238E27FC236}">
                <a16:creationId xmlns:a16="http://schemas.microsoft.com/office/drawing/2014/main" id="{9446C4B4-53DF-487A-D1CA-5A42D2597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63" y="1854200"/>
            <a:ext cx="7877175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</a:pPr>
            <a:r>
              <a:rPr lang="he-IL" altLang="en-US" sz="3200">
                <a:solidFill>
                  <a:srgbClr val="660033"/>
                </a:solidFill>
              </a:rPr>
              <a:t>חוק הקצב - ביטוי מתמטי הקושר בין הריכוז ההתחלתי של המגיב לקצב תגובה.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</a:pPr>
            <a:r>
              <a:rPr lang="he-IL" altLang="en-US" sz="3200">
                <a:solidFill>
                  <a:srgbClr val="660033"/>
                </a:solidFill>
              </a:rPr>
              <a:t>האופן בו משפיע ריכוז המגיבים על קצב התגובה נקרא "חוק הקצב" של התגובה.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</a:pPr>
            <a:r>
              <a:rPr lang="he-IL" altLang="en-US" sz="3200">
                <a:solidFill>
                  <a:srgbClr val="660033"/>
                </a:solidFill>
              </a:rPr>
              <a:t>לתגובות שונות יש "חוקי קצב" שונים.</a:t>
            </a:r>
            <a:endParaRPr lang="en-US" altLang="en-US" sz="3200">
              <a:solidFill>
                <a:srgbClr val="660033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A5BBC970-E804-7049-DDFD-92D94D5374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2650" y="228600"/>
            <a:ext cx="7772400" cy="1058863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he-IL" sz="32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חוק הקצב לתגובה מסדר אפס</a:t>
            </a:r>
            <a:endParaRPr lang="en-US" sz="3200" b="1"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doni MT Black" pitchFamily="18" charset="0"/>
              <a:cs typeface="David" pitchFamily="2" charset="-79"/>
            </a:endParaRPr>
          </a:p>
        </p:txBody>
      </p:sp>
      <p:graphicFrame>
        <p:nvGraphicFramePr>
          <p:cNvPr id="44064" name="Group 32">
            <a:extLst>
              <a:ext uri="{FF2B5EF4-FFF2-40B4-BE49-F238E27FC236}">
                <a16:creationId xmlns:a16="http://schemas.microsoft.com/office/drawing/2014/main" id="{204C55D6-8AF8-904F-21FF-80B6189DD1E5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85534647"/>
              </p:ext>
            </p:extLst>
          </p:nvPr>
        </p:nvGraphicFramePr>
        <p:xfrm>
          <a:off x="4591050" y="2168525"/>
          <a:ext cx="4067175" cy="3786188"/>
        </p:xfrm>
        <a:graphic>
          <a:graphicData uri="http://schemas.openxmlformats.org/drawingml/2006/table">
            <a:tbl>
              <a:tblPr rtl="1" firstRow="1"/>
              <a:tblGrid>
                <a:gridCol w="1933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04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תגובה מסדר אפס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726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תלות בריכוז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אין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095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חוק הקצב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לכל מגיב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הקצב קבוע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אינו תלוי בריכוז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46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ביטוי מתמטי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=</a:t>
                      </a:r>
                      <a:r>
                        <a:rPr kumimoji="0" lang="he-IL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37" name="מציין מיקום של מספר שקופית 5">
            <a:extLst>
              <a:ext uri="{FF2B5EF4-FFF2-40B4-BE49-F238E27FC236}">
                <a16:creationId xmlns:a16="http://schemas.microsoft.com/office/drawing/2014/main" id="{D3DD336E-26B2-0D4A-649B-506135923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74D16C9-A442-4DC9-9B86-CA28E52575E8}" type="slidenum">
              <a:rPr lang="he-IL" altLang="en-US"/>
              <a:pPr eaLnBrk="1" hangingPunct="1"/>
              <a:t>37</a:t>
            </a:fld>
            <a:endParaRPr lang="en-US" altLang="en-US"/>
          </a:p>
        </p:txBody>
      </p:sp>
      <p:sp>
        <p:nvSpPr>
          <p:cNvPr id="9238" name="Text Box 33">
            <a:extLst>
              <a:ext uri="{FF2B5EF4-FFF2-40B4-BE49-F238E27FC236}">
                <a16:creationId xmlns:a16="http://schemas.microsoft.com/office/drawing/2014/main" id="{11A858AF-37A0-4DF2-E592-674A34CEF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2263" y="1538288"/>
            <a:ext cx="35544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3366FF"/>
                </a:solidFill>
              </a:rPr>
              <a:t>A     →   B</a:t>
            </a:r>
            <a:r>
              <a:rPr lang="en-US" altLang="en-US"/>
              <a:t>                  </a:t>
            </a:r>
          </a:p>
        </p:txBody>
      </p:sp>
      <p:pic>
        <p:nvPicPr>
          <p:cNvPr id="9239" name="Picture 4" descr="zikuk dolek">
            <a:extLst>
              <a:ext uri="{FF2B5EF4-FFF2-40B4-BE49-F238E27FC236}">
                <a16:creationId xmlns:a16="http://schemas.microsoft.com/office/drawing/2014/main" id="{54B10099-FACA-FDE9-026E-1B7A577F4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88" y="2438400"/>
            <a:ext cx="2736850" cy="1527175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40" name="Rectangle 7">
            <a:extLst>
              <a:ext uri="{FF2B5EF4-FFF2-40B4-BE49-F238E27FC236}">
                <a16:creationId xmlns:a16="http://schemas.microsoft.com/office/drawing/2014/main" id="{A7FDBA3A-CCDA-92C8-604B-7592D4846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3" y="5138738"/>
            <a:ext cx="37147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</a:pPr>
            <a:r>
              <a:rPr lang="he-IL" altLang="en-US" sz="2400">
                <a:solidFill>
                  <a:srgbClr val="090355"/>
                </a:solidFill>
              </a:rPr>
              <a:t>זיקוק 1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</a:pPr>
            <a:r>
              <a:rPr lang="he-IL" altLang="en-US" sz="2400">
                <a:solidFill>
                  <a:srgbClr val="090355"/>
                </a:solidFill>
              </a:rPr>
              <a:t>חצי זיקוק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</a:pPr>
            <a:r>
              <a:rPr lang="he-IL" altLang="en-US" sz="2400">
                <a:solidFill>
                  <a:srgbClr val="090355"/>
                </a:solidFill>
              </a:rPr>
              <a:t>זקוק אחד שמציתים מהאמצע</a:t>
            </a:r>
            <a:endParaRPr lang="en-US" altLang="en-US" sz="2400">
              <a:solidFill>
                <a:srgbClr val="090355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3113EB0-ED8B-D8DD-90CB-2D5C59ACD3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he-IL" sz="36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תגובה מסדר אפס</a:t>
            </a:r>
            <a:r>
              <a:rPr lang="en-US" sz="36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 – </a:t>
            </a:r>
            <a:r>
              <a:rPr lang="he-IL" sz="36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הצגה גרפית</a:t>
            </a:r>
            <a:endParaRPr lang="en-US" sz="3600" b="1"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doni MT Black" pitchFamily="18" charset="0"/>
              <a:cs typeface="David" pitchFamily="2" charset="-79"/>
            </a:endParaRPr>
          </a:p>
        </p:txBody>
      </p:sp>
      <p:sp>
        <p:nvSpPr>
          <p:cNvPr id="44035" name="מציין מיקום של מספר שקופית 5">
            <a:extLst>
              <a:ext uri="{FF2B5EF4-FFF2-40B4-BE49-F238E27FC236}">
                <a16:creationId xmlns:a16="http://schemas.microsoft.com/office/drawing/2014/main" id="{56DAE9A0-EB58-BA1C-233C-5656DCFA2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0FB05FA-E29F-43E9-B851-A13797C46643}" type="slidenum">
              <a:rPr lang="he-IL" altLang="en-US"/>
              <a:pPr eaLnBrk="1" hangingPunct="1"/>
              <a:t>38</a:t>
            </a:fld>
            <a:endParaRPr lang="en-US" altLang="en-US"/>
          </a:p>
        </p:txBody>
      </p:sp>
      <p:grpSp>
        <p:nvGrpSpPr>
          <p:cNvPr id="44036" name="Group 4">
            <a:extLst>
              <a:ext uri="{FF2B5EF4-FFF2-40B4-BE49-F238E27FC236}">
                <a16:creationId xmlns:a16="http://schemas.microsoft.com/office/drawing/2014/main" id="{AF1D1B0F-6F1F-C3C7-D3DE-FA3129CCB1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71550" y="1854200"/>
            <a:ext cx="7315200" cy="3898900"/>
            <a:chOff x="2205" y="5605"/>
            <a:chExt cx="7357" cy="4000"/>
          </a:xfrm>
        </p:grpSpPr>
        <p:sp>
          <p:nvSpPr>
            <p:cNvPr id="44040" name="AutoShape 5">
              <a:extLst>
                <a:ext uri="{FF2B5EF4-FFF2-40B4-BE49-F238E27FC236}">
                  <a16:creationId xmlns:a16="http://schemas.microsoft.com/office/drawing/2014/main" id="{E556A4CE-34B7-5F36-2462-B9794FD61AD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05" y="5605"/>
              <a:ext cx="7357" cy="400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e-IL" altLang="en-US"/>
            </a:p>
          </p:txBody>
        </p:sp>
        <p:sp>
          <p:nvSpPr>
            <p:cNvPr id="44041" name="Line 6">
              <a:extLst>
                <a:ext uri="{FF2B5EF4-FFF2-40B4-BE49-F238E27FC236}">
                  <a16:creationId xmlns:a16="http://schemas.microsoft.com/office/drawing/2014/main" id="{27CB89A6-B0B2-72FB-0ACF-1678AF707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88" y="6245"/>
              <a:ext cx="0" cy="272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2" name="Line 7">
              <a:extLst>
                <a:ext uri="{FF2B5EF4-FFF2-40B4-BE49-F238E27FC236}">
                  <a16:creationId xmlns:a16="http://schemas.microsoft.com/office/drawing/2014/main" id="{39B1AEBD-0B84-4534-5099-15F56A44F2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8" y="8965"/>
              <a:ext cx="28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3" name="Text Box 8">
              <a:extLst>
                <a:ext uri="{FF2B5EF4-FFF2-40B4-BE49-F238E27FC236}">
                  <a16:creationId xmlns:a16="http://schemas.microsoft.com/office/drawing/2014/main" id="{187E7506-8C8E-C965-A699-1A3E087F00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6245"/>
              <a:ext cx="312" cy="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ר</a:t>
              </a:r>
            </a:p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י</a:t>
              </a:r>
            </a:p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כ</a:t>
              </a:r>
            </a:p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ו</a:t>
              </a:r>
            </a:p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ז </a:t>
              </a:r>
            </a:p>
            <a:p>
              <a:pPr eaLnBrk="1" hangingPunct="1"/>
              <a:endParaRPr lang="en-US" altLang="en-US" b="1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ה</a:t>
              </a:r>
            </a:p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מ</a:t>
              </a:r>
            </a:p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ג</a:t>
              </a:r>
            </a:p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י</a:t>
              </a:r>
            </a:p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ב</a:t>
              </a:r>
              <a:endParaRPr lang="en-US" altLang="en-US" b="1"/>
            </a:p>
          </p:txBody>
        </p:sp>
        <p:sp>
          <p:nvSpPr>
            <p:cNvPr id="44044" name="Line 9">
              <a:extLst>
                <a:ext uri="{FF2B5EF4-FFF2-40B4-BE49-F238E27FC236}">
                  <a16:creationId xmlns:a16="http://schemas.microsoft.com/office/drawing/2014/main" id="{B6FC6504-37E0-10C3-83B8-2AB3D393B9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8" y="6725"/>
              <a:ext cx="1252" cy="224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5" name="Line 10">
              <a:extLst>
                <a:ext uri="{FF2B5EF4-FFF2-40B4-BE49-F238E27FC236}">
                  <a16:creationId xmlns:a16="http://schemas.microsoft.com/office/drawing/2014/main" id="{65FDA16D-D349-B7BA-F8A4-0477F3D11E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0" y="8965"/>
              <a:ext cx="939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6" name="Line 11">
              <a:extLst>
                <a:ext uri="{FF2B5EF4-FFF2-40B4-BE49-F238E27FC236}">
                  <a16:creationId xmlns:a16="http://schemas.microsoft.com/office/drawing/2014/main" id="{4AC79886-F52A-7F37-8705-7425B9D628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0" y="8965"/>
              <a:ext cx="939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7" name="Line 12">
              <a:extLst>
                <a:ext uri="{FF2B5EF4-FFF2-40B4-BE49-F238E27FC236}">
                  <a16:creationId xmlns:a16="http://schemas.microsoft.com/office/drawing/2014/main" id="{9E40F4F9-1EF0-9FD8-0E28-B47A07B18E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0" y="8965"/>
              <a:ext cx="93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8" name="Line 13">
              <a:extLst>
                <a:ext uri="{FF2B5EF4-FFF2-40B4-BE49-F238E27FC236}">
                  <a16:creationId xmlns:a16="http://schemas.microsoft.com/office/drawing/2014/main" id="{D351BFDD-AE8D-2804-85D0-325D9B514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32" y="8965"/>
              <a:ext cx="313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9" name="Text Box 14">
              <a:extLst>
                <a:ext uri="{FF2B5EF4-FFF2-40B4-BE49-F238E27FC236}">
                  <a16:creationId xmlns:a16="http://schemas.microsoft.com/office/drawing/2014/main" id="{6D94E446-7F0F-8525-5D07-921C1EA58E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4" y="9125"/>
              <a:ext cx="782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e-IL" altLang="en-US" b="1">
                  <a:latin typeface="Times New Roman" panose="02020603050405020304" pitchFamily="18" charset="0"/>
                  <a:cs typeface="David" panose="020E0502060401010101" pitchFamily="34" charset="-79"/>
                </a:rPr>
                <a:t>ז מ ן</a:t>
              </a:r>
              <a:endParaRPr lang="en-US" altLang="en-US" b="1"/>
            </a:p>
          </p:txBody>
        </p:sp>
        <p:sp>
          <p:nvSpPr>
            <p:cNvPr id="44050" name="Line 15">
              <a:extLst>
                <a:ext uri="{FF2B5EF4-FFF2-40B4-BE49-F238E27FC236}">
                  <a16:creationId xmlns:a16="http://schemas.microsoft.com/office/drawing/2014/main" id="{579D68AB-9564-B0FD-E276-6619E84FBA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31" y="7205"/>
              <a:ext cx="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1" name="Line 16">
              <a:extLst>
                <a:ext uri="{FF2B5EF4-FFF2-40B4-BE49-F238E27FC236}">
                  <a16:creationId xmlns:a16="http://schemas.microsoft.com/office/drawing/2014/main" id="{4D593BD9-A9B3-6500-381D-7F310BC576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31" y="6245"/>
              <a:ext cx="0" cy="272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2" name="Text Box 17">
              <a:extLst>
                <a:ext uri="{FF2B5EF4-FFF2-40B4-BE49-F238E27FC236}">
                  <a16:creationId xmlns:a16="http://schemas.microsoft.com/office/drawing/2014/main" id="{916BEEE0-3BD0-392F-3840-9797B5CB8A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0" y="6085"/>
              <a:ext cx="1253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e-IL" altLang="en-US" sz="2000">
                  <a:solidFill>
                    <a:schemeClr val="accent2"/>
                  </a:solidFill>
                  <a:latin typeface="Times New Roman" panose="02020603050405020304" pitchFamily="18" charset="0"/>
                  <a:cs typeface="David" panose="020E0502060401010101" pitchFamily="34" charset="-79"/>
                </a:rPr>
                <a:t>גרף א'</a:t>
              </a:r>
              <a:endParaRPr lang="en-US" altLang="en-US" sz="2000">
                <a:solidFill>
                  <a:schemeClr val="accent2"/>
                </a:solidFill>
              </a:endParaRPr>
            </a:p>
          </p:txBody>
        </p:sp>
        <p:sp>
          <p:nvSpPr>
            <p:cNvPr id="44053" name="Text Box 18">
              <a:extLst>
                <a:ext uri="{FF2B5EF4-FFF2-40B4-BE49-F238E27FC236}">
                  <a16:creationId xmlns:a16="http://schemas.microsoft.com/office/drawing/2014/main" id="{194CC3B7-9892-D797-42A8-2785F3FE9C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7" y="6085"/>
              <a:ext cx="1251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e-IL" altLang="en-US" sz="2000">
                  <a:solidFill>
                    <a:schemeClr val="accent2"/>
                  </a:solidFill>
                  <a:latin typeface="Times New Roman" panose="02020603050405020304" pitchFamily="18" charset="0"/>
                  <a:cs typeface="David" panose="020E0502060401010101" pitchFamily="34" charset="-79"/>
                </a:rPr>
                <a:t>גרף ב'</a:t>
              </a:r>
              <a:endParaRPr lang="en-US" altLang="en-US" sz="2000">
                <a:solidFill>
                  <a:schemeClr val="accent2"/>
                </a:solidFill>
              </a:endParaRPr>
            </a:p>
          </p:txBody>
        </p:sp>
      </p:grpSp>
      <p:sp>
        <p:nvSpPr>
          <p:cNvPr id="44037" name="Text Box 19">
            <a:extLst>
              <a:ext uri="{FF2B5EF4-FFF2-40B4-BE49-F238E27FC236}">
                <a16:creationId xmlns:a16="http://schemas.microsoft.com/office/drawing/2014/main" id="{7A8A0709-6E21-611C-CE63-A0168E212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90800"/>
            <a:ext cx="9144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en-US" b="1"/>
              <a:t>קצב</a:t>
            </a:r>
          </a:p>
          <a:p>
            <a:pPr eaLnBrk="1" hangingPunct="1">
              <a:spcBef>
                <a:spcPct val="50000"/>
              </a:spcBef>
            </a:pPr>
            <a:r>
              <a:rPr lang="he-IL" altLang="en-US" b="1"/>
              <a:t>תגובה</a:t>
            </a:r>
            <a:endParaRPr lang="en-US" altLang="en-US" b="1"/>
          </a:p>
        </p:txBody>
      </p:sp>
      <p:sp>
        <p:nvSpPr>
          <p:cNvPr id="44038" name="Text Box 20">
            <a:extLst>
              <a:ext uri="{FF2B5EF4-FFF2-40B4-BE49-F238E27FC236}">
                <a16:creationId xmlns:a16="http://schemas.microsoft.com/office/drawing/2014/main" id="{62497AC1-783A-A0E7-1DB3-BB93F81FC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2578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en-US" b="1"/>
              <a:t>זמן</a:t>
            </a:r>
            <a:endParaRPr lang="en-US" altLang="en-US" b="1"/>
          </a:p>
        </p:txBody>
      </p:sp>
      <p:sp>
        <p:nvSpPr>
          <p:cNvPr id="44039" name="Line 21">
            <a:extLst>
              <a:ext uri="{FF2B5EF4-FFF2-40B4-BE49-F238E27FC236}">
                <a16:creationId xmlns:a16="http://schemas.microsoft.com/office/drawing/2014/main" id="{B8607600-CA61-E509-B6CD-855CB3CCB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971800"/>
            <a:ext cx="1371600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010D5853-7AD5-D3BE-3CA0-5ED53F4A92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2650" y="228600"/>
            <a:ext cx="7772400" cy="1058863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he-IL" sz="32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חוק הקצב לתגובה מסדר ראשון</a:t>
            </a:r>
            <a:endParaRPr lang="en-US" sz="3200" b="1"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doni MT Black" pitchFamily="18" charset="0"/>
              <a:cs typeface="David" pitchFamily="2" charset="-79"/>
            </a:endParaRPr>
          </a:p>
        </p:txBody>
      </p:sp>
      <p:graphicFrame>
        <p:nvGraphicFramePr>
          <p:cNvPr id="44064" name="Group 32">
            <a:extLst>
              <a:ext uri="{FF2B5EF4-FFF2-40B4-BE49-F238E27FC236}">
                <a16:creationId xmlns:a16="http://schemas.microsoft.com/office/drawing/2014/main" id="{6F7C1D8A-0C5B-D411-6274-AC268E61E505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32387757"/>
              </p:ext>
            </p:extLst>
          </p:nvPr>
        </p:nvGraphicFramePr>
        <p:xfrm>
          <a:off x="4746625" y="2168525"/>
          <a:ext cx="3911600" cy="3810000"/>
        </p:xfrm>
        <a:graphic>
          <a:graphicData uri="http://schemas.openxmlformats.org/drawingml/2006/table">
            <a:tbl>
              <a:tblPr rtl="1" firstRow="1"/>
              <a:tblGrid>
                <a:gridCol w="1933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01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6" marR="91456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תגובה מסדר ראשון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6" marR="91456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7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תלות בריכוז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6" marR="91456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יש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6" marR="91456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11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חוק הקצב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לכל מגיב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6" marR="91456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הקצב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ביחס ישר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לריכוז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he-IL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6" marR="91456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617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ביטוי מתמטי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6" marR="91456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=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k[A]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6" marR="91456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261" name="מציין מיקום של מספר שקופית 5">
            <a:extLst>
              <a:ext uri="{FF2B5EF4-FFF2-40B4-BE49-F238E27FC236}">
                <a16:creationId xmlns:a16="http://schemas.microsoft.com/office/drawing/2014/main" id="{8B972F7E-C4B0-5FB9-C1A7-D4448BAE2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750890B-07BD-4B96-9EA9-B3245432132B}" type="slidenum">
              <a:rPr lang="he-IL" altLang="en-US"/>
              <a:pPr eaLnBrk="1" hangingPunct="1"/>
              <a:t>39</a:t>
            </a:fld>
            <a:endParaRPr lang="en-US" altLang="en-US"/>
          </a:p>
        </p:txBody>
      </p:sp>
      <p:sp>
        <p:nvSpPr>
          <p:cNvPr id="10262" name="Text Box 33">
            <a:extLst>
              <a:ext uri="{FF2B5EF4-FFF2-40B4-BE49-F238E27FC236}">
                <a16:creationId xmlns:a16="http://schemas.microsoft.com/office/drawing/2014/main" id="{6EE33172-919E-EB55-C467-0636DE580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2263" y="1538288"/>
            <a:ext cx="35544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3366FF"/>
                </a:solidFill>
              </a:rPr>
              <a:t>A     →   B</a:t>
            </a:r>
            <a:r>
              <a:rPr lang="en-US" altLang="en-US"/>
              <a:t>          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500BF46-192E-4BD8-E06B-9535534EAAD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r" eaLnBrk="1" hangingPunct="1"/>
            <a:r>
              <a:rPr lang="he-IL" altLang="en-US">
                <a:solidFill>
                  <a:srgbClr val="660033"/>
                </a:solidFill>
              </a:rPr>
              <a:t>קצב תגובות.....</a:t>
            </a:r>
            <a:endParaRPr lang="en-US" altLang="en-US">
              <a:solidFill>
                <a:srgbClr val="660033"/>
              </a:solidFill>
            </a:endParaRP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B243B5CF-04E3-0CA9-7CAB-71741A820D9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042988" y="1557338"/>
            <a:ext cx="7643812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altLang="en-US" sz="2400"/>
              <a:t>מקל דינמיט נידלק 0.000024 שניות לאחר שכל הפתיל בער.</a:t>
            </a:r>
          </a:p>
          <a:p>
            <a:pPr eaLnBrk="1" hangingPunct="1">
              <a:lnSpc>
                <a:spcPct val="90000"/>
              </a:lnSpc>
            </a:pPr>
            <a:r>
              <a:rPr lang="he-IL" altLang="en-US" sz="2400"/>
              <a:t>מוח של ילוד גדל ב-2 מ"ג במשך 1 דקה-  2מ"ג\דקה</a:t>
            </a:r>
          </a:p>
          <a:p>
            <a:pPr eaLnBrk="1" hangingPunct="1">
              <a:lnSpc>
                <a:spcPct val="90000"/>
              </a:lnSpc>
            </a:pPr>
            <a:r>
              <a:rPr lang="he-IL" altLang="en-US" sz="2400"/>
              <a:t>חלוקת תא בגוף האדם נמשכת 1 שעה </a:t>
            </a:r>
          </a:p>
          <a:p>
            <a:pPr eaLnBrk="1" hangingPunct="1">
              <a:lnSpc>
                <a:spcPct val="90000"/>
              </a:lnSpc>
            </a:pPr>
            <a:r>
              <a:rPr lang="he-IL" altLang="en-US" sz="2400"/>
              <a:t>משך התקשות בטון לאחר יציקה הוא כ- 8 ימים</a:t>
            </a:r>
          </a:p>
          <a:p>
            <a:pPr eaLnBrk="1" hangingPunct="1">
              <a:lnSpc>
                <a:spcPct val="90000"/>
              </a:lnSpc>
            </a:pPr>
            <a:r>
              <a:rPr lang="he-IL" altLang="en-US" sz="2400"/>
              <a:t>אנזימים מסוימים מסוגלים להגיב עם 105 מולקולות של סובסטרט בשניה אחת</a:t>
            </a:r>
          </a:p>
          <a:p>
            <a:pPr eaLnBrk="1" hangingPunct="1">
              <a:lnSpc>
                <a:spcPct val="90000"/>
              </a:lnSpc>
            </a:pPr>
            <a:r>
              <a:rPr lang="he-IL" altLang="en-US" sz="2400"/>
              <a:t>מימן וחמצן יכולים להימצא יחד זמן רב אך ניצוץ קטן או זרז גורם לפיצוץ ויצירת מים.</a:t>
            </a:r>
          </a:p>
          <a:p>
            <a:pPr eaLnBrk="1" hangingPunct="1">
              <a:lnSpc>
                <a:spcPct val="90000"/>
              </a:lnSpc>
            </a:pPr>
            <a:r>
              <a:rPr lang="he-IL" altLang="en-US" sz="2400"/>
              <a:t>תהליכי קורוזיה של מתכות איטיים אך מואצים בתנאים מסוימים.</a:t>
            </a:r>
          </a:p>
          <a:p>
            <a:pPr eaLnBrk="1" hangingPunct="1">
              <a:lnSpc>
                <a:spcPct val="90000"/>
              </a:lnSpc>
            </a:pPr>
            <a:r>
              <a:rPr lang="he-IL" altLang="en-US" sz="2400"/>
              <a:t>תהליכי שיקוע – נציבים וזקיפים של גיר בתוך מערות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  <p:sp>
        <p:nvSpPr>
          <p:cNvPr id="17412" name="מציין מיקום של מספר שקופית 5">
            <a:extLst>
              <a:ext uri="{FF2B5EF4-FFF2-40B4-BE49-F238E27FC236}">
                <a16:creationId xmlns:a16="http://schemas.microsoft.com/office/drawing/2014/main" id="{E30F2252-F0EC-E5E2-DE70-617C34D28DFF}"/>
              </a:ext>
            </a:extLst>
          </p:cNvPr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fld id="{FA55FE7A-3AED-4CE8-A65E-0E5EEE7D6F17}" type="slidenum">
              <a:rPr lang="he-IL" altLang="en-US" sz="1000"/>
              <a:pPr rtl="0" eaLnBrk="1" hangingPunct="1"/>
              <a:t>4</a:t>
            </a:fld>
            <a:endParaRPr lang="en-US" altLang="en-US" sz="1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B08D7C0-E44A-C31F-C222-8CD83D32D2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4021" y="98425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dirty="0"/>
              <a:t> H</a:t>
            </a:r>
            <a:r>
              <a:rPr lang="en-US" altLang="en-US" sz="2500" dirty="0"/>
              <a:t>2</a:t>
            </a:r>
            <a:r>
              <a:rPr lang="en-US" altLang="en-US" dirty="0"/>
              <a:t>O</a:t>
            </a:r>
            <a:r>
              <a:rPr lang="en-US" altLang="en-US" sz="2500" dirty="0"/>
              <a:t>2(</a:t>
            </a:r>
            <a:r>
              <a:rPr lang="en-US" altLang="en-US" sz="2500" dirty="0" err="1"/>
              <a:t>aq</a:t>
            </a:r>
            <a:r>
              <a:rPr lang="en-US" altLang="en-US" sz="2500" dirty="0"/>
              <a:t>)</a:t>
            </a:r>
            <a:r>
              <a:rPr lang="en-US" altLang="en-US" dirty="0"/>
              <a:t> →H</a:t>
            </a:r>
            <a:r>
              <a:rPr lang="en-US" altLang="en-US" sz="2500" dirty="0"/>
              <a:t>2</a:t>
            </a:r>
            <a:r>
              <a:rPr lang="en-US" altLang="en-US" dirty="0"/>
              <a:t>O</a:t>
            </a:r>
            <a:r>
              <a:rPr lang="en-US" altLang="en-US" sz="2400" dirty="0"/>
              <a:t>(g)</a:t>
            </a:r>
            <a:r>
              <a:rPr lang="en-US" altLang="en-US" dirty="0"/>
              <a:t> +1/2 O</a:t>
            </a:r>
            <a:r>
              <a:rPr lang="en-US" altLang="en-US" sz="2500" dirty="0"/>
              <a:t>2(g)</a:t>
            </a:r>
          </a:p>
        </p:txBody>
      </p:sp>
      <p:graphicFrame>
        <p:nvGraphicFramePr>
          <p:cNvPr id="90460" name="Group 348">
            <a:extLst>
              <a:ext uri="{FF2B5EF4-FFF2-40B4-BE49-F238E27FC236}">
                <a16:creationId xmlns:a16="http://schemas.microsoft.com/office/drawing/2014/main" id="{6D156661-5960-A028-F8B6-71360EFD573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72446811"/>
              </p:ext>
            </p:extLst>
          </p:nvPr>
        </p:nvGraphicFramePr>
        <p:xfrm>
          <a:off x="3267075" y="1600200"/>
          <a:ext cx="1457325" cy="4992689"/>
        </p:xfrm>
        <a:graphic>
          <a:graphicData uri="http://schemas.openxmlformats.org/drawingml/2006/table">
            <a:tbl>
              <a:tblPr rtl="1" firstRow="1"/>
              <a:tblGrid>
                <a:gridCol w="145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504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היעלמות 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0.41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-0.22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-0.15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-.009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90457" name="Group 345">
            <a:extLst>
              <a:ext uri="{FF2B5EF4-FFF2-40B4-BE49-F238E27FC236}">
                <a16:creationId xmlns:a16="http://schemas.microsoft.com/office/drawing/2014/main" id="{D2BEE50F-51F8-A95E-1BE2-7E88BF5D6959}"/>
              </a:ext>
            </a:extLst>
          </p:cNvPr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886633077"/>
              </p:ext>
            </p:extLst>
          </p:nvPr>
        </p:nvGraphicFramePr>
        <p:xfrm>
          <a:off x="4876800" y="1600200"/>
          <a:ext cx="3810000" cy="4992689"/>
        </p:xfrm>
        <a:graphic>
          <a:graphicData uri="http://schemas.openxmlformats.org/drawingml/2006/table">
            <a:tbl>
              <a:tblPr rtl="1" firstRow="1"/>
              <a:tblGrid>
                <a:gridCol w="101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1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3504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</a:t>
                      </a:r>
                      <a:endParaRPr kumimoji="0" lang="he-IL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0.59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0.37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90464" name="Group 352">
            <a:extLst>
              <a:ext uri="{FF2B5EF4-FFF2-40B4-BE49-F238E27FC236}">
                <a16:creationId xmlns:a16="http://schemas.microsoft.com/office/drawing/2014/main" id="{DE3B7EC9-D674-747A-1AF0-8E22C5BF1A22}"/>
              </a:ext>
            </a:extLst>
          </p:cNvPr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20188162"/>
              </p:ext>
            </p:extLst>
          </p:nvPr>
        </p:nvGraphicFramePr>
        <p:xfrm>
          <a:off x="1241425" y="1584325"/>
          <a:ext cx="1955800" cy="4992689"/>
        </p:xfrm>
        <a:graphic>
          <a:graphicData uri="http://schemas.openxmlformats.org/drawingml/2006/table">
            <a:tbl>
              <a:tblPr rtl="1" firstRow="1"/>
              <a:tblGrid>
                <a:gridCol w="195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504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 /  min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תגובה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0.041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0.022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0.015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0.009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5145" name="מציין מיקום של מספר שקופית 7">
            <a:extLst>
              <a:ext uri="{FF2B5EF4-FFF2-40B4-BE49-F238E27FC236}">
                <a16:creationId xmlns:a16="http://schemas.microsoft.com/office/drawing/2014/main" id="{5B9E04FC-1136-F687-1648-E6B48F8C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5D190CC-ABDC-41A6-8048-18F93B9FA560}" type="slidenum">
              <a:rPr lang="he-IL" altLang="en-US"/>
              <a:pPr eaLnBrk="1" hangingPunct="1"/>
              <a:t>40</a:t>
            </a:fld>
            <a:endParaRPr lang="en-US" altLang="en-US"/>
          </a:p>
        </p:txBody>
      </p:sp>
      <p:sp>
        <p:nvSpPr>
          <p:cNvPr id="45146" name="Text Box 65">
            <a:extLst>
              <a:ext uri="{FF2B5EF4-FFF2-40B4-BE49-F238E27FC236}">
                <a16:creationId xmlns:a16="http://schemas.microsoft.com/office/drawing/2014/main" id="{293CABF4-4CBC-DB28-3978-DC92090CF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2400" y="1042988"/>
            <a:ext cx="6389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en-US" sz="2000" b="1">
                <a:solidFill>
                  <a:srgbClr val="660033"/>
                </a:solidFill>
              </a:rPr>
              <a:t>מדידת </a:t>
            </a:r>
            <a:r>
              <a:rPr lang="he-IL" altLang="en-US" sz="2000" b="1">
                <a:solidFill>
                  <a:srgbClr val="3366FF"/>
                </a:solidFill>
              </a:rPr>
              <a:t>שינוי הריכוז</a:t>
            </a:r>
            <a:r>
              <a:rPr lang="he-IL" altLang="en-US" sz="2000" b="1"/>
              <a:t> </a:t>
            </a:r>
            <a:r>
              <a:rPr lang="he-IL" altLang="en-US" sz="2000" b="1">
                <a:solidFill>
                  <a:srgbClr val="660033"/>
                </a:solidFill>
              </a:rPr>
              <a:t>וחישוב</a:t>
            </a:r>
            <a:r>
              <a:rPr lang="he-IL" altLang="en-US" sz="2000" b="1"/>
              <a:t> </a:t>
            </a:r>
            <a:r>
              <a:rPr lang="he-IL" altLang="en-US" sz="2000" b="1">
                <a:solidFill>
                  <a:srgbClr val="3366FF"/>
                </a:solidFill>
              </a:rPr>
              <a:t>קצב תגובה</a:t>
            </a:r>
            <a:r>
              <a:rPr lang="he-IL" altLang="en-US" sz="2000" b="1"/>
              <a:t> ע"פ תוצאות  ניסוי</a:t>
            </a:r>
            <a:r>
              <a:rPr lang="he-IL" altLang="en-US"/>
              <a:t> </a:t>
            </a:r>
            <a:endParaRPr lang="en-US" altLang="en-US"/>
          </a:p>
        </p:txBody>
      </p:sp>
      <p:sp>
        <p:nvSpPr>
          <p:cNvPr id="90465" name="AutoShape 353" descr="חץ">
            <a:extLst>
              <a:ext uri="{FF2B5EF4-FFF2-40B4-BE49-F238E27FC236}">
                <a16:creationId xmlns:a16="http://schemas.microsoft.com/office/drawing/2014/main" id="{E9E44F41-576E-C23C-0ED8-4631B513E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1719263"/>
            <a:ext cx="269875" cy="4724400"/>
          </a:xfrm>
          <a:prstGeom prst="downArrow">
            <a:avLst>
              <a:gd name="adj1" fmla="val 50000"/>
              <a:gd name="adj2" fmla="val 4376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0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0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0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6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720341C8-5E95-4DAE-3A4C-416F57FCAA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347663"/>
            <a:ext cx="8343900" cy="635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he-IL" sz="36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דוגמה לקביעת </a:t>
            </a:r>
            <a:r>
              <a:rPr lang="he-IL" sz="36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סדר תגובה</a:t>
            </a:r>
            <a:r>
              <a:rPr lang="he-IL" sz="3200"/>
              <a:t> (פרוק מימן על-חמצני)</a:t>
            </a:r>
            <a:endParaRPr lang="en-US" sz="3200"/>
          </a:p>
        </p:txBody>
      </p:sp>
      <p:sp>
        <p:nvSpPr>
          <p:cNvPr id="46083" name="מציין מיקום של מספר שקופית 5">
            <a:extLst>
              <a:ext uri="{FF2B5EF4-FFF2-40B4-BE49-F238E27FC236}">
                <a16:creationId xmlns:a16="http://schemas.microsoft.com/office/drawing/2014/main" id="{75C32A36-639F-12AC-4931-689CD2D43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7504E74-7784-4644-ABDA-893C8E99C507}" type="slidenum">
              <a:rPr lang="he-IL" altLang="en-US"/>
              <a:pPr eaLnBrk="1" hangingPunct="1"/>
              <a:t>41</a:t>
            </a:fld>
            <a:endParaRPr lang="en-US" altLang="en-US"/>
          </a:p>
        </p:txBody>
      </p:sp>
      <p:graphicFrame>
        <p:nvGraphicFramePr>
          <p:cNvPr id="45097" name="Group 41">
            <a:extLst>
              <a:ext uri="{FF2B5EF4-FFF2-40B4-BE49-F238E27FC236}">
                <a16:creationId xmlns:a16="http://schemas.microsoft.com/office/drawing/2014/main" id="{65F2D867-34C4-A6A6-918E-3E8574DD2779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03750"/>
              </p:ext>
            </p:extLst>
          </p:nvPr>
        </p:nvGraphicFramePr>
        <p:xfrm>
          <a:off x="1033463" y="1084263"/>
          <a:ext cx="6994525" cy="2762250"/>
        </p:xfrm>
        <a:graphic>
          <a:graphicData uri="http://schemas.openxmlformats.org/drawingml/2006/table">
            <a:tbl>
              <a:tblPr rtl="1" firstRow="1"/>
              <a:tblGrid>
                <a:gridCol w="830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73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</a:t>
                      </a:r>
                      <a:endParaRPr kumimoji="0" lang="he-IL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kumimoji="0" lang="he-IL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[H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] / ∆t</a:t>
                      </a: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kumimoji="0" lang="he-IL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 /  min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0.59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-0.22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0.022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0.37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-0.15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0.015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-0.09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0.009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5091" name="Text Box 35">
            <a:extLst>
              <a:ext uri="{FF2B5EF4-FFF2-40B4-BE49-F238E27FC236}">
                <a16:creationId xmlns:a16="http://schemas.microsoft.com/office/drawing/2014/main" id="{BE880C30-EE43-8B87-80C2-78A854B60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3968750"/>
            <a:ext cx="7440613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he-IL" sz="2400" dirty="0">
                <a:latin typeface="Verdana" pitchFamily="34" charset="0"/>
              </a:rPr>
              <a:t>כאשר הריכוז קטן פי </a:t>
            </a:r>
            <a:r>
              <a:rPr lang="he-IL" sz="2400" dirty="0">
                <a:solidFill>
                  <a:srgbClr val="FF0066"/>
                </a:solidFill>
                <a:latin typeface="Verdana" pitchFamily="34" charset="0"/>
              </a:rPr>
              <a:t>1.67</a:t>
            </a:r>
            <a:r>
              <a:rPr lang="he-IL" sz="2400" dirty="0">
                <a:latin typeface="Verdana" pitchFamily="34" charset="0"/>
              </a:rPr>
              <a:t> (0.59/0.37) קצב התגובה קטן פי </a:t>
            </a:r>
            <a:r>
              <a:rPr lang="he-IL" sz="2400" dirty="0">
                <a:solidFill>
                  <a:srgbClr val="FF0066"/>
                </a:solidFill>
                <a:latin typeface="Verdana" pitchFamily="34" charset="0"/>
              </a:rPr>
              <a:t>1.46</a:t>
            </a:r>
            <a:r>
              <a:rPr lang="he-IL" sz="2400" dirty="0">
                <a:latin typeface="Verdana" pitchFamily="34" charset="0"/>
              </a:rPr>
              <a:t> (0.022/0.015)</a:t>
            </a:r>
            <a:r>
              <a:rPr lang="he-IL" sz="2800" dirty="0">
                <a:latin typeface="Verdana" pitchFamily="34" charset="0"/>
              </a:rPr>
              <a:t> (המספרים דומים אך לא זהים)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he-IL" sz="2400" dirty="0">
                <a:latin typeface="Verdana" pitchFamily="34" charset="0"/>
              </a:rPr>
              <a:t>כאשר הריכוז קטן פי </a:t>
            </a:r>
            <a:r>
              <a:rPr lang="he-IL" sz="2400" dirty="0">
                <a:solidFill>
                  <a:srgbClr val="FF0066"/>
                </a:solidFill>
                <a:latin typeface="Verdana" pitchFamily="34" charset="0"/>
              </a:rPr>
              <a:t>2.68</a:t>
            </a:r>
            <a:r>
              <a:rPr lang="he-IL" sz="2400" dirty="0">
                <a:latin typeface="Verdana" pitchFamily="34" charset="0"/>
              </a:rPr>
              <a:t> (0.59/0.22 ) קצב התגובה קטן פי </a:t>
            </a:r>
            <a:r>
              <a:rPr lang="he-IL" sz="2400" dirty="0">
                <a:solidFill>
                  <a:srgbClr val="FF0066"/>
                </a:solidFill>
                <a:latin typeface="Verdana" pitchFamily="34" charset="0"/>
              </a:rPr>
              <a:t>2.44</a:t>
            </a:r>
            <a:r>
              <a:rPr lang="he-IL" sz="2400" dirty="0">
                <a:latin typeface="Verdana" pitchFamily="34" charset="0"/>
              </a:rPr>
              <a:t> (0.022/0.009)  ( המספרים דומים אך לא זהים)</a:t>
            </a:r>
          </a:p>
          <a:p>
            <a:pPr algn="ctr">
              <a:spcBef>
                <a:spcPct val="50000"/>
              </a:spcBef>
              <a:defRPr/>
            </a:pPr>
            <a:r>
              <a:rPr lang="he-IL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מסקנה: התגובה היא מסדר ראשון</a:t>
            </a:r>
            <a:endParaRPr lang="en-US" sz="2400" b="1" dirty="0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45092" name="AutoShape 36" descr="חץ">
            <a:extLst>
              <a:ext uri="{FF2B5EF4-FFF2-40B4-BE49-F238E27FC236}">
                <a16:creationId xmlns:a16="http://schemas.microsoft.com/office/drawing/2014/main" id="{EF7954D8-D838-DCE5-D5C3-02EB5F5C2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2050" y="2538413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5093" name="AutoShape 37" descr="חץ">
            <a:extLst>
              <a:ext uri="{FF2B5EF4-FFF2-40B4-BE49-F238E27FC236}">
                <a16:creationId xmlns:a16="http://schemas.microsoft.com/office/drawing/2014/main" id="{79C4A816-E8D5-7C0F-8D34-E5412EB19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0" y="2427288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5094" name="AutoShape 38" descr="חץ">
            <a:extLst>
              <a:ext uri="{FF2B5EF4-FFF2-40B4-BE49-F238E27FC236}">
                <a16:creationId xmlns:a16="http://schemas.microsoft.com/office/drawing/2014/main" id="{A2D1F9F0-0463-3F44-6C30-9E60265AC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2038" y="2571750"/>
            <a:ext cx="280987" cy="1246188"/>
          </a:xfrm>
          <a:prstGeom prst="curvedLeftArrow">
            <a:avLst>
              <a:gd name="adj1" fmla="val 88701"/>
              <a:gd name="adj2" fmla="val 17740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5095" name="AutoShape 39" descr="חץ">
            <a:extLst>
              <a:ext uri="{FF2B5EF4-FFF2-40B4-BE49-F238E27FC236}">
                <a16:creationId xmlns:a16="http://schemas.microsoft.com/office/drawing/2014/main" id="{DC63EF1B-ED62-D191-8F81-662C9E1BB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503488"/>
            <a:ext cx="280988" cy="1246187"/>
          </a:xfrm>
          <a:prstGeom prst="curvedLeftArrow">
            <a:avLst>
              <a:gd name="adj1" fmla="val 88700"/>
              <a:gd name="adj2" fmla="val 17740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5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92" grpId="0" animBg="1"/>
      <p:bldP spid="45093" grpId="0" animBg="1"/>
      <p:bldP spid="45094" grpId="0" animBg="1"/>
      <p:bldP spid="4509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FA45B0A-BB88-B174-E771-994985BAA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100" y="5094288"/>
            <a:ext cx="7523163" cy="13620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e-IL" dirty="0"/>
              <a:t>לקביעת קצב התגובה כאשר חוק הקצב </a:t>
            </a:r>
            <a:r>
              <a:rPr lang="he-IL" dirty="0">
                <a:solidFill>
                  <a:srgbClr val="535300"/>
                </a:solidFill>
              </a:rPr>
              <a:t>ידוע</a:t>
            </a:r>
            <a:r>
              <a:rPr lang="he-IL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e-IL" dirty="0"/>
              <a:t>השתמש בביטוי: </a:t>
            </a:r>
            <a:br>
              <a:rPr lang="he-IL" dirty="0"/>
            </a:br>
            <a:r>
              <a:rPr lang="he-IL" dirty="0"/>
              <a:t> </a:t>
            </a:r>
            <a:r>
              <a:rPr lang="en-US" dirty="0"/>
              <a:t>=</a:t>
            </a:r>
            <a:r>
              <a:rPr lang="en-US" i="1" dirty="0"/>
              <a:t> k </a:t>
            </a:r>
            <a:r>
              <a:rPr lang="en-US" dirty="0">
                <a:solidFill>
                  <a:srgbClr val="3366FF"/>
                </a:solidFill>
              </a:rPr>
              <a:t>[A]</a:t>
            </a:r>
            <a:r>
              <a:rPr lang="en-US" dirty="0"/>
              <a:t> </a:t>
            </a:r>
            <a:r>
              <a:rPr lang="en-US" baseline="30000" dirty="0">
                <a:solidFill>
                  <a:schemeClr val="accent2"/>
                </a:solidFill>
              </a:rPr>
              <a:t>m </a:t>
            </a:r>
            <a:r>
              <a:rPr lang="en-US" dirty="0">
                <a:solidFill>
                  <a:srgbClr val="3366FF"/>
                </a:solidFill>
              </a:rPr>
              <a:t>[B]</a:t>
            </a:r>
            <a:r>
              <a:rPr lang="en-US" dirty="0"/>
              <a:t> </a:t>
            </a:r>
            <a:r>
              <a:rPr lang="en-US" baseline="30000" dirty="0">
                <a:solidFill>
                  <a:schemeClr val="accent2"/>
                </a:solidFill>
              </a:rPr>
              <a:t>n </a:t>
            </a:r>
            <a:r>
              <a:rPr lang="he-IL" dirty="0"/>
              <a:t>קצב תגובה     </a:t>
            </a:r>
            <a:br>
              <a:rPr lang="he-IL" dirty="0"/>
            </a:br>
            <a:endParaRPr lang="he-IL" dirty="0"/>
          </a:p>
        </p:txBody>
      </p:sp>
      <p:sp>
        <p:nvSpPr>
          <p:cNvPr id="4" name="כותרת 1">
            <a:extLst>
              <a:ext uri="{FF2B5EF4-FFF2-40B4-BE49-F238E27FC236}">
                <a16:creationId xmlns:a16="http://schemas.microsoft.com/office/drawing/2014/main" id="{93E303E3-3189-203A-CE2B-E52B65BEE27B}"/>
              </a:ext>
            </a:extLst>
          </p:cNvPr>
          <p:cNvSpPr txBox="1">
            <a:spLocks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4000" b="1" kern="0" cap="all">
                <a:solidFill>
                  <a:schemeClr val="tx2"/>
                </a:solidFill>
                <a:latin typeface="+mj-lt"/>
                <a:ea typeface="+mj-ea"/>
                <a:cs typeface="Aharoni" pitchFamily="2" charset="-79"/>
              </a:rPr>
              <a:t>A  →  B</a:t>
            </a:r>
            <a:endParaRPr lang="he-IL" sz="4000" b="1" kern="0" cap="all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מציין מיקום תוכן 3" descr="איך מחשבים קצב תגובה">
            <a:extLst>
              <a:ext uri="{FF2B5EF4-FFF2-40B4-BE49-F238E27FC236}">
                <a16:creationId xmlns:a16="http://schemas.microsoft.com/office/drawing/2014/main" id="{39DF4D24-5D00-FB01-97A1-C809ADCF63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8684525"/>
              </p:ext>
            </p:extLst>
          </p:nvPr>
        </p:nvGraphicFramePr>
        <p:xfrm>
          <a:off x="746575" y="323655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כותרת 7">
            <a:extLst>
              <a:ext uri="{FF2B5EF4-FFF2-40B4-BE49-F238E27FC236}">
                <a16:creationId xmlns:a16="http://schemas.microsoft.com/office/drawing/2014/main" id="{99B22596-6897-0D8B-046B-1FC095118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676275"/>
          </a:xfrm>
        </p:spPr>
        <p:txBody>
          <a:bodyPr/>
          <a:lstStyle/>
          <a:p>
            <a:pPr algn="ctr" eaLnBrk="1" hangingPunct="1">
              <a:defRPr/>
            </a:pPr>
            <a:r>
              <a:rPr lang="he-IL" sz="3600" b="1" dirty="0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קביעת סדר תגובה וחוק הקצב    </a:t>
            </a:r>
          </a:p>
        </p:txBody>
      </p:sp>
      <p:sp>
        <p:nvSpPr>
          <p:cNvPr id="47107" name="מציין מיקום של מספר שקופית 4">
            <a:extLst>
              <a:ext uri="{FF2B5EF4-FFF2-40B4-BE49-F238E27FC236}">
                <a16:creationId xmlns:a16="http://schemas.microsoft.com/office/drawing/2014/main" id="{4689E681-CDDE-FCC7-95C6-94303F735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2813" y="6572250"/>
            <a:ext cx="4953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2649152-7CEF-46FD-BE34-CBCA2A920900}" type="slidenum">
              <a:rPr lang="he-IL" altLang="en-US"/>
              <a:pPr eaLnBrk="1" hangingPunct="1"/>
              <a:t>43</a:t>
            </a:fld>
            <a:endParaRPr lang="en-US" altLang="en-US"/>
          </a:p>
        </p:txBody>
      </p:sp>
      <p:sp>
        <p:nvSpPr>
          <p:cNvPr id="27651" name="מציין מיקום תוכן 2">
            <a:extLst>
              <a:ext uri="{FF2B5EF4-FFF2-40B4-BE49-F238E27FC236}">
                <a16:creationId xmlns:a16="http://schemas.microsoft.com/office/drawing/2014/main" id="{B405D7F3-723C-7FAF-4D4D-1B08DF7FD85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57225" y="954088"/>
            <a:ext cx="8324850" cy="5219700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he-IL" sz="3500" dirty="0"/>
              <a:t>נתונה התגובה: </a:t>
            </a:r>
            <a:r>
              <a:rPr lang="en-US" sz="3500" dirty="0"/>
              <a:t>A+B→C</a:t>
            </a:r>
            <a:endParaRPr lang="he-IL" sz="3500" dirty="0"/>
          </a:p>
          <a:p>
            <a:pPr>
              <a:defRPr/>
            </a:pPr>
            <a:endParaRPr lang="he-IL" dirty="0"/>
          </a:p>
          <a:p>
            <a:pPr>
              <a:defRPr/>
            </a:pPr>
            <a:endParaRPr lang="he-IL" dirty="0"/>
          </a:p>
          <a:p>
            <a:pPr>
              <a:defRPr/>
            </a:pPr>
            <a:endParaRPr lang="he-IL" dirty="0"/>
          </a:p>
          <a:p>
            <a:pPr>
              <a:defRPr/>
            </a:pPr>
            <a:endParaRPr lang="he-IL" dirty="0"/>
          </a:p>
          <a:p>
            <a:pPr>
              <a:buFont typeface="Wingdings" panose="05000000000000000000" pitchFamily="2" charset="2"/>
              <a:buNone/>
              <a:defRPr/>
            </a:pPr>
            <a:endParaRPr lang="he-IL" dirty="0"/>
          </a:p>
          <a:p>
            <a:pPr>
              <a:defRPr/>
            </a:pPr>
            <a:r>
              <a:rPr lang="he-IL" dirty="0"/>
              <a:t>על פי הקשר הקיים בין קצב התגובה לריכוז התחלתי, על מנת למצוא את סדר התגובה לכל מגיב יש להשוות את </a:t>
            </a:r>
            <a:r>
              <a:rPr lang="he-IL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היחס בין ריכוזי אחד החומרים, </a:t>
            </a:r>
            <a:r>
              <a:rPr lang="he-IL" dirty="0"/>
              <a:t>כאשר השני קבוע, </a:t>
            </a:r>
            <a:r>
              <a:rPr lang="he-IL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ליחס בין הקצבים המתאימים </a:t>
            </a:r>
            <a:r>
              <a:rPr lang="he-IL" dirty="0"/>
              <a:t>שנמדדו.</a:t>
            </a:r>
          </a:p>
          <a:p>
            <a:pPr>
              <a:defRPr/>
            </a:pPr>
            <a:endParaRPr lang="he-IL" dirty="0"/>
          </a:p>
          <a:p>
            <a:pPr>
              <a:defRPr/>
            </a:pPr>
            <a:endParaRPr lang="he-IL" dirty="0"/>
          </a:p>
        </p:txBody>
      </p:sp>
      <p:graphicFrame>
        <p:nvGraphicFramePr>
          <p:cNvPr id="9" name="טבלה 8">
            <a:extLst>
              <a:ext uri="{FF2B5EF4-FFF2-40B4-BE49-F238E27FC236}">
                <a16:creationId xmlns:a16="http://schemas.microsoft.com/office/drawing/2014/main" id="{53F576FC-F772-D08D-559C-E9664A33BE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441639"/>
              </p:ext>
            </p:extLst>
          </p:nvPr>
        </p:nvGraphicFramePr>
        <p:xfrm>
          <a:off x="1420813" y="1493838"/>
          <a:ext cx="7021512" cy="219445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55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5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5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2722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303000"/>
                          </a:solidFill>
                        </a:rPr>
                        <a:t>ניסוי</a:t>
                      </a: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303000"/>
                          </a:solidFill>
                        </a:rPr>
                        <a:t>המגיב </a:t>
                      </a:r>
                      <a:r>
                        <a:rPr lang="en-US" sz="2400" dirty="0">
                          <a:solidFill>
                            <a:srgbClr val="303000"/>
                          </a:solidFill>
                        </a:rPr>
                        <a:t>B</a:t>
                      </a:r>
                      <a:endParaRPr lang="he-IL" sz="2400" dirty="0">
                        <a:solidFill>
                          <a:srgbClr val="303000"/>
                        </a:solidFill>
                      </a:endParaRPr>
                    </a:p>
                    <a:p>
                      <a:pPr algn="ctr" rtl="1"/>
                      <a:r>
                        <a:rPr lang="en-US" sz="2400" dirty="0">
                          <a:solidFill>
                            <a:srgbClr val="303000"/>
                          </a:solidFill>
                        </a:rPr>
                        <a:t>M</a:t>
                      </a:r>
                      <a:endParaRPr lang="he-IL" sz="2400" dirty="0">
                        <a:solidFill>
                          <a:srgbClr val="303000"/>
                        </a:solidFill>
                      </a:endParaRP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303000"/>
                          </a:solidFill>
                        </a:rPr>
                        <a:t>המגיב</a:t>
                      </a:r>
                      <a:r>
                        <a:rPr lang="he-IL" sz="2400" baseline="0" dirty="0">
                          <a:solidFill>
                            <a:srgbClr val="303000"/>
                          </a:solidFill>
                        </a:rPr>
                        <a:t> </a:t>
                      </a:r>
                      <a:r>
                        <a:rPr lang="en-US" sz="2400" baseline="0" dirty="0">
                          <a:solidFill>
                            <a:srgbClr val="303000"/>
                          </a:solidFill>
                        </a:rPr>
                        <a:t>A</a:t>
                      </a:r>
                    </a:p>
                    <a:p>
                      <a:pPr algn="ctr" rtl="1"/>
                      <a:r>
                        <a:rPr lang="en-US" sz="2400" baseline="0" dirty="0">
                          <a:solidFill>
                            <a:srgbClr val="303000"/>
                          </a:solidFill>
                        </a:rPr>
                        <a:t>M</a:t>
                      </a:r>
                      <a:endParaRPr lang="he-IL" sz="2400" dirty="0">
                        <a:solidFill>
                          <a:srgbClr val="303000"/>
                        </a:solidFill>
                      </a:endParaRP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303000"/>
                          </a:solidFill>
                        </a:rPr>
                        <a:t>קצב תגובה</a:t>
                      </a:r>
                      <a:r>
                        <a:rPr lang="en-US" sz="2400" dirty="0">
                          <a:solidFill>
                            <a:srgbClr val="303000"/>
                          </a:solidFill>
                        </a:rPr>
                        <a:t>(M/s)</a:t>
                      </a:r>
                      <a:endParaRPr lang="he-IL" sz="2400" dirty="0">
                        <a:solidFill>
                          <a:srgbClr val="303000"/>
                        </a:solidFill>
                      </a:endParaRPr>
                    </a:p>
                  </a:txBody>
                  <a:tcPr marL="91450" marR="91450" marT="45707" marB="4570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68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1</a:t>
                      </a: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0.1</a:t>
                      </a: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0.1</a:t>
                      </a: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0.000015</a:t>
                      </a:r>
                    </a:p>
                  </a:txBody>
                  <a:tcPr marL="91450" marR="91450" marT="45707" marB="457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068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2</a:t>
                      </a: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0.2</a:t>
                      </a: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0.1</a:t>
                      </a: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0.000030</a:t>
                      </a:r>
                    </a:p>
                  </a:txBody>
                  <a:tcPr marL="91450" marR="91450" marT="45707" marB="4570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068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3</a:t>
                      </a: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0.2</a:t>
                      </a: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0.2</a:t>
                      </a:r>
                    </a:p>
                  </a:txBody>
                  <a:tcPr marL="91450" marR="91450" marT="45707" marB="45707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0.000120</a:t>
                      </a:r>
                    </a:p>
                  </a:txBody>
                  <a:tcPr marL="91450" marR="91450" marT="45707" marB="4570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5" descr="חץ">
            <a:extLst>
              <a:ext uri="{FF2B5EF4-FFF2-40B4-BE49-F238E27FC236}">
                <a16:creationId xmlns:a16="http://schemas.microsoft.com/office/drawing/2014/main" id="{DBFEEC90-22F0-B619-7370-C670F91DDE8E}"/>
              </a:ext>
            </a:extLst>
          </p:cNvPr>
          <p:cNvSpPr/>
          <p:nvPr/>
        </p:nvSpPr>
        <p:spPr>
          <a:xfrm>
            <a:off x="1557338" y="2347913"/>
            <a:ext cx="5175250" cy="946150"/>
          </a:xfrm>
          <a:prstGeom prst="rect">
            <a:avLst/>
          </a:prstGeom>
          <a:noFill/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AutoShape 36" descr="חץ">
            <a:extLst>
              <a:ext uri="{FF2B5EF4-FFF2-40B4-BE49-F238E27FC236}">
                <a16:creationId xmlns:a16="http://schemas.microsoft.com/office/drawing/2014/main" id="{1F636DA1-4BBB-2D7E-7B40-C22E1CDCF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2393950"/>
            <a:ext cx="203200" cy="785813"/>
          </a:xfrm>
          <a:prstGeom prst="curvedRightArrow">
            <a:avLst>
              <a:gd name="adj1" fmla="val 77344"/>
              <a:gd name="adj2" fmla="val 1546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8" name="AutoShape 36" descr="חץ">
            <a:extLst>
              <a:ext uri="{FF2B5EF4-FFF2-40B4-BE49-F238E27FC236}">
                <a16:creationId xmlns:a16="http://schemas.microsoft.com/office/drawing/2014/main" id="{A430468E-64D3-BCEA-A352-7D7D4B74E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400" y="2438400"/>
            <a:ext cx="203200" cy="785813"/>
          </a:xfrm>
          <a:prstGeom prst="curvedRightArrow">
            <a:avLst>
              <a:gd name="adj1" fmla="val 77344"/>
              <a:gd name="adj2" fmla="val 1546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2D97FA-78A3-D4D2-2FD7-18DD3EA7CC5F}"/>
              </a:ext>
            </a:extLst>
          </p:cNvPr>
          <p:cNvSpPr/>
          <p:nvPr/>
        </p:nvSpPr>
        <p:spPr>
          <a:xfrm>
            <a:off x="4752020" y="2483287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D7F5E87-EA50-AE06-10E2-C6FF32B21614}"/>
              </a:ext>
            </a:extLst>
          </p:cNvPr>
          <p:cNvSpPr/>
          <p:nvPr/>
        </p:nvSpPr>
        <p:spPr>
          <a:xfrm>
            <a:off x="836585" y="2483287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38ABB1-ECDA-FEC2-FEEA-8D549E3321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11300" y="2798763"/>
            <a:ext cx="5175250" cy="900112"/>
          </a:xfrm>
          <a:prstGeom prst="rect">
            <a:avLst/>
          </a:prstGeom>
          <a:noFill/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AutoShape 36" descr="חץ">
            <a:extLst>
              <a:ext uri="{FF2B5EF4-FFF2-40B4-BE49-F238E27FC236}">
                <a16:creationId xmlns:a16="http://schemas.microsoft.com/office/drawing/2014/main" id="{EFE8A59B-37B1-EEBF-9424-32F43F594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843213"/>
            <a:ext cx="268288" cy="785812"/>
          </a:xfrm>
          <a:prstGeom prst="curvedRightArrow">
            <a:avLst>
              <a:gd name="adj1" fmla="val 77211"/>
              <a:gd name="adj2" fmla="val 15442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4" name="AutoShape 36" descr="חץ">
            <a:extLst>
              <a:ext uri="{FF2B5EF4-FFF2-40B4-BE49-F238E27FC236}">
                <a16:creationId xmlns:a16="http://schemas.microsoft.com/office/drawing/2014/main" id="{228786C6-15CB-14E7-31A6-618C9D94D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1300" y="2798763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FF183A-5AFA-C632-435D-B5687A67D174}"/>
              </a:ext>
            </a:extLst>
          </p:cNvPr>
          <p:cNvSpPr/>
          <p:nvPr/>
        </p:nvSpPr>
        <p:spPr>
          <a:xfrm>
            <a:off x="3035298" y="2888332"/>
            <a:ext cx="771618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58CD7D-D92B-53A0-BA23-D0DB8BD1544C}"/>
              </a:ext>
            </a:extLst>
          </p:cNvPr>
          <p:cNvSpPr/>
          <p:nvPr/>
        </p:nvSpPr>
        <p:spPr>
          <a:xfrm>
            <a:off x="926595" y="2843327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4x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84A7E6A-051D-0627-DE9A-E498C727E9E6}"/>
              </a:ext>
            </a:extLst>
          </p:cNvPr>
          <p:cNvSpPr/>
          <p:nvPr/>
        </p:nvSpPr>
        <p:spPr>
          <a:xfrm>
            <a:off x="-153988" y="5949950"/>
            <a:ext cx="8577263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he-IL" sz="2600" kern="0" dirty="0">
                <a:solidFill>
                  <a:srgbClr val="660033"/>
                </a:solidFill>
                <a:latin typeface="Arial"/>
                <a:cs typeface="Arial"/>
              </a:rPr>
              <a:t>בהתבסס על הנתונים, התגובה הנ"ל היא מסדר 1 במגיב </a:t>
            </a:r>
            <a:r>
              <a:rPr lang="en-US" sz="2600" kern="0" dirty="0">
                <a:solidFill>
                  <a:srgbClr val="660033"/>
                </a:solidFill>
                <a:latin typeface="Arial"/>
                <a:cs typeface="Arial"/>
              </a:rPr>
              <a:t>B</a:t>
            </a:r>
            <a:r>
              <a:rPr lang="he-IL" sz="2600" kern="0" dirty="0">
                <a:solidFill>
                  <a:srgbClr val="660033"/>
                </a:solidFill>
                <a:latin typeface="Arial"/>
                <a:cs typeface="Arial"/>
              </a:rPr>
              <a:t>, </a:t>
            </a:r>
            <a:endParaRPr lang="en-US" sz="2600" kern="0" dirty="0">
              <a:solidFill>
                <a:srgbClr val="660033"/>
              </a:solidFill>
              <a:latin typeface="Arial"/>
              <a:cs typeface="Arial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CB28370-190F-B2CB-5659-109041125C4F}"/>
              </a:ext>
            </a:extLst>
          </p:cNvPr>
          <p:cNvSpPr/>
          <p:nvPr/>
        </p:nvSpPr>
        <p:spPr>
          <a:xfrm>
            <a:off x="5832475" y="6365875"/>
            <a:ext cx="2555875" cy="4921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600" kern="0" dirty="0">
                <a:solidFill>
                  <a:srgbClr val="660033"/>
                </a:solidFill>
                <a:latin typeface="Arial"/>
                <a:cs typeface="Arial"/>
              </a:rPr>
              <a:t>ומסדר 2 במגיב </a:t>
            </a:r>
            <a:r>
              <a:rPr lang="en-US" sz="2600" kern="0" dirty="0">
                <a:solidFill>
                  <a:srgbClr val="660033"/>
                </a:solidFill>
                <a:latin typeface="Arial"/>
                <a:cs typeface="Arial"/>
              </a:rPr>
              <a:t>A</a:t>
            </a:r>
            <a:r>
              <a:rPr lang="he-IL" sz="2600" kern="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endParaRPr 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3" grpId="0" animBg="1"/>
      <p:bldP spid="14" grpId="0" animBg="1"/>
      <p:bldP spid="17" grpId="0"/>
      <p:bldP spid="1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כותרת 1">
            <a:extLst>
              <a:ext uri="{FF2B5EF4-FFF2-40B4-BE49-F238E27FC236}">
                <a16:creationId xmlns:a16="http://schemas.microsoft.com/office/drawing/2014/main" id="{81F7A401-89CD-9EDC-A315-D5F21A7EE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altLang="en-US" dirty="0"/>
              <a:t>מהו הסדר של התגובה:</a:t>
            </a:r>
          </a:p>
        </p:txBody>
      </p:sp>
      <p:sp>
        <p:nvSpPr>
          <p:cNvPr id="48131" name="מציין מיקום של מספר שקופית 3">
            <a:extLst>
              <a:ext uri="{FF2B5EF4-FFF2-40B4-BE49-F238E27FC236}">
                <a16:creationId xmlns:a16="http://schemas.microsoft.com/office/drawing/2014/main" id="{FC44C5BC-696D-0458-8A42-175F92211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EC36CE0-982B-45F9-858A-0C9E7BA42A5B}" type="slidenum">
              <a:rPr lang="he-IL" altLang="en-US"/>
              <a:pPr eaLnBrk="1" hangingPunct="1"/>
              <a:t>44</a:t>
            </a:fld>
            <a:endParaRPr lang="en-US" altLang="en-US"/>
          </a:p>
        </p:txBody>
      </p:sp>
      <p:sp>
        <p:nvSpPr>
          <p:cNvPr id="48132" name="מציין מיקום תוכן 2">
            <a:extLst>
              <a:ext uri="{FF2B5EF4-FFF2-40B4-BE49-F238E27FC236}">
                <a16:creationId xmlns:a16="http://schemas.microsoft.com/office/drawing/2014/main" id="{1756C197-49AA-6C14-C75A-C7B9318528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05263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dirty="0"/>
              <a:t>A + B → C</a:t>
            </a:r>
            <a:r>
              <a:rPr lang="he-IL" altLang="en-US" dirty="0"/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 dirty="0"/>
              <a:t>(כל מגיב בנפרד)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 dirty="0"/>
              <a:t>   אם שינוי בריכוזו של </a:t>
            </a:r>
            <a:r>
              <a:rPr lang="en-US" altLang="en-US" dirty="0"/>
              <a:t>B</a:t>
            </a:r>
            <a:r>
              <a:rPr lang="he-IL" altLang="en-US" dirty="0"/>
              <a:t> לא משפיע על הקצב והגדלת ריכוזו של </a:t>
            </a:r>
            <a:r>
              <a:rPr lang="en-US" altLang="en-US" dirty="0"/>
              <a:t>A</a:t>
            </a:r>
            <a:r>
              <a:rPr lang="he-IL" altLang="en-US" dirty="0"/>
              <a:t> פי 2</a:t>
            </a:r>
            <a:r>
              <a:rPr lang="en-US" altLang="en-US" dirty="0"/>
              <a:t> </a:t>
            </a:r>
            <a:r>
              <a:rPr lang="he-IL" altLang="en-US" dirty="0"/>
              <a:t> מגדילה את קצב התגובה פי 4 ?</a:t>
            </a:r>
            <a:endParaRPr lang="en-US" altLang="en-US" dirty="0"/>
          </a:p>
          <a:p>
            <a:endParaRPr lang="he-IL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1FE29-B376-6340-67E1-4656384FFC08}"/>
              </a:ext>
            </a:extLst>
          </p:cNvPr>
          <p:cNvSpPr txBox="1"/>
          <p:nvPr/>
        </p:nvSpPr>
        <p:spPr>
          <a:xfrm>
            <a:off x="684213" y="3860800"/>
            <a:ext cx="7920037" cy="83185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סדר אפס עבור מגיב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</a:t>
            </a:r>
            <a:endParaRPr lang="he-IL" sz="2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he-IL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סדר 2 עבור מגיב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</a:t>
            </a:r>
            <a:endParaRPr lang="he-IL" sz="2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כותרת 1">
            <a:extLst>
              <a:ext uri="{FF2B5EF4-FFF2-40B4-BE49-F238E27FC236}">
                <a16:creationId xmlns:a16="http://schemas.microsoft.com/office/drawing/2014/main" id="{AB3A68EA-564B-6DDD-3421-B49E4525D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he-IL" altLang="en-US"/>
              <a:t>שאלה 1 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280E399-E04B-76EE-12DD-1CDCB806FF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6613" y="954088"/>
            <a:ext cx="8067675" cy="4337050"/>
          </a:xfrm>
        </p:spPr>
        <p:txBody>
          <a:bodyPr/>
          <a:lstStyle/>
          <a:p>
            <a:pPr eaLnBrk="1" hangingPunct="1"/>
            <a:r>
              <a:rPr lang="he-IL" altLang="en-US"/>
              <a:t>ב. נקבע קצב התגובה התחלתי עבור התגובה </a:t>
            </a:r>
            <a:endParaRPr lang="en-US" altLang="en-US">
              <a:cs typeface="Aharoni" panose="02010803020104030203" pitchFamily="2" charset="-79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>
                <a:cs typeface="Aharoni" panose="02010803020104030203" pitchFamily="2" charset="-79"/>
              </a:rPr>
              <a:t>A + B →C +D</a:t>
            </a:r>
            <a:r>
              <a:rPr lang="he-IL" altLang="en-US"/>
              <a:t>  </a:t>
            </a:r>
            <a:endParaRPr lang="en-US" altLang="en-US"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cs typeface="Aharoni" panose="02010803020104030203" pitchFamily="2" charset="-79"/>
              </a:rPr>
              <a:t> </a:t>
            </a:r>
            <a:endParaRPr lang="he-IL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/>
              <a:t>מהו סדר התגובה ביחס ל-</a:t>
            </a:r>
            <a:r>
              <a:rPr lang="en-US" altLang="en-US">
                <a:cs typeface="Aharoni" panose="02010803020104030203" pitchFamily="2" charset="-79"/>
              </a:rPr>
              <a:t>A</a:t>
            </a:r>
            <a:r>
              <a:rPr lang="he-IL" altLang="en-US"/>
              <a:t> ול – </a:t>
            </a:r>
            <a:r>
              <a:rPr lang="en-US" altLang="en-US">
                <a:cs typeface="Aharoni" panose="02010803020104030203" pitchFamily="2" charset="-79"/>
              </a:rPr>
              <a:t>B</a:t>
            </a:r>
            <a:r>
              <a:rPr lang="he-IL" altLang="en-US"/>
              <a:t> 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>
                <a:solidFill>
                  <a:srgbClr val="0070C0"/>
                </a:solidFill>
              </a:rPr>
              <a:t>תשובה: סדר 1 ל-</a:t>
            </a:r>
            <a:r>
              <a:rPr lang="en-US" altLang="en-US">
                <a:solidFill>
                  <a:srgbClr val="0070C0"/>
                </a:solidFill>
                <a:cs typeface="Aharoni" panose="02010803020104030203" pitchFamily="2" charset="-79"/>
              </a:rPr>
              <a:t>A</a:t>
            </a:r>
            <a:r>
              <a:rPr lang="he-IL" altLang="en-US">
                <a:solidFill>
                  <a:srgbClr val="0070C0"/>
                </a:solidFill>
              </a:rPr>
              <a:t>. </a:t>
            </a:r>
            <a:r>
              <a:rPr lang="en-US" altLang="en-US" i="1">
                <a:cs typeface="Aharoni" panose="02010803020104030203" pitchFamily="2" charset="-79"/>
              </a:rPr>
              <a:t>k </a:t>
            </a:r>
            <a:r>
              <a:rPr lang="en-US" altLang="en-US" b="1">
                <a:solidFill>
                  <a:srgbClr val="3366FF"/>
                </a:solidFill>
                <a:cs typeface="Aharoni" panose="02010803020104030203" pitchFamily="2" charset="-79"/>
              </a:rPr>
              <a:t>[A]</a:t>
            </a:r>
            <a:r>
              <a:rPr lang="en-US" altLang="en-US" b="1">
                <a:cs typeface="Aharoni" panose="02010803020104030203" pitchFamily="2" charset="-79"/>
              </a:rPr>
              <a:t> </a:t>
            </a:r>
            <a:r>
              <a:rPr lang="en-US" altLang="en-US" b="1" baseline="30000">
                <a:solidFill>
                  <a:schemeClr val="accent2"/>
                </a:solidFill>
                <a:cs typeface="Aharoni" panose="02010803020104030203" pitchFamily="2" charset="-79"/>
              </a:rPr>
              <a:t>1 </a:t>
            </a:r>
            <a:r>
              <a:rPr lang="en-US" altLang="en-US" b="1">
                <a:solidFill>
                  <a:srgbClr val="3366FF"/>
                </a:solidFill>
                <a:cs typeface="Aharoni" panose="02010803020104030203" pitchFamily="2" charset="-79"/>
              </a:rPr>
              <a:t>[B]</a:t>
            </a:r>
            <a:r>
              <a:rPr lang="en-US" altLang="en-US" b="1">
                <a:cs typeface="Aharoni" panose="02010803020104030203" pitchFamily="2" charset="-79"/>
              </a:rPr>
              <a:t> </a:t>
            </a:r>
            <a:r>
              <a:rPr lang="en-US" altLang="en-US" b="1" baseline="30000">
                <a:solidFill>
                  <a:schemeClr val="accent2"/>
                </a:solidFill>
                <a:cs typeface="Aharoni" panose="02010803020104030203" pitchFamily="2" charset="-79"/>
              </a:rPr>
              <a:t>X </a:t>
            </a:r>
            <a:endParaRPr lang="he-IL" altLang="en-US">
              <a:solidFill>
                <a:srgbClr val="0070C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</p:txBody>
      </p:sp>
      <p:graphicFrame>
        <p:nvGraphicFramePr>
          <p:cNvPr id="5" name="טבלה 4">
            <a:extLst>
              <a:ext uri="{FF2B5EF4-FFF2-40B4-BE49-F238E27FC236}">
                <a16:creationId xmlns:a16="http://schemas.microsoft.com/office/drawing/2014/main" id="{560953C7-9A03-F8E4-376C-FB2A3FA42E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057203"/>
              </p:ext>
            </p:extLst>
          </p:nvPr>
        </p:nvGraphicFramePr>
        <p:xfrm>
          <a:off x="1376364" y="2303463"/>
          <a:ext cx="7335836" cy="3111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74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3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6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1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9093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ניסוי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[</a:t>
                      </a:r>
                      <a:r>
                        <a:rPr lang="en-US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A</a:t>
                      </a:r>
                      <a:r>
                        <a:rPr lang="he-IL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]  ריכוז התחלתי</a:t>
                      </a:r>
                      <a:r>
                        <a:rPr lang="en-US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M  </a:t>
                      </a:r>
                      <a:endParaRPr lang="he-IL" sz="24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[</a:t>
                      </a:r>
                      <a:r>
                        <a:rPr lang="en-US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B</a:t>
                      </a:r>
                      <a:r>
                        <a:rPr lang="he-IL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] ריכוז התחלתי</a:t>
                      </a:r>
                      <a:r>
                        <a:rPr lang="en-US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   M </a:t>
                      </a:r>
                      <a:endParaRPr lang="he-IL" sz="24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קצב תגובה התחלתי </a:t>
                      </a:r>
                      <a:r>
                        <a:rPr lang="en-US" sz="2400" dirty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M/s</a:t>
                      </a:r>
                      <a:endParaRPr lang="he-IL" sz="24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10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1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0.185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0.133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0.000335</a:t>
                      </a:r>
                    </a:p>
                  </a:txBody>
                  <a:tcPr marL="91450" marR="91450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10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2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0.185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0.266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0.001340</a:t>
                      </a:r>
                    </a:p>
                  </a:txBody>
                  <a:tcPr marL="91450" marR="91450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10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3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0.370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0.133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0.000675</a:t>
                      </a:r>
                    </a:p>
                  </a:txBody>
                  <a:tcPr marL="91450" marR="91450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10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4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0.370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0.266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0.002700</a:t>
                      </a:r>
                    </a:p>
                  </a:txBody>
                  <a:tcPr marL="91450" marR="91450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45E8ADA2-0B63-FB30-415C-2A6A0B253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11300" y="3563938"/>
            <a:ext cx="5175250" cy="404812"/>
          </a:xfrm>
          <a:prstGeom prst="rect">
            <a:avLst/>
          </a:prstGeom>
          <a:noFill/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AutoShape 36" descr="חץ">
            <a:extLst>
              <a:ext uri="{FF2B5EF4-FFF2-40B4-BE49-F238E27FC236}">
                <a16:creationId xmlns:a16="http://schemas.microsoft.com/office/drawing/2014/main" id="{1BD332DC-1078-AB0C-0808-8141431C3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3833813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8" name="AutoShape 36" descr="חץ">
            <a:extLst>
              <a:ext uri="{FF2B5EF4-FFF2-40B4-BE49-F238E27FC236}">
                <a16:creationId xmlns:a16="http://schemas.microsoft.com/office/drawing/2014/main" id="{633F1E63-5D1E-CC2A-20C3-8FDB2D019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788" y="3833813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59D9D3-4361-C35D-A37F-E24448E3F13C}"/>
              </a:ext>
            </a:extLst>
          </p:cNvPr>
          <p:cNvSpPr/>
          <p:nvPr/>
        </p:nvSpPr>
        <p:spPr>
          <a:xfrm>
            <a:off x="4773845" y="3924055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D05E80-5E2C-6FC9-5FCC-894BB82B1C6C}"/>
              </a:ext>
            </a:extLst>
          </p:cNvPr>
          <p:cNvSpPr/>
          <p:nvPr/>
        </p:nvSpPr>
        <p:spPr>
          <a:xfrm>
            <a:off x="926595" y="3879050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ctangle 11" descr="חץ">
            <a:extLst>
              <a:ext uri="{FF2B5EF4-FFF2-40B4-BE49-F238E27FC236}">
                <a16:creationId xmlns:a16="http://schemas.microsoft.com/office/drawing/2014/main" id="{7E72B868-4837-F40C-48CC-6D0B31E542F2}"/>
              </a:ext>
            </a:extLst>
          </p:cNvPr>
          <p:cNvSpPr/>
          <p:nvPr/>
        </p:nvSpPr>
        <p:spPr>
          <a:xfrm>
            <a:off x="1466850" y="4508500"/>
            <a:ext cx="5175250" cy="406400"/>
          </a:xfrm>
          <a:prstGeom prst="rect">
            <a:avLst/>
          </a:prstGeom>
          <a:noFill/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B98016-EE1E-A91D-46D7-EB8C4D43F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11300" y="4059238"/>
            <a:ext cx="5175250" cy="404812"/>
          </a:xfrm>
          <a:prstGeom prst="rect">
            <a:avLst/>
          </a:prstGeom>
          <a:noFill/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AutoShape 36" descr="חץ">
            <a:extLst>
              <a:ext uri="{FF2B5EF4-FFF2-40B4-BE49-F238E27FC236}">
                <a16:creationId xmlns:a16="http://schemas.microsoft.com/office/drawing/2014/main" id="{EED83669-7D97-B210-D2B6-77BE266B0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4329113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9" name="AutoShape 36" descr="חץ">
            <a:extLst>
              <a:ext uri="{FF2B5EF4-FFF2-40B4-BE49-F238E27FC236}">
                <a16:creationId xmlns:a16="http://schemas.microsoft.com/office/drawing/2014/main" id="{F2DA0206-2F3A-67E1-D5E7-B12036F72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788" y="4329113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D463ED-D07F-A4AF-DC08-384642D5A2F2}"/>
              </a:ext>
            </a:extLst>
          </p:cNvPr>
          <p:cNvSpPr/>
          <p:nvPr/>
        </p:nvSpPr>
        <p:spPr>
          <a:xfrm>
            <a:off x="4773845" y="4419110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4ED3F8-D106-7618-DBAA-04BB6037277F}"/>
              </a:ext>
            </a:extLst>
          </p:cNvPr>
          <p:cNvSpPr/>
          <p:nvPr/>
        </p:nvSpPr>
        <p:spPr>
          <a:xfrm>
            <a:off x="926595" y="4374105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6E75FED-11D9-FF58-CCF5-320DFFF5D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66850" y="5003800"/>
            <a:ext cx="5175250" cy="404813"/>
          </a:xfrm>
          <a:prstGeom prst="rect">
            <a:avLst/>
          </a:prstGeom>
          <a:noFill/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7" grpId="0" animBg="1"/>
      <p:bldP spid="18" grpId="0" animBg="1"/>
      <p:bldP spid="19" grpId="0" animBg="1"/>
      <p:bldP spid="22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כותרת 1">
            <a:extLst>
              <a:ext uri="{FF2B5EF4-FFF2-40B4-BE49-F238E27FC236}">
                <a16:creationId xmlns:a16="http://schemas.microsoft.com/office/drawing/2014/main" id="{B02786F7-6106-1182-7D33-255CF43E8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dirty="0"/>
              <a:t> </a:t>
            </a:r>
            <a:r>
              <a:rPr lang="he-IL" altLang="en-US" dirty="0"/>
              <a:t>שאלה 1 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0565AED-16E1-6E84-3039-44BAA6AB31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6613" y="954088"/>
            <a:ext cx="8067675" cy="4337050"/>
          </a:xfrm>
        </p:spPr>
        <p:txBody>
          <a:bodyPr/>
          <a:lstStyle/>
          <a:p>
            <a:pPr eaLnBrk="1" hangingPunct="1"/>
            <a:r>
              <a:rPr lang="he-IL" altLang="en-US"/>
              <a:t>ב. נקבע קצב התגובה התחלתי עבור התגובה </a:t>
            </a:r>
            <a:endParaRPr lang="en-US" altLang="en-US">
              <a:cs typeface="Aharoni" panose="02010803020104030203" pitchFamily="2" charset="-79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>
                <a:cs typeface="Aharoni" panose="02010803020104030203" pitchFamily="2" charset="-79"/>
              </a:rPr>
              <a:t>A + B →C +D</a:t>
            </a:r>
            <a:r>
              <a:rPr lang="he-IL" altLang="en-US"/>
              <a:t>  </a:t>
            </a:r>
            <a:endParaRPr lang="en-US" altLang="en-US"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cs typeface="Aharoni" panose="02010803020104030203" pitchFamily="2" charset="-79"/>
              </a:rPr>
              <a:t> </a:t>
            </a:r>
            <a:endParaRPr lang="he-IL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/>
              <a:t>מהו סדר התגובה ביחס ל-</a:t>
            </a:r>
            <a:r>
              <a:rPr lang="en-US" altLang="en-US">
                <a:cs typeface="Aharoni" panose="02010803020104030203" pitchFamily="2" charset="-79"/>
              </a:rPr>
              <a:t>A</a:t>
            </a:r>
            <a:r>
              <a:rPr lang="he-IL" altLang="en-US"/>
              <a:t> ול – </a:t>
            </a:r>
            <a:r>
              <a:rPr lang="en-US" altLang="en-US">
                <a:cs typeface="Aharoni" panose="02010803020104030203" pitchFamily="2" charset="-79"/>
              </a:rPr>
              <a:t>B</a:t>
            </a:r>
            <a:r>
              <a:rPr lang="he-IL" altLang="en-US"/>
              <a:t> 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>
                <a:solidFill>
                  <a:srgbClr val="0070C0"/>
                </a:solidFill>
              </a:rPr>
              <a:t>תשובה: </a:t>
            </a:r>
            <a:r>
              <a:rPr lang="he-IL" altLang="en-US" b="1">
                <a:solidFill>
                  <a:srgbClr val="0070C0"/>
                </a:solidFill>
              </a:rPr>
              <a:t>סדר 2 ל-</a:t>
            </a:r>
            <a:r>
              <a:rPr lang="en-US" altLang="en-US" b="1">
                <a:solidFill>
                  <a:srgbClr val="0070C0"/>
                </a:solidFill>
                <a:cs typeface="Aharoni" panose="02010803020104030203" pitchFamily="2" charset="-79"/>
              </a:rPr>
              <a:t>B</a:t>
            </a:r>
            <a:r>
              <a:rPr lang="he-IL" altLang="en-US">
                <a:solidFill>
                  <a:srgbClr val="0070C0"/>
                </a:solidFill>
              </a:rPr>
              <a:t>, סדר 1 ל-</a:t>
            </a:r>
            <a:r>
              <a:rPr lang="en-US" altLang="en-US">
                <a:solidFill>
                  <a:srgbClr val="0070C0"/>
                </a:solidFill>
                <a:cs typeface="Aharoni" panose="02010803020104030203" pitchFamily="2" charset="-79"/>
              </a:rPr>
              <a:t>A</a:t>
            </a:r>
            <a:r>
              <a:rPr lang="he-IL" altLang="en-US">
                <a:solidFill>
                  <a:srgbClr val="0070C0"/>
                </a:solidFill>
              </a:rPr>
              <a:t>. </a:t>
            </a:r>
            <a:r>
              <a:rPr lang="en-US" altLang="en-US" i="1">
                <a:cs typeface="Aharoni" panose="02010803020104030203" pitchFamily="2" charset="-79"/>
              </a:rPr>
              <a:t>k </a:t>
            </a:r>
            <a:r>
              <a:rPr lang="en-US" altLang="en-US" b="1">
                <a:solidFill>
                  <a:srgbClr val="3366FF"/>
                </a:solidFill>
                <a:cs typeface="Aharoni" panose="02010803020104030203" pitchFamily="2" charset="-79"/>
              </a:rPr>
              <a:t>[A]</a:t>
            </a:r>
            <a:r>
              <a:rPr lang="en-US" altLang="en-US" b="1">
                <a:cs typeface="Aharoni" panose="02010803020104030203" pitchFamily="2" charset="-79"/>
              </a:rPr>
              <a:t> </a:t>
            </a:r>
            <a:r>
              <a:rPr lang="en-US" altLang="en-US" b="1" baseline="30000">
                <a:solidFill>
                  <a:schemeClr val="accent2"/>
                </a:solidFill>
                <a:cs typeface="Aharoni" panose="02010803020104030203" pitchFamily="2" charset="-79"/>
              </a:rPr>
              <a:t>1 </a:t>
            </a:r>
            <a:r>
              <a:rPr lang="en-US" altLang="en-US" b="1">
                <a:solidFill>
                  <a:srgbClr val="3366FF"/>
                </a:solidFill>
                <a:cs typeface="Aharoni" panose="02010803020104030203" pitchFamily="2" charset="-79"/>
              </a:rPr>
              <a:t>[B]</a:t>
            </a:r>
            <a:r>
              <a:rPr lang="en-US" altLang="en-US" b="1">
                <a:cs typeface="Aharoni" panose="02010803020104030203" pitchFamily="2" charset="-79"/>
              </a:rPr>
              <a:t> </a:t>
            </a:r>
            <a:r>
              <a:rPr lang="en-US" altLang="en-US" b="1" baseline="30000">
                <a:solidFill>
                  <a:schemeClr val="accent2"/>
                </a:solidFill>
                <a:cs typeface="Aharoni" panose="02010803020104030203" pitchFamily="2" charset="-79"/>
              </a:rPr>
              <a:t>2 </a:t>
            </a:r>
            <a:endParaRPr lang="he-IL" altLang="en-US">
              <a:solidFill>
                <a:srgbClr val="0070C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</p:txBody>
      </p:sp>
      <p:graphicFrame>
        <p:nvGraphicFramePr>
          <p:cNvPr id="5" name="טבלה 4">
            <a:extLst>
              <a:ext uri="{FF2B5EF4-FFF2-40B4-BE49-F238E27FC236}">
                <a16:creationId xmlns:a16="http://schemas.microsoft.com/office/drawing/2014/main" id="{6E3C0779-2D66-099D-30AC-0087BBD40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268808"/>
              </p:ext>
            </p:extLst>
          </p:nvPr>
        </p:nvGraphicFramePr>
        <p:xfrm>
          <a:off x="1376364" y="2303463"/>
          <a:ext cx="7335836" cy="3111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74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3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6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1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9093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303000"/>
                          </a:solidFill>
                        </a:rPr>
                        <a:t>ניסוי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303000"/>
                          </a:solidFill>
                        </a:rPr>
                        <a:t>[</a:t>
                      </a:r>
                      <a:r>
                        <a:rPr lang="en-US" sz="2400" dirty="0">
                          <a:solidFill>
                            <a:srgbClr val="303000"/>
                          </a:solidFill>
                        </a:rPr>
                        <a:t>A</a:t>
                      </a:r>
                      <a:r>
                        <a:rPr lang="he-IL" sz="2400" dirty="0">
                          <a:solidFill>
                            <a:srgbClr val="303000"/>
                          </a:solidFill>
                        </a:rPr>
                        <a:t>]  ריכוז התחלתי</a:t>
                      </a:r>
                      <a:r>
                        <a:rPr lang="en-US" sz="2400" dirty="0">
                          <a:solidFill>
                            <a:srgbClr val="303000"/>
                          </a:solidFill>
                        </a:rPr>
                        <a:t> M  </a:t>
                      </a:r>
                      <a:endParaRPr lang="he-IL" sz="2400" dirty="0">
                        <a:solidFill>
                          <a:srgbClr val="303000"/>
                        </a:solidFill>
                      </a:endParaRP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303000"/>
                          </a:solidFill>
                        </a:rPr>
                        <a:t>[</a:t>
                      </a:r>
                      <a:r>
                        <a:rPr lang="en-US" sz="2400" dirty="0">
                          <a:solidFill>
                            <a:srgbClr val="303000"/>
                          </a:solidFill>
                        </a:rPr>
                        <a:t>B</a:t>
                      </a:r>
                      <a:r>
                        <a:rPr lang="he-IL" sz="2400" dirty="0">
                          <a:solidFill>
                            <a:srgbClr val="303000"/>
                          </a:solidFill>
                        </a:rPr>
                        <a:t>] ריכוז התחלתי</a:t>
                      </a:r>
                      <a:r>
                        <a:rPr lang="en-US" sz="2400" dirty="0">
                          <a:solidFill>
                            <a:srgbClr val="303000"/>
                          </a:solidFill>
                        </a:rPr>
                        <a:t>    M </a:t>
                      </a:r>
                      <a:endParaRPr lang="he-IL" sz="2400" dirty="0">
                        <a:solidFill>
                          <a:srgbClr val="303000"/>
                        </a:solidFill>
                      </a:endParaRP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303000"/>
                          </a:solidFill>
                        </a:rPr>
                        <a:t>קצב תגובה התחלתי </a:t>
                      </a:r>
                      <a:r>
                        <a:rPr lang="en-US" sz="2400" dirty="0">
                          <a:solidFill>
                            <a:srgbClr val="303000"/>
                          </a:solidFill>
                        </a:rPr>
                        <a:t>M/s</a:t>
                      </a:r>
                      <a:endParaRPr lang="he-IL" sz="2400" dirty="0">
                        <a:solidFill>
                          <a:srgbClr val="303000"/>
                        </a:solidFill>
                      </a:endParaRPr>
                    </a:p>
                  </a:txBody>
                  <a:tcPr marL="91450" marR="91450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10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1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0.185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0.133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0.000335</a:t>
                      </a:r>
                    </a:p>
                  </a:txBody>
                  <a:tcPr marL="91450" marR="91450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10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2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0.185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0.266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0.001340</a:t>
                      </a:r>
                    </a:p>
                  </a:txBody>
                  <a:tcPr marL="91450" marR="91450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10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3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0.370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0.133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0.000675</a:t>
                      </a:r>
                    </a:p>
                  </a:txBody>
                  <a:tcPr marL="91450" marR="91450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10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4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0.370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0.266</a:t>
                      </a:r>
                    </a:p>
                  </a:txBody>
                  <a:tcPr marL="91450" marR="91450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/>
                        <a:t>0.002700</a:t>
                      </a:r>
                    </a:p>
                  </a:txBody>
                  <a:tcPr marL="91450" marR="91450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8BDE89B9-85E6-5D95-A09B-B2BEC4DB8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11300" y="3563938"/>
            <a:ext cx="5175250" cy="900112"/>
          </a:xfrm>
          <a:prstGeom prst="rect">
            <a:avLst/>
          </a:prstGeom>
          <a:noFill/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AutoShape 36">
            <a:extLst>
              <a:ext uri="{FF2B5EF4-FFF2-40B4-BE49-F238E27FC236}">
                <a16:creationId xmlns:a16="http://schemas.microsoft.com/office/drawing/2014/main" id="{B7D8AA00-F69E-951B-0B3C-C8F14A81F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608388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8" name="AutoShape 36">
            <a:extLst>
              <a:ext uri="{FF2B5EF4-FFF2-40B4-BE49-F238E27FC236}">
                <a16:creationId xmlns:a16="http://schemas.microsoft.com/office/drawing/2014/main" id="{7905F8D0-D9E7-3F11-FE61-DBB1EAB23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7338" y="3608388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B2648B-4385-613E-1AE8-B702256B8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35297" y="3654025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288EE4-ACE4-B133-82E4-7A0D698AE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1600" y="3654025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4x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30EC0C-D098-3B24-E330-F4728D46FB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66850" y="4508500"/>
            <a:ext cx="5175250" cy="900113"/>
          </a:xfrm>
          <a:prstGeom prst="rect">
            <a:avLst/>
          </a:prstGeom>
          <a:noFill/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AutoShape 36">
            <a:extLst>
              <a:ext uri="{FF2B5EF4-FFF2-40B4-BE49-F238E27FC236}">
                <a16:creationId xmlns:a16="http://schemas.microsoft.com/office/drawing/2014/main" id="{84B052AD-A104-4444-533C-98D618FAE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6950" y="4554538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4" name="AutoShape 36">
            <a:extLst>
              <a:ext uri="{FF2B5EF4-FFF2-40B4-BE49-F238E27FC236}">
                <a16:creationId xmlns:a16="http://schemas.microsoft.com/office/drawing/2014/main" id="{6B9C6C70-2AF4-ECAD-F730-BEB56F2DE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1300" y="4554538"/>
            <a:ext cx="203200" cy="785812"/>
          </a:xfrm>
          <a:prstGeom prst="curvedRightArrow">
            <a:avLst>
              <a:gd name="adj1" fmla="val 77344"/>
              <a:gd name="adj2" fmla="val 154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766B54-05CF-CFAD-9080-A7A532579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90292" y="4599130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2DB822A-4911-80D2-743F-D29D5634FD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6595" y="4599130"/>
            <a:ext cx="58541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4x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כותרת 1">
            <a:extLst>
              <a:ext uri="{FF2B5EF4-FFF2-40B4-BE49-F238E27FC236}">
                <a16:creationId xmlns:a16="http://schemas.microsoft.com/office/drawing/2014/main" id="{F6B06464-10FC-D852-468A-0520B5C97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altLang="en-US"/>
              <a:t>ידוע חוק הקצב </a:t>
            </a:r>
            <a:r>
              <a:rPr lang="en-US" altLang="en-US" i="1">
                <a:cs typeface="Aharoni" panose="02010803020104030203" pitchFamily="2" charset="-79"/>
              </a:rPr>
              <a:t>k </a:t>
            </a:r>
            <a:r>
              <a:rPr lang="en-US" altLang="en-US" b="1">
                <a:solidFill>
                  <a:srgbClr val="3366FF"/>
                </a:solidFill>
                <a:cs typeface="Aharoni" panose="02010803020104030203" pitchFamily="2" charset="-79"/>
              </a:rPr>
              <a:t>[A]</a:t>
            </a:r>
            <a:r>
              <a:rPr lang="en-US" altLang="en-US" b="1">
                <a:cs typeface="Aharoni" panose="02010803020104030203" pitchFamily="2" charset="-79"/>
              </a:rPr>
              <a:t> </a:t>
            </a:r>
            <a:r>
              <a:rPr lang="en-US" altLang="en-US" b="1" baseline="30000">
                <a:solidFill>
                  <a:schemeClr val="accent2"/>
                </a:solidFill>
                <a:cs typeface="Aharoni" panose="02010803020104030203" pitchFamily="2" charset="-79"/>
              </a:rPr>
              <a:t>1 </a:t>
            </a:r>
            <a:r>
              <a:rPr lang="en-US" altLang="en-US" b="1">
                <a:solidFill>
                  <a:srgbClr val="3366FF"/>
                </a:solidFill>
                <a:cs typeface="Aharoni" panose="02010803020104030203" pitchFamily="2" charset="-79"/>
              </a:rPr>
              <a:t>[B]</a:t>
            </a:r>
            <a:r>
              <a:rPr lang="en-US" altLang="en-US" b="1">
                <a:cs typeface="Aharoni" panose="02010803020104030203" pitchFamily="2" charset="-79"/>
              </a:rPr>
              <a:t> </a:t>
            </a:r>
            <a:r>
              <a:rPr lang="en-US" altLang="en-US" b="1" baseline="30000">
                <a:solidFill>
                  <a:schemeClr val="accent2"/>
                </a:solidFill>
                <a:cs typeface="Aharoni" panose="02010803020104030203" pitchFamily="2" charset="-79"/>
              </a:rPr>
              <a:t>2</a:t>
            </a:r>
            <a:endParaRPr lang="he-IL" altLang="en-US"/>
          </a:p>
        </p:txBody>
      </p:sp>
      <p:sp>
        <p:nvSpPr>
          <p:cNvPr id="51203" name="מציין מיקום של מספר שקופית 3">
            <a:extLst>
              <a:ext uri="{FF2B5EF4-FFF2-40B4-BE49-F238E27FC236}">
                <a16:creationId xmlns:a16="http://schemas.microsoft.com/office/drawing/2014/main" id="{0B57FD71-B65C-B8D1-C1A1-793CD9A4F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717C6A-1012-464D-BF1A-B619A36EC7BD}" type="slidenum">
              <a:rPr lang="he-IL" altLang="en-US"/>
              <a:pPr eaLnBrk="1" hangingPunct="1"/>
              <a:t>47</a:t>
            </a:fld>
            <a:endParaRPr lang="en-US" alt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78446AA-6C00-6ED1-7243-B1A16396AFC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he-IL" altLang="en-US"/>
              <a:t>ג. מהו קצב התגובה הממוצע     </a:t>
            </a:r>
            <a:r>
              <a:rPr lang="en-US" altLang="en-US">
                <a:cs typeface="Aharoni" panose="02010803020104030203" pitchFamily="2" charset="-79"/>
              </a:rPr>
              <a:t>A + B →C +D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/>
              <a:t>כאשר הריכוזים ההתחלתיים של  המגיבים הם 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/>
              <a:t>   [</a:t>
            </a:r>
            <a:r>
              <a:rPr lang="en-US" altLang="en-US">
                <a:cs typeface="Aharoni" panose="02010803020104030203" pitchFamily="2" charset="-79"/>
              </a:rPr>
              <a:t>A</a:t>
            </a:r>
            <a:r>
              <a:rPr lang="he-IL" altLang="en-US"/>
              <a:t>]  =</a:t>
            </a:r>
            <a:r>
              <a:rPr lang="en-US" altLang="en-US">
                <a:cs typeface="Aharoni" panose="02010803020104030203" pitchFamily="2" charset="-79"/>
              </a:rPr>
              <a:t> M</a:t>
            </a:r>
            <a:r>
              <a:rPr lang="he-IL" altLang="en-US"/>
              <a:t>0.35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/>
              <a:t>   [</a:t>
            </a:r>
            <a:r>
              <a:rPr lang="en-US" altLang="en-US">
                <a:cs typeface="Aharoni" panose="02010803020104030203" pitchFamily="2" charset="-79"/>
              </a:rPr>
              <a:t>=   [B</a:t>
            </a:r>
            <a:r>
              <a:rPr lang="he-IL" altLang="en-US"/>
              <a:t> </a:t>
            </a:r>
            <a:r>
              <a:rPr lang="en-US" altLang="en-US">
                <a:cs typeface="Aharoni" panose="02010803020104030203" pitchFamily="2" charset="-79"/>
              </a:rPr>
              <a:t>M</a:t>
            </a:r>
            <a:r>
              <a:rPr lang="he-IL" altLang="en-US"/>
              <a:t>0.35</a:t>
            </a:r>
            <a:endParaRPr lang="en-US" altLang="en-US"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70C0"/>
                </a:solidFill>
                <a:cs typeface="Aharoni" panose="02010803020104030203" pitchFamily="2" charset="-79"/>
              </a:rPr>
              <a:t> </a:t>
            </a:r>
            <a:endParaRPr lang="en-US" altLang="en-US"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>
                <a:solidFill>
                  <a:srgbClr val="0070C0"/>
                </a:solidFill>
              </a:rPr>
              <a:t>תשובה: חישוב קבוע הקצב מתוך קצב תגובה ידוע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>
                <a:solidFill>
                  <a:srgbClr val="0070C0"/>
                </a:solidFill>
              </a:rPr>
              <a:t> קצב תגובה = </a:t>
            </a:r>
            <a:r>
              <a:rPr lang="en-US" altLang="en-US" i="1">
                <a:solidFill>
                  <a:srgbClr val="0070C0"/>
                </a:solidFill>
                <a:cs typeface="Aharoni" panose="02010803020104030203" pitchFamily="2" charset="-79"/>
              </a:rPr>
              <a:t>k </a:t>
            </a:r>
            <a:r>
              <a:rPr lang="en-US" altLang="en-US" b="1">
                <a:solidFill>
                  <a:srgbClr val="0070C0"/>
                </a:solidFill>
                <a:cs typeface="Aharoni" panose="02010803020104030203" pitchFamily="2" charset="-79"/>
              </a:rPr>
              <a:t>[A] [B] </a:t>
            </a:r>
            <a:r>
              <a:rPr lang="en-US" altLang="en-US" b="1" baseline="30000">
                <a:solidFill>
                  <a:srgbClr val="0070C0"/>
                </a:solidFill>
                <a:cs typeface="Aharoni" panose="02010803020104030203" pitchFamily="2" charset="-79"/>
              </a:rPr>
              <a:t>2 </a:t>
            </a:r>
            <a:endParaRPr lang="he-IL" altLang="en-US" b="1" baseline="30000">
              <a:solidFill>
                <a:srgbClr val="0070C0"/>
              </a:solidFill>
              <a:cs typeface="Aharoni" panose="02010803020104030203" pitchFamily="2" charset="-79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>
                <a:solidFill>
                  <a:srgbClr val="0070C0"/>
                </a:solidFill>
              </a:rPr>
              <a:t>קצב תגובה = </a:t>
            </a:r>
            <a:r>
              <a:rPr lang="en-US" altLang="en-US" i="1">
                <a:solidFill>
                  <a:srgbClr val="0070C0"/>
                </a:solidFill>
                <a:cs typeface="Aharoni" panose="02010803020104030203" pitchFamily="2" charset="-79"/>
              </a:rPr>
              <a:t>k </a:t>
            </a:r>
            <a:r>
              <a:rPr lang="en-US" altLang="en-US" b="1">
                <a:solidFill>
                  <a:srgbClr val="0070C0"/>
                </a:solidFill>
                <a:cs typeface="Aharoni" panose="02010803020104030203" pitchFamily="2" charset="-79"/>
              </a:rPr>
              <a:t>[0.35] [0.35] </a:t>
            </a:r>
            <a:r>
              <a:rPr lang="en-US" altLang="en-US" b="1" baseline="30000">
                <a:solidFill>
                  <a:srgbClr val="0070C0"/>
                </a:solidFill>
                <a:cs typeface="Aharoni" panose="02010803020104030203" pitchFamily="2" charset="-79"/>
              </a:rPr>
              <a:t>2</a:t>
            </a:r>
            <a:endParaRPr lang="he-IL" altLang="en-US" b="1" baseline="30000">
              <a:solidFill>
                <a:srgbClr val="0070C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e-IL" altLang="en-US" i="1">
                <a:solidFill>
                  <a:srgbClr val="0070C0"/>
                </a:solidFill>
              </a:rPr>
              <a:t>חישוב קצב תגובה חדש = </a:t>
            </a:r>
            <a:r>
              <a:rPr lang="en-US" altLang="en-US" i="1">
                <a:solidFill>
                  <a:srgbClr val="0070C0"/>
                </a:solidFill>
                <a:cs typeface="Aharoni" panose="02010803020104030203" pitchFamily="2" charset="-79"/>
              </a:rPr>
              <a:t> </a:t>
            </a:r>
            <a:r>
              <a:rPr lang="he-IL" altLang="en-US" i="1">
                <a:solidFill>
                  <a:srgbClr val="0070C0"/>
                </a:solidFill>
              </a:rPr>
              <a:t>0.0437</a:t>
            </a:r>
            <a:endParaRPr lang="he-IL" altLang="en-US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1ADDBF-1E5E-27C0-03CC-5BD1350A61D1}"/>
              </a:ext>
            </a:extLst>
          </p:cNvPr>
          <p:cNvSpPr/>
          <p:nvPr/>
        </p:nvSpPr>
        <p:spPr>
          <a:xfrm>
            <a:off x="3311525" y="2933700"/>
            <a:ext cx="167481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kern="0" dirty="0">
                <a:solidFill>
                  <a:srgbClr val="660033"/>
                </a:solidFill>
                <a:latin typeface="Arial"/>
                <a:cs typeface="Aharoni" pitchFamily="2" charset="-79"/>
              </a:rPr>
              <a:t>k = 0.102</a:t>
            </a:r>
            <a:endParaRPr 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CAC1A88C-539D-8650-2C4E-25D719AE1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e-IL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סדר תגובה</a:t>
            </a:r>
            <a:r>
              <a:rPr lang="he-IL" sz="3600" dirty="0"/>
              <a:t> שאלות לדוגמה</a:t>
            </a:r>
            <a:r>
              <a:rPr lang="en-US" sz="3600" dirty="0"/>
              <a:t> </a:t>
            </a:r>
            <a:r>
              <a:rPr lang="he-IL" sz="3600" dirty="0"/>
              <a:t>(ספר </a:t>
            </a:r>
            <a:r>
              <a:rPr lang="he-IL" sz="3600" dirty="0" err="1"/>
              <a:t>עמ</a:t>
            </a:r>
            <a:r>
              <a:rPr lang="he-IL" sz="3600" dirty="0"/>
              <a:t> 93)</a:t>
            </a:r>
            <a:endParaRPr lang="en-US" sz="3600" dirty="0"/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2E37271C-0F17-8270-7146-758877E845A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4724400" cy="48895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e-IL" sz="2400" dirty="0"/>
              <a:t>1. עבור פירוק חנקן דו חמצני :        </a:t>
            </a:r>
            <a:r>
              <a:rPr lang="en-US" sz="2400" dirty="0"/>
              <a:t>  2NO</a:t>
            </a:r>
            <a:r>
              <a:rPr lang="en-US" sz="2400" baseline="-25000" dirty="0"/>
              <a:t>2</a:t>
            </a:r>
            <a:r>
              <a:rPr lang="en-US" sz="2400" dirty="0"/>
              <a:t>(g)→ 2NO(g) + O</a:t>
            </a:r>
            <a:r>
              <a:rPr lang="en-US" sz="2400" baseline="-25000" dirty="0"/>
              <a:t>2</a:t>
            </a:r>
            <a:r>
              <a:rPr lang="en-US" sz="2400" dirty="0"/>
              <a:t>(g)</a:t>
            </a:r>
            <a:endParaRPr lang="he-IL" sz="2400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     נמצא באופן ניסויי כי: 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                  קצב = </a:t>
            </a:r>
            <a:r>
              <a:rPr lang="en-US" sz="2400" dirty="0"/>
              <a:t>k [NO</a:t>
            </a:r>
            <a:r>
              <a:rPr lang="en-US" sz="2400" baseline="-25000" dirty="0"/>
              <a:t>2</a:t>
            </a:r>
            <a:r>
              <a:rPr lang="en-US" sz="2400" dirty="0"/>
              <a:t>]</a:t>
            </a:r>
            <a:r>
              <a:rPr lang="en-US" sz="2400" baseline="30000" dirty="0"/>
              <a:t>2</a:t>
            </a:r>
            <a:endParaRPr lang="he-IL" sz="2400" baseline="30000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   השלימו את החסר בטבלה 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א. </a:t>
            </a:r>
            <a:r>
              <a:rPr lang="he-IL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חישוב קבוע הקצב מהנתון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ב. חישוב הקצב במקרה 2 ובמקרה 3 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he-IL" sz="2400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2400" dirty="0"/>
          </a:p>
        </p:txBody>
      </p:sp>
      <p:graphicFrame>
        <p:nvGraphicFramePr>
          <p:cNvPr id="76832" name="Group 32">
            <a:extLst>
              <a:ext uri="{FF2B5EF4-FFF2-40B4-BE49-F238E27FC236}">
                <a16:creationId xmlns:a16="http://schemas.microsoft.com/office/drawing/2014/main" id="{F0FA7326-BB2E-7099-6A9E-E9BC0B6363F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93809445"/>
              </p:ext>
            </p:extLst>
          </p:nvPr>
        </p:nvGraphicFramePr>
        <p:xfrm>
          <a:off x="4706938" y="1544638"/>
          <a:ext cx="3800475" cy="4951506"/>
        </p:xfrm>
        <a:graphic>
          <a:graphicData uri="http://schemas.openxmlformats.org/drawingml/2006/table">
            <a:tbl>
              <a:tblPr rtl="1" firstRow="1"/>
              <a:tblGrid>
                <a:gridCol w="69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5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5438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ניסוי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התחלתי של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התחלתי (מול לליטר × דקה)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81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1.0x 10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4x 10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-6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340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2.0x 10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81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3.0x 10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250" name="מציין מיקום של מספר שקופית 6">
            <a:extLst>
              <a:ext uri="{FF2B5EF4-FFF2-40B4-BE49-F238E27FC236}">
                <a16:creationId xmlns:a16="http://schemas.microsoft.com/office/drawing/2014/main" id="{41EFFF43-8934-1576-1403-1DA972BF5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8FFC36-FD11-40EF-A001-480A38D32D0D}" type="slidenum">
              <a:rPr lang="he-IL" altLang="en-US"/>
              <a:pPr eaLnBrk="1" hangingPunct="1"/>
              <a:t>48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FD388813-F7B5-CA9A-4FD9-752B91B005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 </a:t>
            </a:r>
            <a:r>
              <a:rPr lang="he-IL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סדר תגובה</a:t>
            </a:r>
            <a:r>
              <a:rPr lang="he-IL" sz="3600" dirty="0"/>
              <a:t> שאלות לדוגמה</a:t>
            </a:r>
            <a:r>
              <a:rPr lang="en-US" sz="3600" dirty="0"/>
              <a:t> </a:t>
            </a:r>
            <a:r>
              <a:rPr lang="he-IL" sz="3600" dirty="0"/>
              <a:t>(ספר </a:t>
            </a:r>
            <a:r>
              <a:rPr lang="he-IL" sz="3600" dirty="0" err="1"/>
              <a:t>עמ</a:t>
            </a:r>
            <a:r>
              <a:rPr lang="he-IL" sz="3600" dirty="0"/>
              <a:t> 93)</a:t>
            </a:r>
            <a:endParaRPr lang="en-US" sz="3600" dirty="0"/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608CB10D-0253-B362-070D-C3D3A8ED6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4724400" cy="48895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he-IL" sz="2400" dirty="0"/>
              <a:t>1. עבור פירוק חנקן דו חמצני :        </a:t>
            </a:r>
            <a:r>
              <a:rPr lang="en-US" sz="2400" dirty="0"/>
              <a:t>  2NO</a:t>
            </a:r>
            <a:r>
              <a:rPr lang="en-US" sz="2400" baseline="-25000" dirty="0"/>
              <a:t>2</a:t>
            </a:r>
            <a:r>
              <a:rPr lang="en-US" sz="2400" dirty="0"/>
              <a:t>(g)→ 2NO(g) + O</a:t>
            </a:r>
            <a:r>
              <a:rPr lang="en-US" sz="2400" baseline="-25000" dirty="0"/>
              <a:t>2</a:t>
            </a:r>
            <a:r>
              <a:rPr lang="en-US" sz="2400" dirty="0"/>
              <a:t>(g)</a:t>
            </a:r>
            <a:endParaRPr lang="he-IL" sz="2400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     נמצא באופן ניסויי כי:  </a:t>
            </a:r>
          </a:p>
          <a:p>
            <a:pPr marL="274320" indent="-274320" algn="l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                  קצב = </a:t>
            </a:r>
            <a:r>
              <a:rPr lang="en-US" sz="2400" dirty="0"/>
              <a:t>k [NO</a:t>
            </a:r>
            <a:r>
              <a:rPr lang="en-US" sz="2400" baseline="-25000" dirty="0"/>
              <a:t>2</a:t>
            </a:r>
            <a:r>
              <a:rPr lang="en-US" sz="2400" dirty="0"/>
              <a:t>]</a:t>
            </a:r>
            <a:r>
              <a:rPr lang="en-US" sz="2400" baseline="30000" dirty="0"/>
              <a:t>2</a:t>
            </a:r>
            <a:endParaRPr lang="he-IL" sz="2400" baseline="30000" dirty="0"/>
          </a:p>
          <a:p>
            <a:pPr marL="274320" indent="-274320" algn="l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 .</a:t>
            </a:r>
            <a:r>
              <a:rPr lang="en-US" sz="2400" dirty="0"/>
              <a:t> [NO</a:t>
            </a:r>
            <a:r>
              <a:rPr lang="en-US" sz="2400" baseline="-25000" dirty="0"/>
              <a:t>2</a:t>
            </a:r>
            <a:r>
              <a:rPr lang="en-US" sz="2400" dirty="0"/>
              <a:t>]</a:t>
            </a:r>
            <a:r>
              <a:rPr lang="en-US" sz="2400" baseline="30000" dirty="0"/>
              <a:t>2</a:t>
            </a:r>
            <a:r>
              <a:rPr lang="he-IL" sz="2400" dirty="0"/>
              <a:t> </a:t>
            </a:r>
            <a:r>
              <a:rPr lang="en-US" sz="2400" dirty="0"/>
              <a:t>/</a:t>
            </a:r>
            <a:r>
              <a:rPr lang="he-IL" sz="2400" dirty="0"/>
              <a:t>קצב = </a:t>
            </a:r>
            <a:r>
              <a:rPr lang="en-US" sz="2400" dirty="0"/>
              <a:t>k</a:t>
            </a:r>
            <a:endParaRPr lang="he-IL" sz="2400" dirty="0"/>
          </a:p>
          <a:p>
            <a:pPr marL="274320" indent="-274320" algn="l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400" dirty="0"/>
              <a:t>/[1.0x 10</a:t>
            </a:r>
            <a:r>
              <a:rPr lang="en-US" sz="2400" baseline="30000" dirty="0"/>
              <a:t>-2</a:t>
            </a:r>
            <a:r>
              <a:rPr lang="en-US" sz="2400" dirty="0"/>
              <a:t> ]</a:t>
            </a:r>
            <a:r>
              <a:rPr lang="en-US" sz="2400" baseline="30000" dirty="0"/>
              <a:t>2</a:t>
            </a:r>
            <a:r>
              <a:rPr lang="he-IL" sz="2400" dirty="0"/>
              <a:t>  </a:t>
            </a:r>
            <a:r>
              <a:rPr lang="en-US" sz="2400" dirty="0"/>
              <a:t>4x 10</a:t>
            </a:r>
            <a:r>
              <a:rPr lang="en-US" sz="2400" baseline="30000" dirty="0"/>
              <a:t>-6</a:t>
            </a:r>
            <a:r>
              <a:rPr lang="he-IL" sz="2400" dirty="0"/>
              <a:t> = </a:t>
            </a:r>
            <a:r>
              <a:rPr lang="en-US" sz="2400" dirty="0"/>
              <a:t>k</a:t>
            </a:r>
          </a:p>
          <a:p>
            <a:pPr marL="274320" indent="-274320" algn="l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400" dirty="0"/>
              <a:t>1/</a:t>
            </a:r>
            <a:r>
              <a:rPr lang="en-US" sz="2400" dirty="0" err="1"/>
              <a:t>Mxmin</a:t>
            </a:r>
            <a:r>
              <a:rPr lang="he-IL" sz="2400" dirty="0"/>
              <a:t> </a:t>
            </a:r>
            <a:r>
              <a:rPr lang="en-US" sz="2400" dirty="0"/>
              <a:t>4x 10</a:t>
            </a:r>
            <a:r>
              <a:rPr lang="en-US" sz="2400" baseline="30000" dirty="0"/>
              <a:t>-2</a:t>
            </a:r>
            <a:r>
              <a:rPr lang="he-IL" sz="2400" dirty="0"/>
              <a:t> = </a:t>
            </a:r>
            <a:r>
              <a:rPr lang="en-US" sz="2400" dirty="0"/>
              <a:t>k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= קצב </a:t>
            </a:r>
            <a:r>
              <a:rPr lang="en-US" sz="2400" dirty="0"/>
              <a:t>k [NO</a:t>
            </a:r>
            <a:r>
              <a:rPr lang="en-US" sz="2400" baseline="-25000" dirty="0"/>
              <a:t>2</a:t>
            </a:r>
            <a:r>
              <a:rPr lang="en-US" sz="2400" dirty="0"/>
              <a:t>]</a:t>
            </a:r>
            <a:r>
              <a:rPr lang="en-US" sz="2400" baseline="30000" dirty="0"/>
              <a:t>2</a:t>
            </a:r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= קצב </a:t>
            </a:r>
            <a:r>
              <a:rPr lang="en-US" sz="2400" dirty="0"/>
              <a:t>4x 10</a:t>
            </a:r>
            <a:r>
              <a:rPr lang="en-US" sz="2400" baseline="30000" dirty="0"/>
              <a:t>-2</a:t>
            </a:r>
            <a:r>
              <a:rPr lang="en-US" sz="2400" dirty="0"/>
              <a:t> [2.0x 10</a:t>
            </a:r>
            <a:r>
              <a:rPr lang="en-US" sz="2400" baseline="30000" dirty="0"/>
              <a:t>-2 </a:t>
            </a:r>
            <a:r>
              <a:rPr lang="en-US" sz="2400" dirty="0"/>
              <a:t>]</a:t>
            </a:r>
            <a:r>
              <a:rPr lang="en-US" sz="2400" baseline="30000" dirty="0"/>
              <a:t>2</a:t>
            </a:r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= קצב </a:t>
            </a:r>
            <a:r>
              <a:rPr lang="en-US" sz="2400" dirty="0"/>
              <a:t>4x4x10</a:t>
            </a:r>
            <a:r>
              <a:rPr lang="en-US" sz="2400" baseline="30000" dirty="0"/>
              <a:t>-2</a:t>
            </a:r>
            <a:r>
              <a:rPr lang="en-US" sz="2400" dirty="0"/>
              <a:t>x10</a:t>
            </a:r>
            <a:r>
              <a:rPr lang="en-US" sz="2400" baseline="30000" dirty="0"/>
              <a:t>-4</a:t>
            </a:r>
            <a:endParaRPr lang="he-IL" sz="2400" dirty="0"/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e-IL" sz="2400" dirty="0"/>
              <a:t>= קצב </a:t>
            </a:r>
            <a:r>
              <a:rPr lang="en-US" sz="2400" dirty="0"/>
              <a:t>16x 10</a:t>
            </a:r>
            <a:r>
              <a:rPr lang="en-US" sz="2400" baseline="30000" dirty="0"/>
              <a:t>-6   </a:t>
            </a:r>
            <a:r>
              <a:rPr lang="en-US" sz="2400" dirty="0"/>
              <a:t>M/min</a:t>
            </a:r>
            <a:endParaRPr lang="he-IL" sz="2400" dirty="0"/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he-IL" sz="2400" dirty="0"/>
          </a:p>
        </p:txBody>
      </p:sp>
      <p:graphicFrame>
        <p:nvGraphicFramePr>
          <p:cNvPr id="76832" name="Group 32">
            <a:extLst>
              <a:ext uri="{FF2B5EF4-FFF2-40B4-BE49-F238E27FC236}">
                <a16:creationId xmlns:a16="http://schemas.microsoft.com/office/drawing/2014/main" id="{9296B0E6-A2EA-0361-A095-743467055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32913916"/>
              </p:ext>
            </p:extLst>
          </p:nvPr>
        </p:nvGraphicFramePr>
        <p:xfrm>
          <a:off x="4706938" y="1544638"/>
          <a:ext cx="3800475" cy="4951506"/>
        </p:xfrm>
        <a:graphic>
          <a:graphicData uri="http://schemas.openxmlformats.org/drawingml/2006/table">
            <a:tbl>
              <a:tblPr rtl="1" firstRow="1"/>
              <a:tblGrid>
                <a:gridCol w="69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5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5438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ניסוי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התחלתי של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התחלתי (מול לליטר × דקה)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81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1.0x 10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4x 10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-6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340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2.0x 10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16x 10</a:t>
                      </a:r>
                      <a:r>
                        <a:rPr lang="en-US" sz="2400" baseline="30000" dirty="0">
                          <a:latin typeface="Arial" pitchFamily="34" charset="0"/>
                          <a:cs typeface="Arial" pitchFamily="34" charset="0"/>
                        </a:rPr>
                        <a:t>-6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81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3.0x 10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274" name="מציין מיקום של מספר שקופית 6">
            <a:extLst>
              <a:ext uri="{FF2B5EF4-FFF2-40B4-BE49-F238E27FC236}">
                <a16:creationId xmlns:a16="http://schemas.microsoft.com/office/drawing/2014/main" id="{FE6E9A32-E8E4-2751-0037-76528682D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D888704-E02A-4E78-BEBC-EFDC48D8C685}" type="slidenum">
              <a:rPr lang="he-IL" altLang="en-US"/>
              <a:pPr eaLnBrk="1" hangingPunct="1"/>
              <a:t>49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Text Box 6">
            <a:extLst>
              <a:ext uri="{FF2B5EF4-FFF2-40B4-BE49-F238E27FC236}">
                <a16:creationId xmlns:a16="http://schemas.microsoft.com/office/drawing/2014/main" id="{9BDEA907-B3F4-103A-9B57-1AB1A9964FAA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881063" y="593725"/>
            <a:ext cx="6570662" cy="7620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odoni MT Black" pitchFamily="18" charset="0"/>
                <a:ea typeface="+mn-ea"/>
                <a:cs typeface="David" pitchFamily="2" charset="-79"/>
              </a:rPr>
              <a:t>קצב תגובות, מה ואיך?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Bodoni MT Black" pitchFamily="18" charset="0"/>
              <a:ea typeface="+mn-ea"/>
              <a:cs typeface="David" pitchFamily="2" charset="-79"/>
            </a:endParaRPr>
          </a:p>
        </p:txBody>
      </p:sp>
      <p:sp>
        <p:nvSpPr>
          <p:cNvPr id="18434" name="Text Box 2">
            <a:extLst>
              <a:ext uri="{FF2B5EF4-FFF2-40B4-BE49-F238E27FC236}">
                <a16:creationId xmlns:a16="http://schemas.microsoft.com/office/drawing/2014/main" id="{73860DE4-882B-628E-1CA6-44EC8371A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2393950"/>
            <a:ext cx="3382963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/>
              <a:t>A</a:t>
            </a:r>
            <a:r>
              <a:rPr lang="en-US" altLang="en-US" sz="4800"/>
              <a:t>→</a:t>
            </a:r>
            <a:r>
              <a:rPr lang="en-US" altLang="en-US" sz="4400"/>
              <a:t>B</a:t>
            </a:r>
          </a:p>
        </p:txBody>
      </p:sp>
      <p:sp>
        <p:nvSpPr>
          <p:cNvPr id="11268" name="AutoShape 4">
            <a:extLst>
              <a:ext uri="{FF2B5EF4-FFF2-40B4-BE49-F238E27FC236}">
                <a16:creationId xmlns:a16="http://schemas.microsoft.com/office/drawing/2014/main" id="{C127D7E6-9EB5-FB32-BB46-EA779DAB9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488" y="3068638"/>
            <a:ext cx="433387" cy="720725"/>
          </a:xfrm>
          <a:prstGeom prst="upArrow">
            <a:avLst>
              <a:gd name="adj1" fmla="val 50000"/>
              <a:gd name="adj2" fmla="val 415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8EAAD180-902E-D1C8-B4F5-F04F12EE9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238" y="4103688"/>
            <a:ext cx="68421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</a:pPr>
            <a:r>
              <a:rPr lang="he-IL" altLang="en-US" sz="2400">
                <a:solidFill>
                  <a:srgbClr val="660033"/>
                </a:solidFill>
              </a:rPr>
              <a:t>מהם הגורמים  המשפיעים על הקצב?</a:t>
            </a:r>
            <a:endParaRPr lang="en-US" altLang="en-US" sz="240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</a:pPr>
            <a:r>
              <a:rPr lang="he-IL" altLang="en-US" sz="2400">
                <a:solidFill>
                  <a:srgbClr val="660033"/>
                </a:solidFill>
              </a:rPr>
              <a:t>כיצד משתנים המגיבים ליצירת התוצר? </a:t>
            </a:r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id="{C43EAFD5-8622-595F-866D-4752C30F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6850" y="1989138"/>
            <a:ext cx="558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he-IL" sz="2400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בכל</a:t>
            </a:r>
            <a:r>
              <a:rPr lang="he-IL" sz="2400">
                <a:solidFill>
                  <a:srgbClr val="660033"/>
                </a:solidFill>
              </a:rPr>
              <a:t> תגובה שמתרחשת  קיים היבט קינטי.</a:t>
            </a:r>
            <a:endParaRPr lang="en-US" sz="2400">
              <a:solidFill>
                <a:srgbClr val="660033"/>
              </a:solidFill>
            </a:endParaRPr>
          </a:p>
        </p:txBody>
      </p:sp>
      <p:sp>
        <p:nvSpPr>
          <p:cNvPr id="18439" name="Text Box 7">
            <a:extLst>
              <a:ext uri="{FF2B5EF4-FFF2-40B4-BE49-F238E27FC236}">
                <a16:creationId xmlns:a16="http://schemas.microsoft.com/office/drawing/2014/main" id="{954F1261-744E-7F7A-A366-F9F1CCC1A5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00" y="5094288"/>
            <a:ext cx="7561263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he-IL" altLang="en-US" sz="2800">
                <a:solidFill>
                  <a:srgbClr val="660033"/>
                </a:solidFill>
              </a:rPr>
              <a:t>כדי לקבל תשובה לשאלות אלו יש לבצע ניסויים מתאימים.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he-IL" altLang="en-US" sz="2800">
                <a:solidFill>
                  <a:srgbClr val="660033"/>
                </a:solidFill>
              </a:rPr>
              <a:t>קינטיקה מבוססת על ממצאי ניסויים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12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8" grpId="1" animBg="1"/>
      <p:bldP spid="1126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AE8732EB-1F2A-BFF8-95C3-6D60B57DD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e-IL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סדר תגובה</a:t>
            </a:r>
            <a:r>
              <a:rPr lang="he-IL" sz="3600" dirty="0"/>
              <a:t> שאלות לדוגמה</a:t>
            </a:r>
            <a:r>
              <a:rPr lang="en-US" sz="3600" dirty="0"/>
              <a:t>  </a:t>
            </a:r>
            <a:r>
              <a:rPr lang="he-IL" sz="3600" dirty="0"/>
              <a:t>(ספר </a:t>
            </a:r>
            <a:r>
              <a:rPr lang="he-IL" sz="3600" dirty="0" err="1"/>
              <a:t>עמ</a:t>
            </a:r>
            <a:r>
              <a:rPr lang="he-IL" sz="3600" dirty="0"/>
              <a:t> 93)</a:t>
            </a:r>
            <a:endParaRPr lang="en-US" sz="3600" dirty="0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016238A-9425-1635-3D9B-8C32E57DA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4724400" cy="4889500"/>
          </a:xfrm>
        </p:spPr>
        <p:txBody>
          <a:bodyPr/>
          <a:lstStyle/>
          <a:p>
            <a:pPr marL="273050" indent="-273050" eaLnBrk="1" hangingPunct="1">
              <a:spcBef>
                <a:spcPts val="575"/>
              </a:spcBef>
              <a:buFont typeface="Wingdings 2" panose="05020102010507070707" pitchFamily="18" charset="2"/>
              <a:buChar char=""/>
            </a:pPr>
            <a:r>
              <a:rPr lang="he-IL" altLang="en-US" sz="2400"/>
              <a:t>1. עבור פירוק חנקן דו חמצני :        </a:t>
            </a:r>
            <a:r>
              <a:rPr lang="en-US" altLang="en-US" sz="2400"/>
              <a:t>  2NO</a:t>
            </a:r>
            <a:r>
              <a:rPr lang="en-US" altLang="en-US" sz="2400" baseline="-25000"/>
              <a:t>2</a:t>
            </a:r>
            <a:r>
              <a:rPr lang="en-US" altLang="en-US" sz="2400"/>
              <a:t>(g)→ 2NO(g) + O</a:t>
            </a:r>
            <a:r>
              <a:rPr lang="en-US" altLang="en-US" sz="2400" baseline="-25000"/>
              <a:t>2</a:t>
            </a:r>
            <a:r>
              <a:rPr lang="en-US" altLang="en-US" sz="2400"/>
              <a:t>(g)</a:t>
            </a:r>
            <a:endParaRPr lang="he-IL" altLang="en-US" sz="2400"/>
          </a:p>
          <a:p>
            <a:pPr marL="273050" indent="-273050" eaLnBrk="1" hangingPunct="1">
              <a:spcBef>
                <a:spcPts val="575"/>
              </a:spcBef>
              <a:buFont typeface="Wingdings" panose="05000000000000000000" pitchFamily="2" charset="2"/>
              <a:buNone/>
            </a:pPr>
            <a:r>
              <a:rPr lang="he-IL" altLang="en-US" sz="2400"/>
              <a:t>     נמצא באופן ניסויי כי:  </a:t>
            </a:r>
          </a:p>
          <a:p>
            <a:pPr marL="273050" indent="-273050" algn="l" eaLnBrk="1" hangingPunct="1">
              <a:spcBef>
                <a:spcPts val="575"/>
              </a:spcBef>
              <a:buFont typeface="Wingdings" panose="05000000000000000000" pitchFamily="2" charset="2"/>
              <a:buNone/>
            </a:pPr>
            <a:r>
              <a:rPr lang="en-US" altLang="en-US" sz="2400"/>
              <a:t>/Mxmin</a:t>
            </a:r>
            <a:r>
              <a:rPr lang="he-IL" altLang="en-US" sz="2400"/>
              <a:t> </a:t>
            </a:r>
            <a:r>
              <a:rPr lang="en-US" altLang="en-US" sz="2400"/>
              <a:t>4x 10</a:t>
            </a:r>
            <a:r>
              <a:rPr lang="en-US" altLang="en-US" sz="2400" baseline="30000"/>
              <a:t>-2</a:t>
            </a:r>
            <a:r>
              <a:rPr lang="he-IL" altLang="en-US" sz="2400"/>
              <a:t> = </a:t>
            </a:r>
            <a:r>
              <a:rPr lang="en-US" altLang="en-US" sz="2400"/>
              <a:t>k</a:t>
            </a:r>
          </a:p>
          <a:p>
            <a:pPr marL="273050" indent="-273050" eaLnBrk="1" hangingPunct="1">
              <a:spcBef>
                <a:spcPts val="575"/>
              </a:spcBef>
              <a:buFont typeface="Wingdings" panose="05000000000000000000" pitchFamily="2" charset="2"/>
              <a:buNone/>
            </a:pPr>
            <a:endParaRPr lang="en-US" altLang="en-US" sz="2400"/>
          </a:p>
          <a:p>
            <a:pPr marL="273050" indent="-273050" algn="l" rtl="0" eaLnBrk="1" hangingPunct="1">
              <a:spcBef>
                <a:spcPts val="575"/>
              </a:spcBef>
              <a:buFont typeface="Wingdings" panose="05000000000000000000" pitchFamily="2" charset="2"/>
              <a:buNone/>
            </a:pPr>
            <a:r>
              <a:rPr lang="he-IL" altLang="en-US" sz="2400"/>
              <a:t>= קצב </a:t>
            </a:r>
            <a:r>
              <a:rPr lang="en-US" altLang="en-US" sz="2400"/>
              <a:t>k [NO</a:t>
            </a:r>
            <a:r>
              <a:rPr lang="en-US" altLang="en-US" sz="2400" baseline="-25000"/>
              <a:t>2</a:t>
            </a:r>
            <a:r>
              <a:rPr lang="en-US" altLang="en-US" sz="2400"/>
              <a:t>]</a:t>
            </a:r>
            <a:r>
              <a:rPr lang="en-US" altLang="en-US" sz="2400" baseline="30000"/>
              <a:t>2</a:t>
            </a:r>
          </a:p>
          <a:p>
            <a:pPr marL="273050" indent="-273050" algn="l" rtl="0" eaLnBrk="1" hangingPunct="1">
              <a:spcBef>
                <a:spcPts val="575"/>
              </a:spcBef>
              <a:buFont typeface="Wingdings" panose="05000000000000000000" pitchFamily="2" charset="2"/>
              <a:buNone/>
            </a:pPr>
            <a:r>
              <a:rPr lang="he-IL" altLang="en-US" sz="2400"/>
              <a:t>= קצב </a:t>
            </a:r>
            <a:r>
              <a:rPr lang="en-US" altLang="en-US" sz="2400"/>
              <a:t>4x 10</a:t>
            </a:r>
            <a:r>
              <a:rPr lang="en-US" altLang="en-US" sz="2400" baseline="30000"/>
              <a:t>-2</a:t>
            </a:r>
            <a:r>
              <a:rPr lang="en-US" altLang="en-US" sz="2400"/>
              <a:t> [3.0x 10</a:t>
            </a:r>
            <a:r>
              <a:rPr lang="en-US" altLang="en-US" sz="2400" baseline="30000"/>
              <a:t>-2 </a:t>
            </a:r>
            <a:r>
              <a:rPr lang="en-US" altLang="en-US" sz="2400"/>
              <a:t>]</a:t>
            </a:r>
            <a:r>
              <a:rPr lang="en-US" altLang="en-US" sz="2400" baseline="30000"/>
              <a:t>2</a:t>
            </a:r>
          </a:p>
          <a:p>
            <a:pPr marL="273050" indent="-273050" algn="l" rtl="0" eaLnBrk="1" hangingPunct="1">
              <a:spcBef>
                <a:spcPts val="575"/>
              </a:spcBef>
              <a:buFont typeface="Wingdings" panose="05000000000000000000" pitchFamily="2" charset="2"/>
              <a:buNone/>
            </a:pPr>
            <a:r>
              <a:rPr lang="he-IL" altLang="en-US" sz="2400"/>
              <a:t>= קצב </a:t>
            </a:r>
            <a:r>
              <a:rPr lang="en-US" altLang="en-US" sz="2400"/>
              <a:t>4x9x10</a:t>
            </a:r>
            <a:r>
              <a:rPr lang="en-US" altLang="en-US" sz="2400" baseline="30000"/>
              <a:t>-2</a:t>
            </a:r>
            <a:r>
              <a:rPr lang="en-US" altLang="en-US" sz="2400"/>
              <a:t>x10</a:t>
            </a:r>
            <a:r>
              <a:rPr lang="en-US" altLang="en-US" sz="2400" baseline="30000"/>
              <a:t>-4</a:t>
            </a:r>
            <a:endParaRPr lang="he-IL" altLang="en-US" sz="2400"/>
          </a:p>
          <a:p>
            <a:pPr marL="273050" indent="-273050" algn="l" rtl="0" eaLnBrk="1" hangingPunct="1">
              <a:spcBef>
                <a:spcPts val="575"/>
              </a:spcBef>
              <a:buFont typeface="Wingdings" panose="05000000000000000000" pitchFamily="2" charset="2"/>
              <a:buNone/>
            </a:pPr>
            <a:r>
              <a:rPr lang="he-IL" altLang="en-US" sz="2400"/>
              <a:t>= קצב </a:t>
            </a:r>
            <a:r>
              <a:rPr lang="en-US" altLang="en-US" sz="2400"/>
              <a:t>36x 10</a:t>
            </a:r>
            <a:r>
              <a:rPr lang="en-US" altLang="en-US" sz="2400" baseline="30000"/>
              <a:t>-6   </a:t>
            </a:r>
            <a:r>
              <a:rPr lang="en-US" altLang="en-US" sz="2400"/>
              <a:t>M/min</a:t>
            </a:r>
            <a:endParaRPr lang="he-IL" altLang="en-US" sz="2400"/>
          </a:p>
          <a:p>
            <a:pPr marL="273050" indent="-273050" algn="l" rtl="0" eaLnBrk="1" hangingPunct="1">
              <a:spcBef>
                <a:spcPts val="575"/>
              </a:spcBef>
              <a:buFont typeface="Wingdings" panose="05000000000000000000" pitchFamily="2" charset="2"/>
              <a:buNone/>
            </a:pPr>
            <a:endParaRPr lang="he-IL" altLang="en-US" sz="2400"/>
          </a:p>
        </p:txBody>
      </p:sp>
      <p:graphicFrame>
        <p:nvGraphicFramePr>
          <p:cNvPr id="76832" name="Group 32">
            <a:extLst>
              <a:ext uri="{FF2B5EF4-FFF2-40B4-BE49-F238E27FC236}">
                <a16:creationId xmlns:a16="http://schemas.microsoft.com/office/drawing/2014/main" id="{4BB04289-0204-900D-D894-3B53669856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24511776"/>
              </p:ext>
            </p:extLst>
          </p:nvPr>
        </p:nvGraphicFramePr>
        <p:xfrm>
          <a:off x="4706938" y="1544638"/>
          <a:ext cx="3800475" cy="4951506"/>
        </p:xfrm>
        <a:graphic>
          <a:graphicData uri="http://schemas.openxmlformats.org/drawingml/2006/table">
            <a:tbl>
              <a:tblPr rtl="1" firstRow="1"/>
              <a:tblGrid>
                <a:gridCol w="69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5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5438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ניסוי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ריכוז התחלתי של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התחלתי (מול לליטר × דקה)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81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1.0x 10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4x 10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-6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340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2.0x 10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16x 10</a:t>
                      </a:r>
                      <a:r>
                        <a:rPr lang="en-US" sz="2400" baseline="30000" dirty="0">
                          <a:latin typeface="Arial" pitchFamily="34" charset="0"/>
                          <a:cs typeface="Arial" pitchFamily="34" charset="0"/>
                        </a:rPr>
                        <a:t>-6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81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3.0x 10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36x 10</a:t>
                      </a:r>
                      <a:r>
                        <a:rPr lang="en-US" sz="2400" baseline="30000" dirty="0">
                          <a:latin typeface="Arial" pitchFamily="34" charset="0"/>
                          <a:cs typeface="Arial" pitchFamily="34" charset="0"/>
                        </a:rPr>
                        <a:t>-6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4298" name="מציין מיקום של מספר שקופית 6">
            <a:extLst>
              <a:ext uri="{FF2B5EF4-FFF2-40B4-BE49-F238E27FC236}">
                <a16:creationId xmlns:a16="http://schemas.microsoft.com/office/drawing/2014/main" id="{0A1F09DF-AD48-FC73-B22F-577DFC630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3BF1E0-5040-4CC4-9172-139AAC9822E1}" type="slidenum">
              <a:rPr lang="he-IL" altLang="en-US"/>
              <a:pPr eaLnBrk="1" hangingPunct="1"/>
              <a:t>50</a:t>
            </a:fld>
            <a:endParaRPr lang="en-US" alt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6D89F3C-E506-1AAF-AE20-943DFB777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715000"/>
            <a:ext cx="4635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sz="3600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ea typeface="+mj-ea"/>
                <a:cs typeface="David" pitchFamily="2" charset="-79"/>
              </a:rPr>
              <a:t>דרך אחרת לפתרון?</a:t>
            </a:r>
            <a:r>
              <a:rPr lang="he-IL" sz="3600" dirty="0">
                <a:latin typeface="Arial" charset="0"/>
                <a:cs typeface="Arial" charset="0"/>
              </a:rPr>
              <a:t> </a:t>
            </a:r>
            <a:br>
              <a:rPr lang="en-US" sz="3600" dirty="0">
                <a:latin typeface="Arial" charset="0"/>
                <a:cs typeface="Arial" charset="0"/>
              </a:rPr>
            </a:br>
            <a:r>
              <a:rPr lang="he-IL" sz="3600" dirty="0">
                <a:latin typeface="Arial" charset="0"/>
                <a:cs typeface="Arial" charset="0"/>
              </a:rPr>
              <a:t>קצב = </a:t>
            </a:r>
            <a:r>
              <a:rPr lang="en-US" sz="3600" dirty="0">
                <a:latin typeface="Arial" charset="0"/>
                <a:cs typeface="Arial" charset="0"/>
              </a:rPr>
              <a:t>k [NO</a:t>
            </a:r>
            <a:r>
              <a:rPr lang="en-US" sz="3600" baseline="-25000" dirty="0">
                <a:latin typeface="Arial" charset="0"/>
                <a:cs typeface="Arial" charset="0"/>
              </a:rPr>
              <a:t>2</a:t>
            </a:r>
            <a:r>
              <a:rPr lang="en-US" sz="3600" dirty="0">
                <a:latin typeface="Arial" charset="0"/>
                <a:cs typeface="Arial" charset="0"/>
              </a:rPr>
              <a:t>]</a:t>
            </a:r>
            <a:r>
              <a:rPr lang="en-US" sz="3600" baseline="30000" dirty="0">
                <a:latin typeface="Arial" charset="0"/>
                <a:cs typeface="Arial" charset="0"/>
              </a:rPr>
              <a:t>2</a:t>
            </a:r>
            <a:endParaRPr lang="en-US" sz="3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D0AA7D-67D7-4FAB-EC9C-E6D52CA05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32040" y="3744035"/>
            <a:ext cx="633508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he-IL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</a:t>
            </a:r>
            <a:r>
              <a:rPr lang="he-IL" sz="2800" b="1" baseline="30000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</a:t>
            </a: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AutoShape 36">
            <a:extLst>
              <a:ext uri="{FF2B5EF4-FFF2-40B4-BE49-F238E27FC236}">
                <a16:creationId xmlns:a16="http://schemas.microsoft.com/office/drawing/2014/main" id="{AF0017AA-04C7-6489-CADF-C046BE01F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3654425"/>
            <a:ext cx="203200" cy="785813"/>
          </a:xfrm>
          <a:prstGeom prst="curvedRightArrow">
            <a:avLst>
              <a:gd name="adj1" fmla="val 77344"/>
              <a:gd name="adj2" fmla="val 1546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82FC54-DA3D-AF55-BF98-8957B049C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1863" y="3744035"/>
            <a:ext cx="534121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he-IL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</a:t>
            </a: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AutoShape 36">
            <a:extLst>
              <a:ext uri="{FF2B5EF4-FFF2-40B4-BE49-F238E27FC236}">
                <a16:creationId xmlns:a16="http://schemas.microsoft.com/office/drawing/2014/main" id="{9435B6E4-B629-64CC-1714-421D336AC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6800" y="3698875"/>
            <a:ext cx="203200" cy="785813"/>
          </a:xfrm>
          <a:prstGeom prst="curvedRightArrow">
            <a:avLst>
              <a:gd name="adj1" fmla="val 77344"/>
              <a:gd name="adj2" fmla="val 1546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7E61F5-4A79-265D-4566-BE8E26AB4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2020" y="4914165"/>
            <a:ext cx="633508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he-IL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3</a:t>
            </a:r>
            <a:r>
              <a:rPr lang="he-IL" sz="2800" b="1" baseline="30000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2</a:t>
            </a: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" name="AutoShape 36">
            <a:extLst>
              <a:ext uri="{FF2B5EF4-FFF2-40B4-BE49-F238E27FC236}">
                <a16:creationId xmlns:a16="http://schemas.microsoft.com/office/drawing/2014/main" id="{5ADC9B80-461A-3FD6-4FE2-6527D2D92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3294063"/>
            <a:ext cx="269875" cy="2474912"/>
          </a:xfrm>
          <a:prstGeom prst="curvedRightArrow">
            <a:avLst>
              <a:gd name="adj1" fmla="val 77398"/>
              <a:gd name="adj2" fmla="val 15475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0331E6-CC98-C8BF-1BBE-155D0C68F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67155" y="4734145"/>
            <a:ext cx="534121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he-IL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3</a:t>
            </a:r>
            <a:r>
              <a:rPr lang="en-US" sz="2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haroni" pitchFamily="2" charset="-79"/>
              </a:rPr>
              <a:t>x</a:t>
            </a:r>
            <a:endParaRPr lang="en-US" sz="2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AutoShape 36">
            <a:extLst>
              <a:ext uri="{FF2B5EF4-FFF2-40B4-BE49-F238E27FC236}">
                <a16:creationId xmlns:a16="http://schemas.microsoft.com/office/drawing/2014/main" id="{CC6FBFC6-3DD4-9FDB-ED72-CD2820352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6438" y="3338513"/>
            <a:ext cx="495300" cy="2476500"/>
          </a:xfrm>
          <a:prstGeom prst="curvedRightArrow">
            <a:avLst>
              <a:gd name="adj1" fmla="val 77361"/>
              <a:gd name="adj2" fmla="val 154676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9" grpId="1" animBg="1"/>
      <p:bldP spid="11" grpId="0" animBg="1"/>
      <p:bldP spid="11" grpId="1" animBg="1"/>
      <p:bldP spid="13" grpId="0" animBg="1"/>
      <p:bldP spid="1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כותרת 1">
            <a:extLst>
              <a:ext uri="{FF2B5EF4-FFF2-40B4-BE49-F238E27FC236}">
                <a16:creationId xmlns:a16="http://schemas.microsoft.com/office/drawing/2014/main" id="{CFCFAB42-B838-00C6-D4B7-08FFC6015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altLang="en-US"/>
              <a:t>יחידות של קבוע הקצב    </a:t>
            </a:r>
          </a:p>
        </p:txBody>
      </p:sp>
      <p:sp>
        <p:nvSpPr>
          <p:cNvPr id="55299" name="מציין מיקום תוכן 2">
            <a:extLst>
              <a:ext uri="{FF2B5EF4-FFF2-40B4-BE49-F238E27FC236}">
                <a16:creationId xmlns:a16="http://schemas.microsoft.com/office/drawing/2014/main" id="{C4CD0CCF-32FA-BFEA-D536-F9F83771FAA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he-IL" altLang="en-US"/>
              <a:t>יחידות של קצב תגובה  הם תמיד מולר / זמן </a:t>
            </a:r>
          </a:p>
          <a:p>
            <a:pPr eaLnBrk="1" hangingPunct="1"/>
            <a:r>
              <a:rPr lang="he-IL" altLang="en-US"/>
              <a:t>בתגובות מסדר ראשון או שני משתנות היחידות של קבוע הקצב:</a:t>
            </a:r>
          </a:p>
          <a:p>
            <a:pPr eaLnBrk="1" hangingPunct="1"/>
            <a:r>
              <a:rPr lang="he-IL" altLang="en-US"/>
              <a:t>בתגובה מסדר ראשון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he-IL" altLang="en-US"/>
              <a:t>יחידות קבוע הקצב </a:t>
            </a:r>
            <a:r>
              <a:rPr lang="en-US" altLang="en-US">
                <a:cs typeface="Aharoni" panose="02010803020104030203" pitchFamily="2" charset="-79"/>
              </a:rPr>
              <a:t>k</a:t>
            </a:r>
            <a:r>
              <a:rPr lang="he-IL" altLang="en-US"/>
              <a:t>  הם :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he-IL" altLang="en-US"/>
              <a:t>1 /  זמן </a:t>
            </a:r>
          </a:p>
          <a:p>
            <a:pPr eaLnBrk="1" hangingPunct="1"/>
            <a:r>
              <a:rPr lang="he-IL" altLang="en-US"/>
              <a:t>בתגובה מסדר שני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he-IL" altLang="en-US"/>
              <a:t>1 / זמן × </a:t>
            </a:r>
            <a:r>
              <a:rPr lang="en-US" altLang="en-US">
                <a:cs typeface="Aharoni" panose="02010803020104030203" pitchFamily="2" charset="-79"/>
              </a:rPr>
              <a:t>M</a:t>
            </a:r>
            <a:endParaRPr lang="he-IL" alt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>
            <a:extLst>
              <a:ext uri="{FF2B5EF4-FFF2-40B4-BE49-F238E27FC236}">
                <a16:creationId xmlns:a16="http://schemas.microsoft.com/office/drawing/2014/main" id="{F2B1F53F-6473-420F-2121-AD7CF7E119F1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he-IL" sz="36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חוק הקצב הכולל של תגובה</a:t>
            </a:r>
            <a:endParaRPr lang="en-US" sz="3600" b="1"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doni MT Black" pitchFamily="18" charset="0"/>
              <a:cs typeface="David" pitchFamily="2" charset="-79"/>
            </a:endParaRPr>
          </a:p>
        </p:txBody>
      </p:sp>
      <p:sp>
        <p:nvSpPr>
          <p:cNvPr id="56323" name="מציין מיקום של מספר שקופית 5">
            <a:extLst>
              <a:ext uri="{FF2B5EF4-FFF2-40B4-BE49-F238E27FC236}">
                <a16:creationId xmlns:a16="http://schemas.microsoft.com/office/drawing/2014/main" id="{926D046A-A64E-2B4B-5D8D-41DB4F6DF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A99FED-3A30-42AC-800C-AA3EBAE798FD}" type="slidenum">
              <a:rPr lang="he-IL" altLang="en-US"/>
              <a:pPr eaLnBrk="1" hangingPunct="1"/>
              <a:t>52</a:t>
            </a:fld>
            <a:endParaRPr lang="en-US" altLang="en-US"/>
          </a:p>
        </p:txBody>
      </p:sp>
      <p:sp>
        <p:nvSpPr>
          <p:cNvPr id="75789" name="Text Box 13">
            <a:extLst>
              <a:ext uri="{FF2B5EF4-FFF2-40B4-BE49-F238E27FC236}">
                <a16:creationId xmlns:a16="http://schemas.microsoft.com/office/drawing/2014/main" id="{5C2D5D52-2F02-BA76-D197-F693ECE36181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2185988" y="3114675"/>
            <a:ext cx="6230937" cy="719138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e-IL" altLang="en-US" b="1">
                <a:solidFill>
                  <a:srgbClr val="3366FF"/>
                </a:solidFill>
                <a:sym typeface="Wingdings" panose="05000000000000000000" pitchFamily="2" charset="2"/>
              </a:rPr>
              <a:t>  קצב התגובה</a:t>
            </a:r>
            <a:r>
              <a:rPr lang="he-IL" altLang="en-US" b="1">
                <a:sym typeface="Wingdings" panose="05000000000000000000" pitchFamily="2" charset="2"/>
              </a:rPr>
              <a:t> </a:t>
            </a:r>
            <a:r>
              <a:rPr lang="en-US" altLang="en-US" b="1">
                <a:sym typeface="Wingdings" panose="05000000000000000000" pitchFamily="2" charset="2"/>
              </a:rPr>
              <a:t>=  </a:t>
            </a:r>
            <a:r>
              <a:rPr lang="en-US" altLang="en-US" i="1"/>
              <a:t>k </a:t>
            </a:r>
            <a:r>
              <a:rPr lang="en-US" altLang="en-US" b="1">
                <a:solidFill>
                  <a:srgbClr val="3366FF"/>
                </a:solidFill>
              </a:rPr>
              <a:t>[A]</a:t>
            </a:r>
            <a:r>
              <a:rPr lang="en-US" altLang="en-US" b="1"/>
              <a:t> </a:t>
            </a:r>
            <a:r>
              <a:rPr lang="en-US" altLang="en-US" b="1" baseline="30000">
                <a:solidFill>
                  <a:schemeClr val="accent2"/>
                </a:solidFill>
              </a:rPr>
              <a:t>m </a:t>
            </a:r>
            <a:r>
              <a:rPr lang="en-US" altLang="en-US" b="1">
                <a:solidFill>
                  <a:srgbClr val="3366FF"/>
                </a:solidFill>
              </a:rPr>
              <a:t>[B]</a:t>
            </a:r>
            <a:r>
              <a:rPr lang="en-US" altLang="en-US" b="1"/>
              <a:t> </a:t>
            </a:r>
            <a:r>
              <a:rPr lang="en-US" altLang="en-US" b="1" baseline="30000">
                <a:solidFill>
                  <a:schemeClr val="accent2"/>
                </a:solidFill>
              </a:rPr>
              <a:t>n</a:t>
            </a:r>
            <a:r>
              <a:rPr lang="en-US" altLang="en-US" b="1"/>
              <a:t>…</a:t>
            </a:r>
            <a:endParaRPr lang="he-IL" altLang="en-US" b="1"/>
          </a:p>
        </p:txBody>
      </p:sp>
      <p:sp>
        <p:nvSpPr>
          <p:cNvPr id="56325" name="Text Box 11">
            <a:extLst>
              <a:ext uri="{FF2B5EF4-FFF2-40B4-BE49-F238E27FC236}">
                <a16:creationId xmlns:a16="http://schemas.microsoft.com/office/drawing/2014/main" id="{03653310-A386-E608-05AA-231E3D226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6113" y="2006600"/>
            <a:ext cx="6886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2800" i="1">
                <a:solidFill>
                  <a:srgbClr val="3366FF"/>
                </a:solidFill>
              </a:rPr>
              <a:t>a</a:t>
            </a:r>
            <a:r>
              <a:rPr lang="en-US" altLang="en-US" sz="2800" b="1">
                <a:solidFill>
                  <a:srgbClr val="3366FF"/>
                </a:solidFill>
              </a:rPr>
              <a:t>A + </a:t>
            </a:r>
            <a:r>
              <a:rPr lang="en-US" altLang="en-US" sz="2800" i="1">
                <a:solidFill>
                  <a:srgbClr val="3366FF"/>
                </a:solidFill>
              </a:rPr>
              <a:t>b</a:t>
            </a:r>
            <a:r>
              <a:rPr lang="en-US" altLang="en-US" sz="2800" b="1">
                <a:solidFill>
                  <a:srgbClr val="3366FF"/>
                </a:solidFill>
              </a:rPr>
              <a:t>B ….   </a:t>
            </a:r>
            <a:r>
              <a:rPr lang="en-US" altLang="en-US" sz="2800" b="1">
                <a:solidFill>
                  <a:srgbClr val="3366FF"/>
                </a:solidFill>
                <a:cs typeface="David" panose="020E0502060401010101" pitchFamily="34" charset="-79"/>
              </a:rPr>
              <a:t>→</a:t>
            </a:r>
            <a:r>
              <a:rPr lang="en-US" altLang="en-US" sz="2800" b="1">
                <a:solidFill>
                  <a:srgbClr val="3366FF"/>
                </a:solidFill>
              </a:rPr>
              <a:t> </a:t>
            </a:r>
            <a:r>
              <a:rPr lang="en-US" altLang="en-US" sz="2800" b="1">
                <a:solidFill>
                  <a:srgbClr val="3366FF"/>
                </a:solidFill>
                <a:sym typeface="Wingdings" panose="05000000000000000000" pitchFamily="2" charset="2"/>
              </a:rPr>
              <a:t>    </a:t>
            </a:r>
            <a:r>
              <a:rPr lang="en-US" altLang="en-US" sz="2800" i="1">
                <a:solidFill>
                  <a:srgbClr val="3366FF"/>
                </a:solidFill>
              </a:rPr>
              <a:t>g</a:t>
            </a:r>
            <a:r>
              <a:rPr lang="en-US" altLang="en-US" sz="2800" b="1">
                <a:solidFill>
                  <a:srgbClr val="3366FF"/>
                </a:solidFill>
                <a:sym typeface="Wingdings" panose="05000000000000000000" pitchFamily="2" charset="2"/>
              </a:rPr>
              <a:t>G + </a:t>
            </a:r>
            <a:r>
              <a:rPr lang="en-US" altLang="en-US" sz="2800" i="1">
                <a:solidFill>
                  <a:srgbClr val="3366FF"/>
                </a:solidFill>
              </a:rPr>
              <a:t>h</a:t>
            </a:r>
            <a:r>
              <a:rPr lang="en-US" altLang="en-US" sz="2800" b="1">
                <a:solidFill>
                  <a:srgbClr val="3366FF"/>
                </a:solidFill>
                <a:sym typeface="Wingdings" panose="05000000000000000000" pitchFamily="2" charset="2"/>
              </a:rPr>
              <a:t>H</a:t>
            </a:r>
            <a:r>
              <a:rPr lang="en-US" altLang="en-US" sz="2400" b="1">
                <a:solidFill>
                  <a:srgbClr val="3366FF"/>
                </a:solidFill>
                <a:sym typeface="Wingdings" panose="05000000000000000000" pitchFamily="2" charset="2"/>
              </a:rPr>
              <a:t> ….</a:t>
            </a:r>
            <a:endParaRPr lang="he-IL" altLang="en-US" sz="2400" b="1">
              <a:solidFill>
                <a:srgbClr val="3366FF"/>
              </a:solidFill>
              <a:sym typeface="Wingdings" panose="05000000000000000000" pitchFamily="2" charset="2"/>
            </a:endParaRPr>
          </a:p>
        </p:txBody>
      </p:sp>
      <p:sp>
        <p:nvSpPr>
          <p:cNvPr id="75790" name="Text Box 14">
            <a:extLst>
              <a:ext uri="{FF2B5EF4-FFF2-40B4-BE49-F238E27FC236}">
                <a16:creationId xmlns:a16="http://schemas.microsoft.com/office/drawing/2014/main" id="{6698319F-E841-F94C-4E9B-462BB0F8C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5713" y="4273550"/>
            <a:ext cx="38322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i="1">
                <a:solidFill>
                  <a:srgbClr val="660033"/>
                </a:solidFill>
              </a:rPr>
              <a:t>k</a:t>
            </a:r>
            <a:r>
              <a:rPr lang="he-IL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altLang="en-US" sz="2800" b="1">
                <a:solidFill>
                  <a:srgbClr val="660033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–</a:t>
            </a:r>
            <a:r>
              <a:rPr lang="he-IL" altLang="en-US" sz="2400" b="1">
                <a:solidFill>
                  <a:srgbClr val="660033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altLang="en-US" sz="2400" b="1">
                <a:solidFill>
                  <a:srgbClr val="660033"/>
                </a:solidFill>
                <a:latin typeface="Times New Roman" panose="02020603050405020304" pitchFamily="18" charset="0"/>
              </a:rPr>
              <a:t>קבוע קצב התגובה –תלוי: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e-IL" altLang="en-US" sz="2400" b="1">
                <a:solidFill>
                  <a:srgbClr val="660033"/>
                </a:solidFill>
                <a:latin typeface="Times New Roman" panose="02020603050405020304" pitchFamily="18" charset="0"/>
              </a:rPr>
              <a:t>בתגובה,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e-IL" altLang="en-US" sz="2400" b="1">
                <a:solidFill>
                  <a:srgbClr val="660033"/>
                </a:solidFill>
                <a:latin typeface="Times New Roman" panose="02020603050405020304" pitchFamily="18" charset="0"/>
              </a:rPr>
              <a:t>בקיומו של זרז (אם יש)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e-IL" altLang="en-US" sz="2400" b="1">
                <a:solidFill>
                  <a:srgbClr val="660033"/>
                </a:solidFill>
                <a:latin typeface="Times New Roman" panose="02020603050405020304" pitchFamily="18" charset="0"/>
              </a:rPr>
              <a:t>בטמפרטורה</a:t>
            </a:r>
            <a:endParaRPr lang="en-US" altLang="en-US" sz="2400" b="1">
              <a:solidFill>
                <a:srgbClr val="66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791" name="Text Box 15">
            <a:extLst>
              <a:ext uri="{FF2B5EF4-FFF2-40B4-BE49-F238E27FC236}">
                <a16:creationId xmlns:a16="http://schemas.microsoft.com/office/drawing/2014/main" id="{C00336DE-8D40-4A03-10B0-253082B9F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6038850"/>
            <a:ext cx="517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m</a:t>
            </a:r>
            <a:r>
              <a:rPr lang="he-IL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alt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+ </a:t>
            </a:r>
            <a:r>
              <a:rPr lang="en-US" alt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n</a:t>
            </a:r>
            <a:r>
              <a:rPr lang="he-IL" alt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  </a:t>
            </a:r>
            <a:r>
              <a:rPr lang="en-US" alt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=</a:t>
            </a:r>
            <a:r>
              <a:rPr lang="he-IL" alt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altLang="en-US" sz="3200" b="1">
                <a:solidFill>
                  <a:srgbClr val="3366FF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סדר כולל</a:t>
            </a:r>
            <a:r>
              <a:rPr lang="he-IL" alt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altLang="en-US" sz="3200" b="1">
                <a:solidFill>
                  <a:srgbClr val="660033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של התגובה</a:t>
            </a:r>
            <a:endParaRPr lang="en-US" altLang="en-US" sz="3200" b="1">
              <a:solidFill>
                <a:srgbClr val="660033"/>
              </a:solidFill>
              <a:latin typeface="Times New Roman" panose="02020603050405020304" pitchFamily="18" charset="0"/>
              <a:cs typeface="David" panose="020E0502060401010101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9" grpId="0" animBg="1" autoUpdateAnimBg="0"/>
      <p:bldP spid="75790" grpId="0"/>
      <p:bldP spid="75791" grpId="0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0BAB017-2F42-DB6D-9F8C-C79362D8A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he-IL" sz="36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סיכום ביניים</a:t>
            </a:r>
          </a:p>
        </p:txBody>
      </p:sp>
      <p:sp>
        <p:nvSpPr>
          <p:cNvPr id="57347" name="מציין מיקום של מספר שקופית 3">
            <a:extLst>
              <a:ext uri="{FF2B5EF4-FFF2-40B4-BE49-F238E27FC236}">
                <a16:creationId xmlns:a16="http://schemas.microsoft.com/office/drawing/2014/main" id="{A008C4EB-991A-C933-5832-8344D4FF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550A44E-507D-46C5-8EEB-490A88B0488E}" type="slidenum">
              <a:rPr lang="he-IL" altLang="en-US"/>
              <a:pPr eaLnBrk="1" hangingPunct="1"/>
              <a:t>53</a:t>
            </a:fld>
            <a:endParaRPr lang="en-US" alt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9A9522F-B6EB-4E22-2628-087A0AB8E58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he-IL" dirty="0"/>
              <a:t>לחישוב קצב התגובה כאשר חוק הקצב של התגובה 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אינו ידוע</a:t>
            </a:r>
            <a:r>
              <a:rPr lang="he-IL" dirty="0"/>
              <a:t>, ניתן להשתמש ב</a:t>
            </a:r>
            <a:r>
              <a:rPr lang="el-GR" dirty="0"/>
              <a:t>Δ</a:t>
            </a:r>
            <a:r>
              <a:rPr lang="en-US" dirty="0"/>
              <a:t>[A] / </a:t>
            </a:r>
            <a:r>
              <a:rPr lang="el-GR" dirty="0"/>
              <a:t>Δ</a:t>
            </a:r>
            <a:r>
              <a:rPr lang="en-US" dirty="0"/>
              <a:t>t  :</a:t>
            </a:r>
            <a:r>
              <a:rPr lang="he-IL" dirty="0"/>
              <a:t>- (</a:t>
            </a:r>
            <a:r>
              <a:rPr lang="en-US" dirty="0"/>
              <a:t>A</a:t>
            </a:r>
            <a:r>
              <a:rPr lang="he-IL" dirty="0"/>
              <a:t> ריכוז המגיב) או </a:t>
            </a:r>
            <a:r>
              <a:rPr lang="el-GR" dirty="0"/>
              <a:t>Δ</a:t>
            </a:r>
            <a:r>
              <a:rPr lang="en-US" dirty="0"/>
              <a:t>[B] / </a:t>
            </a:r>
            <a:r>
              <a:rPr lang="el-GR" dirty="0"/>
              <a:t>Δ</a:t>
            </a:r>
            <a:r>
              <a:rPr lang="en-US" dirty="0"/>
              <a:t>t </a:t>
            </a:r>
            <a:r>
              <a:rPr lang="he-IL" dirty="0"/>
              <a:t> (</a:t>
            </a:r>
            <a:r>
              <a:rPr lang="en-US" dirty="0"/>
              <a:t>B </a:t>
            </a:r>
            <a:r>
              <a:rPr lang="he-IL" dirty="0"/>
              <a:t> ריכוז התוצר) כאשר מרווח הזמן קצר.</a:t>
            </a:r>
          </a:p>
          <a:p>
            <a:pPr>
              <a:defRPr/>
            </a:pPr>
            <a:r>
              <a:rPr lang="he-IL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לקביעת חוק </a:t>
            </a:r>
            <a:r>
              <a:rPr lang="he-IL" dirty="0"/>
              <a:t>הקצב של התגובה ( סדר התגובה) השתמש בתוצאות ניסוייות של קצב תגובה בריכוזים התחלתיים שונים. </a:t>
            </a:r>
          </a:p>
          <a:p>
            <a:pPr>
              <a:defRPr/>
            </a:pPr>
            <a:r>
              <a:rPr lang="he-IL" dirty="0"/>
              <a:t>לקביעת קצב התגובה כאשר חוק הקצב 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ידוע</a:t>
            </a:r>
            <a:r>
              <a:rPr lang="he-IL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e-IL" dirty="0"/>
              <a:t> השתמש בביטוי:  </a:t>
            </a:r>
            <a:r>
              <a:rPr lang="en-US" dirty="0"/>
              <a:t>=</a:t>
            </a:r>
            <a:r>
              <a:rPr lang="en-US" i="1" dirty="0"/>
              <a:t> k </a:t>
            </a:r>
            <a:r>
              <a:rPr lang="en-US" b="1" dirty="0">
                <a:solidFill>
                  <a:srgbClr val="3366FF"/>
                </a:solidFill>
              </a:rPr>
              <a:t>[A]</a:t>
            </a:r>
            <a:r>
              <a:rPr lang="en-US" b="1" dirty="0"/>
              <a:t> </a:t>
            </a:r>
            <a:r>
              <a:rPr lang="en-US" b="1" baseline="30000" dirty="0">
                <a:solidFill>
                  <a:schemeClr val="accent2"/>
                </a:solidFill>
              </a:rPr>
              <a:t>m </a:t>
            </a:r>
            <a:r>
              <a:rPr lang="en-US" b="1" dirty="0">
                <a:solidFill>
                  <a:srgbClr val="3366FF"/>
                </a:solidFill>
              </a:rPr>
              <a:t>[B]</a:t>
            </a:r>
            <a:r>
              <a:rPr lang="en-US" b="1" dirty="0"/>
              <a:t> </a:t>
            </a:r>
            <a:r>
              <a:rPr lang="en-US" b="1" baseline="30000" dirty="0">
                <a:solidFill>
                  <a:schemeClr val="accent2"/>
                </a:solidFill>
              </a:rPr>
              <a:t>n </a:t>
            </a:r>
            <a:r>
              <a:rPr lang="he-IL" dirty="0"/>
              <a:t>קצב תגובה  </a:t>
            </a:r>
            <a:endParaRPr lang="en-US" dirty="0"/>
          </a:p>
          <a:p>
            <a:pPr>
              <a:defRPr/>
            </a:pPr>
            <a:r>
              <a:rPr lang="he-IL" dirty="0"/>
              <a:t>המשמעות של הביטוי- מראה כיצד ריכוז החומרים משפיע על קצב התגובה  - קבוע הקצב תלוי בטמפרטורה ובאנרגיית השפעול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he-IL" dirty="0"/>
              <a:t>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F6F1E593-5E17-23DF-292B-F2E7620C88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2650" y="228600"/>
            <a:ext cx="7772400" cy="1058863"/>
          </a:xfrm>
        </p:spPr>
        <p:txBody>
          <a:bodyPr/>
          <a:lstStyle/>
          <a:p>
            <a:pPr algn="ctr" eaLnBrk="1" hangingPunct="1">
              <a:defRPr/>
            </a:pPr>
            <a:r>
              <a:rPr lang="he-IL" sz="36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חוקי קצב (סדר התגובה) – סיכום</a:t>
            </a:r>
            <a:endParaRPr lang="en-US" sz="3600" b="1"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doni MT Black" pitchFamily="18" charset="0"/>
              <a:cs typeface="David" pitchFamily="2" charset="-79"/>
            </a:endParaRPr>
          </a:p>
        </p:txBody>
      </p:sp>
      <p:graphicFrame>
        <p:nvGraphicFramePr>
          <p:cNvPr id="44064" name="Group 32">
            <a:extLst>
              <a:ext uri="{FF2B5EF4-FFF2-40B4-BE49-F238E27FC236}">
                <a16:creationId xmlns:a16="http://schemas.microsoft.com/office/drawing/2014/main" id="{9EDF1958-BC52-C1EE-C2DB-A62BBA92F7F7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53930000"/>
              </p:ext>
            </p:extLst>
          </p:nvPr>
        </p:nvGraphicFramePr>
        <p:xfrm>
          <a:off x="476250" y="2168525"/>
          <a:ext cx="8181975" cy="4358223"/>
        </p:xfrm>
        <a:graphic>
          <a:graphicData uri="http://schemas.openxmlformats.org/drawingml/2006/table">
            <a:tbl>
              <a:tblPr rtl="1" firstRow="1"/>
              <a:tblGrid>
                <a:gridCol w="1933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73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7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282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תגובה מסדר אפס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תגובה מסדר ראשון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תגובה מסדר שני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52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תלות בריכוז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אין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יש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יש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051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חוק הקצב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לכל מגיב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הקצב קבוע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אינו תלוי בריכוז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הקצב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ביחס ישר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לריכוז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he-IL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הקצב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ביחס ישר לריבוע ריכוז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</a:t>
                      </a:r>
                      <a:endParaRPr kumimoji="0" lang="he-IL" sz="24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881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ביטוי מתמטי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=</a:t>
                      </a:r>
                      <a:r>
                        <a:rPr kumimoji="0" 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=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k[A]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קצב = </a:t>
                      </a:r>
                      <a:r>
                        <a:rPr lang="en-US" sz="2400" baseline="30000" dirty="0"/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k[A]</a:t>
                      </a:r>
                      <a:r>
                        <a:rPr lang="en-US" sz="1000" baseline="30000" dirty="0"/>
                        <a:t> </a:t>
                      </a:r>
                      <a:r>
                        <a:rPr lang="en-US" sz="1400" b="1" baseline="100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he-IL" sz="1400" b="1" baseline="100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*קצב = </a:t>
                      </a:r>
                      <a:r>
                        <a:rPr lang="en-US" sz="2400" baseline="30000" dirty="0"/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90355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k[A][B]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90355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319" name="מציין מיקום של מספר שקופית 5">
            <a:extLst>
              <a:ext uri="{FF2B5EF4-FFF2-40B4-BE49-F238E27FC236}">
                <a16:creationId xmlns:a16="http://schemas.microsoft.com/office/drawing/2014/main" id="{1BAE0172-7705-C377-95E2-C83A93F21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9578D01-B715-4FE4-B314-A216559738D2}" type="slidenum">
              <a:rPr lang="he-IL" altLang="en-US"/>
              <a:pPr eaLnBrk="1" hangingPunct="1"/>
              <a:t>54</a:t>
            </a:fld>
            <a:endParaRPr lang="en-US" altLang="en-US"/>
          </a:p>
        </p:txBody>
      </p:sp>
      <p:sp>
        <p:nvSpPr>
          <p:cNvPr id="12320" name="Text Box 33">
            <a:extLst>
              <a:ext uri="{FF2B5EF4-FFF2-40B4-BE49-F238E27FC236}">
                <a16:creationId xmlns:a16="http://schemas.microsoft.com/office/drawing/2014/main" id="{0EADE25B-BDE4-3D1C-9D52-13DA99BAC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2263" y="1538288"/>
            <a:ext cx="35544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3366FF"/>
                </a:solidFill>
              </a:rPr>
              <a:t>A     →   B</a:t>
            </a:r>
            <a:r>
              <a:rPr lang="en-US" altLang="en-US"/>
              <a:t>           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ECB868D8-0A56-A765-82C1-5DBB2446EFB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77813"/>
            <a:ext cx="7772400" cy="762000"/>
          </a:xfrm>
        </p:spPr>
        <p:txBody>
          <a:bodyPr anchor="t"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he-IL" sz="4400" b="1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doni MT Black" pitchFamily="18" charset="0"/>
                <a:cs typeface="David" pitchFamily="2" charset="-79"/>
              </a:rPr>
              <a:t>קצב תגובה</a:t>
            </a:r>
            <a:endParaRPr lang="en-US" sz="4400" b="1"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doni MT Black" pitchFamily="18" charset="0"/>
              <a:cs typeface="David" pitchFamily="2" charset="-79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911D7CB-2571-D6F4-40C0-E0DBC809993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e-IL" altLang="en-US" b="1">
                <a:solidFill>
                  <a:srgbClr val="090355"/>
                </a:solidFill>
              </a:rPr>
              <a:t>הגדרה</a:t>
            </a:r>
            <a:r>
              <a:rPr lang="he-IL" altLang="en-US"/>
              <a:t>: השתנות ריכוזי חומרים ליחידת זמן 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he-IL" altLang="en-US"/>
              <a:t>קצב התגובה = השינוי בריכוז (מגיב או תוצר) </a:t>
            </a: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                   </a:t>
            </a:r>
            <a:r>
              <a:rPr lang="he-IL" altLang="en-US"/>
              <a:t>ביחידת זמן נמדדת </a:t>
            </a:r>
            <a:r>
              <a:rPr lang="en-US" altLang="en-US"/>
              <a:t>∆t</a:t>
            </a:r>
            <a:endParaRPr lang="he-IL" altLang="en-US"/>
          </a:p>
          <a:p>
            <a:pPr eaLnBrk="1" hangingPunct="1">
              <a:lnSpc>
                <a:spcPct val="90000"/>
              </a:lnSpc>
            </a:pPr>
            <a:r>
              <a:rPr lang="he-IL" altLang="en-US"/>
              <a:t>קצב היעלמות – התייחסות למגיב </a:t>
            </a:r>
            <a:r>
              <a:rPr lang="en-US" altLang="en-US">
                <a:sym typeface="Symbol" panose="05050102010706020507" pitchFamily="18" charset="2"/>
              </a:rPr>
              <a:t>[A]/</a:t>
            </a:r>
            <a:r>
              <a:rPr lang="el-GR" altLang="en-US">
                <a:sym typeface="Symbol" panose="05050102010706020507" pitchFamily="18" charset="2"/>
              </a:rPr>
              <a:t>Δ</a:t>
            </a:r>
            <a:r>
              <a:rPr lang="en-US" altLang="en-US">
                <a:sym typeface="Symbol" panose="05050102010706020507" pitchFamily="18" charset="2"/>
              </a:rPr>
              <a:t>t   =</a:t>
            </a:r>
            <a:endParaRPr lang="he-IL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e-IL" altLang="en-US"/>
              <a:t>(ערך שלילי כי </a:t>
            </a:r>
            <a:r>
              <a:rPr lang="en-US" altLang="en-US">
                <a:sym typeface="Symbol" panose="05050102010706020507" pitchFamily="18" charset="2"/>
              </a:rPr>
              <a:t>[A]</a:t>
            </a:r>
            <a:r>
              <a:rPr lang="he-IL" altLang="en-US">
                <a:sym typeface="Symbol" panose="05050102010706020507" pitchFamily="18" charset="2"/>
              </a:rPr>
              <a:t> שלילי)</a:t>
            </a:r>
            <a:endParaRPr lang="he-IL" altLang="en-US"/>
          </a:p>
          <a:p>
            <a:pPr eaLnBrk="1" hangingPunct="1">
              <a:lnSpc>
                <a:spcPct val="90000"/>
              </a:lnSpc>
            </a:pPr>
            <a:r>
              <a:rPr lang="he-IL" altLang="en-US"/>
              <a:t>קצב היווצרות – התייחסות לתוצר</a:t>
            </a:r>
            <a:r>
              <a:rPr lang="en-US" altLang="en-US"/>
              <a:t> </a:t>
            </a:r>
            <a:r>
              <a:rPr lang="el-GR" altLang="en-US"/>
              <a:t>Δ</a:t>
            </a:r>
            <a:r>
              <a:rPr lang="en-US" altLang="en-US">
                <a:sym typeface="Symbol" panose="05050102010706020507" pitchFamily="18" charset="2"/>
              </a:rPr>
              <a:t>[B]/</a:t>
            </a:r>
            <a:r>
              <a:rPr lang="el-GR" altLang="en-US">
                <a:sym typeface="Symbol" panose="05050102010706020507" pitchFamily="18" charset="2"/>
              </a:rPr>
              <a:t> Δ</a:t>
            </a:r>
            <a:r>
              <a:rPr lang="en-US" altLang="en-US">
                <a:sym typeface="Symbol" panose="05050102010706020507" pitchFamily="18" charset="2"/>
              </a:rPr>
              <a:t>t = </a:t>
            </a:r>
            <a:endParaRPr lang="he-IL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e-IL" altLang="en-US"/>
              <a:t>(ערך חיובי כי </a:t>
            </a:r>
            <a:r>
              <a:rPr lang="en-US" altLang="en-US">
                <a:sym typeface="Symbol" panose="05050102010706020507" pitchFamily="18" charset="2"/>
              </a:rPr>
              <a:t>[B]</a:t>
            </a:r>
            <a:r>
              <a:rPr lang="he-IL" altLang="en-US">
                <a:sym typeface="Symbol" panose="05050102010706020507" pitchFamily="18" charset="2"/>
              </a:rPr>
              <a:t> </a:t>
            </a:r>
            <a:r>
              <a:rPr lang="he-IL" altLang="en-US"/>
              <a:t>חיובי</a:t>
            </a:r>
            <a:r>
              <a:rPr lang="he-IL" altLang="en-US">
                <a:sym typeface="Symbol" panose="05050102010706020507" pitchFamily="18" charset="2"/>
              </a:rPr>
              <a:t>)</a:t>
            </a:r>
            <a:endParaRPr lang="he-IL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he-IL" altLang="en-US"/>
          </a:p>
        </p:txBody>
      </p:sp>
      <p:sp>
        <p:nvSpPr>
          <p:cNvPr id="19460" name="מציין מיקום של מספר שקופית 5">
            <a:extLst>
              <a:ext uri="{FF2B5EF4-FFF2-40B4-BE49-F238E27FC236}">
                <a16:creationId xmlns:a16="http://schemas.microsoft.com/office/drawing/2014/main" id="{C7B62369-E313-21EC-3861-2ECD1D875DD1}"/>
              </a:ext>
            </a:extLst>
          </p:cNvPr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fld id="{B11F1EF4-3F2A-417F-BD32-DA002FE59CE9}" type="slidenum">
              <a:rPr lang="he-IL" altLang="en-US" sz="1000"/>
              <a:pPr rtl="0" eaLnBrk="1" hangingPunct="1"/>
              <a:t>6</a:t>
            </a:fld>
            <a:endParaRPr lang="en-US" altLang="en-US" sz="1000"/>
          </a:p>
        </p:txBody>
      </p:sp>
      <p:sp>
        <p:nvSpPr>
          <p:cNvPr id="19461" name="Text Box 2">
            <a:extLst>
              <a:ext uri="{FF2B5EF4-FFF2-40B4-BE49-F238E27FC236}">
                <a16:creationId xmlns:a16="http://schemas.microsoft.com/office/drawing/2014/main" id="{5BC4F184-18F7-5D6A-8FE9-6EB78E0C4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414338"/>
            <a:ext cx="3382963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/>
              <a:t>A</a:t>
            </a:r>
            <a:r>
              <a:rPr lang="en-US" altLang="en-US" sz="4800"/>
              <a:t>→</a:t>
            </a:r>
            <a:r>
              <a:rPr lang="en-US" altLang="en-US" sz="4400"/>
              <a:t>B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2">
            <a:extLst>
              <a:ext uri="{FF2B5EF4-FFF2-40B4-BE49-F238E27FC236}">
                <a16:creationId xmlns:a16="http://schemas.microsoft.com/office/drawing/2014/main" id="{7BF47465-AB65-FE4E-3493-259147CC692E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276475" y="414338"/>
            <a:ext cx="3382963" cy="823912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en-US" alt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→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0482" name="מציין מיקום תוכן 2">
            <a:extLst>
              <a:ext uri="{FF2B5EF4-FFF2-40B4-BE49-F238E27FC236}">
                <a16:creationId xmlns:a16="http://schemas.microsoft.com/office/drawing/2014/main" id="{84EF8511-804A-5BDF-5406-598E0303F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altLang="en-US" b="1"/>
              <a:t>קצב היעלמות</a:t>
            </a:r>
            <a:r>
              <a:rPr lang="he-IL" altLang="en-US"/>
              <a:t> (שינוי בריכוז המגיב ליחידת זמן) הוא תמיד ערך שלילי כיון שהמגיב "מגיב" ולכן ריכוזו קטן ככל שהתגובה יוצאת לפועל. </a:t>
            </a:r>
            <a:br>
              <a:rPr lang="en-US" altLang="en-US"/>
            </a:br>
            <a:r>
              <a:rPr lang="he-IL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[A]/</a:t>
            </a:r>
            <a:r>
              <a:rPr lang="el-GR" altLang="en-US">
                <a:sym typeface="Symbol" panose="05050102010706020507" pitchFamily="18" charset="2"/>
              </a:rPr>
              <a:t>Δ</a:t>
            </a:r>
            <a:r>
              <a:rPr lang="en-US" altLang="en-US">
                <a:sym typeface="Symbol" panose="05050102010706020507" pitchFamily="18" charset="2"/>
              </a:rPr>
              <a:t>t                                                </a:t>
            </a:r>
            <a:endParaRPr lang="he-IL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he-IL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e-IL" altLang="en-US"/>
              <a:t>    </a:t>
            </a:r>
            <a:endParaRPr lang="en-US" altLang="en-US"/>
          </a:p>
          <a:p>
            <a:r>
              <a:rPr lang="he-IL" altLang="en-US" b="1"/>
              <a:t>קצב היווצרות</a:t>
            </a:r>
            <a:r>
              <a:rPr lang="he-IL" altLang="en-US"/>
              <a:t> ( שינוי בריכוז התוצר ליחידת זמן) הוא תמיד ערך חיובי כיון שהתוצר "נוצר" במהלך התרחשות התגובה ולכן ריכוזו גדל.</a:t>
            </a:r>
          </a:p>
          <a:p>
            <a:pPr algn="l" rtl="0">
              <a:buFont typeface="Wingdings" panose="05000000000000000000" pitchFamily="2" charset="2"/>
              <a:buNone/>
            </a:pPr>
            <a:r>
              <a:rPr lang="he-IL" altLang="en-US"/>
              <a:t>     </a:t>
            </a:r>
            <a:r>
              <a:rPr lang="el-GR" altLang="en-US">
                <a:sym typeface="Symbol" panose="05050102010706020507" pitchFamily="18" charset="2"/>
              </a:rPr>
              <a:t>Δ</a:t>
            </a:r>
            <a:r>
              <a:rPr lang="en-US" altLang="en-US">
                <a:sym typeface="Symbol" panose="05050102010706020507" pitchFamily="18" charset="2"/>
              </a:rPr>
              <a:t>[B]/</a:t>
            </a:r>
            <a:r>
              <a:rPr lang="el-GR" altLang="en-US">
                <a:sym typeface="Symbol" panose="05050102010706020507" pitchFamily="18" charset="2"/>
              </a:rPr>
              <a:t> Δ</a:t>
            </a:r>
            <a:r>
              <a:rPr lang="en-US" altLang="en-US">
                <a:sym typeface="Symbol" panose="05050102010706020507" pitchFamily="18" charset="2"/>
              </a:rPr>
              <a:t>t</a:t>
            </a:r>
            <a:endParaRPr lang="he-IL" altLang="en-US"/>
          </a:p>
        </p:txBody>
      </p:sp>
      <p:sp>
        <p:nvSpPr>
          <p:cNvPr id="20483" name="מציין מיקום של מספר שקופית 3">
            <a:extLst>
              <a:ext uri="{FF2B5EF4-FFF2-40B4-BE49-F238E27FC236}">
                <a16:creationId xmlns:a16="http://schemas.microsoft.com/office/drawing/2014/main" id="{04D5DE37-FFF9-2C86-2623-6DABE5B80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9F976F7-5A6E-424F-8D39-BB27BDFE817F}" type="slidenum">
              <a:rPr lang="he-IL" altLang="en-US"/>
              <a:pPr eaLnBrk="1" hangingPunct="1"/>
              <a:t>7</a:t>
            </a:fld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Text Box 2">
            <a:extLst>
              <a:ext uri="{FF2B5EF4-FFF2-40B4-BE49-F238E27FC236}">
                <a16:creationId xmlns:a16="http://schemas.microsoft.com/office/drawing/2014/main" id="{AB6F95D1-7A7A-E457-296C-91FAE19641C6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276475" y="414338"/>
            <a:ext cx="3382963" cy="823912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A</a:t>
            </a:r>
            <a:r>
              <a:rPr kumimoji="0" lang="en-US" alt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→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1506" name="מציין מיקום תוכן 2">
            <a:extLst>
              <a:ext uri="{FF2B5EF4-FFF2-40B4-BE49-F238E27FC236}">
                <a16:creationId xmlns:a16="http://schemas.microsoft.com/office/drawing/2014/main" id="{3E5B353B-6F87-59D2-149A-CD5DCD2DD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altLang="en-US" b="1"/>
              <a:t>קצב תגובה</a:t>
            </a:r>
            <a:r>
              <a:rPr lang="he-IL" altLang="en-US"/>
              <a:t> הוא ביטוי המתייחס </a:t>
            </a:r>
            <a:r>
              <a:rPr lang="he-IL" altLang="en-US" b="1"/>
              <a:t>לתגובה </a:t>
            </a:r>
            <a:r>
              <a:rPr lang="he-IL" altLang="en-US"/>
              <a:t>ולא לחומר מסוים. </a:t>
            </a:r>
          </a:p>
          <a:p>
            <a:r>
              <a:rPr lang="he-IL" altLang="en-US"/>
              <a:t>קצב תגובה ניתן למדידה על ידי מדידת קצב ההיעלמות או קצב ההיווצרות. </a:t>
            </a:r>
          </a:p>
          <a:p>
            <a:r>
              <a:rPr lang="he-IL" altLang="en-US"/>
              <a:t>אולם על פי הנאמר לעיל, ערכו של קצב התגובה יהיה פעם שלילי ופעם חיובי. על מנת למנוע בלבול נקבע כי </a:t>
            </a:r>
            <a:r>
              <a:rPr lang="he-IL" altLang="en-US" b="1"/>
              <a:t>קצב תגובה הוא תמיד ערך חיובי והוא שווה למינוס קצב ההיעלמות. </a:t>
            </a:r>
            <a:endParaRPr lang="en-US" altLang="en-US" b="1"/>
          </a:p>
          <a:p>
            <a:endParaRPr lang="he-IL" altLang="en-US"/>
          </a:p>
        </p:txBody>
      </p:sp>
      <p:sp>
        <p:nvSpPr>
          <p:cNvPr id="21507" name="מציין מיקום של מספר שקופית 3">
            <a:extLst>
              <a:ext uri="{FF2B5EF4-FFF2-40B4-BE49-F238E27FC236}">
                <a16:creationId xmlns:a16="http://schemas.microsoft.com/office/drawing/2014/main" id="{BFD43FFE-55D4-EB90-5279-BC414A9E8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D0CC6A5-1789-4F01-B7B2-72CA4A5701D2}" type="slidenum">
              <a:rPr lang="he-IL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37557FA4-A61C-08A3-1C22-569198304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988" y="5549900"/>
            <a:ext cx="24765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en-US" sz="3200">
                <a:solidFill>
                  <a:srgbClr val="660033"/>
                </a:solidFill>
              </a:rPr>
              <a:t>קצב התגובה</a:t>
            </a:r>
            <a:r>
              <a:rPr lang="he-IL" altLang="en-US" sz="2800">
                <a:solidFill>
                  <a:srgbClr val="660033"/>
                </a:solidFill>
              </a:rPr>
              <a:t> =</a:t>
            </a: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5C6E3D-7516-EF73-3EDC-A24DA977E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1775" y="5589588"/>
            <a:ext cx="160020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</a:rPr>
              <a:t>- 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[A]/</a:t>
            </a:r>
            <a:r>
              <a:rPr lang="el-GR" sz="28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Δ</a:t>
            </a:r>
            <a:r>
              <a:rPr lang="en-US" sz="2800" kern="0" dirty="0">
                <a:solidFill>
                  <a:srgbClr val="660033"/>
                </a:solidFill>
                <a:latin typeface="Arial"/>
                <a:cs typeface="Arial"/>
                <a:sym typeface="Symbol"/>
              </a:rPr>
              <a:t>t </a:t>
            </a:r>
            <a:endParaRPr 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80BF7D-B614-A309-E03D-D9FC87F2D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39980"/>
            <a:ext cx="7772400" cy="114300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r>
              <a:rPr lang="he-IL" altLang="en-US" sz="4400" dirty="0">
                <a:solidFill>
                  <a:srgbClr val="9A0000"/>
                </a:solidFill>
              </a:rPr>
              <a:t>קצב תגובה</a:t>
            </a:r>
            <a:br>
              <a:rPr lang="he-IL" altLang="en-US" sz="4400" dirty="0">
                <a:solidFill>
                  <a:srgbClr val="9A0000"/>
                </a:solidFill>
              </a:rPr>
            </a:br>
            <a:endParaRPr lang="en-US" dirty="0"/>
          </a:p>
        </p:txBody>
      </p:sp>
      <p:sp>
        <p:nvSpPr>
          <p:cNvPr id="22530" name="מציין מיקום תוכן 2">
            <a:extLst>
              <a:ext uri="{FF2B5EF4-FFF2-40B4-BE49-F238E27FC236}">
                <a16:creationId xmlns:a16="http://schemas.microsoft.com/office/drawing/2014/main" id="{8C222B6B-775D-7C3C-3D40-34C5CCF38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438" y="1763815"/>
            <a:ext cx="8420100" cy="403225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he-IL" altLang="en-US" sz="2600" dirty="0"/>
          </a:p>
          <a:p>
            <a:pPr>
              <a:lnSpc>
                <a:spcPct val="90000"/>
              </a:lnSpc>
            </a:pPr>
            <a:endParaRPr lang="he-IL" altLang="en-US" sz="2600" dirty="0"/>
          </a:p>
          <a:p>
            <a:pPr>
              <a:lnSpc>
                <a:spcPct val="90000"/>
              </a:lnSpc>
            </a:pPr>
            <a:r>
              <a:rPr lang="he-IL" altLang="en-US" sz="2600" dirty="0"/>
              <a:t>כאשר התגובה פשוטה  </a:t>
            </a:r>
          </a:p>
          <a:p>
            <a:pPr>
              <a:lnSpc>
                <a:spcPct val="90000"/>
              </a:lnSpc>
            </a:pPr>
            <a:endParaRPr lang="he-IL" altLang="en-US" sz="2600" dirty="0"/>
          </a:p>
          <a:p>
            <a:pPr>
              <a:lnSpc>
                <a:spcPct val="90000"/>
              </a:lnSpc>
            </a:pPr>
            <a:endParaRPr lang="he-IL" altLang="en-US" sz="2600" dirty="0"/>
          </a:p>
          <a:p>
            <a:pPr>
              <a:lnSpc>
                <a:spcPct val="90000"/>
              </a:lnSpc>
            </a:pPr>
            <a:r>
              <a:rPr lang="he-IL" altLang="en-US" sz="2600" dirty="0"/>
              <a:t>  </a:t>
            </a:r>
            <a:endParaRPr lang="en-US" altLang="en-US" sz="2600" dirty="0"/>
          </a:p>
          <a:p>
            <a:pPr>
              <a:lnSpc>
                <a:spcPct val="90000"/>
              </a:lnSpc>
            </a:pPr>
            <a:endParaRPr lang="en-US" altLang="en-US" sz="26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e-IL" altLang="en-US" sz="2600" dirty="0"/>
              <a:t>קצב תגובה =  </a:t>
            </a:r>
            <a:r>
              <a:rPr lang="en-US" altLang="en-US" sz="2600" dirty="0"/>
              <a:t>-  </a:t>
            </a:r>
            <a:r>
              <a:rPr lang="en-US" altLang="en-US" sz="2600" dirty="0">
                <a:sym typeface="Symbol" panose="05050102010706020507" pitchFamily="18" charset="2"/>
              </a:rPr>
              <a:t>[A]/</a:t>
            </a:r>
            <a:r>
              <a:rPr lang="el-GR" altLang="en-US" sz="2600" dirty="0">
                <a:sym typeface="Symbol" panose="05050102010706020507" pitchFamily="18" charset="2"/>
              </a:rPr>
              <a:t>Δ</a:t>
            </a:r>
            <a:r>
              <a:rPr lang="en-US" altLang="en-US" sz="2600" dirty="0">
                <a:sym typeface="Symbol" panose="05050102010706020507" pitchFamily="18" charset="2"/>
              </a:rPr>
              <a:t>t   =   [B]/</a:t>
            </a:r>
            <a:r>
              <a:rPr lang="el-GR" altLang="en-US" sz="2600" dirty="0">
                <a:sym typeface="Symbol" panose="05050102010706020507" pitchFamily="18" charset="2"/>
              </a:rPr>
              <a:t> Δ</a:t>
            </a:r>
            <a:r>
              <a:rPr lang="en-US" altLang="en-US" sz="2600" dirty="0">
                <a:sym typeface="Symbol" panose="05050102010706020507" pitchFamily="18" charset="2"/>
              </a:rPr>
              <a:t>t </a:t>
            </a:r>
            <a:endParaRPr lang="he-IL" altLang="en-US" sz="2600" dirty="0"/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he-IL" altLang="en-US" sz="2600" dirty="0"/>
          </a:p>
        </p:txBody>
      </p:sp>
      <p:sp>
        <p:nvSpPr>
          <p:cNvPr id="22535" name="Text Box 2">
            <a:extLst>
              <a:ext uri="{FF2B5EF4-FFF2-40B4-BE49-F238E27FC236}">
                <a16:creationId xmlns:a16="http://schemas.microsoft.com/office/drawing/2014/main" id="{AE4DEAAD-8FAB-AEB5-8AD0-1F1681D3B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2488" y="3473450"/>
            <a:ext cx="338296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/>
              <a:t>A</a:t>
            </a:r>
            <a:r>
              <a:rPr lang="en-US" altLang="en-US" sz="4800"/>
              <a:t>→</a:t>
            </a:r>
            <a:r>
              <a:rPr lang="en-US" altLang="en-US" sz="4400"/>
              <a:t>B</a:t>
            </a: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7222226E-7886-AA95-12DA-BF047E188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" name="אליפסה 9">
            <a:extLst>
              <a:ext uri="{FF2B5EF4-FFF2-40B4-BE49-F238E27FC236}">
                <a16:creationId xmlns:a16="http://schemas.microsoft.com/office/drawing/2014/main" id="{30160591-61C4-D501-7F38-8D53C3C50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92500" y="4554538"/>
            <a:ext cx="1619250" cy="10795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11" name="אליפסה 10">
            <a:extLst>
              <a:ext uri="{FF2B5EF4-FFF2-40B4-BE49-F238E27FC236}">
                <a16:creationId xmlns:a16="http://schemas.microsoft.com/office/drawing/2014/main" id="{82018AD0-1087-7305-0CFD-2663C06822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16563" y="4554538"/>
            <a:ext cx="1395412" cy="10795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22531" name="מציין מיקום של מספר שקופית 3">
            <a:extLst>
              <a:ext uri="{FF2B5EF4-FFF2-40B4-BE49-F238E27FC236}">
                <a16:creationId xmlns:a16="http://schemas.microsoft.com/office/drawing/2014/main" id="{DAF2D7FE-463E-17F3-3743-103C223F1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291570E-87F2-493A-B683-85CA028386C1}" type="slidenum">
              <a:rPr lang="he-IL" altLang="en-US"/>
              <a:pPr eaLnBrk="1" hangingPunct="1"/>
              <a:t>9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6353</TotalTime>
  <Words>3777</Words>
  <Application>Microsoft Office PowerPoint</Application>
  <PresentationFormat>On-screen Show (4:3)</PresentationFormat>
  <Paragraphs>798</Paragraphs>
  <Slides>54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54</vt:i4>
      </vt:variant>
    </vt:vector>
  </HeadingPairs>
  <TitlesOfParts>
    <vt:vector size="68" baseType="lpstr">
      <vt:lpstr>Arial</vt:lpstr>
      <vt:lpstr>Times New Roman</vt:lpstr>
      <vt:lpstr>Wingdings</vt:lpstr>
      <vt:lpstr>Bodoni MT Black</vt:lpstr>
      <vt:lpstr>David</vt:lpstr>
      <vt:lpstr>Symbol</vt:lpstr>
      <vt:lpstr>Perpetua</vt:lpstr>
      <vt:lpstr>Aharoni</vt:lpstr>
      <vt:lpstr>Wingdings 2</vt:lpstr>
      <vt:lpstr>Verdana</vt:lpstr>
      <vt:lpstr>Layers</vt:lpstr>
      <vt:lpstr>MathType 5.0 Equation</vt:lpstr>
      <vt:lpstr>Microsoft Equation 3.0</vt:lpstr>
      <vt:lpstr>Visio.Drawing.11</vt:lpstr>
      <vt:lpstr>אנרגיה בקצב הכימיה פרק ג</vt:lpstr>
      <vt:lpstr>מה למדנו עד כה? </vt:lpstr>
      <vt:lpstr>מבוא לפרק ג - קינטיקה בכל מקום </vt:lpstr>
      <vt:lpstr>קצב תגובות.....</vt:lpstr>
      <vt:lpstr>קצב תגובות, מה ואיך? </vt:lpstr>
      <vt:lpstr>קצב תגובה</vt:lpstr>
      <vt:lpstr>A→B</vt:lpstr>
      <vt:lpstr>  A→B</vt:lpstr>
      <vt:lpstr>קצב תגובה </vt:lpstr>
      <vt:lpstr>דוגמה לחישוב קצב תגובה על פי תוצאות ניסוי</vt:lpstr>
      <vt:lpstr>טבלה לצורך ארגון הנתונים לפתרון השאלה</vt:lpstr>
      <vt:lpstr>דוגמה לחישוב קצב תגובה על פי תוצאות ניסוי  </vt:lpstr>
      <vt:lpstr>טבלה לצורך ארגון הנתונים לפתרון השאלה  </vt:lpstr>
      <vt:lpstr>קצב תגובה בתגובות מורכבות</vt:lpstr>
      <vt:lpstr>תרגיל בוצע ניסוי בו מימן יודי התפרק ליסודותיו. להלן התגובה המתאימה: 2HI(g) →H2(g) +I2(g)  בטבלה הבאה כתובים הריכוזים של מימן יודי HI במהלך פירוקו.  התבססו על נתוני הטבלה וחשבו את:  קצב ההיווצרות\היעלמות של כל אחד מהמרכיבים במערכת. קצב התגובה את קצב התגובה ההתחלתי </vt:lpstr>
      <vt:lpstr> טבלה לצורך ארגון הנתונים לפתרון השאלה</vt:lpstr>
      <vt:lpstr> קצב תגובה בתגובות מורכבות</vt:lpstr>
      <vt:lpstr>  טבלה לצורך ארגון הנתונים לפתרון השאלה</vt:lpstr>
      <vt:lpstr>תרגיל בוצע ניסוי בו מימן יודי התפרק ליסודותיו. להלן התגובה המתאימה: 2HI(g) →H2(g) +I2(g)  בטבלה הבאה כתובים הריכוזים של מימן יודי HI במהלך פירוקו.  </vt:lpstr>
      <vt:lpstr>להלן מספר תיאורים גרפים.  מהו התיאור הגרפי המתאים לתוצאות הניסוי הנ"ל בקשר ל HI? נמקו </vt:lpstr>
      <vt:lpstr>מהו התיאור הגרפי המתאים להיווצרות המימן בתהליך הנ"ל? נמקו </vt:lpstr>
      <vt:lpstr>קצב תגובה Rate – ריכוז תוצר הנוצרת ביחידת זמן. בתגובה: 2N2O5 (g)      4NO2(g) + O2(g)  </vt:lpstr>
      <vt:lpstr>לסיכום: קצב התגובה תלוי במקדמים ולכן יש לציין לאיזו תגובה מתייחסים.  מוגדר רק עבור ריכוזים</vt:lpstr>
      <vt:lpstr>קצב התגובה משתנה עם הזמן.  חישוב קצב תגובה בשני תחומים: </vt:lpstr>
      <vt:lpstr>שאלה 1</vt:lpstr>
      <vt:lpstr>שאלה 2 </vt:lpstr>
      <vt:lpstr>המשך</vt:lpstr>
      <vt:lpstr>כיצד מודדים קצב תגובה</vt:lpstr>
      <vt:lpstr>H2O2(aq) →H2O(g) +1/2 O2(g)</vt:lpstr>
      <vt:lpstr>ריכוז מי חמצן - H2O2  כתלות בזמן</vt:lpstr>
      <vt:lpstr>הצגה גרפית של שינוי בריכוזי החומרים        כתלות בזמן</vt:lpstr>
      <vt:lpstr>הצגה גרפית של שינוי בריכוזי החומרים כתלות בזמן  + שיפועי הגרף המבטאים את קצב התגובה </vt:lpstr>
      <vt:lpstr>מסקנות</vt:lpstr>
      <vt:lpstr>מסקנות מההצגה הגרפית</vt:lpstr>
      <vt:lpstr>A  →  B</vt:lpstr>
      <vt:lpstr>חוקי קצב</vt:lpstr>
      <vt:lpstr>חוק הקצב לתגובה מסדר אפס</vt:lpstr>
      <vt:lpstr>תגובה מסדר אפס – הצגה גרפית</vt:lpstr>
      <vt:lpstr>חוק הקצב לתגובה מסדר ראשון</vt:lpstr>
      <vt:lpstr> H2O2(aq) →H2O(g) +1/2 O2(g)</vt:lpstr>
      <vt:lpstr>דוגמה לקביעת סדר תגובה (פרוק מימן על-חמצני)</vt:lpstr>
      <vt:lpstr>לקביעת קצב התגובה כאשר חוק הקצב ידוע השתמש בביטוי:   = k [A] m [B] n קצב תגובה      </vt:lpstr>
      <vt:lpstr>קביעת סדר תגובה וחוק הקצב    </vt:lpstr>
      <vt:lpstr>מהו הסדר של התגובה:</vt:lpstr>
      <vt:lpstr>שאלה 1 </vt:lpstr>
      <vt:lpstr> שאלה 1 </vt:lpstr>
      <vt:lpstr>ידוע חוק הקצב k [A] 1 [B] 2</vt:lpstr>
      <vt:lpstr>סדר תגובה שאלות לדוגמה (ספר עמ 93)</vt:lpstr>
      <vt:lpstr> סדר תגובה שאלות לדוגמה (ספר עמ 93)</vt:lpstr>
      <vt:lpstr>סדר תגובה שאלות לדוגמה  (ספר עמ 93)</vt:lpstr>
      <vt:lpstr>יחידות של קבוע הקצב    </vt:lpstr>
      <vt:lpstr>חוק הקצב הכולל של תגובה</vt:lpstr>
      <vt:lpstr>סיכום ביניים</vt:lpstr>
      <vt:lpstr>חוקי קצב (סדר התגובה) – סיכום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כרמי</dc:creator>
  <cp:lastModifiedBy>Shelly Livne</cp:lastModifiedBy>
  <cp:revision>445</cp:revision>
  <dcterms:created xsi:type="dcterms:W3CDTF">2007-02-26T20:23:26Z</dcterms:created>
  <dcterms:modified xsi:type="dcterms:W3CDTF">2025-05-13T13:44:12Z</dcterms:modified>
</cp:coreProperties>
</file>