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9"/>
  </p:notesMasterIdLst>
  <p:sldIdLst>
    <p:sldId id="256" r:id="rId3"/>
    <p:sldId id="257" r:id="rId4"/>
    <p:sldId id="260" r:id="rId5"/>
    <p:sldId id="261" r:id="rId6"/>
    <p:sldId id="266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 snapToGrid="0"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430CA5-4840-4E4D-A36B-43A3CF9A99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80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32CE0C-62AD-427D-B501-5282491848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693988" y="1600200"/>
            <a:ext cx="6326187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B0021-ACAF-43BF-9BF7-C43CA3BEA6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36DDF-EADD-412C-8F88-0C0E68350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618449-DD41-48D4-A4A7-B842EA1975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6A3B-C86C-451A-98F5-5445E6B6D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AA519-C502-4A77-86C8-8442DD186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6A0F9-58F0-479A-BB4B-4AAC634C66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644F7-3982-4E30-8199-6F178567F7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267FF-24E9-400C-BAB1-F406DEBD5F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4A5F5-4E93-4496-B72F-9076569AFC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F64AB-51D7-4178-876F-8801D3E9A7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93988" y="1600200"/>
            <a:ext cx="6326187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bg1">
                  <a:lumMod val="50000"/>
                </a:schemeClr>
              </a:buClr>
              <a:buFont typeface="Wingdings 2" pitchFamily="18" charset="2"/>
              <a:buChar char=""/>
              <a:defRPr/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D49F9-F4C4-457A-A7C2-7AB7593B24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0D650-AFAA-4207-BCBA-39B1752F94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033D5-B3A0-47D2-8F71-8785159A2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A7C41-DC92-471B-BB47-36C284E499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DAFA7-246F-4115-9871-24A2884631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C5E9F-6374-4E4B-BED4-A59A493E3C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FDD29-0A98-46CE-9BE8-016C2350F9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5DB5-DFA2-46CE-B693-E1FEE88480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47886-E518-40C3-9063-6415BB7C31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2D547-05B4-48D9-94E9-28531CB6B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7FE06-FAFB-43C7-BA64-3FE5A8053A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/>
              <a:t>חומרים בשקית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29AF35-ECE8-4911-AA56-A26B4100D8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3B7BCA-374A-460C-9003-ABF8730D4C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54000" y="1482725"/>
            <a:ext cx="8521700" cy="1470025"/>
          </a:xfrm>
        </p:spPr>
        <p:txBody>
          <a:bodyPr/>
          <a:lstStyle/>
          <a:p>
            <a:pPr algn="ctr"/>
            <a:r>
              <a:rPr lang="he-IL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כימיה במשורה–רקע מדעי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214208" y="3886200"/>
            <a:ext cx="5773567" cy="2310560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he-IL" altLang="en-US" sz="3600" b="1" dirty="0">
                <a:solidFill>
                  <a:schemeClr val="hlink"/>
                </a:solidFill>
                <a:latin typeface="Times New Roman" pitchFamily="18" charset="0"/>
                <a:cs typeface="Narkisim" pitchFamily="34" charset="-79"/>
              </a:rPr>
              <a:t>שרה </a:t>
            </a:r>
            <a:r>
              <a:rPr lang="he-IL" altLang="en-US" sz="3600" b="1" dirty="0" err="1">
                <a:solidFill>
                  <a:schemeClr val="hlink"/>
                </a:solidFill>
                <a:latin typeface="Times New Roman" pitchFamily="18" charset="0"/>
                <a:cs typeface="Narkisim" pitchFamily="34" charset="-79"/>
              </a:rPr>
              <a:t>אקונס</a:t>
            </a:r>
            <a:r>
              <a:rPr lang="he-IL" altLang="en-US" sz="3600" b="1" dirty="0">
                <a:solidFill>
                  <a:schemeClr val="hlink"/>
                </a:solidFill>
                <a:latin typeface="Times New Roman" pitchFamily="18" charset="0"/>
                <a:cs typeface="Narkisim" pitchFamily="34" charset="-79"/>
              </a:rPr>
              <a:t>, אורית </a:t>
            </a:r>
            <a:r>
              <a:rPr lang="he-IL" altLang="en-US" sz="3600" b="1">
                <a:solidFill>
                  <a:schemeClr val="hlink"/>
                </a:solidFill>
                <a:latin typeface="Times New Roman" pitchFamily="18" charset="0"/>
                <a:cs typeface="Narkisim" pitchFamily="34" charset="-79"/>
              </a:rPr>
              <a:t>מולווידזון </a:t>
            </a:r>
            <a:endParaRPr lang="he-IL" altLang="en-US" sz="3600" b="1" dirty="0">
              <a:solidFill>
                <a:schemeClr val="hlink"/>
              </a:solidFill>
              <a:latin typeface="Times New Roman" pitchFamily="18" charset="0"/>
              <a:cs typeface="Narkisim" pitchFamily="34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תצפיות עיקריות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0788" y="1562100"/>
            <a:ext cx="6326187" cy="4525963"/>
          </a:xfrm>
        </p:spPr>
        <p:txBody>
          <a:bodyPr/>
          <a:lstStyle/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בועות 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ירידת הנוזל במשורה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פס </a:t>
            </a:r>
            <a:r>
              <a:rPr lang="he-IL">
                <a:solidFill>
                  <a:schemeClr val="accent3">
                    <a:lumMod val="10000"/>
                  </a:schemeClr>
                </a:solidFill>
              </a:rPr>
              <a:t>מגנזיום מתבהר נעלם</a:t>
            </a:r>
            <a:endParaRPr lang="he-IL" dirty="0">
              <a:solidFill>
                <a:schemeClr val="accent3">
                  <a:lumMod val="10000"/>
                </a:schemeClr>
              </a:solidFill>
            </a:endParaRP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ליד פס מגנזיום יש ריכוז גדול של בועות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חלק גדול של סרט המגנזיום "נעלם"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>
                <a:solidFill>
                  <a:schemeClr val="accent3">
                    <a:lumMod val="10000"/>
                  </a:schemeClr>
                </a:solidFill>
              </a:rPr>
              <a:t>עלייה ב- </a:t>
            </a:r>
            <a:r>
              <a:rPr lang="en-US" dirty="0">
                <a:solidFill>
                  <a:schemeClr val="accent3">
                    <a:lumMod val="10000"/>
                  </a:schemeClr>
                </a:solidFill>
              </a:rPr>
              <a:t>pH</a:t>
            </a:r>
            <a:endParaRPr lang="he-IL" dirty="0">
              <a:solidFill>
                <a:schemeClr val="accent3">
                  <a:lumMod val="10000"/>
                </a:schemeClr>
              </a:solidFill>
            </a:endParaRPr>
          </a:p>
        </p:txBody>
      </p:sp>
      <p:pic>
        <p:nvPicPr>
          <p:cNvPr id="32770" name="Picture 2" descr="משורו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763" y="4097558"/>
            <a:ext cx="3304921" cy="247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2600" y="274638"/>
            <a:ext cx="8537575" cy="1143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>
              <a:buClr>
                <a:srgbClr val="FFFFFF"/>
              </a:buClr>
            </a:pPr>
            <a:r>
              <a:rPr lang="he-IL" sz="4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מה מתרחש בתוך המשורה?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1274" y="1587501"/>
            <a:ext cx="8049202" cy="2286000"/>
          </a:xfrm>
        </p:spPr>
        <p:txBody>
          <a:bodyPr/>
          <a:lstStyle/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/>
              <a:t>תגובה בין יוני ההידרוניום לבין מגנזיום. תגובה המלווה בפליטת גז מימן -בועות. 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/>
              <a:t>מתרחשת תגובת חמצון חיזור</a:t>
            </a:r>
          </a:p>
          <a:p>
            <a:pPr>
              <a:buClr>
                <a:srgbClr val="FFFFFF"/>
              </a:buClr>
              <a:buFont typeface="Wingdings" pitchFamily="2" charset="2"/>
              <a:buChar char="v"/>
            </a:pPr>
            <a:r>
              <a:rPr lang="he-IL" dirty="0"/>
              <a:t>ריכוז יוני ההידרוניום יורד ו-</a:t>
            </a:r>
            <a:r>
              <a:rPr lang="en-US" dirty="0"/>
              <a:t>pH</a:t>
            </a:r>
            <a:r>
              <a:rPr lang="he-IL" dirty="0"/>
              <a:t> עולה.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12" y="198438"/>
            <a:ext cx="8781262" cy="1008000"/>
          </a:xfrm>
        </p:spPr>
        <p:txBody>
          <a:bodyPr/>
          <a:lstStyle/>
          <a:p>
            <a:pPr algn="r"/>
            <a:r>
              <a:rPr lang="he-IL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מה עשוי להתרחש בתוך המשורה ברמת הסמל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30377" y="3247317"/>
            <a:ext cx="70993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3200" dirty="0">
                <a:solidFill>
                  <a:schemeClr val="accent1">
                    <a:lumMod val="50000"/>
                  </a:schemeClr>
                </a:solidFill>
              </a:rPr>
              <a:t>מתרחשת תגובה  </a:t>
            </a:r>
            <a:r>
              <a:rPr lang="he-IL" sz="3200" b="1" dirty="0">
                <a:solidFill>
                  <a:schemeClr val="accent1">
                    <a:lumMod val="50000"/>
                  </a:schemeClr>
                </a:solidFill>
              </a:rPr>
              <a:t>אקסותרמית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Lucida Sans Unicode"/>
                <a:cs typeface="Lucida Sans Unicode"/>
              </a:rPr>
              <a:t>∆H&lt;0</a:t>
            </a:r>
            <a:endParaRPr lang="he-IL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725474" y="2022707"/>
            <a:ext cx="75267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Mg</a:t>
            </a:r>
            <a:r>
              <a:rPr lang="en-US" sz="2400" b="1" baseline="-25000" dirty="0"/>
              <a:t>(s)</a:t>
            </a:r>
            <a:r>
              <a:rPr lang="en-US" sz="2400" b="1" dirty="0"/>
              <a:t> +2H</a:t>
            </a:r>
            <a:r>
              <a:rPr lang="en-US" sz="2400" b="1" baseline="-25000" dirty="0"/>
              <a:t>3</a:t>
            </a:r>
            <a:r>
              <a:rPr lang="en-US" sz="2400" b="1" dirty="0"/>
              <a:t>O</a:t>
            </a:r>
            <a:r>
              <a:rPr lang="en-US" sz="2400" b="1" baseline="30000" dirty="0"/>
              <a:t>+</a:t>
            </a:r>
            <a:r>
              <a:rPr lang="en-US" sz="2400" b="1" baseline="-25000" dirty="0"/>
              <a:t>(</a:t>
            </a:r>
            <a:r>
              <a:rPr lang="en-US" sz="2400" b="1" baseline="-25000" dirty="0" err="1"/>
              <a:t>aq</a:t>
            </a:r>
            <a:r>
              <a:rPr lang="en-US" sz="2400" b="1" baseline="-25000" dirty="0"/>
              <a:t>)</a:t>
            </a:r>
            <a:r>
              <a:rPr lang="en-US" sz="2400" b="1" dirty="0"/>
              <a:t> </a:t>
            </a:r>
            <a:r>
              <a:rPr lang="en-US" sz="2400" b="1" dirty="0">
                <a:sym typeface="Symbol"/>
              </a:rPr>
              <a:t></a:t>
            </a:r>
            <a:r>
              <a:rPr lang="en-US" sz="2400" b="1" dirty="0"/>
              <a:t> Mg</a:t>
            </a:r>
            <a:r>
              <a:rPr lang="en-US" sz="2400" b="1" baseline="30000" dirty="0"/>
              <a:t>2+ </a:t>
            </a:r>
            <a:r>
              <a:rPr lang="en-US" sz="2400" b="1" baseline="-25000" dirty="0"/>
              <a:t>(</a:t>
            </a:r>
            <a:r>
              <a:rPr lang="en-US" sz="2400" b="1" baseline="-25000" dirty="0" err="1"/>
              <a:t>aq</a:t>
            </a:r>
            <a:r>
              <a:rPr lang="en-US" sz="2400" b="1" baseline="-25000" dirty="0"/>
              <a:t>)</a:t>
            </a:r>
            <a:r>
              <a:rPr lang="en-US" sz="2400" b="1" dirty="0"/>
              <a:t>   + 2H</a:t>
            </a:r>
            <a:r>
              <a:rPr lang="en-US" sz="2400" b="1" baseline="-25000" dirty="0"/>
              <a:t>2</a:t>
            </a:r>
            <a:r>
              <a:rPr lang="en-US" sz="2400" b="1" dirty="0"/>
              <a:t>O</a:t>
            </a:r>
            <a:r>
              <a:rPr lang="en-US" sz="2400" b="1" baseline="-25000" dirty="0"/>
              <a:t>(l)</a:t>
            </a:r>
            <a:r>
              <a:rPr lang="en-US" sz="2400" b="1" dirty="0"/>
              <a:t>+H</a:t>
            </a:r>
            <a:r>
              <a:rPr lang="en-US" sz="2400" b="1" baseline="-25000" dirty="0"/>
              <a:t>2</a:t>
            </a:r>
            <a:r>
              <a:rPr lang="en-US" sz="2400" b="1" dirty="0"/>
              <a:t>(g)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>
            <a:spLocks noGrp="1"/>
          </p:cNvSpPr>
          <p:nvPr>
            <p:ph type="title" idx="4294967295"/>
          </p:nvPr>
        </p:nvSpPr>
        <p:spPr>
          <a:xfrm>
            <a:off x="1828800" y="901656"/>
            <a:ext cx="5637540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קשר </a:t>
            </a:r>
            <a:r>
              <a:rPr kumimoji="0" lang="he-IL" sz="4000" b="1" i="0" u="none" strike="noStrike" kern="1200" cap="none" spc="0" normalizeH="0" baseline="0" noProof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לתכנית</a:t>
            </a:r>
            <a:r>
              <a:rPr kumimoji="0" lang="he-IL" sz="40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 הלימודים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400522" y="1823890"/>
            <a:ext cx="750412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en-US" sz="2000" b="1" dirty="0"/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סטוכיומטריה </a:t>
            </a:r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חוק היחסים הקבועים</a:t>
            </a:r>
            <a:endParaRPr lang="en-US" sz="2000" b="1" dirty="0"/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חמצון חיזור</a:t>
            </a:r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חומצה בסיס</a:t>
            </a:r>
            <a:endParaRPr lang="en-US" sz="2000" b="1" dirty="0"/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תגובות עם תמיסות חומציות</a:t>
            </a:r>
            <a:endParaRPr lang="en-US" sz="2000" b="1" dirty="0"/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קינטיקה </a:t>
            </a:r>
          </a:p>
          <a:p>
            <a:pPr marL="342900" lvl="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000" b="1" dirty="0"/>
              <a:t>גורמים המשפיעים על קצב תהליך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4155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584476"/>
            <a:ext cx="7402971" cy="1143000"/>
          </a:xfrm>
        </p:spPr>
        <p:txBody>
          <a:bodyPr/>
          <a:lstStyle/>
          <a:p>
            <a:r>
              <a:rPr lang="he-IL" sz="4000" b="1" kern="120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ea typeface="+mn-ea"/>
                <a:cs typeface="Arial" charset="0"/>
              </a:rPr>
              <a:t>הערות "הפעלה", בטיחות וזהירות</a:t>
            </a:r>
            <a:br>
              <a:rPr lang="en-US" dirty="0"/>
            </a:br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687688" y="1992619"/>
            <a:ext cx="78819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400" dirty="0"/>
              <a:t>להקפיד ש"פתיחת" המשורה תהיה מתחת לפני המים</a:t>
            </a:r>
          </a:p>
          <a:p>
            <a:pPr marL="34290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400" dirty="0"/>
              <a:t>להקפיד שהפקק או הפלסטלינה יהיו בקוטר קטן מפתח המשורה</a:t>
            </a:r>
          </a:p>
          <a:p>
            <a:pPr marL="34290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400" dirty="0"/>
              <a:t>יש להבטיח עבודה זהירה עם תמיסת החומצה - לא לגעת בידיים חשופות. </a:t>
            </a:r>
          </a:p>
          <a:p>
            <a:pPr marL="34290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400" dirty="0"/>
              <a:t>יתכנו התזות מים לפיכך מומלץ לעבוד על משטח "עמיד" לכך.</a:t>
            </a:r>
            <a:endParaRPr lang="en-US" sz="2400" dirty="0"/>
          </a:p>
          <a:p>
            <a:pPr marL="342900" indent="-342900" algn="r" rtl="1">
              <a:lnSpc>
                <a:spcPct val="150000"/>
              </a:lnSpc>
              <a:buClr>
                <a:srgbClr val="FFFFFF"/>
              </a:buClr>
              <a:buFont typeface="Wingdings" pitchFamily="2" charset="2"/>
              <a:buChar char="v"/>
            </a:pPr>
            <a:r>
              <a:rPr lang="he-IL" sz="2400" dirty="0"/>
              <a:t>יש לתת תשומת לב מיוחדת על בטיחות וזהירות בניסויים שיציעו תלמידים.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2870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255_slide">
  <a:themeElements>
    <a:clrScheme name="ערכת נושא Office 2">
      <a:dk1>
        <a:srgbClr val="000000"/>
      </a:dk1>
      <a:lt1>
        <a:srgbClr val="FFCC99"/>
      </a:lt1>
      <a:dk2>
        <a:srgbClr val="000000"/>
      </a:dk2>
      <a:lt2>
        <a:srgbClr val="CCCCCC"/>
      </a:lt2>
      <a:accent1>
        <a:srgbClr val="8C3823"/>
      </a:accent1>
      <a:accent2>
        <a:srgbClr val="6E4D00"/>
      </a:accent2>
      <a:accent3>
        <a:srgbClr val="FFE2CA"/>
      </a:accent3>
      <a:accent4>
        <a:srgbClr val="000000"/>
      </a:accent4>
      <a:accent5>
        <a:srgbClr val="C5AEAC"/>
      </a:accent5>
      <a:accent6>
        <a:srgbClr val="634500"/>
      </a:accent6>
      <a:hlink>
        <a:srgbClr val="803100"/>
      </a:hlink>
      <a:folHlink>
        <a:srgbClr val="80003E"/>
      </a:folHlink>
    </a:clrScheme>
    <a:fontScheme name="ערכת נושא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ערכת נושא Office 1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2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E2CA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3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4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E2CA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FFFF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רכת נושא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FFFF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CC99"/>
      </a:lt1>
      <a:dk2>
        <a:srgbClr val="000000"/>
      </a:dk2>
      <a:lt2>
        <a:srgbClr val="CCCCCC"/>
      </a:lt2>
      <a:accent1>
        <a:srgbClr val="8C3823"/>
      </a:accent1>
      <a:accent2>
        <a:srgbClr val="6E4D00"/>
      </a:accent2>
      <a:accent3>
        <a:srgbClr val="FFE2CA"/>
      </a:accent3>
      <a:accent4>
        <a:srgbClr val="000000"/>
      </a:accent4>
      <a:accent5>
        <a:srgbClr val="C5AEAC"/>
      </a:accent5>
      <a:accent6>
        <a:srgbClr val="634500"/>
      </a:accent6>
      <a:hlink>
        <a:srgbClr val="803100"/>
      </a:hlink>
      <a:folHlink>
        <a:srgbClr val="80003E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E2CA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E2CA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FFFF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FFFF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ind_1255_slide</Template>
  <TotalTime>1328</TotalTime>
  <Words>192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Lucida Sans Unicode</vt:lpstr>
      <vt:lpstr>Symbol</vt:lpstr>
      <vt:lpstr>Times New Roman</vt:lpstr>
      <vt:lpstr>Wingdings</vt:lpstr>
      <vt:lpstr>Wingdings 2</vt:lpstr>
      <vt:lpstr>ind_1255_slide</vt:lpstr>
      <vt:lpstr>1_Default Design</vt:lpstr>
      <vt:lpstr>כימיה במשורה–רקע מדעי</vt:lpstr>
      <vt:lpstr>תצפיות עיקריות</vt:lpstr>
      <vt:lpstr>מה מתרחש בתוך המשורה?</vt:lpstr>
      <vt:lpstr>מה עשוי להתרחש בתוך המשורה ברמת הסמל</vt:lpstr>
      <vt:lpstr>קשר לתכנית הלימודים</vt:lpstr>
      <vt:lpstr>הערות "הפעלה", בטיחות וזהירות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Dvora</dc:creator>
  <cp:lastModifiedBy>Shelly Livne</cp:lastModifiedBy>
  <cp:revision>148</cp:revision>
  <dcterms:created xsi:type="dcterms:W3CDTF">2012-06-29T09:46:10Z</dcterms:created>
  <dcterms:modified xsi:type="dcterms:W3CDTF">2025-04-01T12:05:52Z</dcterms:modified>
</cp:coreProperties>
</file>