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sldIdLst>
    <p:sldId id="266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9933"/>
    <a:srgbClr val="660033"/>
    <a:srgbClr val="333399"/>
    <a:srgbClr val="006666"/>
    <a:srgbClr val="006600"/>
    <a:srgbClr val="0000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7213"/>
    <p:restoredTop sz="85613" autoAdjust="0"/>
  </p:normalViewPr>
  <p:slideViewPr>
    <p:cSldViewPr>
      <p:cViewPr varScale="1">
        <p:scale>
          <a:sx n="81" d="100"/>
          <a:sy n="81" d="100"/>
        </p:scale>
        <p:origin x="653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8DEC1FF-D8AF-3309-374B-4704DEE7ACB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endParaRPr kumimoji="1" lang="en-US" altLang="en-US"/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8B5B0044-EE3E-2C45-4B14-7747F57EF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4">
            <a:extLst>
              <a:ext uri="{FF2B5EF4-FFF2-40B4-BE49-F238E27FC236}">
                <a16:creationId xmlns:a16="http://schemas.microsoft.com/office/drawing/2014/main" id="{B2DB47E7-F9E2-0177-D44B-622E64C731C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/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B209FBC2-E302-652B-9271-7A9079439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Rectangle 6">
            <a:extLst>
              <a:ext uri="{FF2B5EF4-FFF2-40B4-BE49-F238E27FC236}">
                <a16:creationId xmlns:a16="http://schemas.microsoft.com/office/drawing/2014/main" id="{8AFA012E-4108-EEA2-A353-7B9420F74F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e-IL" altLang="en-US" noProof="0"/>
              <a:t>לחץ כדי לערוך סגנון כותרת של תבנית בסיס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E9584FB8-CC46-E01C-9657-6E4D9D1381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he-IL" altLang="en-US" noProof="0"/>
              <a:t>לחץ כדי לערוך סגנון כותרת משנה של תבנית בסיס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981C0366-4964-B7B7-1FB4-663A64824F71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7C6D67DF-5C94-BDA3-8300-9B9BB35E0A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882AE2FE-9FB9-43E6-0EC5-B97E56BEF7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AEA142-4A1F-4CC6-A216-C827EA30B9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FB44-97E5-35CE-ED3B-CFBE8226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05F4CE-7C86-0F2F-B793-ABF85591C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4FD3D-A0F0-72B7-75A6-5C3EBCEC6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859BC-249B-98DC-C4A0-144518CA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D7675-1D6E-DCE8-F7DB-B714E189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42606-8637-41D8-93E1-6C5127A933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2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4006A-43E5-F72B-B2AA-9E451AFCF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1EF66-3039-749A-B725-C4F6490B7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D02AF-B7A6-BD2A-2AE1-BC7EC1E4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62C57-2131-9B13-8B56-3991FA2E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FD473-82B4-A5CE-1460-21AADC6BB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F1BEF-9137-4E57-992F-EE2E3F35C4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911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4F525-393D-74A5-D821-5C671CB2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id="{92588D81-37B9-9861-0B16-8967A5120BB2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0E1B0-A4B5-1911-9481-207638DF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34F8F-168D-EF91-9672-54E418B5E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83082-C3EC-EF5A-5BBF-161FFB902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711D8DF-0760-4FD2-8E5F-D04D709CD5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061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BF104-8E39-FCA2-6CE1-06DDBDFD6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7D25C64-C82E-6ED2-A31C-32882D5BC904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8F50F-4BF3-5987-6562-768F2E269B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1ABDF-18DA-F2A0-42A6-972332EB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E47A5-B8A9-D84E-2611-5598FD475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28F34AC-0131-403C-BD3F-D92F269E7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441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3711-B20A-6E3D-285A-7EAAE0572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A3006C2D-411F-378C-0BE7-76FF93814757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4AD9C0-2036-ABD5-D551-2B63BE4E6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B8DEF6-3AF4-9789-088F-7BDD6223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E7C2B-B9A6-B4E9-7FD3-8675FFB7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3BA5D-3E96-0899-D80B-7D539227D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F7D888E-D7B2-457C-B690-E66F9CE0AF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252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41A7-1C3A-4199-E350-3251F64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A3EE6-8FF8-5A53-9FC9-CA3B66E1929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D512D137-BD64-FC4A-6227-E5441078330E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23711-A8AF-EDBB-8F5F-0451B49CBE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95F6E-EA00-C308-9B5D-EF6D9B36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61FA0-AA7E-579C-22AB-A2F455C3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59D77E6-076D-4481-8E93-7C64F84AF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69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33C2-EA02-5044-DD58-C0431C09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BA4A2-E7D0-02DA-988B-E88A5A01F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31587-516A-C38D-84A8-8D94064F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994FB-687D-DAD0-AA4C-687B0A26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8E9D2-50ED-DEDA-9D83-4CF6D5DA8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01D36-1207-4797-B2C7-33D39DA058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53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9852-5A5E-74C7-D52A-106947E11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7656C-FE85-F4A1-CAA0-9C8F54698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5AF8D-2C38-D651-5DB8-40D871AA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6817-2241-C733-9502-7F00C4D6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FD12D-D876-2593-BABB-8EE0DD2E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E4D40-A09F-47C6-83F5-E2E9AFB430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74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FF9D9-758C-23AD-D113-C532E56F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2506E-8F7C-61C7-E3FD-92B48F0FB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334B1-9790-F157-7FAE-833FFB737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5F7C4-F635-F1A8-FF67-D076769A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BA990-48FC-F7D8-6F9A-50B1D8FBC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B6F04-469B-AD0A-7773-F87007322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2F90D-18AF-4CDF-85E5-5D4D8F767B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12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D71F-FB6E-7704-6CB7-9C07B2737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8A4D2-6F4F-1CDA-478E-A84313DDC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2C35E-DE99-11B8-60BB-7350E0FB4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1B7A1-1C8E-CE0E-8C50-4D3B0A948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53C734-F8BC-9A05-8A2B-C6DC6B4E8F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B9A17E-11E3-5F56-E388-A14C13EF1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51507E-CDCE-13AC-C7CA-C9490FD4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788111-0650-EFDA-64DA-BED350295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F7AD0-4949-492A-9980-E310687922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4BF4D-35AE-5D38-D632-FB474706F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3EF17-2DEC-D15F-2D5E-51662B7C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62DA8-3E32-4195-2AAA-6AACAA3AD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48C058-623F-1888-17AC-24BFA22DA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C2B0A-5462-4791-B77B-0400E1F6B2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27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53ABF-8D85-FE81-2F9F-23F43DCD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4363C2-33D3-B7F9-EF3D-F53133FD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5DBE9-9912-6961-29FE-8B4AF1B6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68500-7D87-4A12-90D7-0DDD2942B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54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8AAC0-8F30-9DDF-B232-5E545B819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50C48-E591-EBD2-A236-B6FB94FE2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74571-9D68-3FF7-8722-A891A32CE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51ED4-85AE-B284-B86C-E40812C7B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97B38-30EB-6541-4AE2-5AE00FE2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0B669-4180-60B0-0C15-E7850744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010EE-DDCF-4423-B974-F3C569E9B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34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2196D-510D-B181-DC1E-D4BC728EE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81A7AF-7BBB-286C-0473-D8F8A77BB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F48DF-2123-7991-92B2-DA85262D7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8CF76-0B9A-45BF-9176-47B76FC25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039BC-5EA5-BE80-7B30-292154D2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61215-C6B7-7ECF-C073-11D62029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1530E-EF39-4304-9D4C-630031DDD8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62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7"/>
          <a:srcRect/>
          <a:tile tx="0" ty="0" sx="100000" sy="100000" flip="none" algn="tl"/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A5039E-1379-C114-AB6F-A31674C11E5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rtl="0"/>
            <a:endParaRPr kumimoji="1" lang="en-US" altLang="en-US"/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499D1784-38D8-ED66-FCC4-9DF1DEA326A7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EDC8278-C3D5-7A51-06F6-BBE384104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EB0E6B28-FF40-4E08-3A28-32A937A19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>
            <a:extLst>
              <a:ext uri="{FF2B5EF4-FFF2-40B4-BE49-F238E27FC236}">
                <a16:creationId xmlns:a16="http://schemas.microsoft.com/office/drawing/2014/main" id="{0C863813-76EA-EF17-B90F-D337308A7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6B4C313-F898-A380-45AA-9E34FD8FD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793EF9A9-DF88-D703-A9CF-9990469935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endParaRPr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D84AD9E7-CF54-EEEF-36C4-5B22938456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en-US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4AA4EAAD-7F40-4942-E8FA-D1FCDF565B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2591736A-930C-42F8-BC59-C0A7A044E0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edusearch.education.gov.il/mivzakim/chemistry/chemistry_msg_item_1.asp?cd=2800&amp;category_nm=%E4%EB%E9%EE%E9%E4+%E1%E7%E5%EE%F8&amp;mode=" TargetMode="Externa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stwww.weizmann.ac.il/g-chem/center/abach.doc" TargetMode="External"/><Relationship Id="rId1" Type="http://schemas.openxmlformats.org/officeDocument/2006/relationships/slideLayout" Target="../slideLayouts/slideLayout15.xml"/><Relationship Id="rId4" Type="http://schemas.openxmlformats.org/officeDocument/2006/relationships/image" Target="http://www.idf.il/hebrew/organization/homefront/IMAGE233.jp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lili-ks.org.il/lesson/chem/nerve.htm" TargetMode="External"/><Relationship Id="rId2" Type="http://schemas.openxmlformats.org/officeDocument/2006/relationships/hyperlink" Target="http://edusearch.education.gov.il/mivzakim/chemistry/chemistry_msg_item_1.asp?cd=2800&amp;category_nm=%E4%EB%E9%EE%E9%E4+%E1%E7%E5%EE%F8&amp;mode=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www.weizmann.ac.il/g-chem/center/homer%20morin/chemwar.doc" TargetMode="External"/><Relationship Id="rId5" Type="http://schemas.openxmlformats.org/officeDocument/2006/relationships/hyperlink" Target="http://stwww.weizmann.ac.il/g-chem/center/abach.doc" TargetMode="External"/><Relationship Id="rId4" Type="http://schemas.openxmlformats.org/officeDocument/2006/relationships/hyperlink" Target="http://www.snunit.k12.il/heb_journals/galileo/2014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www.weizmann.ac.il/g-chem/center/homer%20morin/chemwar.do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nunit.k12.il/heb_journals/galileo/201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>
            <a:extLst>
              <a:ext uri="{FF2B5EF4-FFF2-40B4-BE49-F238E27FC236}">
                <a16:creationId xmlns:a16="http://schemas.microsoft.com/office/drawing/2014/main" id="{B4FD4DEF-5718-A9EA-5300-C7867AA754CD}"/>
              </a:ext>
            </a:extLst>
          </p:cNvPr>
          <p:cNvSpPr>
            <a:spLocks noGrp="1" noChangeArrowheads="1" noChangeShapeType="1" noTextEdit="1"/>
          </p:cNvSpPr>
          <p:nvPr>
            <p:ph type="title" idx="4294967295"/>
          </p:nvPr>
        </p:nvSpPr>
        <p:spPr bwMode="auto">
          <a:xfrm rot="20631175">
            <a:off x="512763" y="685800"/>
            <a:ext cx="8229600" cy="42545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1" anchor="t" anchorCtr="0" forceAA="0" compatLnSpc="1">
            <a:prstTxWarp prst="textCurveDown">
              <a:avLst>
                <a:gd name="adj" fmla="val 19569"/>
              </a:avLst>
            </a:prstTxWarp>
            <a:noAutofit/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333399"/>
              </a:extrusionClr>
              <a:contourClr>
                <a:srgbClr val="333399"/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0" cap="none" spc="0" normalizeH="0" baseline="0" noProof="0" dirty="0">
                <a:ln w="12700">
                  <a:round/>
                  <a:headEnd/>
                  <a:tailEnd/>
                </a:ln>
                <a:gradFill rotWithShape="0">
                  <a:gsLst>
                    <a:gs pos="0">
                      <a:srgbClr val="333399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/>
                <a:uLnTx/>
                <a:uFillTx/>
                <a:latin typeface="Guttman Yad-Brush" panose="02010401010101010101" pitchFamily="2" charset="-79"/>
                <a:ea typeface="+mn-ea"/>
                <a:cs typeface="Guttman Yad-Brush" panose="02010401010101010101" pitchFamily="2" charset="-79"/>
              </a:rPr>
              <a:t>ההיסטוריה והכימיה שמאחורי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0" cap="none" spc="0" normalizeH="0" baseline="0" noProof="0" dirty="0">
                <a:ln w="12700">
                  <a:round/>
                  <a:headEnd/>
                  <a:tailEnd/>
                </a:ln>
                <a:gradFill rotWithShape="0">
                  <a:gsLst>
                    <a:gs pos="0">
                      <a:srgbClr val="333399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/>
                <a:uLnTx/>
                <a:uFillTx/>
                <a:latin typeface="Guttman Yad-Brush" panose="02010401010101010101" pitchFamily="2" charset="-79"/>
                <a:ea typeface="+mn-ea"/>
                <a:cs typeface="Guttman Yad-Brush" panose="02010401010101010101" pitchFamily="2" charset="-79"/>
              </a:rPr>
              <a:t>הלוחמה הכימית</a:t>
            </a:r>
            <a:endParaRPr kumimoji="0" lang="en-US" sz="2400" b="0" i="0" u="none" strike="noStrike" kern="10" cap="none" spc="0" normalizeH="0" baseline="0" noProof="0" dirty="0">
              <a:ln w="12700">
                <a:round/>
                <a:headEnd/>
                <a:tailEnd/>
              </a:ln>
              <a:gradFill rotWithShape="0">
                <a:gsLst>
                  <a:gs pos="0">
                    <a:srgbClr val="333399"/>
                  </a:gs>
                  <a:gs pos="100000">
                    <a:srgbClr val="FF9933"/>
                  </a:gs>
                </a:gsLst>
                <a:path path="rect">
                  <a:fillToRect r="100000" b="100000"/>
                </a:path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Guttman Yad-Brush" panose="02010401010101010101" pitchFamily="2" charset="-79"/>
            </a:endParaRPr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59C1E691-D3FD-C3BE-44FF-5B4003DE3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905000"/>
            <a:ext cx="205740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3" name="Text Box 5">
            <a:extLst>
              <a:ext uri="{FF2B5EF4-FFF2-40B4-BE49-F238E27FC236}">
                <a16:creationId xmlns:a16="http://schemas.microsoft.com/office/drawing/2014/main" id="{CEED4D9F-CCFB-CD77-9E98-8EB361D57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486400"/>
            <a:ext cx="22098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1600" b="1" i="1">
                <a:solidFill>
                  <a:srgbClr val="000099"/>
                </a:solidFill>
              </a:rPr>
              <a:t>ערכה וכתבה :כרמית קנטור</a:t>
            </a:r>
          </a:p>
          <a:p>
            <a:pPr>
              <a:spcBef>
                <a:spcPct val="50000"/>
              </a:spcBef>
            </a:pPr>
            <a:r>
              <a:rPr lang="he-IL" altLang="en-US" sz="1600" b="1" i="1">
                <a:solidFill>
                  <a:srgbClr val="000099"/>
                </a:solidFill>
              </a:rPr>
              <a:t>בי"ס 'שיטים', ערבה תיכונה</a:t>
            </a:r>
          </a:p>
          <a:p>
            <a:pPr>
              <a:spcBef>
                <a:spcPct val="50000"/>
              </a:spcBef>
            </a:pPr>
            <a:r>
              <a:rPr lang="he-IL" altLang="en-US" sz="1600" b="1" i="1">
                <a:solidFill>
                  <a:srgbClr val="000099"/>
                </a:solidFill>
              </a:rPr>
              <a:t>פברואר , 2003.</a:t>
            </a:r>
            <a:endParaRPr lang="en-US" altLang="en-US" sz="1600" b="1" i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 autoUpdateAnimBg="0" advAuto="1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2D6DD06-8459-0E35-4351-55EC9E6EB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990600"/>
          </a:xfrm>
        </p:spPr>
        <p:txBody>
          <a:bodyPr/>
          <a:lstStyle/>
          <a:p>
            <a:r>
              <a:rPr lang="he-IL" altLang="en-US" sz="3200" b="1" u="sng">
                <a:solidFill>
                  <a:srgbClr val="660033"/>
                </a:solidFill>
              </a:rPr>
              <a:t>סוגים של גזי עצבים ממשפחת הזרחנו - אורגניים</a:t>
            </a:r>
            <a:endParaRPr lang="en-US" altLang="en-US" sz="3200" b="1" u="sng">
              <a:solidFill>
                <a:srgbClr val="660033"/>
              </a:solidFill>
            </a:endParaRPr>
          </a:p>
        </p:txBody>
      </p:sp>
      <p:graphicFrame>
        <p:nvGraphicFramePr>
          <p:cNvPr id="21636" name="Group 132">
            <a:extLst>
              <a:ext uri="{FF2B5EF4-FFF2-40B4-BE49-F238E27FC236}">
                <a16:creationId xmlns:a16="http://schemas.microsoft.com/office/drawing/2014/main" id="{25AD301E-2980-691B-A985-188D2D28F126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54826526"/>
              </p:ext>
            </p:extLst>
          </p:nvPr>
        </p:nvGraphicFramePr>
        <p:xfrm>
          <a:off x="381000" y="1752600"/>
          <a:ext cx="8534400" cy="3383280"/>
        </p:xfrm>
        <a:graphic>
          <a:graphicData uri="http://schemas.openxmlformats.org/drawingml/2006/table">
            <a:tbl>
              <a:tblPr rtl="1" firstRow="1"/>
              <a:tblGrid>
                <a:gridCol w="1295400">
                  <a:extLst>
                    <a:ext uri="{9D8B030D-6E8A-4147-A177-3AD203B41FA5}">
                      <a16:colId xmlns:a16="http://schemas.microsoft.com/office/drawing/2014/main" val="3439172055"/>
                    </a:ext>
                  </a:extLst>
                </a:gridCol>
                <a:gridCol w="2117725">
                  <a:extLst>
                    <a:ext uri="{9D8B030D-6E8A-4147-A177-3AD203B41FA5}">
                      <a16:colId xmlns:a16="http://schemas.microsoft.com/office/drawing/2014/main" val="4098571692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val="2941350457"/>
                    </a:ext>
                  </a:extLst>
                </a:gridCol>
                <a:gridCol w="2482850">
                  <a:extLst>
                    <a:ext uri="{9D8B030D-6E8A-4147-A177-3AD203B41FA5}">
                      <a16:colId xmlns:a16="http://schemas.microsoft.com/office/drawing/2014/main" val="4184633699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תכונות</a:t>
                      </a:r>
                      <a:endParaRPr kumimoji="0" lang="en-US" alt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טאבון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סרין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סומן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6666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861479"/>
                  </a:ext>
                </a:extLst>
              </a:tr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כינוי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GA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728475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נק' היתוך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-56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  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222922"/>
                  </a:ext>
                </a:extLst>
              </a:tr>
              <a:tr h="1066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נק' רתיחה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 (Hebrew)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246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147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Times New Roman" panose="02020603050405020304" pitchFamily="18" charset="0"/>
                          <a:cs typeface="Times New Roman (Hebrew)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674771"/>
                  </a:ext>
                </a:extLst>
              </a:tr>
            </a:tbl>
          </a:graphicData>
        </a:graphic>
      </p:graphicFrame>
      <p:sp>
        <p:nvSpPr>
          <p:cNvPr id="21637" name="Text Box 133">
            <a:extLst>
              <a:ext uri="{FF2B5EF4-FFF2-40B4-BE49-F238E27FC236}">
                <a16:creationId xmlns:a16="http://schemas.microsoft.com/office/drawing/2014/main" id="{FD481ADA-A41B-A1A9-ECCA-8A11147D1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4864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 i="1"/>
              <a:t>רעילות : </a:t>
            </a:r>
            <a:r>
              <a:rPr lang="en-US" altLang="en-US" b="1" i="1"/>
              <a:t>0.08 </a:t>
            </a:r>
            <a:r>
              <a:rPr lang="he-IL" altLang="en-US" b="1" i="1"/>
              <a:t> מ"ג לכל ק"ג.</a:t>
            </a:r>
            <a:r>
              <a:rPr lang="he-IL" altLang="en-US" b="1"/>
              <a:t> </a:t>
            </a:r>
            <a:endParaRPr lang="en-US" altLang="en-US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12B217C-3E20-4108-3A51-F96C6A703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762000"/>
          </a:xfrm>
        </p:spPr>
        <p:txBody>
          <a:bodyPr/>
          <a:lstStyle/>
          <a:p>
            <a:b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</a:br>
            <a:r>
              <a:rPr lang="he-IL" altLang="en-US" sz="3200" b="1" u="sng">
                <a:solidFill>
                  <a:srgbClr val="660033"/>
                </a:solidFill>
                <a:cs typeface="Guttman Yad-Brush" panose="02010401010101010101" pitchFamily="2" charset="-79"/>
              </a:rPr>
              <a:t>מנגנון הפעולה של גזי עצבים</a:t>
            </a:r>
            <a:br>
              <a:rPr lang="he-IL" altLang="en-US" sz="3200" b="1" u="sng">
                <a:solidFill>
                  <a:srgbClr val="008000"/>
                </a:solidFill>
                <a:cs typeface="Guttman Yad-Brush" panose="02010401010101010101" pitchFamily="2" charset="-79"/>
              </a:rPr>
            </a:br>
            <a:r>
              <a:rPr lang="he-IL" altLang="en-US" sz="3200" b="1" u="sng">
                <a:solidFill>
                  <a:srgbClr val="008000"/>
                </a:solidFill>
                <a:cs typeface="Guttman Yad-Brush" panose="02010401010101010101" pitchFamily="2" charset="-79"/>
              </a:rPr>
              <a:t>1. </a:t>
            </a:r>
            <a: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  <a:t>מבנה התא העצבי</a:t>
            </a:r>
            <a:r>
              <a:rPr lang="he-IL" altLang="en-US" sz="3600" b="1" u="sng">
                <a:solidFill>
                  <a:srgbClr val="008000"/>
                </a:solidFill>
              </a:rPr>
              <a:t> </a:t>
            </a:r>
            <a:endParaRPr lang="en-US" altLang="en-US" sz="3600" b="1" u="sng">
              <a:solidFill>
                <a:srgbClr val="008000"/>
              </a:solidFill>
            </a:endParaRPr>
          </a:p>
        </p:txBody>
      </p:sp>
      <p:pic>
        <p:nvPicPr>
          <p:cNvPr id="23558" name="Picture 6" descr="synapse">
            <a:extLst>
              <a:ext uri="{FF2B5EF4-FFF2-40B4-BE49-F238E27FC236}">
                <a16:creationId xmlns:a16="http://schemas.microsoft.com/office/drawing/2014/main" id="{2B3D25D2-71C4-3ED7-8AB5-064D4643E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086600" cy="3756025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23561" name="Group 9">
            <a:extLst>
              <a:ext uri="{FF2B5EF4-FFF2-40B4-BE49-F238E27FC236}">
                <a16:creationId xmlns:a16="http://schemas.microsoft.com/office/drawing/2014/main" id="{92609F09-DCCF-7C7A-F6E5-E8CFAC90D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4800600"/>
            <a:ext cx="2895600" cy="1524000"/>
            <a:chOff x="0" y="0"/>
            <a:chExt cx="1800" cy="978"/>
          </a:xfrm>
        </p:grpSpPr>
        <p:sp>
          <p:nvSpPr>
            <p:cNvPr id="23560" name="Rectangle 8">
              <a:extLst>
                <a:ext uri="{FF2B5EF4-FFF2-40B4-BE49-F238E27FC236}">
                  <a16:creationId xmlns:a16="http://schemas.microsoft.com/office/drawing/2014/main" id="{662BA230-BBED-53B8-2DC3-8B5D6FF03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0" cy="978"/>
            </a:xfrm>
            <a:prstGeom prst="rect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59" name="Rectangle 7">
              <a:extLst>
                <a:ext uri="{FF2B5EF4-FFF2-40B4-BE49-F238E27FC236}">
                  <a16:creationId xmlns:a16="http://schemas.microsoft.com/office/drawing/2014/main" id="{D2C400BB-79E4-6FA6-4592-13762E55C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0" cy="978"/>
            </a:xfrm>
            <a:prstGeom prst="rect">
              <a:avLst/>
            </a:prstGeom>
            <a:gradFill rotWithShape="0">
              <a:gsLst>
                <a:gs pos="0">
                  <a:srgbClr val="66FF33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he-IL" altLang="en-US" b="1" dirty="0">
                  <a:solidFill>
                    <a:srgbClr val="660033"/>
                  </a:solidFill>
                  <a:latin typeface="Times-New Roman"/>
                </a:rPr>
                <a:t>             </a:t>
              </a:r>
              <a:r>
                <a:rPr lang="he-IL" altLang="en-US" b="1" u="sng" dirty="0">
                  <a:solidFill>
                    <a:srgbClr val="660033"/>
                  </a:solidFill>
                  <a:latin typeface="Times-New Roman"/>
                </a:rPr>
                <a:t>סינפסה -</a:t>
              </a:r>
              <a:br>
                <a:rPr lang="he-IL" altLang="en-US" b="1" dirty="0">
                  <a:solidFill>
                    <a:srgbClr val="660033"/>
                  </a:solidFill>
                  <a:latin typeface="Times-New Roman"/>
                </a:rPr>
              </a:br>
              <a:r>
                <a:rPr lang="he-IL" altLang="en-US" b="1" dirty="0">
                  <a:latin typeface="Times-New Roman"/>
                </a:rPr>
                <a:t>מרווח בין תאי העצב העברה עצבית ע"י חומרים כימיים </a:t>
              </a:r>
              <a:endParaRPr lang="he-IL" altLang="en-US" dirty="0"/>
            </a:p>
          </p:txBody>
        </p:sp>
      </p:grpSp>
      <p:grpSp>
        <p:nvGrpSpPr>
          <p:cNvPr id="23564" name="Group 12">
            <a:extLst>
              <a:ext uri="{FF2B5EF4-FFF2-40B4-BE49-F238E27FC236}">
                <a16:creationId xmlns:a16="http://schemas.microsoft.com/office/drawing/2014/main" id="{A2E7BB0D-90A9-1A67-5433-7FB232DAA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5029200"/>
            <a:ext cx="1790700" cy="1552575"/>
            <a:chOff x="0" y="0"/>
            <a:chExt cx="936" cy="978"/>
          </a:xfrm>
        </p:grpSpPr>
        <p:sp>
          <p:nvSpPr>
            <p:cNvPr id="23563" name="Rectangle 11">
              <a:extLst>
                <a:ext uri="{FF2B5EF4-FFF2-40B4-BE49-F238E27FC236}">
                  <a16:creationId xmlns:a16="http://schemas.microsoft.com/office/drawing/2014/main" id="{B5E3FC8E-780C-8D58-7118-61D85F7C7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36" cy="978"/>
            </a:xfrm>
            <a:prstGeom prst="rect">
              <a:avLst/>
            </a:prstGeom>
            <a:gradFill rotWithShape="0">
              <a:gsLst>
                <a:gs pos="0">
                  <a:srgbClr val="00FF00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2" name="Rectangle 10">
              <a:extLst>
                <a:ext uri="{FF2B5EF4-FFF2-40B4-BE49-F238E27FC236}">
                  <a16:creationId xmlns:a16="http://schemas.microsoft.com/office/drawing/2014/main" id="{B2C439C7-9EF6-4A1A-9C52-309205210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36" cy="978"/>
            </a:xfrm>
            <a:prstGeom prst="rect">
              <a:avLst/>
            </a:prstGeom>
            <a:gradFill rotWithShape="0">
              <a:gsLst>
                <a:gs pos="0">
                  <a:srgbClr val="00FF00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he-IL" altLang="en-US" b="1" u="sng">
                  <a:solidFill>
                    <a:srgbClr val="660033"/>
                  </a:solidFill>
                  <a:latin typeface="Times-New Roman"/>
                </a:rPr>
                <a:t>תא עצבי -</a:t>
              </a:r>
              <a:br>
                <a:rPr lang="he-IL" altLang="en-US" b="1">
                  <a:solidFill>
                    <a:srgbClr val="660033"/>
                  </a:solidFill>
                  <a:latin typeface="Times-New Roman"/>
                </a:rPr>
              </a:br>
              <a:r>
                <a:rPr lang="he-IL" altLang="en-US" b="1">
                  <a:latin typeface="Times-New Roman"/>
                </a:rPr>
                <a:t>העברה ע"י אותות חשמליים </a:t>
              </a:r>
              <a:endParaRPr lang="he-IL" altLang="en-US"/>
            </a:p>
          </p:txBody>
        </p:sp>
      </p:grpSp>
      <p:sp>
        <p:nvSpPr>
          <p:cNvPr id="23568" name="Line 16">
            <a:extLst>
              <a:ext uri="{FF2B5EF4-FFF2-40B4-BE49-F238E27FC236}">
                <a16:creationId xmlns:a16="http://schemas.microsoft.com/office/drawing/2014/main" id="{EAB3ACAC-C3E7-8276-7575-7EEA4846D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419600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9" name="Rectangle 17">
            <a:extLst>
              <a:ext uri="{FF2B5EF4-FFF2-40B4-BE49-F238E27FC236}">
                <a16:creationId xmlns:a16="http://schemas.microsoft.com/office/drawing/2014/main" id="{6C2A6E7D-5FF8-EF08-97F3-69EB499FE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105400"/>
            <a:ext cx="1066800" cy="457200"/>
          </a:xfrm>
          <a:prstGeom prst="rect">
            <a:avLst/>
          </a:prstGeom>
          <a:gradFill rotWithShape="0">
            <a:gsLst>
              <a:gs pos="0">
                <a:srgbClr val="A7F597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1"/>
              <a:t>axson</a:t>
            </a:r>
          </a:p>
        </p:txBody>
      </p:sp>
      <p:sp>
        <p:nvSpPr>
          <p:cNvPr id="23571" name="Line 19">
            <a:extLst>
              <a:ext uri="{FF2B5EF4-FFF2-40B4-BE49-F238E27FC236}">
                <a16:creationId xmlns:a16="http://schemas.microsoft.com/office/drawing/2014/main" id="{63CFCA0C-C832-4CD7-6C00-DEFC5F315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6400" y="15240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72" name="Rectangle 20">
            <a:extLst>
              <a:ext uri="{FF2B5EF4-FFF2-40B4-BE49-F238E27FC236}">
                <a16:creationId xmlns:a16="http://schemas.microsoft.com/office/drawing/2014/main" id="{984DA081-CABA-2221-D4FF-8C5F147DE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5400"/>
            <a:ext cx="1371600" cy="533400"/>
          </a:xfrm>
          <a:prstGeom prst="rect">
            <a:avLst/>
          </a:prstGeom>
          <a:gradFill rotWithShape="0">
            <a:gsLst>
              <a:gs pos="0">
                <a:srgbClr val="B5F9B5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 i="1"/>
              <a:t>dendrites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69" grpId="0" animBg="1" autoUpdateAnimBg="0"/>
      <p:bldP spid="23572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1374BC5-B87C-5239-C223-85E038DA9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381000"/>
            <a:ext cx="4800600" cy="762000"/>
          </a:xfrm>
        </p:spPr>
        <p:txBody>
          <a:bodyPr/>
          <a:lstStyle/>
          <a:p>
            <a:r>
              <a:rPr lang="he-IL" altLang="en-US" sz="2800" u="sng">
                <a:solidFill>
                  <a:srgbClr val="008000"/>
                </a:solidFill>
                <a:cs typeface="Guttman Yad-Brush" panose="02010401010101010101" pitchFamily="2" charset="-79"/>
              </a:rPr>
              <a:t>2</a:t>
            </a:r>
            <a: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  <a:t>. הגירוי העצבי</a:t>
            </a:r>
            <a:endParaRPr lang="en-US" altLang="en-US" sz="2800" b="1" u="sng">
              <a:solidFill>
                <a:srgbClr val="008000"/>
              </a:solidFill>
              <a:cs typeface="Guttman Yad-Brush" panose="02010401010101010101" pitchFamily="2" charset="-79"/>
            </a:endParaRPr>
          </a:p>
        </p:txBody>
      </p:sp>
      <p:pic>
        <p:nvPicPr>
          <p:cNvPr id="24580" name="Picture 4" descr="הגירוי העצבי">
            <a:extLst>
              <a:ext uri="{FF2B5EF4-FFF2-40B4-BE49-F238E27FC236}">
                <a16:creationId xmlns:a16="http://schemas.microsoft.com/office/drawing/2014/main" id="{77F7802B-D4B5-49B0-BF06-3F332BA38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47838"/>
            <a:ext cx="4343400" cy="42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2" name="Line 6">
            <a:extLst>
              <a:ext uri="{FF2B5EF4-FFF2-40B4-BE49-F238E27FC236}">
                <a16:creationId xmlns:a16="http://schemas.microsoft.com/office/drawing/2014/main" id="{B8DD7096-C2A4-1D8A-E9F2-483B3A840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3657600"/>
            <a:ext cx="2819400" cy="1143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 useBgFill="1">
        <p:nvSpPr>
          <p:cNvPr id="24583" name="Oval 7">
            <a:extLst>
              <a:ext uri="{FF2B5EF4-FFF2-40B4-BE49-F238E27FC236}">
                <a16:creationId xmlns:a16="http://schemas.microsoft.com/office/drawing/2014/main" id="{843655B7-92E7-F938-9548-71C13E77B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124200"/>
            <a:ext cx="1981200" cy="838200"/>
          </a:xfrm>
          <a:prstGeom prst="ellipse">
            <a:avLst/>
          </a:prstGeom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b="1"/>
              <a:t>המרווח הסינפטי</a:t>
            </a:r>
            <a:endParaRPr lang="en-US" altLang="en-US" b="1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6D8DCCDC-F39C-6BB1-BA70-FC084A5BB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362200"/>
            <a:ext cx="2590800" cy="1219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 useBgFill="1">
        <p:nvSpPr>
          <p:cNvPr id="24585" name="Oval 9">
            <a:extLst>
              <a:ext uri="{FF2B5EF4-FFF2-40B4-BE49-F238E27FC236}">
                <a16:creationId xmlns:a16="http://schemas.microsoft.com/office/drawing/2014/main" id="{CE419102-4802-B7D0-CA06-62ED63012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905000"/>
            <a:ext cx="2133600" cy="838200"/>
          </a:xfrm>
          <a:prstGeom prst="ellipse">
            <a:avLst/>
          </a:prstGeom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b="1"/>
              <a:t>הסינפסה</a:t>
            </a:r>
            <a:endParaRPr lang="en-US" altLang="en-US" b="1"/>
          </a:p>
        </p:txBody>
      </p:sp>
      <p:sp useBgFill="1">
        <p:nvSpPr>
          <p:cNvPr id="24586" name="Oval 10">
            <a:extLst>
              <a:ext uri="{FF2B5EF4-FFF2-40B4-BE49-F238E27FC236}">
                <a16:creationId xmlns:a16="http://schemas.microsoft.com/office/drawing/2014/main" id="{AE37C6F6-3054-0F8D-77C7-54285760D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105400"/>
            <a:ext cx="3886200" cy="1371600"/>
          </a:xfrm>
          <a:prstGeom prst="ellipse">
            <a:avLst/>
          </a:prstGeom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b="1">
                <a:latin typeface="Times-New Roman"/>
              </a:rPr>
              <a:t>שחרור </a:t>
            </a:r>
            <a:r>
              <a:rPr lang="he-IL" altLang="en-US" b="1" u="sng">
                <a:latin typeface="Times-New Roman"/>
              </a:rPr>
              <a:t>אצטיל-כולין</a:t>
            </a:r>
            <a:r>
              <a:rPr lang="he-IL" altLang="en-US" b="1">
                <a:latin typeface="Times-New Roman"/>
              </a:rPr>
              <a:t> לסינפסה</a:t>
            </a:r>
          </a:p>
          <a:p>
            <a:pPr algn="ctr"/>
            <a:r>
              <a:rPr lang="he-IL" altLang="en-US" b="1">
                <a:latin typeface="Times-New Roman"/>
              </a:rPr>
              <a:t>מאפשר העברת גירוי עצבי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83" grpId="0" animBg="1" autoUpdateAnimBg="0"/>
      <p:bldP spid="24585" grpId="0" animBg="1" autoUpdateAnimBg="0"/>
      <p:bldP spid="2458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C03861D-80DE-9AB7-299A-B94E10D4A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20000" cy="990600"/>
          </a:xfrm>
        </p:spPr>
        <p:txBody>
          <a:bodyPr/>
          <a:lstStyle/>
          <a:p>
            <a:r>
              <a:rPr lang="he-IL" altLang="en-US" sz="2800" b="1">
                <a:solidFill>
                  <a:srgbClr val="006600"/>
                </a:solidFill>
                <a:cs typeface="Guttman Yad-Brush" panose="02010401010101010101" pitchFamily="2" charset="-79"/>
              </a:rPr>
              <a:t>3</a:t>
            </a:r>
            <a: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  <a:t>. מנגנון פעולתו של גז העצבים</a:t>
            </a:r>
            <a:b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</a:br>
            <a: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  <a:t> </a:t>
            </a:r>
            <a:b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</a:br>
            <a:r>
              <a:rPr lang="he-IL" altLang="en-US" sz="2800" b="1" u="sng">
                <a:solidFill>
                  <a:srgbClr val="008000"/>
                </a:solidFill>
                <a:cs typeface="Guttman Yad-Brush" panose="02010401010101010101" pitchFamily="2" charset="-79"/>
              </a:rPr>
              <a:t>במרווח הסינפטי</a:t>
            </a:r>
            <a:endParaRPr lang="en-US" altLang="en-US" sz="2800" b="1" u="sng">
              <a:solidFill>
                <a:srgbClr val="008000"/>
              </a:solidFill>
              <a:cs typeface="Guttman Yad-Brush" panose="02010401010101010101" pitchFamily="2" charset="-79"/>
            </a:endParaRPr>
          </a:p>
        </p:txBody>
      </p:sp>
      <p:sp useBgFill="1">
        <p:nvSpPr>
          <p:cNvPr id="25603" name="Rectangle 3">
            <a:extLst>
              <a:ext uri="{FF2B5EF4-FFF2-40B4-BE49-F238E27FC236}">
                <a16:creationId xmlns:a16="http://schemas.microsoft.com/office/drawing/2014/main" id="{AF1D8913-DD3F-85C4-17E6-1142EFE54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524000"/>
            <a:ext cx="3505200" cy="4953000"/>
          </a:xfrm>
          <a:prstGeom prst="rect">
            <a:avLst/>
          </a:prstGeom>
          <a:ln>
            <a:noFill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  <a:contourClr>
              <a:srgbClr val="FFFFCC"/>
            </a:contourClr>
          </a:sp3d>
          <a:extLst>
            <a:ext uri="{91240B29-F687-4F45-9708-019B960494DF}">
              <a14:hiddenLine xmlns:a14="http://schemas.microsoft.com/office/drawing/2010/main" w="57150" cmpd="thinThick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FFCC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>
              <a:buFontTx/>
              <a:buChar char="•"/>
            </a:pPr>
            <a:r>
              <a:rPr lang="he-IL" altLang="en-US" sz="2000">
                <a:solidFill>
                  <a:srgbClr val="660033"/>
                </a:solidFill>
              </a:rPr>
              <a:t> </a:t>
            </a:r>
            <a:r>
              <a:rPr lang="he-IL" altLang="en-US" sz="2000" b="1">
                <a:solidFill>
                  <a:srgbClr val="660033"/>
                </a:solidFill>
              </a:rPr>
              <a:t>אצטיל כולין – נוירוטרנסמיטור</a:t>
            </a:r>
            <a:r>
              <a:rPr lang="he-IL" altLang="en-US" sz="2000">
                <a:solidFill>
                  <a:srgbClr val="660033"/>
                </a:solidFill>
              </a:rPr>
              <a:t> ,</a:t>
            </a:r>
          </a:p>
          <a:p>
            <a:pPr>
              <a:buFontTx/>
              <a:buChar char="•"/>
            </a:pPr>
            <a:r>
              <a:rPr lang="he-IL" altLang="en-US" sz="2000"/>
              <a:t> </a:t>
            </a:r>
            <a:r>
              <a:rPr lang="he-IL" altLang="en-US" sz="2000" b="1">
                <a:solidFill>
                  <a:srgbClr val="000099"/>
                </a:solidFill>
              </a:rPr>
              <a:t>משמש להעברת פקודה עצבית</a:t>
            </a:r>
          </a:p>
          <a:p>
            <a:r>
              <a:rPr lang="he-IL" altLang="en-US" sz="2000"/>
              <a:t> </a:t>
            </a:r>
            <a:r>
              <a:rPr lang="he-IL" altLang="en-US" sz="2000" b="1">
                <a:solidFill>
                  <a:srgbClr val="000099"/>
                </a:solidFill>
              </a:rPr>
              <a:t>לשרירים .</a:t>
            </a:r>
          </a:p>
          <a:p>
            <a:pPr>
              <a:buFontTx/>
              <a:buChar char="•"/>
            </a:pPr>
            <a:r>
              <a:rPr lang="he-IL" altLang="en-US" sz="2000">
                <a:solidFill>
                  <a:srgbClr val="660033"/>
                </a:solidFill>
              </a:rPr>
              <a:t> </a:t>
            </a:r>
            <a:r>
              <a:rPr lang="he-IL" altLang="en-US" sz="2000" b="1">
                <a:solidFill>
                  <a:srgbClr val="660033"/>
                </a:solidFill>
              </a:rPr>
              <a:t>לאחר הפרשתו בסינפסה  הוא</a:t>
            </a:r>
            <a:r>
              <a:rPr lang="he-IL" altLang="en-US" sz="2000" b="1"/>
              <a:t> </a:t>
            </a:r>
          </a:p>
          <a:p>
            <a:r>
              <a:rPr lang="he-IL" altLang="en-US" sz="2000" b="1"/>
              <a:t>   </a:t>
            </a:r>
            <a:r>
              <a:rPr lang="he-IL" altLang="en-US" sz="2000" b="1">
                <a:solidFill>
                  <a:srgbClr val="660033"/>
                </a:solidFill>
              </a:rPr>
              <a:t>מתפרק וכך ריכוזו לא עולה.</a:t>
            </a:r>
          </a:p>
          <a:p>
            <a:pPr>
              <a:buFontTx/>
              <a:buChar char="•"/>
            </a:pPr>
            <a:r>
              <a:rPr lang="he-IL" altLang="en-US" sz="2000"/>
              <a:t> </a:t>
            </a:r>
            <a:r>
              <a:rPr lang="he-IL" altLang="en-US" sz="2000" b="1">
                <a:solidFill>
                  <a:srgbClr val="000099"/>
                </a:solidFill>
              </a:rPr>
              <a:t>אחד האינזימים הגורמים לפירוקו</a:t>
            </a:r>
          </a:p>
          <a:p>
            <a:r>
              <a:rPr lang="he-IL" altLang="en-US" sz="2000" b="1">
                <a:solidFill>
                  <a:srgbClr val="000099"/>
                </a:solidFill>
              </a:rPr>
              <a:t>   הינו </a:t>
            </a:r>
            <a:r>
              <a:rPr lang="he-IL" altLang="en-US" sz="2000" b="1" u="sng">
                <a:solidFill>
                  <a:srgbClr val="000099"/>
                </a:solidFill>
              </a:rPr>
              <a:t>אצטיל כולין אסטרז</a:t>
            </a:r>
            <a:r>
              <a:rPr lang="he-IL" altLang="en-US" sz="2000" b="1">
                <a:solidFill>
                  <a:srgbClr val="000099"/>
                </a:solidFill>
              </a:rPr>
              <a:t>.</a:t>
            </a:r>
          </a:p>
          <a:p>
            <a:pPr>
              <a:buFontTx/>
              <a:buChar char="•"/>
            </a:pPr>
            <a:r>
              <a:rPr lang="he-IL" altLang="en-US" sz="2000">
                <a:solidFill>
                  <a:srgbClr val="660033"/>
                </a:solidFill>
              </a:rPr>
              <a:t> </a:t>
            </a:r>
            <a:r>
              <a:rPr lang="he-IL" altLang="en-US" sz="2000" b="1">
                <a:solidFill>
                  <a:srgbClr val="660033"/>
                </a:solidFill>
              </a:rPr>
              <a:t>גזי עצבים מסוג זרחנו אורגניים </a:t>
            </a:r>
          </a:p>
          <a:p>
            <a:r>
              <a:rPr lang="he-IL" altLang="en-US" sz="2000" b="1">
                <a:solidFill>
                  <a:srgbClr val="660033"/>
                </a:solidFill>
              </a:rPr>
              <a:t>  מתקשרים לאינזים זה ומעכבים את </a:t>
            </a:r>
          </a:p>
          <a:p>
            <a:r>
              <a:rPr lang="he-IL" altLang="en-US" sz="2000" b="1">
                <a:solidFill>
                  <a:srgbClr val="660033"/>
                </a:solidFill>
              </a:rPr>
              <a:t>  פעולתו לפירוק האצטיל כולין,דבר </a:t>
            </a:r>
          </a:p>
          <a:p>
            <a:r>
              <a:rPr lang="he-IL" altLang="en-US" sz="2000" b="1">
                <a:solidFill>
                  <a:srgbClr val="660033"/>
                </a:solidFill>
              </a:rPr>
              <a:t>  הגורם לגירוי עצבי בלתי פוסק  .</a:t>
            </a:r>
          </a:p>
          <a:p>
            <a:pPr>
              <a:buFontTx/>
              <a:buChar char="•"/>
            </a:pPr>
            <a:r>
              <a:rPr lang="he-IL" altLang="en-US" sz="2000" b="1"/>
              <a:t> </a:t>
            </a:r>
            <a:r>
              <a:rPr lang="he-IL" altLang="en-US" sz="2000" b="1">
                <a:solidFill>
                  <a:srgbClr val="000099"/>
                </a:solidFill>
              </a:rPr>
              <a:t>התוצאה: התכווצויות בלתי </a:t>
            </a:r>
          </a:p>
          <a:p>
            <a:r>
              <a:rPr lang="he-IL" altLang="en-US" sz="2000" b="1">
                <a:solidFill>
                  <a:srgbClr val="000099"/>
                </a:solidFill>
              </a:rPr>
              <a:t>   פוסקות של בלוטות ושרירים עד </a:t>
            </a:r>
          </a:p>
          <a:p>
            <a:r>
              <a:rPr lang="he-IL" altLang="en-US" sz="2000" b="1">
                <a:solidFill>
                  <a:srgbClr val="000099"/>
                </a:solidFill>
              </a:rPr>
              <a:t>   לשיתוק  ומוות.</a:t>
            </a:r>
          </a:p>
          <a:p>
            <a:endParaRPr lang="he-IL" altLang="en-US" sz="2000">
              <a:solidFill>
                <a:srgbClr val="000099"/>
              </a:solidFill>
            </a:endParaRPr>
          </a:p>
          <a:p>
            <a:endParaRPr lang="en-US" altLang="en-US" sz="2000"/>
          </a:p>
        </p:txBody>
      </p:sp>
      <p:pic>
        <p:nvPicPr>
          <p:cNvPr id="25611" name="Picture 11" descr="מבנה תא עצב">
            <a:extLst>
              <a:ext uri="{FF2B5EF4-FFF2-40B4-BE49-F238E27FC236}">
                <a16:creationId xmlns:a16="http://schemas.microsoft.com/office/drawing/2014/main" id="{F02FA801-741D-3291-854B-C7456932E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419100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5613" name="Rectangle 13">
            <a:extLst>
              <a:ext uri="{FF2B5EF4-FFF2-40B4-BE49-F238E27FC236}">
                <a16:creationId xmlns:a16="http://schemas.microsoft.com/office/drawing/2014/main" id="{EDFF98BB-48D5-1145-D5FE-3EAE8369D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4953000"/>
            <a:ext cx="2590800" cy="1524000"/>
          </a:xfrm>
          <a:prstGeom prst="rect">
            <a:avLst/>
          </a:prstGeom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1800" b="1" u="sng">
                <a:solidFill>
                  <a:srgbClr val="660033"/>
                </a:solidFill>
                <a:latin typeface="Times-New Roman"/>
              </a:rPr>
              <a:t>פעילות לא תקינה:</a:t>
            </a:r>
            <a:br>
              <a:rPr lang="he-IL" altLang="en-US" sz="1800" b="1" u="sng">
                <a:solidFill>
                  <a:srgbClr val="660033"/>
                </a:solidFill>
                <a:latin typeface="Times-New Roman"/>
              </a:rPr>
            </a:br>
            <a:r>
              <a:rPr lang="he-IL" altLang="en-US" sz="1800" b="1">
                <a:solidFill>
                  <a:srgbClr val="006600"/>
                </a:solidFill>
                <a:latin typeface="Times-New Roman"/>
              </a:rPr>
              <a:t>הפרעה בפעילות של </a:t>
            </a:r>
          </a:p>
          <a:p>
            <a:pPr algn="ctr"/>
            <a:r>
              <a:rPr lang="he-IL" altLang="en-US" sz="1800" b="1">
                <a:solidFill>
                  <a:srgbClr val="006600"/>
                </a:solidFill>
                <a:latin typeface="Times-New Roman"/>
              </a:rPr>
              <a:t>כולין-אסתרז משפיעה</a:t>
            </a:r>
          </a:p>
          <a:p>
            <a:pPr algn="ctr"/>
            <a:r>
              <a:rPr lang="he-IL" altLang="en-US" sz="1800" b="1">
                <a:solidFill>
                  <a:srgbClr val="006600"/>
                </a:solidFill>
                <a:latin typeface="Times-New Roman"/>
              </a:rPr>
              <a:t> על היווצרות עודף</a:t>
            </a:r>
          </a:p>
          <a:p>
            <a:pPr algn="ctr"/>
            <a:r>
              <a:rPr lang="he-IL" altLang="en-US" sz="1800" b="1">
                <a:solidFill>
                  <a:srgbClr val="006600"/>
                </a:solidFill>
                <a:latin typeface="Times-New Roman"/>
              </a:rPr>
              <a:t> אצטיל-כולין במרווח הסינפסי</a:t>
            </a:r>
            <a:r>
              <a:rPr lang="he-IL" altLang="en-US" sz="1800" b="1" u="sng">
                <a:solidFill>
                  <a:srgbClr val="008000"/>
                </a:solidFill>
                <a:latin typeface="Times-New Roman"/>
              </a:rPr>
              <a:t> </a:t>
            </a:r>
          </a:p>
        </p:txBody>
      </p:sp>
      <p:sp useBgFill="1">
        <p:nvSpPr>
          <p:cNvPr id="25614" name="Rectangle 14">
            <a:extLst>
              <a:ext uri="{FF2B5EF4-FFF2-40B4-BE49-F238E27FC236}">
                <a16:creationId xmlns:a16="http://schemas.microsoft.com/office/drawing/2014/main" id="{E9EE522C-B4BE-791E-3859-272393B94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2209800" cy="1295400"/>
          </a:xfrm>
          <a:prstGeom prst="rect">
            <a:avLst/>
          </a:prstGeom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1800" b="1" u="sng">
                <a:solidFill>
                  <a:srgbClr val="006600"/>
                </a:solidFill>
                <a:latin typeface="Times-New Roman"/>
              </a:rPr>
              <a:t>פעילות תקינה:</a:t>
            </a:r>
            <a:br>
              <a:rPr lang="he-IL" altLang="en-US" sz="1800" b="1">
                <a:solidFill>
                  <a:srgbClr val="006600"/>
                </a:solidFill>
                <a:latin typeface="Times-New Roman"/>
              </a:rPr>
            </a:br>
            <a:r>
              <a:rPr lang="he-IL" altLang="en-US" sz="1800" b="1">
                <a:solidFill>
                  <a:srgbClr val="660033"/>
                </a:solidFill>
                <a:latin typeface="Times-New Roman"/>
              </a:rPr>
              <a:t>פירוק עודף </a:t>
            </a:r>
          </a:p>
          <a:p>
            <a:pPr algn="ctr"/>
            <a:r>
              <a:rPr lang="he-IL" altLang="en-US" sz="1800" b="1">
                <a:solidFill>
                  <a:srgbClr val="660033"/>
                </a:solidFill>
                <a:latin typeface="Times-New Roman"/>
              </a:rPr>
              <a:t>אצטיל-כולין</a:t>
            </a:r>
          </a:p>
          <a:p>
            <a:pPr algn="ctr"/>
            <a:r>
              <a:rPr lang="he-IL" altLang="en-US" sz="1800" b="1">
                <a:solidFill>
                  <a:srgbClr val="660033"/>
                </a:solidFill>
                <a:latin typeface="Times-New Roman"/>
              </a:rPr>
              <a:t> ע"י כולין-אסתרז</a:t>
            </a:r>
            <a:r>
              <a:rPr lang="he-IL" altLang="en-US" sz="1800" b="1">
                <a:latin typeface="Times-New Roman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animBg="1" autoUpdateAnimBg="0"/>
      <p:bldP spid="25613" grpId="0" animBg="1" autoUpdateAnimBg="0"/>
      <p:bldP spid="2561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BEB1CA1-3164-0B41-763D-A01E8FC8DF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620000" cy="1295400"/>
          </a:xfrm>
        </p:spPr>
        <p:txBody>
          <a:bodyPr/>
          <a:lstStyle/>
          <a:p>
            <a:r>
              <a:rPr lang="he-IL" altLang="en-US" sz="3600" b="1" u="sng">
                <a:solidFill>
                  <a:srgbClr val="006600"/>
                </a:solidFill>
                <a:cs typeface="Guttman Yad-Brush" panose="02010401010101010101" pitchFamily="2" charset="-79"/>
              </a:rPr>
              <a:t>אמצעי הגנה :</a:t>
            </a:r>
            <a:br>
              <a:rPr lang="he-IL" altLang="en-US" sz="3600" b="1" u="sng">
                <a:solidFill>
                  <a:srgbClr val="006600"/>
                </a:solidFill>
                <a:cs typeface="Guttman Yad-Brush" panose="02010401010101010101" pitchFamily="2" charset="-79"/>
              </a:rPr>
            </a:br>
            <a:br>
              <a:rPr lang="he-IL" altLang="en-US" sz="2800" b="1">
                <a:solidFill>
                  <a:srgbClr val="006600"/>
                </a:solidFill>
                <a:cs typeface="Guttman Yad-Brush" panose="02010401010101010101" pitchFamily="2" charset="-79"/>
              </a:rPr>
            </a:br>
            <a:r>
              <a:rPr lang="he-IL" altLang="en-US" sz="2800" b="1">
                <a:solidFill>
                  <a:srgbClr val="006600"/>
                </a:solidFill>
                <a:cs typeface="Guttman Yad-Brush" panose="02010401010101010101" pitchFamily="2" charset="-79"/>
                <a:hlinkClick r:id="rId2"/>
              </a:rPr>
              <a:t>א.  האטרופין</a:t>
            </a:r>
            <a:endParaRPr lang="en-US" altLang="en-US" sz="2800" b="1">
              <a:solidFill>
                <a:srgbClr val="006600"/>
              </a:solidFill>
              <a:cs typeface="Guttman Yad-Brush" panose="02010401010101010101" pitchFamily="2" charset="-79"/>
            </a:endParaRP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A461171D-0627-E2EA-3D40-47E0C27673E8}"/>
              </a:ext>
            </a:extLst>
          </p:cNvPr>
          <p:cNvSpPr>
            <a:spLocks noChangeArrowheads="1"/>
          </p:cNvSpPr>
          <p:nvPr>
            <p:ph type="body" sz="half" idx="1"/>
          </p:nvPr>
        </p:nvSpPr>
        <p:spPr>
          <a:xfrm>
            <a:off x="4876800" y="1981200"/>
            <a:ext cx="3962400" cy="2438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2000" b="1">
                <a:solidFill>
                  <a:srgbClr val="006699"/>
                </a:solidFill>
                <a:latin typeface="Times-New Roman"/>
              </a:rPr>
              <a:t>בחשיפה לגז עצבים , עולה כמותו של האצטיל כולין במרווח הסינפטי , עקב ניטרולו של האינזים אצטיל כולין אסטרז  ע"י גז העצבים. </a:t>
            </a:r>
          </a:p>
          <a:p>
            <a:pPr>
              <a:lnSpc>
                <a:spcPct val="90000"/>
              </a:lnSpc>
            </a:pPr>
            <a:r>
              <a:rPr lang="he-IL" altLang="en-US" sz="2000" b="1">
                <a:solidFill>
                  <a:srgbClr val="006699"/>
                </a:solidFill>
                <a:latin typeface="Times-New Roman"/>
              </a:rPr>
              <a:t>הזרקת אטרופין, המצוי בערכת המגן, מאפשר ירידה בכמות אצטיל-כולין במרווח הסינפטי כך שמתאפשרת פעילות תקינה של  של  המעבר העצבי.  </a:t>
            </a:r>
          </a:p>
          <a:p>
            <a:pPr>
              <a:lnSpc>
                <a:spcPct val="90000"/>
              </a:lnSpc>
            </a:pPr>
            <a:endParaRPr lang="en-US" altLang="en-US" sz="2000" b="1">
              <a:solidFill>
                <a:srgbClr val="006699"/>
              </a:solidFill>
              <a:latin typeface="Times-New Roman"/>
            </a:endParaRPr>
          </a:p>
        </p:txBody>
      </p:sp>
      <p:pic>
        <p:nvPicPr>
          <p:cNvPr id="26632" name="Picture 8">
            <a:extLst>
              <a:ext uri="{FF2B5EF4-FFF2-40B4-BE49-F238E27FC236}">
                <a16:creationId xmlns:a16="http://schemas.microsoft.com/office/drawing/2014/main" id="{1D093BDE-C8FE-A287-72EE-B4BD748CD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1000" y="4306888"/>
            <a:ext cx="2971800" cy="2251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33" name="Text Box 9">
            <a:extLst>
              <a:ext uri="{FF2B5EF4-FFF2-40B4-BE49-F238E27FC236}">
                <a16:creationId xmlns:a16="http://schemas.microsoft.com/office/drawing/2014/main" id="{765D07CC-7D1B-B840-8C39-31356AADE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28800"/>
            <a:ext cx="35814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u="sng">
                <a:solidFill>
                  <a:srgbClr val="660033"/>
                </a:solidFill>
              </a:rPr>
              <a:t>אטרופין </a:t>
            </a:r>
            <a:r>
              <a:rPr lang="he-IL" altLang="en-US" b="1" i="1">
                <a:solidFill>
                  <a:srgbClr val="660033"/>
                </a:solidFill>
              </a:rPr>
              <a:t>– </a:t>
            </a:r>
            <a:r>
              <a:rPr lang="en-US" altLang="en-US" b="1" i="1">
                <a:solidFill>
                  <a:srgbClr val="660033"/>
                </a:solidFill>
              </a:rPr>
              <a:t>C</a:t>
            </a:r>
            <a:r>
              <a:rPr lang="en-US" altLang="en-US" b="1" i="1" baseline="-25000">
                <a:solidFill>
                  <a:srgbClr val="660033"/>
                </a:solidFill>
              </a:rPr>
              <a:t>17</a:t>
            </a:r>
            <a:r>
              <a:rPr lang="en-US" altLang="en-US" b="1" i="1">
                <a:solidFill>
                  <a:srgbClr val="660033"/>
                </a:solidFill>
              </a:rPr>
              <a:t>H</a:t>
            </a:r>
            <a:r>
              <a:rPr lang="en-US" altLang="en-US" b="1" i="1" baseline="-25000">
                <a:solidFill>
                  <a:srgbClr val="660033"/>
                </a:solidFill>
              </a:rPr>
              <a:t>23</a:t>
            </a:r>
            <a:r>
              <a:rPr lang="en-US" altLang="en-US" b="1" i="1">
                <a:solidFill>
                  <a:srgbClr val="660033"/>
                </a:solidFill>
              </a:rPr>
              <a:t>O</a:t>
            </a:r>
            <a:r>
              <a:rPr lang="en-US" altLang="en-US" b="1" i="1" baseline="-25000">
                <a:solidFill>
                  <a:srgbClr val="660033"/>
                </a:solidFill>
              </a:rPr>
              <a:t>3</a:t>
            </a:r>
            <a:r>
              <a:rPr lang="en-US" altLang="en-US" b="1" i="1">
                <a:solidFill>
                  <a:srgbClr val="660033"/>
                </a:solidFill>
              </a:rPr>
              <a:t>N</a:t>
            </a:r>
            <a:endParaRPr lang="he-IL" altLang="en-US" b="1" i="1">
              <a:solidFill>
                <a:srgbClr val="660033"/>
              </a:solidFill>
            </a:endParaRP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מוצק לבן , נק' היתוך : </a:t>
            </a:r>
            <a:r>
              <a:rPr lang="en-US" altLang="en-US" b="1">
                <a:solidFill>
                  <a:srgbClr val="660033"/>
                </a:solidFill>
              </a:rPr>
              <a:t>118</a:t>
            </a:r>
            <a:r>
              <a:rPr lang="en-US" altLang="en-US" b="1" baseline="30000">
                <a:solidFill>
                  <a:srgbClr val="660033"/>
                </a:solidFill>
              </a:rPr>
              <a:t>0</a:t>
            </a:r>
            <a:r>
              <a:rPr lang="en-US" altLang="en-US" b="1">
                <a:solidFill>
                  <a:srgbClr val="660033"/>
                </a:solidFill>
              </a:rPr>
              <a:t>c</a:t>
            </a:r>
            <a:r>
              <a:rPr lang="he-IL" altLang="en-US" b="1">
                <a:solidFill>
                  <a:srgbClr val="660033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נוירוטוקסין – רעלן הפועל על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 מע' העצבים.</a:t>
            </a:r>
          </a:p>
          <a:p>
            <a:pPr>
              <a:spcBef>
                <a:spcPct val="50000"/>
              </a:spcBef>
            </a:pPr>
            <a:r>
              <a:rPr lang="he-IL" altLang="en-US" b="1" u="sng">
                <a:solidFill>
                  <a:srgbClr val="660033"/>
                </a:solidFill>
              </a:rPr>
              <a:t>שימושים </a:t>
            </a:r>
            <a:r>
              <a:rPr lang="he-IL" altLang="en-US" b="1">
                <a:solidFill>
                  <a:srgbClr val="660033"/>
                </a:solidFill>
              </a:rPr>
              <a:t>: ברפואה, משמש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 להרפיית שרירים , להרחבת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 אישונים, וכמובן לטיפול</a:t>
            </a:r>
          </a:p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660033"/>
                </a:solidFill>
              </a:rPr>
              <a:t> בהרעלת גז עצבים.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ABA4C1A-2099-5B82-30E2-09BA698EA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2800" b="1" u="sng">
                <a:solidFill>
                  <a:srgbClr val="006600"/>
                </a:solidFill>
                <a:cs typeface="Guttman Yad-Brush" panose="02010401010101010101" pitchFamily="2" charset="-79"/>
              </a:rPr>
              <a:t>ב. מסיכות מגן</a:t>
            </a:r>
            <a:endParaRPr lang="en-US" altLang="en-US" sz="2800" b="1" u="sng">
              <a:solidFill>
                <a:srgbClr val="006600"/>
              </a:solidFill>
              <a:cs typeface="Guttman Yad-Brush" panose="02010401010101010101" pitchFamily="2" charset="-79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6A72079-3C23-51E7-F6C6-28D337C8CC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4572000" cy="4648200"/>
          </a:xfrm>
        </p:spPr>
        <p:txBody>
          <a:bodyPr/>
          <a:lstStyle/>
          <a:p>
            <a:pPr algn="just"/>
            <a:r>
              <a:rPr lang="he-IL" altLang="en-US" sz="2400" b="1">
                <a:solidFill>
                  <a:srgbClr val="660033"/>
                </a:solidFill>
                <a:cs typeface="David" panose="020E0502060401010101" pitchFamily="34" charset="-79"/>
              </a:rPr>
              <a:t>תפקידן של מסכות אב"כ (אטומי ביולוגי כימי) להגן על העיניים ודרכי הנשימה.</a:t>
            </a:r>
            <a:r>
              <a:rPr lang="he-IL" altLang="en-US" sz="2400">
                <a:solidFill>
                  <a:srgbClr val="660033"/>
                </a:solidFill>
                <a:cs typeface="David" panose="020E0502060401010101" pitchFamily="34" charset="-79"/>
              </a:rPr>
              <a:t> </a:t>
            </a:r>
          </a:p>
          <a:p>
            <a:pPr algn="just"/>
            <a:endParaRPr lang="he-IL" altLang="en-US" sz="2400">
              <a:solidFill>
                <a:srgbClr val="660033"/>
              </a:solidFill>
              <a:cs typeface="David" panose="020E0502060401010101" pitchFamily="34" charset="-79"/>
            </a:endParaRPr>
          </a:p>
          <a:p>
            <a:pPr algn="just"/>
            <a:r>
              <a:rPr lang="he-IL" altLang="en-US" sz="2400" b="1">
                <a:solidFill>
                  <a:srgbClr val="660033"/>
                </a:solidFill>
                <a:cs typeface="David" panose="020E0502060401010101" pitchFamily="34" charset="-79"/>
              </a:rPr>
              <a:t>הן בנויות שני חלקים עיקריים: חלק גמיש העשוי מפולימרים אלסטיים הנצמד לפנים, ומסנן (פילטר), אשר דרכו עובר האוויר הנכנס לדרכי הנשימה ותפקידו להרחיק מהאוויר מזהמים ביולוגיים או כימיים.</a:t>
            </a:r>
            <a:endParaRPr lang="he-IL" altLang="en-US" sz="2400" b="1">
              <a:solidFill>
                <a:srgbClr val="660033"/>
              </a:solidFill>
              <a:cs typeface="Times New Roman" panose="02020603050405020304" pitchFamily="18" charset="0"/>
            </a:endParaRPr>
          </a:p>
          <a:p>
            <a:endParaRPr lang="en-US" altLang="en-US" sz="2400" b="1">
              <a:solidFill>
                <a:srgbClr val="660033"/>
              </a:solidFill>
            </a:endParaRPr>
          </a:p>
        </p:txBody>
      </p:sp>
      <p:pic>
        <p:nvPicPr>
          <p:cNvPr id="28677" name="Picture 5">
            <a:hlinkClick r:id="rId2"/>
            <a:extLst>
              <a:ext uri="{FF2B5EF4-FFF2-40B4-BE49-F238E27FC236}">
                <a16:creationId xmlns:a16="http://schemas.microsoft.com/office/drawing/2014/main" id="{DD7183EC-9C42-CDE2-1DD0-D641C0ACB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144713"/>
            <a:ext cx="3733800" cy="333057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8EC6B99-EA03-7671-E2A0-FF9EF487E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sz="2800" b="1">
                <a:solidFill>
                  <a:srgbClr val="660033"/>
                </a:solidFill>
                <a:cs typeface="Guttman Yad-Brush" panose="02010401010101010101" pitchFamily="2" charset="-79"/>
              </a:rPr>
              <a:t>אופן הפעולה הכימי של המסנן</a:t>
            </a:r>
            <a:endParaRPr lang="en-US" altLang="en-US" sz="2800" b="1">
              <a:solidFill>
                <a:srgbClr val="660033"/>
              </a:solidFill>
              <a:cs typeface="Guttman Yad-Brush" panose="02010401010101010101" pitchFamily="2" charset="-79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6FD254A-8083-662C-7AB7-F58DCAC117A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752600"/>
            <a:ext cx="42672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he-IL" altLang="en-US" sz="2400" b="1">
                <a:solidFill>
                  <a:srgbClr val="333399"/>
                </a:solidFill>
              </a:rPr>
              <a:t>המסנן – מנקה את האויר ממזהמים ע"י :</a:t>
            </a:r>
            <a:r>
              <a:rPr lang="he-IL" altLang="en-US" sz="2400" b="1"/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ספיגה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ספיחה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תגובות כימיות ספציפיות.</a:t>
            </a:r>
          </a:p>
          <a:p>
            <a:pPr>
              <a:lnSpc>
                <a:spcPct val="90000"/>
              </a:lnSpc>
              <a:buFontTx/>
              <a:buNone/>
            </a:pPr>
            <a:endParaRPr lang="he-IL" altLang="en-US" sz="2400" b="1" i="1">
              <a:solidFill>
                <a:srgbClr val="660033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he-IL" altLang="en-US" sz="2400" b="1">
                <a:solidFill>
                  <a:srgbClr val="333399"/>
                </a:solidFill>
              </a:rPr>
              <a:t>המסנן בנוי מ-3 חלקים :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מסנן התרסיסים (סיבי זכוכית)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פחם פעיל (סינון הגזים הרעילים)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e-IL" altLang="en-US" sz="2400" b="1" i="1">
                <a:solidFill>
                  <a:srgbClr val="660033"/>
                </a:solidFill>
              </a:rPr>
              <a:t>מסנן למניעת אבק פחם לדרכי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400" b="1" i="1">
                <a:solidFill>
                  <a:srgbClr val="660033"/>
                </a:solidFill>
              </a:rPr>
              <a:t>     הנשימה</a:t>
            </a:r>
            <a:r>
              <a:rPr lang="he-IL" altLang="en-US" sz="2400" b="1">
                <a:solidFill>
                  <a:srgbClr val="660033"/>
                </a:solidFill>
              </a:rPr>
              <a:t>.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he-IL" altLang="en-US" sz="2400" b="1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</p:txBody>
      </p:sp>
      <p:pic>
        <p:nvPicPr>
          <p:cNvPr id="29703" name="Picture 7" descr="תרשים של מבנה מסכת אב&quot;כ">
            <a:extLst>
              <a:ext uri="{FF2B5EF4-FFF2-40B4-BE49-F238E27FC236}">
                <a16:creationId xmlns:a16="http://schemas.microsoft.com/office/drawing/2014/main" id="{51249B39-5D75-EC72-3999-968ED399DDFF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752600"/>
            <a:ext cx="3962400" cy="3581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146C13D-ED51-F556-0CB5-AA754F1D1E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914400"/>
          </a:xfrm>
        </p:spPr>
        <p:txBody>
          <a:bodyPr/>
          <a:lstStyle/>
          <a:p>
            <a:r>
              <a:rPr lang="he-IL" altLang="en-US" b="1" i="1">
                <a:solidFill>
                  <a:srgbClr val="000099"/>
                </a:solidFill>
                <a:cs typeface="Guttman Yad-Brush" panose="02010401010101010101" pitchFamily="2" charset="-79"/>
              </a:rPr>
              <a:t>כמה משפטים לסיום</a:t>
            </a:r>
            <a:r>
              <a:rPr lang="he-IL" altLang="en-US">
                <a:solidFill>
                  <a:srgbClr val="000099"/>
                </a:solidFill>
              </a:rPr>
              <a:t>...</a:t>
            </a:r>
            <a:endParaRPr lang="en-US" altLang="en-US">
              <a:solidFill>
                <a:srgbClr val="000099"/>
              </a:solidFill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0F058FB-605E-EABD-272C-F74F8A241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2400" b="1" i="1">
                <a:solidFill>
                  <a:srgbClr val="333399"/>
                </a:solidFill>
              </a:rPr>
              <a:t>הנשק הכימי , עקב פשטות ייצורו היחסית מכונה</a:t>
            </a:r>
            <a:r>
              <a:rPr lang="he-IL" altLang="en-US" sz="2400" b="1">
                <a:solidFill>
                  <a:srgbClr val="333399"/>
                </a:solidFill>
              </a:rPr>
              <a:t>  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he-IL" altLang="en-US" sz="2800" b="1">
                <a:solidFill>
                  <a:srgbClr val="660033"/>
                </a:solidFill>
              </a:rPr>
              <a:t>" פצצת האטום של העניים".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he-IL" altLang="en-US" sz="2800" b="1">
              <a:solidFill>
                <a:srgbClr val="660033"/>
              </a:solidFill>
            </a:endParaRPr>
          </a:p>
          <a:p>
            <a:pPr>
              <a:lnSpc>
                <a:spcPct val="90000"/>
              </a:lnSpc>
            </a:pPr>
            <a:r>
              <a:rPr lang="he-IL" altLang="en-US" sz="2400" b="1" i="1">
                <a:solidFill>
                  <a:srgbClr val="333399"/>
                </a:solidFill>
              </a:rPr>
              <a:t>פריץ האבר , שנתן את אות הפתיחה והתנופה האדירה לכימיה בפיתוח אמצעי לחימה אמר :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he-IL" altLang="en-US" sz="2800" b="1">
                <a:solidFill>
                  <a:srgbClr val="660033"/>
                </a:solidFill>
              </a:rPr>
              <a:t>"האפקט של הלוחמה הכימית יהיה כל כך מפחיד , שהוא יקצר את המלחמה."</a:t>
            </a:r>
          </a:p>
          <a:p>
            <a:pPr>
              <a:lnSpc>
                <a:spcPct val="90000"/>
              </a:lnSpc>
            </a:pPr>
            <a:r>
              <a:rPr lang="he-IL" altLang="en-US" sz="2400" b="1" i="1">
                <a:solidFill>
                  <a:srgbClr val="333399"/>
                </a:solidFill>
              </a:rPr>
              <a:t>ועוד הוסיף 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he-IL" altLang="en-US" sz="2800" b="1">
                <a:solidFill>
                  <a:srgbClr val="660033"/>
                </a:solidFill>
              </a:rPr>
              <a:t>"מעולם ובשום פנים ואופן לא היתה לי כוונה להביא בהמצאתי לעוד מוות בעולם"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>
              <a:solidFill>
                <a:srgbClr val="660033"/>
              </a:solidFill>
            </a:endParaRPr>
          </a:p>
        </p:txBody>
      </p:sp>
      <p:sp>
        <p:nvSpPr>
          <p:cNvPr id="33796" name="WordArt 4">
            <a:extLst>
              <a:ext uri="{FF2B5EF4-FFF2-40B4-BE49-F238E27FC236}">
                <a16:creationId xmlns:a16="http://schemas.microsoft.com/office/drawing/2014/main" id="{B64B9B2E-E4A7-6707-E56E-2751B9DEF3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5400000">
            <a:off x="-1905000" y="2971800"/>
            <a:ext cx="4800600" cy="99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wordArtVert" wrap="none" fromWordArt="1">
            <a:prstTxWarp prst="textCurveUp">
              <a:avLst>
                <a:gd name="adj" fmla="val 32426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rtl="0" fontAlgn="auto"/>
            <a:r>
              <a:rPr lang="en-US" sz="18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PEACE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3A7639D-CD85-8173-D27C-562E0BD2D0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altLang="en-US" b="1" i="1">
                <a:solidFill>
                  <a:srgbClr val="660033"/>
                </a:solidFill>
              </a:rPr>
              <a:t>מקורות</a:t>
            </a:r>
            <a:endParaRPr lang="en-US" altLang="en-US" b="1" i="1">
              <a:solidFill>
                <a:srgbClr val="660033"/>
              </a:solidFill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E59758B-E364-8F78-1B64-78FA1687A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r>
              <a:rPr lang="he-IL" altLang="en-US" sz="2000" b="1" u="sng">
                <a:solidFill>
                  <a:srgbClr val="660033"/>
                </a:solidFill>
              </a:rPr>
              <a:t>האטרופין / כתבה שערכה נעמי חרמוני מתוך האתר :</a:t>
            </a:r>
            <a:r>
              <a:rPr lang="he-IL" altLang="en-US" sz="2000" b="1" u="sng">
                <a:solidFill>
                  <a:srgbClr val="FF0000"/>
                </a:solidFill>
              </a:rPr>
              <a:t> </a:t>
            </a:r>
          </a:p>
          <a:p>
            <a:pPr>
              <a:buFontTx/>
              <a:buNone/>
            </a:pPr>
            <a:r>
              <a:rPr lang="he-IL" altLang="en-US" sz="2000" b="1">
                <a:solidFill>
                  <a:srgbClr val="FF0000"/>
                </a:solidFill>
              </a:rPr>
              <a:t>                               </a:t>
            </a:r>
            <a:r>
              <a:rPr lang="he-IL" altLang="en-US" sz="2000" b="1">
                <a:solidFill>
                  <a:schemeClr val="hlink"/>
                </a:solidFill>
              </a:rPr>
              <a:t>-</a:t>
            </a:r>
            <a:r>
              <a:rPr lang="he-IL" altLang="en-US" sz="2000" b="1">
                <a:solidFill>
                  <a:srgbClr val="FF0000"/>
                </a:solidFill>
              </a:rPr>
              <a:t> </a:t>
            </a:r>
            <a:r>
              <a:rPr lang="he-IL" altLang="en-US" sz="2000" b="1" u="sng">
                <a:solidFill>
                  <a:srgbClr val="FF0000"/>
                </a:solidFill>
                <a:hlinkClick r:id="rId2"/>
              </a:rPr>
              <a:t>נטוכימיה – אתר המפמ"ר : אטרופין זה טוב או רע ?</a:t>
            </a:r>
            <a:endParaRPr lang="he-IL" altLang="en-US" sz="2000" b="1" u="sng">
              <a:solidFill>
                <a:srgbClr val="FF0000"/>
              </a:solidFill>
            </a:endParaRPr>
          </a:p>
          <a:p>
            <a:r>
              <a:rPr lang="he-IL" altLang="en-US" sz="2000" b="1" u="sng">
                <a:solidFill>
                  <a:srgbClr val="660033"/>
                </a:solidFill>
              </a:rPr>
              <a:t>השפעה גזים רעילים על מערכת העצבים / כימיה, תיכון גלילי, כ"ס</a:t>
            </a:r>
            <a:endParaRPr lang="he-IL" altLang="en-US" sz="2000">
              <a:solidFill>
                <a:srgbClr val="660033"/>
              </a:solidFill>
            </a:endParaRPr>
          </a:p>
          <a:p>
            <a:pPr algn="l">
              <a:buFontTx/>
              <a:buNone/>
            </a:pPr>
            <a:r>
              <a:rPr lang="en-US" altLang="en-US" sz="2000" b="1">
                <a:hlinkClick r:id="rId3"/>
              </a:rPr>
              <a:t>http://www.galili-ks.org.il/lesson/chem/nerve.htm</a:t>
            </a:r>
            <a:r>
              <a:rPr lang="he-IL" altLang="en-US" sz="2000"/>
              <a:t>           </a:t>
            </a:r>
          </a:p>
          <a:p>
            <a:r>
              <a:rPr lang="he-IL" altLang="en-US" sz="2000" b="1" u="sng">
                <a:solidFill>
                  <a:srgbClr val="660033"/>
                </a:solidFill>
              </a:rPr>
              <a:t>המאניה, האמוניה והאירוניה</a:t>
            </a:r>
            <a:r>
              <a:rPr lang="he-IL" altLang="en-US" sz="2000" b="1">
                <a:solidFill>
                  <a:srgbClr val="660033"/>
                </a:solidFill>
              </a:rPr>
              <a:t> / מקס פרוץ      גליליאו 20, ינואר/ פברואר  1997</a:t>
            </a:r>
          </a:p>
          <a:p>
            <a:pPr algn="l">
              <a:buFontTx/>
              <a:buNone/>
            </a:pPr>
            <a:r>
              <a:rPr lang="he-IL" altLang="en-US" sz="2000" b="1">
                <a:solidFill>
                  <a:srgbClr val="660033"/>
                </a:solidFill>
              </a:rPr>
              <a:t> </a:t>
            </a:r>
            <a:r>
              <a:rPr lang="en-US" altLang="en-US" sz="2000" b="1">
                <a:solidFill>
                  <a:srgbClr val="660033"/>
                </a:solidFill>
                <a:hlinkClick r:id="rId4"/>
              </a:rPr>
              <a:t>http://www.snunit.k12.il/heb_journals/galileo/2014.html</a:t>
            </a:r>
            <a:endParaRPr lang="he-IL" altLang="en-US" sz="2000" b="1">
              <a:solidFill>
                <a:srgbClr val="660033"/>
              </a:solidFill>
            </a:endParaRPr>
          </a:p>
          <a:p>
            <a:r>
              <a:rPr lang="he-IL" altLang="en-US" sz="2000" b="1" u="sng">
                <a:solidFill>
                  <a:srgbClr val="660033"/>
                </a:solidFill>
              </a:rPr>
              <a:t>כיצד פועלות מסיכות אב"כ / דבורה קצביץ וד"ר שלי ליבנה</a:t>
            </a:r>
          </a:p>
          <a:p>
            <a:pPr algn="l">
              <a:buFontTx/>
              <a:buNone/>
            </a:pPr>
            <a:r>
              <a:rPr lang="en-US" altLang="en-US" sz="2000" b="1">
                <a:solidFill>
                  <a:srgbClr val="660033"/>
                </a:solidFill>
                <a:hlinkClick r:id="rId5"/>
              </a:rPr>
              <a:t>http://stwww.weizmann.ac.il/g-chem/center/abach.doc</a:t>
            </a:r>
            <a:endParaRPr lang="en-US" altLang="en-US" sz="2000" b="1">
              <a:solidFill>
                <a:srgbClr val="660033"/>
              </a:solidFill>
            </a:endParaRPr>
          </a:p>
          <a:p>
            <a:r>
              <a:rPr lang="he-IL" altLang="en-US" sz="2000" b="1" u="sng">
                <a:solidFill>
                  <a:srgbClr val="660033"/>
                </a:solidFill>
              </a:rPr>
              <a:t>לוחמה כימית</a:t>
            </a:r>
            <a:r>
              <a:rPr lang="he-IL" altLang="en-US" sz="2000" b="1">
                <a:solidFill>
                  <a:srgbClr val="660033"/>
                </a:solidFill>
              </a:rPr>
              <a:t> – עיבוד למאמר מאת ד"ר גיורא אגם / כרמית קנטור , בי"ס 'שיטים' , ערבה</a:t>
            </a:r>
          </a:p>
          <a:p>
            <a:pPr algn="l">
              <a:buFontTx/>
              <a:buNone/>
            </a:pPr>
            <a:r>
              <a:rPr lang="en-US" altLang="en-US" sz="2000" b="1">
                <a:solidFill>
                  <a:srgbClr val="660033"/>
                </a:solidFill>
                <a:hlinkClick r:id="rId6"/>
              </a:rPr>
              <a:t>http://stwww.weizmann.ac.il/g-chem/center/homer morin/chemwar.doc</a:t>
            </a:r>
            <a:endParaRPr lang="en-US" altLang="en-US" sz="2000" b="1">
              <a:solidFill>
                <a:srgbClr val="660033"/>
              </a:solidFill>
            </a:endParaRPr>
          </a:p>
          <a:p>
            <a:r>
              <a:rPr lang="he-IL" altLang="en-US" sz="2000" b="1" u="sng">
                <a:solidFill>
                  <a:srgbClr val="660033"/>
                </a:solidFill>
              </a:rPr>
              <a:t>לוחמה כימית</a:t>
            </a:r>
            <a:r>
              <a:rPr lang="he-IL" altLang="en-US" sz="2000" b="1">
                <a:solidFill>
                  <a:srgbClr val="660033"/>
                </a:solidFill>
              </a:rPr>
              <a:t> / אנציקלופדיה בריטניקה , כרך 9</a:t>
            </a:r>
          </a:p>
          <a:p>
            <a:r>
              <a:rPr lang="he-IL" altLang="en-US" sz="2000" b="1" u="sng">
                <a:solidFill>
                  <a:srgbClr val="660033"/>
                </a:solidFill>
              </a:rPr>
              <a:t>הבר, פריץ /</a:t>
            </a:r>
            <a:r>
              <a:rPr lang="he-IL" altLang="en-US" sz="2000" b="1">
                <a:solidFill>
                  <a:srgbClr val="660033"/>
                </a:solidFill>
              </a:rPr>
              <a:t> אנציקלופדיה בריטניקה , כרך 4 </a:t>
            </a:r>
          </a:p>
          <a:p>
            <a:pPr algn="l">
              <a:buFontTx/>
              <a:buNone/>
            </a:pPr>
            <a:endParaRPr lang="en-US" altLang="en-US" sz="2000" b="1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B52EC2F-A993-5F19-5943-6D405C1AA1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533400"/>
            <a:ext cx="7721600" cy="838200"/>
          </a:xfrm>
          <a:gradFill rotWithShape="0">
            <a:gsLst>
              <a:gs pos="0">
                <a:srgbClr val="FFFFFF"/>
              </a:gs>
              <a:gs pos="100000">
                <a:srgbClr val="C0D39B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r>
              <a:rPr lang="he-IL" altLang="en-US" b="1">
                <a:solidFill>
                  <a:srgbClr val="336600"/>
                </a:solidFill>
                <a:hlinkClick r:id="rId2"/>
              </a:rPr>
              <a:t>סקירה היסטורית</a:t>
            </a:r>
            <a:br>
              <a:rPr lang="he-IL" altLang="en-US" b="1">
                <a:solidFill>
                  <a:srgbClr val="336600"/>
                </a:solidFill>
              </a:rPr>
            </a:br>
            <a:r>
              <a:rPr lang="he-IL" altLang="en-US" sz="1600" b="1" i="1">
                <a:solidFill>
                  <a:schemeClr val="tx1"/>
                </a:solidFill>
              </a:rPr>
              <a:t>לחץ  על המילה שלעיל לפתיחת קישור להרחבה בנושא.</a:t>
            </a:r>
            <a:endParaRPr lang="en-US" altLang="en-US" b="1" i="1">
              <a:solidFill>
                <a:schemeClr val="tx1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6C2A282-9EC4-DCF9-8AB8-A7EE93D4A7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1524000"/>
            <a:ext cx="7696200" cy="4953000"/>
          </a:xfrm>
        </p:spPr>
        <p:txBody>
          <a:bodyPr/>
          <a:lstStyle/>
          <a:p>
            <a:pPr algn="r"/>
            <a:r>
              <a:rPr lang="he-IL" altLang="en-US" b="1">
                <a:solidFill>
                  <a:srgbClr val="800000"/>
                </a:solidFill>
              </a:rPr>
              <a:t>1915</a:t>
            </a:r>
            <a:r>
              <a:rPr lang="he-IL" altLang="en-US"/>
              <a:t> - </a:t>
            </a:r>
            <a:r>
              <a:rPr lang="he-IL" altLang="en-US" sz="2800" b="1">
                <a:solidFill>
                  <a:srgbClr val="292929"/>
                </a:solidFill>
              </a:rPr>
              <a:t>הגרמנים מפזרים גז כלור- </a:t>
            </a:r>
            <a:r>
              <a:rPr lang="en-US" altLang="en-US" sz="2800" b="1">
                <a:solidFill>
                  <a:srgbClr val="292929"/>
                </a:solidFill>
              </a:rPr>
              <a:t>Cl</a:t>
            </a:r>
            <a:r>
              <a:rPr lang="en-US" altLang="en-US" sz="2800" b="1" baseline="-25000">
                <a:solidFill>
                  <a:srgbClr val="292929"/>
                </a:solidFill>
              </a:rPr>
              <a:t>2</a:t>
            </a:r>
            <a:r>
              <a:rPr lang="he-IL" altLang="en-US" sz="2800" b="1" baseline="-25000">
                <a:solidFill>
                  <a:srgbClr val="292929"/>
                </a:solidFill>
              </a:rPr>
              <a:t> </a:t>
            </a:r>
            <a:r>
              <a:rPr lang="he-IL" altLang="en-US" sz="2800" b="1">
                <a:solidFill>
                  <a:srgbClr val="292929"/>
                </a:solidFill>
              </a:rPr>
              <a:t>באיפר שבבלגיה נגד</a:t>
            </a:r>
          </a:p>
          <a:p>
            <a:pPr algn="r"/>
            <a:r>
              <a:rPr lang="he-IL" altLang="en-US" sz="2800" b="1">
                <a:solidFill>
                  <a:srgbClr val="292929"/>
                </a:solidFill>
              </a:rPr>
              <a:t>            חיילי צבאות הברית.  5,000 הרוגים וכ – 10,000</a:t>
            </a:r>
          </a:p>
          <a:p>
            <a:pPr algn="r"/>
            <a:r>
              <a:rPr lang="he-IL" altLang="en-US" sz="2800" b="1">
                <a:solidFill>
                  <a:srgbClr val="292929"/>
                </a:solidFill>
              </a:rPr>
              <a:t>            פצועים קשה.</a:t>
            </a:r>
          </a:p>
          <a:p>
            <a:pPr algn="r"/>
            <a:r>
              <a:rPr lang="he-IL" altLang="en-US" b="1">
                <a:solidFill>
                  <a:srgbClr val="800000"/>
                </a:solidFill>
              </a:rPr>
              <a:t>1916</a:t>
            </a:r>
            <a:r>
              <a:rPr lang="he-IL" altLang="en-US" sz="2800" b="1">
                <a:solidFill>
                  <a:srgbClr val="292929"/>
                </a:solidFill>
              </a:rPr>
              <a:t> – הגרמנים משתמשים בגז פוסגן – </a:t>
            </a:r>
            <a:r>
              <a:rPr lang="en-US" altLang="en-US" sz="2800" b="1">
                <a:solidFill>
                  <a:srgbClr val="292929"/>
                </a:solidFill>
              </a:rPr>
              <a:t>COCl</a:t>
            </a:r>
            <a:r>
              <a:rPr lang="en-US" altLang="en-US" sz="2800" b="1" baseline="-25000">
                <a:solidFill>
                  <a:srgbClr val="292929"/>
                </a:solidFill>
              </a:rPr>
              <a:t>2</a:t>
            </a:r>
            <a:r>
              <a:rPr lang="he-IL" altLang="en-US" sz="2800" b="1" baseline="-25000">
                <a:solidFill>
                  <a:srgbClr val="292929"/>
                </a:solidFill>
              </a:rPr>
              <a:t> .</a:t>
            </a:r>
          </a:p>
          <a:p>
            <a:pPr algn="r"/>
            <a:r>
              <a:rPr lang="he-IL" altLang="en-US" b="1">
                <a:solidFill>
                  <a:srgbClr val="800000"/>
                </a:solidFill>
              </a:rPr>
              <a:t>1917</a:t>
            </a:r>
            <a:r>
              <a:rPr lang="he-IL" altLang="en-US" sz="2800" b="1">
                <a:solidFill>
                  <a:srgbClr val="292929"/>
                </a:solidFill>
              </a:rPr>
              <a:t>- הגרמנים מפתחים את ה"חרדל" (חל"כ כוויות)</a:t>
            </a:r>
          </a:p>
          <a:p>
            <a:pPr algn="r"/>
            <a:r>
              <a:rPr lang="he-IL" altLang="en-US" sz="2800" b="1">
                <a:solidFill>
                  <a:srgbClr val="292929"/>
                </a:solidFill>
              </a:rPr>
              <a:t>           ומשתמשים בו בשדה הקרב.</a:t>
            </a:r>
            <a:r>
              <a:rPr lang="he-IL" altLang="en-US" sz="2800" b="1" baseline="-25000">
                <a:solidFill>
                  <a:srgbClr val="292929"/>
                </a:solidFill>
              </a:rPr>
              <a:t> </a:t>
            </a:r>
          </a:p>
          <a:p>
            <a:r>
              <a:rPr lang="he-IL" altLang="en-US" sz="3600" b="1" baseline="-25000">
                <a:solidFill>
                  <a:srgbClr val="800000"/>
                </a:solidFill>
              </a:rPr>
              <a:t>סה"כ הופעלו במלחה"ע ה – </a:t>
            </a:r>
            <a:r>
              <a:rPr lang="en-US" altLang="en-US" sz="3600" b="1" baseline="-25000">
                <a:solidFill>
                  <a:srgbClr val="800000"/>
                </a:solidFill>
              </a:rPr>
              <a:t>I</a:t>
            </a:r>
            <a:r>
              <a:rPr lang="he-IL" altLang="en-US" sz="3600" b="1" baseline="-25000">
                <a:solidFill>
                  <a:srgbClr val="800000"/>
                </a:solidFill>
              </a:rPr>
              <a:t>  כ – 125,000 טון כימיכלים שגרמו </a:t>
            </a:r>
          </a:p>
          <a:p>
            <a:r>
              <a:rPr lang="he-IL" altLang="en-US" sz="3600" b="1" baseline="-25000">
                <a:solidFill>
                  <a:srgbClr val="800000"/>
                </a:solidFill>
              </a:rPr>
              <a:t>ל – 1,300,000 נפגעים מהם כ – 91,000 הרוגים</a:t>
            </a:r>
            <a:r>
              <a:rPr lang="he-IL" altLang="en-US" sz="2800" b="1" baseline="-25000">
                <a:solidFill>
                  <a:srgbClr val="800000"/>
                </a:solidFill>
              </a:rPr>
              <a:t>.</a:t>
            </a:r>
          </a:p>
          <a:p>
            <a:pPr algn="r"/>
            <a:r>
              <a:rPr lang="he-IL" altLang="en-US" b="1">
                <a:solidFill>
                  <a:srgbClr val="800000"/>
                </a:solidFill>
              </a:rPr>
              <a:t>1925</a:t>
            </a:r>
            <a:r>
              <a:rPr lang="he-IL" altLang="en-US" sz="2800" b="1">
                <a:solidFill>
                  <a:srgbClr val="800000"/>
                </a:solidFill>
              </a:rPr>
              <a:t> – </a:t>
            </a:r>
            <a:r>
              <a:rPr lang="he-IL" altLang="en-US" sz="2800" b="1">
                <a:solidFill>
                  <a:srgbClr val="292929"/>
                </a:solidFill>
              </a:rPr>
              <a:t>איסור השימוש בחל"כ עפ"י אמנת ג'נבה</a:t>
            </a:r>
            <a:endParaRPr lang="en-US" altLang="en-US" sz="2800" b="1">
              <a:solidFill>
                <a:srgbClr val="29292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068B4F3-C7D4-E87C-2675-FBFD3D780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685800"/>
          </a:xfrm>
          <a:gradFill rotWithShape="0">
            <a:gsLst>
              <a:gs pos="0">
                <a:srgbClr val="CDDCB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r"/>
            <a:r>
              <a:rPr lang="he-IL" altLang="en-US">
                <a:solidFill>
                  <a:srgbClr val="336600"/>
                </a:solidFill>
              </a:rPr>
              <a:t>המשך סקירה היסטורית	- </a:t>
            </a:r>
            <a:endParaRPr lang="en-US" altLang="en-US">
              <a:solidFill>
                <a:srgbClr val="336600"/>
              </a:solidFill>
            </a:endParaRP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EBE594F7-9B89-719F-7F7C-A5D18F07E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8001000" cy="5430838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 dirty="0">
                <a:solidFill>
                  <a:srgbClr val="800000"/>
                </a:solidFill>
              </a:rPr>
              <a:t>1936</a:t>
            </a:r>
            <a:r>
              <a:rPr lang="he-IL" altLang="en-US" dirty="0"/>
              <a:t> – </a:t>
            </a:r>
            <a:r>
              <a:rPr lang="he-IL" altLang="en-US" sz="2800" b="1" dirty="0">
                <a:solidFill>
                  <a:srgbClr val="292929"/>
                </a:solidFill>
              </a:rPr>
              <a:t>האיטלקים משתמשים ב"חרדל" בפלישה לחבש</a:t>
            </a:r>
            <a:r>
              <a:rPr lang="he-IL" altLang="en-US" sz="2800" b="1" dirty="0"/>
              <a:t>.</a:t>
            </a:r>
          </a:p>
          <a:p>
            <a:pPr>
              <a:spcBef>
                <a:spcPct val="50000"/>
              </a:spcBef>
            </a:pPr>
            <a:r>
              <a:rPr lang="he-IL" altLang="en-US" sz="3200" b="1" dirty="0">
                <a:solidFill>
                  <a:srgbClr val="800000"/>
                </a:solidFill>
              </a:rPr>
              <a:t>1936 –</a:t>
            </a:r>
            <a:r>
              <a:rPr lang="he-IL" altLang="en-US" sz="2800" b="1" dirty="0">
                <a:solidFill>
                  <a:srgbClr val="800000"/>
                </a:solidFill>
              </a:rPr>
              <a:t> </a:t>
            </a:r>
            <a:r>
              <a:rPr lang="he-IL" altLang="en-US" sz="3200" b="1" dirty="0">
                <a:solidFill>
                  <a:srgbClr val="800000"/>
                </a:solidFill>
              </a:rPr>
              <a:t>1945</a:t>
            </a:r>
            <a:r>
              <a:rPr lang="he-IL" altLang="en-US" b="1" dirty="0"/>
              <a:t> </a:t>
            </a:r>
            <a:r>
              <a:rPr lang="he-IL" altLang="en-US" b="1" dirty="0">
                <a:solidFill>
                  <a:srgbClr val="292929"/>
                </a:solidFill>
              </a:rPr>
              <a:t>– </a:t>
            </a:r>
            <a:r>
              <a:rPr lang="he-IL" altLang="en-US" sz="2800" b="1" dirty="0">
                <a:solidFill>
                  <a:srgbClr val="292929"/>
                </a:solidFill>
              </a:rPr>
              <a:t>היפנים משתמשים</a:t>
            </a:r>
            <a:r>
              <a:rPr lang="he-IL" altLang="en-US" b="1" dirty="0">
                <a:solidFill>
                  <a:srgbClr val="292929"/>
                </a:solidFill>
              </a:rPr>
              <a:t> </a:t>
            </a:r>
            <a:r>
              <a:rPr lang="he-IL" altLang="en-US" sz="2800" b="1" dirty="0" err="1">
                <a:solidFill>
                  <a:srgbClr val="292929"/>
                </a:solidFill>
              </a:rPr>
              <a:t>בחל"כ</a:t>
            </a:r>
            <a:r>
              <a:rPr lang="he-IL" altLang="en-US" sz="2800" b="1" dirty="0">
                <a:solidFill>
                  <a:srgbClr val="292929"/>
                </a:solidFill>
              </a:rPr>
              <a:t> נגד הסינים.</a:t>
            </a:r>
          </a:p>
          <a:p>
            <a:pPr>
              <a:spcBef>
                <a:spcPct val="50000"/>
              </a:spcBef>
            </a:pPr>
            <a:r>
              <a:rPr lang="he-IL" altLang="en-US" sz="3200" b="1" dirty="0">
                <a:solidFill>
                  <a:srgbClr val="800000"/>
                </a:solidFill>
              </a:rPr>
              <a:t>1937</a:t>
            </a:r>
            <a:r>
              <a:rPr lang="he-IL" altLang="en-US" b="1" dirty="0">
                <a:solidFill>
                  <a:srgbClr val="292929"/>
                </a:solidFill>
              </a:rPr>
              <a:t>- </a:t>
            </a:r>
            <a:r>
              <a:rPr lang="he-IL" altLang="en-US" sz="2800" b="1" dirty="0">
                <a:solidFill>
                  <a:srgbClr val="292929"/>
                </a:solidFill>
              </a:rPr>
              <a:t>הגרמנים מפתחים גז עצבים על בסיס של  תרכובות</a:t>
            </a: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solidFill>
                  <a:srgbClr val="292929"/>
                </a:solidFill>
              </a:rPr>
              <a:t>           זרחנו –אורגניות.</a:t>
            </a:r>
          </a:p>
          <a:p>
            <a:pPr>
              <a:spcBef>
                <a:spcPct val="50000"/>
              </a:spcBef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he-IL" altLang="en-US" sz="3200" b="1" dirty="0">
                <a:solidFill>
                  <a:srgbClr val="800000"/>
                </a:solidFill>
              </a:rPr>
              <a:t>1962-1967- </a:t>
            </a:r>
            <a:r>
              <a:rPr lang="he-IL" altLang="en-US" sz="2800" b="1" dirty="0">
                <a:solidFill>
                  <a:srgbClr val="292929"/>
                </a:solidFill>
              </a:rPr>
              <a:t>מלחמת האזרחים בתימן</a:t>
            </a:r>
            <a:r>
              <a:rPr lang="he-IL" altLang="en-US" sz="3200" b="1" dirty="0">
                <a:solidFill>
                  <a:srgbClr val="292929"/>
                </a:solidFill>
              </a:rPr>
              <a:t> </a:t>
            </a:r>
            <a:r>
              <a:rPr lang="he-IL" altLang="en-US" sz="2800" b="1" dirty="0">
                <a:solidFill>
                  <a:srgbClr val="292929"/>
                </a:solidFill>
              </a:rPr>
              <a:t>הפעיל צבא</a:t>
            </a:r>
            <a:r>
              <a:rPr lang="he-IL" altLang="en-US" sz="3200" b="1" dirty="0">
                <a:solidFill>
                  <a:srgbClr val="292929"/>
                </a:solidFill>
              </a:rPr>
              <a:t> </a:t>
            </a:r>
          </a:p>
          <a:p>
            <a:pPr>
              <a:spcBef>
                <a:spcPct val="50000"/>
              </a:spcBef>
              <a:buClr>
                <a:srgbClr val="800000"/>
              </a:buClr>
              <a:buFont typeface="Wingdings" panose="05000000000000000000" pitchFamily="2" charset="2"/>
              <a:buNone/>
            </a:pPr>
            <a:r>
              <a:rPr lang="he-IL" altLang="en-US" sz="2800" b="1" dirty="0">
                <a:solidFill>
                  <a:srgbClr val="292929"/>
                </a:solidFill>
              </a:rPr>
              <a:t>      מצרים </a:t>
            </a:r>
            <a:r>
              <a:rPr lang="he-IL" altLang="en-US" sz="2800" b="1" dirty="0" err="1">
                <a:solidFill>
                  <a:srgbClr val="292929"/>
                </a:solidFill>
              </a:rPr>
              <a:t>חל"כ</a:t>
            </a:r>
            <a:r>
              <a:rPr lang="he-IL" altLang="en-US" sz="2800" b="1" dirty="0">
                <a:solidFill>
                  <a:srgbClr val="292929"/>
                </a:solidFill>
              </a:rPr>
              <a:t> נגד </a:t>
            </a:r>
            <a:r>
              <a:rPr lang="he-IL" altLang="en-US" sz="2800" b="1" dirty="0" err="1">
                <a:solidFill>
                  <a:srgbClr val="292929"/>
                </a:solidFill>
              </a:rPr>
              <a:t>אוכלוסיה</a:t>
            </a:r>
            <a:r>
              <a:rPr lang="he-IL" altLang="en-US" sz="2800" b="1" dirty="0">
                <a:solidFill>
                  <a:srgbClr val="292929"/>
                </a:solidFill>
              </a:rPr>
              <a:t> אזרחית מתומכי המלך.</a:t>
            </a:r>
          </a:p>
          <a:p>
            <a:pPr>
              <a:spcBef>
                <a:spcPct val="50000"/>
              </a:spcBef>
            </a:pPr>
            <a:r>
              <a:rPr lang="he-IL" altLang="en-US" sz="3200" b="1" dirty="0">
                <a:solidFill>
                  <a:srgbClr val="800000"/>
                </a:solidFill>
              </a:rPr>
              <a:t>1990-1988</a:t>
            </a:r>
            <a:r>
              <a:rPr lang="he-IL" altLang="en-US" sz="2800" b="1" dirty="0">
                <a:solidFill>
                  <a:srgbClr val="292929"/>
                </a:solidFill>
              </a:rPr>
              <a:t> - העירקים הפעילו </a:t>
            </a:r>
            <a:r>
              <a:rPr lang="he-IL" altLang="en-US" sz="2800" b="1" dirty="0" err="1">
                <a:solidFill>
                  <a:srgbClr val="292929"/>
                </a:solidFill>
              </a:rPr>
              <a:t>חל"כ</a:t>
            </a:r>
            <a:r>
              <a:rPr lang="he-IL" altLang="en-US" sz="2800" b="1" dirty="0">
                <a:solidFill>
                  <a:srgbClr val="292929"/>
                </a:solidFill>
              </a:rPr>
              <a:t> נגד הכורדים</a:t>
            </a: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solidFill>
                  <a:srgbClr val="292929"/>
                </a:solidFill>
              </a:rPr>
              <a:t>      במלחמת עירק-אירן.</a:t>
            </a:r>
            <a:endParaRPr lang="en-US" altLang="en-US" sz="2800" b="1" dirty="0">
              <a:solidFill>
                <a:srgbClr val="29292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D68CBA6-F337-4D85-9B8B-D11ECA402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838200"/>
          </a:xfr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</p:spPr>
        <p:txBody>
          <a:bodyPr/>
          <a:lstStyle/>
          <a:p>
            <a:pPr algn="r"/>
            <a:r>
              <a:rPr lang="he-IL" altLang="en-US" sz="3600" b="1">
                <a:solidFill>
                  <a:srgbClr val="336600"/>
                </a:solidFill>
                <a:hlinkClick r:id="rId2"/>
              </a:rPr>
              <a:t>סיפורו של פריץ האבר –</a:t>
            </a:r>
            <a:r>
              <a:rPr lang="he-IL" altLang="en-US" sz="3200" b="1">
                <a:solidFill>
                  <a:srgbClr val="336600"/>
                </a:solidFill>
                <a:hlinkClick r:id="rId2"/>
              </a:rPr>
              <a:t>"אבי הלוחמה הכימית"</a:t>
            </a:r>
            <a:br>
              <a:rPr lang="he-IL" altLang="en-US" sz="3200" b="1">
                <a:solidFill>
                  <a:srgbClr val="336600"/>
                </a:solidFill>
              </a:rPr>
            </a:br>
            <a:r>
              <a:rPr lang="he-IL" altLang="en-US" sz="1400" b="1" i="1">
                <a:solidFill>
                  <a:schemeClr val="tx1"/>
                </a:solidFill>
              </a:rPr>
              <a:t>לחץ על השם לקישור לכתבה בנושא.</a:t>
            </a:r>
            <a:endParaRPr lang="en-US" altLang="en-US" sz="1400" b="1" i="1">
              <a:solidFill>
                <a:schemeClr val="tx1"/>
              </a:solidFill>
            </a:endParaRP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49D6AEF-831B-5FCB-7BB3-0E0D8C7CC1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229600" cy="5334000"/>
          </a:xfrm>
          <a:blipFill dpi="0" rotWithShape="0">
            <a:blip r:embed="rId3"/>
            <a:srcRect/>
            <a:tile tx="0" ty="0" sx="100000" sy="100000" flip="none" algn="tl"/>
          </a:blipFill>
        </p:spPr>
        <p:txBody>
          <a:bodyPr/>
          <a:lstStyle/>
          <a:p>
            <a:r>
              <a:rPr lang="he-IL" altLang="en-US" sz="2800" b="1">
                <a:solidFill>
                  <a:srgbClr val="800000"/>
                </a:solidFill>
              </a:rPr>
              <a:t>1868 –</a:t>
            </a:r>
            <a:r>
              <a:rPr lang="he-IL" altLang="en-US" sz="2800"/>
              <a:t> </a:t>
            </a:r>
            <a:r>
              <a:rPr lang="he-IL" altLang="en-US" sz="2800" b="1">
                <a:solidFill>
                  <a:srgbClr val="800000"/>
                </a:solidFill>
              </a:rPr>
              <a:t>1934</a:t>
            </a:r>
            <a:r>
              <a:rPr lang="he-IL" altLang="en-US" sz="2800" b="1"/>
              <a:t> </a:t>
            </a:r>
            <a:r>
              <a:rPr lang="he-IL" altLang="en-US" sz="2800"/>
              <a:t>, כימאי גרמני , </a:t>
            </a:r>
          </a:p>
          <a:p>
            <a:r>
              <a:rPr lang="he-IL" altLang="en-US" sz="2800"/>
              <a:t>ממוצא יהודי,  שהתנצר בצעירותו.</a:t>
            </a:r>
          </a:p>
          <a:p>
            <a:pPr>
              <a:buFontTx/>
              <a:buNone/>
            </a:pPr>
            <a:endParaRPr lang="he-IL" altLang="en-US" sz="2800" b="1">
              <a:solidFill>
                <a:srgbClr val="800000"/>
              </a:solidFill>
            </a:endParaRPr>
          </a:p>
          <a:p>
            <a:r>
              <a:rPr lang="he-IL" altLang="en-US" sz="2800" b="1">
                <a:solidFill>
                  <a:srgbClr val="800000"/>
                </a:solidFill>
              </a:rPr>
              <a:t>1909</a:t>
            </a:r>
            <a:r>
              <a:rPr lang="he-IL" altLang="en-US" sz="2800"/>
              <a:t> – הדגים תהליך </a:t>
            </a:r>
            <a:r>
              <a:rPr lang="he-IL" altLang="en-US" sz="2800" u="sng"/>
              <a:t>ייצור אמוניה</a:t>
            </a:r>
            <a:r>
              <a:rPr lang="he-IL" altLang="en-US" sz="2800"/>
              <a:t> ובכך סלל את הדרך להפקת אמוניה לתעשיית הדשנים. על תגליתו זו וחשיבותה הרבה בהצלת האנושות מרעב זכה בשנת </a:t>
            </a:r>
            <a:r>
              <a:rPr lang="he-IL" altLang="en-US" sz="2800" b="1">
                <a:solidFill>
                  <a:srgbClr val="800000"/>
                </a:solidFill>
              </a:rPr>
              <a:t>1918</a:t>
            </a:r>
            <a:r>
              <a:rPr lang="he-IL" altLang="en-US" sz="2800"/>
              <a:t> בפרס נובל בכימיה.</a:t>
            </a:r>
          </a:p>
          <a:p>
            <a:r>
              <a:rPr lang="he-IL" altLang="en-US" sz="2800" b="1">
                <a:solidFill>
                  <a:srgbClr val="800000"/>
                </a:solidFill>
              </a:rPr>
              <a:t>1911</a:t>
            </a:r>
            <a:r>
              <a:rPr lang="he-IL" altLang="en-US" sz="2800"/>
              <a:t> – התמנה למנהל המכון ע"ש הקייזר וילהלם בברלין, ונרתם לעסוק בפיתוח </a:t>
            </a:r>
            <a:r>
              <a:rPr lang="he-IL" altLang="en-US" sz="2800" u="sng"/>
              <a:t>אמצעי לחימה כימיים</a:t>
            </a:r>
            <a:r>
              <a:rPr lang="he-IL" altLang="en-US" sz="2800"/>
              <a:t>. </a:t>
            </a:r>
          </a:p>
          <a:p>
            <a:r>
              <a:rPr lang="he-IL" altLang="en-US" sz="2800" b="1">
                <a:solidFill>
                  <a:srgbClr val="800000"/>
                </a:solidFill>
              </a:rPr>
              <a:t>1933</a:t>
            </a:r>
            <a:r>
              <a:rPr lang="he-IL" altLang="en-US" sz="2800"/>
              <a:t> – עם עליית הנאציזם לשלטון, התפטר הבר מתפקידו עזב את גרמניה ונפטר לאחר זמן קצר בשוויץ.</a:t>
            </a:r>
          </a:p>
          <a:p>
            <a:endParaRPr lang="en-US" altLang="en-US" sz="2800"/>
          </a:p>
        </p:txBody>
      </p:sp>
      <p:pic>
        <p:nvPicPr>
          <p:cNvPr id="13317" name="Picture 5" descr="פריץ האבר">
            <a:extLst>
              <a:ext uri="{FF2B5EF4-FFF2-40B4-BE49-F238E27FC236}">
                <a16:creationId xmlns:a16="http://schemas.microsoft.com/office/drawing/2014/main" id="{584F6500-C451-FBFA-E52A-381C2C296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76400" y="990600"/>
            <a:ext cx="1828800" cy="168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9BC1D32-6428-AA16-80A3-EDFB51BD4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b="1" u="sng">
                <a:solidFill>
                  <a:srgbClr val="336600"/>
                </a:solidFill>
              </a:rPr>
              <a:t>סוגי חל"כ</a:t>
            </a:r>
            <a:r>
              <a:rPr lang="he-IL" altLang="en-US" b="1">
                <a:solidFill>
                  <a:srgbClr val="336600"/>
                </a:solidFill>
              </a:rPr>
              <a:t> </a:t>
            </a:r>
            <a:r>
              <a:rPr lang="he-IL" altLang="en-US" sz="3600" b="1">
                <a:solidFill>
                  <a:srgbClr val="336600"/>
                </a:solidFill>
              </a:rPr>
              <a:t>(חומרי לחימה כימיים)</a:t>
            </a:r>
            <a:endParaRPr lang="en-US" altLang="en-US" sz="3600" b="1">
              <a:solidFill>
                <a:srgbClr val="336600"/>
              </a:solidFill>
            </a:endParaRPr>
          </a:p>
        </p:txBody>
      </p:sp>
      <p:sp>
        <p:nvSpPr>
          <p:cNvPr id="16395" name="Rectangle 11">
            <a:extLst>
              <a:ext uri="{FF2B5EF4-FFF2-40B4-BE49-F238E27FC236}">
                <a16:creationId xmlns:a16="http://schemas.microsoft.com/office/drawing/2014/main" id="{0906B2B8-43A9-F9C9-248E-C12012D47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057400"/>
            <a:ext cx="2362200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2800" b="1">
                <a:solidFill>
                  <a:srgbClr val="336600"/>
                </a:solidFill>
              </a:rPr>
              <a:t>מטרידים</a:t>
            </a:r>
            <a:endParaRPr lang="en-US" altLang="en-US" sz="2800" b="1">
              <a:solidFill>
                <a:srgbClr val="336600"/>
              </a:solidFill>
            </a:endParaRPr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0076966C-5AD6-3210-E143-82EB32D20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57600"/>
            <a:ext cx="2286000" cy="838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2800" b="1">
                <a:solidFill>
                  <a:srgbClr val="336600"/>
                </a:solidFill>
              </a:rPr>
              <a:t>פסיכותיים</a:t>
            </a:r>
            <a:endParaRPr lang="en-US" altLang="en-US" sz="2800" b="1">
              <a:solidFill>
                <a:srgbClr val="336600"/>
              </a:solidFill>
            </a:endParaRPr>
          </a:p>
        </p:txBody>
      </p:sp>
      <p:sp>
        <p:nvSpPr>
          <p:cNvPr id="16396" name="Rectangle 12">
            <a:extLst>
              <a:ext uri="{FF2B5EF4-FFF2-40B4-BE49-F238E27FC236}">
                <a16:creationId xmlns:a16="http://schemas.microsoft.com/office/drawing/2014/main" id="{7D9B367D-4AC8-C79F-7ACE-38F8C3AED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410200"/>
            <a:ext cx="2286000" cy="838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2800" b="1">
                <a:solidFill>
                  <a:srgbClr val="336600"/>
                </a:solidFill>
              </a:rPr>
              <a:t>ממיתים</a:t>
            </a:r>
            <a:endParaRPr lang="en-US" altLang="en-US" sz="2800" b="1">
              <a:solidFill>
                <a:srgbClr val="336600"/>
              </a:solidFill>
            </a:endParaRPr>
          </a:p>
        </p:txBody>
      </p:sp>
      <p:sp>
        <p:nvSpPr>
          <p:cNvPr id="16400" name="Rectangle 16">
            <a:extLst>
              <a:ext uri="{FF2B5EF4-FFF2-40B4-BE49-F238E27FC236}">
                <a16:creationId xmlns:a16="http://schemas.microsoft.com/office/drawing/2014/main" id="{0F2EF411-FAF6-5623-6CDF-98C949947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676400"/>
            <a:ext cx="5029200" cy="1295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he-IL" altLang="en-US" b="1" u="sng"/>
              <a:t>גז דמעות</a:t>
            </a:r>
            <a:r>
              <a:rPr lang="he-IL" altLang="en-US"/>
              <a:t> – מתמוסס באזורים לחים בגוף. </a:t>
            </a:r>
          </a:p>
          <a:p>
            <a:r>
              <a:rPr lang="he-IL" altLang="en-US"/>
              <a:t> </a:t>
            </a:r>
            <a:endParaRPr lang="en-US" altLang="en-US"/>
          </a:p>
          <a:p>
            <a:r>
              <a:rPr lang="en-US" altLang="en-US" b="1" u="sng"/>
              <a:t>Adamsite</a:t>
            </a:r>
            <a:r>
              <a:rPr lang="he-IL" altLang="en-US"/>
              <a:t> – גורם לבחילה.</a:t>
            </a:r>
            <a:r>
              <a:rPr lang="he-IL" altLang="en-US" sz="1800"/>
              <a:t> </a:t>
            </a:r>
            <a:endParaRPr lang="en-US" altLang="en-US" sz="1800"/>
          </a:p>
        </p:txBody>
      </p:sp>
      <p:sp>
        <p:nvSpPr>
          <p:cNvPr id="16401" name="Rectangle 17">
            <a:extLst>
              <a:ext uri="{FF2B5EF4-FFF2-40B4-BE49-F238E27FC236}">
                <a16:creationId xmlns:a16="http://schemas.microsoft.com/office/drawing/2014/main" id="{DE1C5A9A-53E9-D4BA-2497-C3EC81911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505200"/>
            <a:ext cx="5029200" cy="1295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e-IL" altLang="en-US"/>
          </a:p>
          <a:p>
            <a:pPr algn="ctr"/>
            <a:r>
              <a:rPr lang="he-IL" altLang="en-US"/>
              <a:t>חומרים כימיים נוטלי יכולת.   דוגמא:</a:t>
            </a:r>
          </a:p>
          <a:p>
            <a:pPr algn="ctr"/>
            <a:endParaRPr lang="he-IL" altLang="en-US"/>
          </a:p>
          <a:p>
            <a:pPr algn="ctr"/>
            <a:r>
              <a:rPr lang="en-US" altLang="en-US" b="1" u="sng"/>
              <a:t>L.S.D</a:t>
            </a:r>
            <a:r>
              <a:rPr lang="he-IL" altLang="en-US" b="1" u="sng"/>
              <a:t> ומצקלין</a:t>
            </a:r>
            <a:r>
              <a:rPr lang="he-IL" altLang="en-US"/>
              <a:t> – מוצקים נדיפים(כמו הנפטלין)</a:t>
            </a:r>
          </a:p>
          <a:p>
            <a:pPr algn="ctr"/>
            <a:endParaRPr lang="he-IL" altLang="en-US"/>
          </a:p>
          <a:p>
            <a:pPr algn="ctr"/>
            <a:endParaRPr lang="en-US" altLang="en-US"/>
          </a:p>
        </p:txBody>
      </p:sp>
      <p:sp>
        <p:nvSpPr>
          <p:cNvPr id="16402" name="Rectangle 18">
            <a:extLst>
              <a:ext uri="{FF2B5EF4-FFF2-40B4-BE49-F238E27FC236}">
                <a16:creationId xmlns:a16="http://schemas.microsoft.com/office/drawing/2014/main" id="{55D34CA8-ACAA-C291-198C-12E77DD6E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029200"/>
            <a:ext cx="4953000" cy="1371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he-IL" altLang="en-US"/>
              <a:t>מתחלקים לארבע קבוצות : חנק</a:t>
            </a:r>
          </a:p>
          <a:p>
            <a:r>
              <a:rPr lang="he-IL" altLang="en-US"/>
              <a:t>                                    דם</a:t>
            </a:r>
          </a:p>
          <a:p>
            <a:r>
              <a:rPr lang="he-IL" altLang="en-US"/>
              <a:t>                                    כוויה</a:t>
            </a:r>
          </a:p>
          <a:p>
            <a:r>
              <a:rPr lang="he-IL" altLang="en-US"/>
              <a:t>                                    עצבים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FA6B48E-85C7-458F-8CA0-78114B40E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5029200" cy="1143000"/>
          </a:xfr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r>
              <a:rPr lang="he-IL" altLang="en-US" sz="3600" b="1">
                <a:solidFill>
                  <a:srgbClr val="663300"/>
                </a:solidFill>
              </a:rPr>
              <a:t>חל"כ ממיתים : </a:t>
            </a:r>
            <a:r>
              <a:rPr lang="he-IL" altLang="en-US" sz="3600" b="1" u="sng">
                <a:solidFill>
                  <a:srgbClr val="663300"/>
                </a:solidFill>
              </a:rPr>
              <a:t>חנק</a:t>
            </a:r>
            <a:r>
              <a:rPr lang="he-IL" altLang="en-US" b="1"/>
              <a:t> </a:t>
            </a:r>
            <a:endParaRPr lang="en-US" altLang="en-US" b="1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A42EF9F-B524-37CC-8079-BDD77B2FF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4267200" cy="4114800"/>
          </a:xfrm>
        </p:spPr>
        <p:txBody>
          <a:bodyPr/>
          <a:lstStyle/>
          <a:p>
            <a:r>
              <a:rPr lang="he-IL" altLang="en-US" sz="2400" b="1" u="sng" dirty="0">
                <a:solidFill>
                  <a:srgbClr val="993300"/>
                </a:solidFill>
              </a:rPr>
              <a:t>גז פוסגן –  </a:t>
            </a:r>
            <a:r>
              <a:rPr lang="en-US" altLang="en-US" sz="2400" b="1" u="sng" dirty="0">
                <a:solidFill>
                  <a:srgbClr val="993300"/>
                </a:solidFill>
              </a:rPr>
              <a:t>COCl</a:t>
            </a:r>
            <a:r>
              <a:rPr lang="en-US" altLang="en-US" sz="2400" b="1" u="sng" baseline="-25000" dirty="0">
                <a:solidFill>
                  <a:srgbClr val="993300"/>
                </a:solidFill>
              </a:rPr>
              <a:t>2</a:t>
            </a:r>
            <a:r>
              <a:rPr lang="he-IL" altLang="en-US" sz="2000" b="1" dirty="0">
                <a:solidFill>
                  <a:srgbClr val="993300"/>
                </a:solidFill>
              </a:rPr>
              <a:t>:</a:t>
            </a:r>
            <a:r>
              <a:rPr lang="he-IL" altLang="en-US" sz="2000" b="1" baseline="-25000" dirty="0">
                <a:solidFill>
                  <a:srgbClr val="336600"/>
                </a:solidFill>
              </a:rPr>
              <a:t> </a:t>
            </a:r>
            <a:r>
              <a:rPr lang="he-IL" altLang="en-US" sz="1800" b="1" dirty="0">
                <a:solidFill>
                  <a:schemeClr val="tx2"/>
                </a:solidFill>
              </a:rPr>
              <a:t>גז חסר צבע , ריח חלש דמוי חציר, גורם נזק למערכת הנשימה.</a:t>
            </a:r>
          </a:p>
          <a:p>
            <a:pPr>
              <a:buFontTx/>
              <a:buNone/>
            </a:pPr>
            <a:endParaRPr lang="he-IL" altLang="en-US" sz="1800" b="1" dirty="0">
              <a:solidFill>
                <a:schemeClr val="tx2"/>
              </a:solidFill>
            </a:endParaRPr>
          </a:p>
          <a:p>
            <a:r>
              <a:rPr lang="he-IL" altLang="en-US" sz="1800" b="1" u="sng" dirty="0">
                <a:solidFill>
                  <a:srgbClr val="993300"/>
                </a:solidFill>
              </a:rPr>
              <a:t>"יתרונות"</a:t>
            </a:r>
            <a:r>
              <a:rPr lang="he-IL" altLang="en-US" sz="1800" b="1" dirty="0">
                <a:solidFill>
                  <a:schemeClr val="tx2"/>
                </a:solidFill>
              </a:rPr>
              <a:t> : קל לייצור , חסר צבע.</a:t>
            </a:r>
          </a:p>
          <a:p>
            <a:endParaRPr lang="he-IL" altLang="en-US" sz="1800" b="1" dirty="0">
              <a:solidFill>
                <a:schemeClr val="tx2"/>
              </a:solidFill>
            </a:endParaRPr>
          </a:p>
          <a:p>
            <a:r>
              <a:rPr lang="he-IL" altLang="en-US" sz="1800" b="1" u="sng" dirty="0">
                <a:solidFill>
                  <a:srgbClr val="993300"/>
                </a:solidFill>
              </a:rPr>
              <a:t>חסרונות</a:t>
            </a:r>
            <a:r>
              <a:rPr lang="he-IL" altLang="en-US" sz="1800" b="1" dirty="0">
                <a:solidFill>
                  <a:schemeClr val="tx2"/>
                </a:solidFill>
              </a:rPr>
              <a:t> : מתמוסס מעט במים ומתפרק לפחמן דו חמצני וחומצה </a:t>
            </a:r>
            <a:r>
              <a:rPr lang="he-IL" altLang="en-US" sz="1800" b="1" dirty="0" err="1">
                <a:solidFill>
                  <a:schemeClr val="tx2"/>
                </a:solidFill>
              </a:rPr>
              <a:t>כלורית</a:t>
            </a:r>
            <a:r>
              <a:rPr lang="he-IL" altLang="en-US" sz="1800" b="1" dirty="0">
                <a:solidFill>
                  <a:schemeClr val="tx2"/>
                </a:solidFill>
              </a:rPr>
              <a:t>.  אינו עמיד באוויר לח. </a:t>
            </a:r>
          </a:p>
          <a:p>
            <a:pPr>
              <a:buFontTx/>
              <a:buNone/>
            </a:pPr>
            <a:endParaRPr lang="he-IL" altLang="en-US" sz="1800" b="1" dirty="0">
              <a:solidFill>
                <a:schemeClr val="tx2"/>
              </a:solidFill>
            </a:endParaRPr>
          </a:p>
          <a:p>
            <a:r>
              <a:rPr lang="he-IL" altLang="en-US" sz="1800" b="1" u="sng" dirty="0">
                <a:solidFill>
                  <a:srgbClr val="993300"/>
                </a:solidFill>
              </a:rPr>
              <a:t>התגוננות </a:t>
            </a:r>
            <a:r>
              <a:rPr lang="he-IL" altLang="en-US" sz="1800" b="1" dirty="0">
                <a:solidFill>
                  <a:schemeClr val="tx2"/>
                </a:solidFill>
              </a:rPr>
              <a:t>: מגיב עם אמוניה ליצירת אוריאה וגז מימן כלורי : </a:t>
            </a:r>
          </a:p>
          <a:p>
            <a:pPr algn="l">
              <a:buFontTx/>
              <a:buNone/>
            </a:pPr>
            <a:r>
              <a:rPr lang="en-US" altLang="en-US" sz="1400" b="1" dirty="0">
                <a:solidFill>
                  <a:srgbClr val="336600"/>
                </a:solidFill>
              </a:rPr>
              <a:t>COCl</a:t>
            </a:r>
            <a:r>
              <a:rPr lang="en-US" altLang="en-US" sz="1400" b="1" baseline="-25000" dirty="0">
                <a:solidFill>
                  <a:srgbClr val="336600"/>
                </a:solidFill>
              </a:rPr>
              <a:t>2</a:t>
            </a:r>
            <a:r>
              <a:rPr lang="en-US" altLang="en-US" sz="1400" b="1" dirty="0">
                <a:solidFill>
                  <a:srgbClr val="336600"/>
                </a:solidFill>
              </a:rPr>
              <a:t> + 2NH</a:t>
            </a:r>
            <a:r>
              <a:rPr lang="en-US" altLang="en-US" sz="1400" b="1" baseline="-25000" dirty="0">
                <a:solidFill>
                  <a:srgbClr val="336600"/>
                </a:solidFill>
              </a:rPr>
              <a:t>3</a:t>
            </a:r>
            <a:r>
              <a:rPr lang="en-US" altLang="en-US" sz="1400" b="1" dirty="0">
                <a:solidFill>
                  <a:srgbClr val="336600"/>
                </a:solidFill>
              </a:rPr>
              <a:t>    →    CO(NH</a:t>
            </a:r>
            <a:r>
              <a:rPr lang="en-US" altLang="en-US" sz="1400" b="1" baseline="-25000" dirty="0">
                <a:solidFill>
                  <a:srgbClr val="336600"/>
                </a:solidFill>
              </a:rPr>
              <a:t>2</a:t>
            </a:r>
            <a:r>
              <a:rPr lang="en-US" altLang="en-US" sz="1400" b="1" dirty="0">
                <a:solidFill>
                  <a:srgbClr val="336600"/>
                </a:solidFill>
              </a:rPr>
              <a:t>)</a:t>
            </a:r>
            <a:r>
              <a:rPr lang="en-US" altLang="en-US" sz="1400" b="1" baseline="-25000" dirty="0">
                <a:solidFill>
                  <a:srgbClr val="336600"/>
                </a:solidFill>
              </a:rPr>
              <a:t>2</a:t>
            </a:r>
            <a:r>
              <a:rPr lang="en-US" altLang="en-US" sz="1400" b="1" dirty="0">
                <a:solidFill>
                  <a:srgbClr val="336600"/>
                </a:solidFill>
              </a:rPr>
              <a:t> + 2HCl</a:t>
            </a:r>
            <a:r>
              <a:rPr lang="en-US" altLang="en-US" sz="1800" b="1" dirty="0">
                <a:solidFill>
                  <a:srgbClr val="336600"/>
                </a:solidFill>
              </a:rPr>
              <a:t> </a:t>
            </a:r>
            <a:endParaRPr lang="he-IL" altLang="en-US" sz="1800" b="1" dirty="0">
              <a:solidFill>
                <a:srgbClr val="336600"/>
              </a:solidFill>
            </a:endParaRPr>
          </a:p>
          <a:p>
            <a:pPr>
              <a:buFontTx/>
              <a:buNone/>
            </a:pPr>
            <a:endParaRPr lang="en-US" altLang="en-US" sz="1800" b="1" dirty="0">
              <a:solidFill>
                <a:srgbClr val="336600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96EDCB64-DF3C-F738-34AE-0D193EE59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76400"/>
            <a:ext cx="4648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2400" b="1" u="sng" dirty="0">
                <a:solidFill>
                  <a:srgbClr val="336600"/>
                </a:solidFill>
              </a:rPr>
              <a:t>גז כלור – </a:t>
            </a:r>
            <a:r>
              <a:rPr lang="en-US" altLang="en-US" sz="2400" b="1" u="sng" dirty="0">
                <a:solidFill>
                  <a:srgbClr val="336600"/>
                </a:solidFill>
              </a:rPr>
              <a:t>Cl</a:t>
            </a:r>
            <a:r>
              <a:rPr lang="en-US" altLang="en-US" sz="2400" b="1" u="sng" baseline="-25000" dirty="0">
                <a:solidFill>
                  <a:srgbClr val="336600"/>
                </a:solidFill>
              </a:rPr>
              <a:t>2</a:t>
            </a:r>
            <a:r>
              <a:rPr lang="he-IL" altLang="en-US" sz="2400" b="1" baseline="-25000" dirty="0"/>
              <a:t> </a:t>
            </a:r>
            <a:r>
              <a:rPr lang="he-IL" altLang="en-US" sz="2400" b="1" dirty="0"/>
              <a:t>: </a:t>
            </a:r>
            <a:r>
              <a:rPr lang="he-IL" altLang="en-US" sz="2400" b="1" baseline="-25000" dirty="0"/>
              <a:t> </a:t>
            </a:r>
            <a:r>
              <a:rPr lang="he-IL" altLang="en-US" sz="2000" b="1" dirty="0"/>
              <a:t>צבע ירקרק , תוקף דרך מערכת הנשימה.</a:t>
            </a:r>
          </a:p>
          <a:p>
            <a:pPr>
              <a:lnSpc>
                <a:spcPct val="90000"/>
              </a:lnSpc>
            </a:pPr>
            <a:endParaRPr lang="he-IL" altLang="en-US" sz="2000" b="1" dirty="0"/>
          </a:p>
          <a:p>
            <a:pPr>
              <a:lnSpc>
                <a:spcPct val="90000"/>
              </a:lnSpc>
            </a:pPr>
            <a:r>
              <a:rPr lang="he-IL" altLang="en-US" sz="2000" b="1" u="sng" dirty="0">
                <a:solidFill>
                  <a:srgbClr val="336600"/>
                </a:solidFill>
              </a:rPr>
              <a:t>"יתרונות"</a:t>
            </a:r>
            <a:r>
              <a:rPr lang="he-IL" altLang="en-US" sz="2000" b="1" dirty="0"/>
              <a:t> :  קל לייצור , מחיר נמוך, פשוט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000" b="1" dirty="0"/>
              <a:t>      לשימוש.  רעיל מאד, ובשל צפיפותו הגבוהה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000" b="1" dirty="0"/>
              <a:t>      הוא כבד </a:t>
            </a:r>
            <a:r>
              <a:rPr lang="he-IL" altLang="en-US" sz="2000" b="1" dirty="0" err="1"/>
              <a:t>מהאויר</a:t>
            </a:r>
            <a:r>
              <a:rPr lang="he-IL" altLang="en-US" sz="2000" b="1" dirty="0"/>
              <a:t> .</a:t>
            </a:r>
          </a:p>
          <a:p>
            <a:pPr>
              <a:lnSpc>
                <a:spcPct val="90000"/>
              </a:lnSpc>
            </a:pPr>
            <a:endParaRPr lang="he-IL" altLang="en-US" sz="2000" b="1" dirty="0"/>
          </a:p>
          <a:p>
            <a:pPr>
              <a:lnSpc>
                <a:spcPct val="90000"/>
              </a:lnSpc>
            </a:pPr>
            <a:r>
              <a:rPr lang="he-IL" altLang="en-US" sz="2000" b="1" u="sng" dirty="0">
                <a:solidFill>
                  <a:srgbClr val="336600"/>
                </a:solidFill>
              </a:rPr>
              <a:t>חסרונות</a:t>
            </a:r>
            <a:r>
              <a:rPr lang="he-IL" altLang="en-US" sz="2000" b="1" dirty="0"/>
              <a:t> : ניתן לזיהוי בקלות עקב צבעו האפייני.</a:t>
            </a:r>
          </a:p>
          <a:p>
            <a:pPr>
              <a:lnSpc>
                <a:spcPct val="90000"/>
              </a:lnSpc>
            </a:pPr>
            <a:endParaRPr lang="he-IL" altLang="en-US" sz="2000" b="1" dirty="0"/>
          </a:p>
          <a:p>
            <a:pPr>
              <a:lnSpc>
                <a:spcPct val="90000"/>
              </a:lnSpc>
            </a:pPr>
            <a:r>
              <a:rPr lang="he-IL" altLang="en-US" sz="2000" b="1" u="sng" dirty="0">
                <a:solidFill>
                  <a:srgbClr val="336600"/>
                </a:solidFill>
              </a:rPr>
              <a:t>התגוננות</a:t>
            </a:r>
            <a:r>
              <a:rPr lang="he-IL" altLang="en-US" sz="2000" b="1" dirty="0"/>
              <a:t> :</a:t>
            </a:r>
          </a:p>
          <a:p>
            <a:pPr>
              <a:lnSpc>
                <a:spcPct val="90000"/>
              </a:lnSpc>
            </a:pPr>
            <a:r>
              <a:rPr lang="he-IL" altLang="en-US" sz="2000" b="1" dirty="0"/>
              <a:t> ניתן לספוג אותו ע"י תגובה עם מים: </a:t>
            </a:r>
            <a:endParaRPr lang="en-US" altLang="en-US" sz="20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000" b="1" dirty="0"/>
              <a:t>         </a:t>
            </a:r>
            <a:r>
              <a:rPr lang="en-US" altLang="en-US" sz="2000" b="1" dirty="0"/>
              <a:t> </a:t>
            </a:r>
            <a:r>
              <a:rPr lang="en-US" altLang="en-US" sz="1400" b="1" dirty="0">
                <a:solidFill>
                  <a:srgbClr val="800000"/>
                </a:solidFill>
              </a:rPr>
              <a:t>HCl + HCl</a:t>
            </a:r>
            <a:r>
              <a:rPr lang="he-IL" altLang="en-US" sz="1400" b="1" dirty="0">
                <a:solidFill>
                  <a:srgbClr val="800000"/>
                </a:solidFill>
              </a:rPr>
              <a:t> </a:t>
            </a:r>
            <a:r>
              <a:rPr lang="en-US" altLang="en-US" sz="1400" b="1" dirty="0">
                <a:solidFill>
                  <a:srgbClr val="800000"/>
                </a:solidFill>
              </a:rPr>
              <a:t>Cl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 + H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O</a:t>
            </a:r>
            <a:r>
              <a:rPr lang="en-US" altLang="en-US" sz="2000" b="1" dirty="0">
                <a:solidFill>
                  <a:srgbClr val="800000"/>
                </a:solidFill>
              </a:rPr>
              <a:t>    →  </a:t>
            </a:r>
            <a:endParaRPr lang="he-IL" altLang="en-US" sz="2000" b="1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000" b="1" dirty="0"/>
              <a:t>    ותגובה עם נתרן פחמתי / נתרן תיו </a:t>
            </a:r>
            <a:r>
              <a:rPr lang="he-IL" altLang="en-US" sz="2000" b="1" dirty="0" err="1"/>
              <a:t>גפרתי</a:t>
            </a:r>
            <a:r>
              <a:rPr lang="he-IL" altLang="en-US" sz="2000" b="1" dirty="0"/>
              <a:t>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400" b="1" dirty="0">
                <a:solidFill>
                  <a:srgbClr val="800000"/>
                </a:solidFill>
              </a:rPr>
              <a:t>8NaCl + 2Na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SO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4</a:t>
            </a:r>
            <a:r>
              <a:rPr lang="en-US" altLang="en-US" sz="1400" b="1" dirty="0">
                <a:solidFill>
                  <a:srgbClr val="800000"/>
                </a:solidFill>
              </a:rPr>
              <a:t> + 5H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O</a:t>
            </a:r>
            <a:r>
              <a:rPr lang="he-IL" altLang="en-US" sz="1400" b="1" dirty="0">
                <a:solidFill>
                  <a:srgbClr val="800000"/>
                </a:solidFill>
              </a:rPr>
              <a:t> </a:t>
            </a:r>
            <a:r>
              <a:rPr lang="en-US" altLang="en-US" sz="1400" b="1" dirty="0">
                <a:solidFill>
                  <a:srgbClr val="800000"/>
                </a:solidFill>
              </a:rPr>
              <a:t>4Cl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 </a:t>
            </a:r>
            <a:r>
              <a:rPr lang="en-US" altLang="en-US" sz="1400" b="1" dirty="0">
                <a:solidFill>
                  <a:srgbClr val="800000"/>
                </a:solidFill>
              </a:rPr>
              <a:t>+ Na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S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2</a:t>
            </a:r>
            <a:r>
              <a:rPr lang="en-US" altLang="en-US" sz="1400" b="1" dirty="0">
                <a:solidFill>
                  <a:srgbClr val="800000"/>
                </a:solidFill>
              </a:rPr>
              <a:t>O</a:t>
            </a:r>
            <a:r>
              <a:rPr lang="en-US" altLang="en-US" sz="1400" b="1" baseline="-25000" dirty="0">
                <a:solidFill>
                  <a:srgbClr val="800000"/>
                </a:solidFill>
              </a:rPr>
              <a:t>3 </a:t>
            </a:r>
            <a:r>
              <a:rPr lang="en-US" altLang="en-US" sz="1400" b="1" dirty="0">
                <a:solidFill>
                  <a:srgbClr val="800000"/>
                </a:solidFill>
              </a:rPr>
              <a:t>+ 10NaOH  →    </a:t>
            </a:r>
            <a:endParaRPr lang="he-IL" altLang="en-US" sz="1400" b="1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4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4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4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4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8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 autoUpdateAnimBg="0"/>
      <p:bldP spid="17411" grpId="0" build="p" autoUpdateAnimBg="0" advAuto="3000"/>
      <p:bldP spid="17412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1AFB421-8D9B-5C9F-B528-C1A5C255D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81000"/>
            <a:ext cx="5029200" cy="1143000"/>
          </a:xfrm>
          <a:gradFill rotWithShape="0">
            <a:gsLst>
              <a:gs pos="0">
                <a:srgbClr val="FFE2C5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r>
              <a:rPr lang="he-IL" altLang="en-US" sz="3600" b="1">
                <a:solidFill>
                  <a:srgbClr val="FF0000"/>
                </a:solidFill>
              </a:rPr>
              <a:t>חל"כ ממיתים : </a:t>
            </a:r>
            <a:r>
              <a:rPr lang="he-IL" altLang="en-US" sz="3600" b="1" u="sng">
                <a:solidFill>
                  <a:srgbClr val="FF0000"/>
                </a:solidFill>
              </a:rPr>
              <a:t>דם</a:t>
            </a:r>
            <a:endParaRPr lang="en-US" altLang="en-US" sz="3600" b="1" u="sng">
              <a:solidFill>
                <a:srgbClr val="FF0000"/>
              </a:solidFill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8964034-50D3-F713-B1F6-66F0D2898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752600"/>
            <a:ext cx="2667000" cy="4114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8100" cmpd="dbl">
            <a:prstDash val="sysDot"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13500000" sx="75000" sy="75000" algn="tl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r>
              <a:rPr lang="he-IL" altLang="en-US" b="1" u="sng">
                <a:solidFill>
                  <a:srgbClr val="CC0000"/>
                </a:solidFill>
              </a:rPr>
              <a:t>חומצה ציאנית </a:t>
            </a:r>
            <a:r>
              <a:rPr lang="he-IL" altLang="en-US" b="1">
                <a:solidFill>
                  <a:srgbClr val="CC0000"/>
                </a:solidFill>
              </a:rPr>
              <a:t>–</a:t>
            </a:r>
            <a:r>
              <a:rPr lang="he-IL" altLang="en-US">
                <a:solidFill>
                  <a:srgbClr val="CC0000"/>
                </a:solidFill>
              </a:rPr>
              <a:t> </a:t>
            </a:r>
            <a:r>
              <a:rPr lang="en-US" altLang="en-US" b="1">
                <a:solidFill>
                  <a:srgbClr val="CC0000"/>
                </a:solidFill>
              </a:rPr>
              <a:t>HCN</a:t>
            </a:r>
            <a:endParaRPr lang="he-IL" altLang="en-US">
              <a:solidFill>
                <a:srgbClr val="CC0000"/>
              </a:solidFill>
            </a:endParaRPr>
          </a:p>
          <a:p>
            <a:r>
              <a:rPr lang="he-IL" altLang="en-US" sz="2000" b="1"/>
              <a:t>חסר צבע, בעל ריח אפייני , </a:t>
            </a:r>
          </a:p>
          <a:p>
            <a:r>
              <a:rPr lang="he-IL" altLang="en-US" sz="2000" b="1"/>
              <a:t>דליק לא עמיד באויר . </a:t>
            </a:r>
          </a:p>
          <a:p>
            <a:endParaRPr lang="he-IL" altLang="en-US" sz="2000" b="1" i="1" u="sng">
              <a:solidFill>
                <a:srgbClr val="336600"/>
              </a:solidFill>
            </a:endParaRPr>
          </a:p>
          <a:p>
            <a:r>
              <a:rPr lang="he-IL" altLang="en-US" sz="2000" b="1" i="1" u="sng">
                <a:solidFill>
                  <a:srgbClr val="CC0000"/>
                </a:solidFill>
              </a:rPr>
              <a:t>אופן פעולתו</a:t>
            </a:r>
            <a:r>
              <a:rPr lang="he-IL" altLang="en-US" b="1">
                <a:solidFill>
                  <a:srgbClr val="CC0000"/>
                </a:solidFill>
              </a:rPr>
              <a:t> :</a:t>
            </a:r>
            <a:r>
              <a:rPr lang="he-IL" altLang="en-US" b="1"/>
              <a:t> </a:t>
            </a:r>
          </a:p>
          <a:p>
            <a:r>
              <a:rPr lang="he-IL" altLang="en-US" sz="2000" b="1"/>
              <a:t>רעילותו מיידית.</a:t>
            </a:r>
          </a:p>
          <a:p>
            <a:r>
              <a:rPr lang="he-IL" altLang="en-US" sz="2000" b="1"/>
              <a:t>יון </a:t>
            </a:r>
            <a:r>
              <a:rPr lang="en-US" altLang="en-US" sz="2000" b="1"/>
              <a:t>CN</a:t>
            </a:r>
            <a:r>
              <a:rPr lang="en-US" altLang="en-US" sz="2000" b="1" baseline="30000"/>
              <a:t>-</a:t>
            </a:r>
            <a:r>
              <a:rPr lang="he-IL" altLang="en-US" sz="2000" b="1"/>
              <a:t> נקשר לציטוכרום </a:t>
            </a:r>
            <a:r>
              <a:rPr lang="en-US" altLang="en-US" sz="2000" b="1"/>
              <a:t>C</a:t>
            </a:r>
            <a:r>
              <a:rPr lang="he-IL" altLang="en-US" sz="2000" b="1"/>
              <a:t> </a:t>
            </a:r>
          </a:p>
          <a:p>
            <a:r>
              <a:rPr lang="he-IL" altLang="en-US" sz="2000" b="1"/>
              <a:t>במקום החמצן ומונע את </a:t>
            </a:r>
          </a:p>
          <a:p>
            <a:r>
              <a:rPr lang="he-IL" altLang="en-US" sz="2000" b="1"/>
              <a:t>החימצון ברמה התאית</a:t>
            </a:r>
            <a:r>
              <a:rPr lang="he-IL" altLang="en-US" b="1"/>
              <a:t>.</a:t>
            </a:r>
          </a:p>
          <a:p>
            <a:endParaRPr lang="he-IL" altLang="en-US" b="1"/>
          </a:p>
          <a:p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1DBB28A7-CA18-EF3C-E807-C2A55F6A0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752600"/>
            <a:ext cx="2590800" cy="4114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38100" cmpd="dbl">
            <a:prstDash val="sysDot"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r>
              <a:rPr lang="he-IL" altLang="en-US" b="1" u="sng">
                <a:solidFill>
                  <a:srgbClr val="800000"/>
                </a:solidFill>
              </a:rPr>
              <a:t>ציאנוגן כלוריד </a:t>
            </a:r>
            <a:r>
              <a:rPr lang="he-IL" altLang="en-US" b="1">
                <a:solidFill>
                  <a:srgbClr val="800000"/>
                </a:solidFill>
              </a:rPr>
              <a:t>–</a:t>
            </a:r>
            <a:r>
              <a:rPr lang="he-IL" altLang="en-US"/>
              <a:t> </a:t>
            </a:r>
          </a:p>
          <a:p>
            <a:r>
              <a:rPr lang="he-IL" altLang="en-US" b="1">
                <a:solidFill>
                  <a:srgbClr val="336600"/>
                </a:solidFill>
              </a:rPr>
              <a:t>                  </a:t>
            </a:r>
            <a:r>
              <a:rPr lang="en-US" altLang="en-US" b="1">
                <a:solidFill>
                  <a:srgbClr val="800000"/>
                </a:solidFill>
              </a:rPr>
              <a:t>ClCN</a:t>
            </a:r>
            <a:r>
              <a:rPr lang="he-IL" altLang="en-US" b="1">
                <a:solidFill>
                  <a:srgbClr val="336600"/>
                </a:solidFill>
              </a:rPr>
              <a:t>            </a:t>
            </a:r>
            <a:endParaRPr lang="he-IL" altLang="en-US"/>
          </a:p>
          <a:p>
            <a:endParaRPr lang="he-IL" altLang="en-US" sz="2000" b="1"/>
          </a:p>
          <a:p>
            <a:endParaRPr lang="he-IL" altLang="en-US" sz="2000" b="1" i="1" u="sng">
              <a:solidFill>
                <a:srgbClr val="336600"/>
              </a:solidFill>
            </a:endParaRPr>
          </a:p>
          <a:p>
            <a:r>
              <a:rPr lang="he-IL" altLang="en-US" sz="2000" b="1" i="1" u="sng">
                <a:solidFill>
                  <a:srgbClr val="800000"/>
                </a:solidFill>
              </a:rPr>
              <a:t>אופן פעולתו</a:t>
            </a:r>
            <a:r>
              <a:rPr lang="he-IL" altLang="en-US" b="1">
                <a:solidFill>
                  <a:srgbClr val="800000"/>
                </a:solidFill>
              </a:rPr>
              <a:t> :</a:t>
            </a:r>
            <a:endParaRPr lang="en-US" altLang="en-US" b="1">
              <a:solidFill>
                <a:srgbClr val="800000"/>
              </a:solidFill>
            </a:endParaRPr>
          </a:p>
          <a:p>
            <a:r>
              <a:rPr lang="he-IL" altLang="en-US" sz="2000" b="1"/>
              <a:t>מוות מיידי</a:t>
            </a:r>
          </a:p>
          <a:p>
            <a:endParaRPr lang="he-IL" altLang="en-US" sz="2000" b="1"/>
          </a:p>
          <a:p>
            <a:r>
              <a:rPr lang="he-IL" altLang="en-US" sz="2000" b="1"/>
              <a:t>עונה על חלק מחסרונות </a:t>
            </a:r>
          </a:p>
          <a:p>
            <a:r>
              <a:rPr lang="he-IL" altLang="en-US" sz="2000" b="1"/>
              <a:t>החומצה הציאנית</a:t>
            </a:r>
          </a:p>
          <a:p>
            <a:endParaRPr lang="he-IL" altLang="en-US" b="1"/>
          </a:p>
          <a:p>
            <a:endParaRPr lang="en-US" altLang="en-US" b="1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9A341496-2128-4800-4E44-2C9001F3C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52600"/>
            <a:ext cx="2667000" cy="4114800"/>
          </a:xfrm>
          <a:prstGeom prst="rect">
            <a:avLst/>
          </a:pr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altLang="en-US" b="1" u="sng">
              <a:solidFill>
                <a:srgbClr val="336600"/>
              </a:solidFill>
            </a:endParaRPr>
          </a:p>
          <a:p>
            <a:endParaRPr lang="he-IL" altLang="en-US" b="1" u="sng">
              <a:solidFill>
                <a:srgbClr val="CC0000"/>
              </a:solidFill>
            </a:endParaRPr>
          </a:p>
          <a:p>
            <a:r>
              <a:rPr lang="he-IL" altLang="en-US" b="1" u="sng">
                <a:solidFill>
                  <a:srgbClr val="CC0000"/>
                </a:solidFill>
              </a:rPr>
              <a:t>ארסין </a:t>
            </a:r>
            <a:r>
              <a:rPr lang="he-IL" altLang="en-US" b="1">
                <a:solidFill>
                  <a:srgbClr val="CC0000"/>
                </a:solidFill>
              </a:rPr>
              <a:t>–</a:t>
            </a:r>
            <a:r>
              <a:rPr lang="he-IL" altLang="en-US">
                <a:solidFill>
                  <a:srgbClr val="CC0000"/>
                </a:solidFill>
              </a:rPr>
              <a:t> </a:t>
            </a:r>
            <a:r>
              <a:rPr lang="en-US" altLang="en-US" b="1">
                <a:solidFill>
                  <a:srgbClr val="CC0000"/>
                </a:solidFill>
              </a:rPr>
              <a:t>AsH</a:t>
            </a:r>
            <a:r>
              <a:rPr lang="en-US" altLang="en-US" b="1" baseline="-25000">
                <a:solidFill>
                  <a:srgbClr val="CC0000"/>
                </a:solidFill>
              </a:rPr>
              <a:t>3</a:t>
            </a:r>
            <a:endParaRPr lang="he-IL" altLang="en-US" b="1" baseline="-25000">
              <a:solidFill>
                <a:srgbClr val="CC0000"/>
              </a:solidFill>
            </a:endParaRPr>
          </a:p>
          <a:p>
            <a:r>
              <a:rPr lang="he-IL" altLang="en-US" sz="2000" b="1"/>
              <a:t>גז בעל ריח חריף של</a:t>
            </a:r>
          </a:p>
          <a:p>
            <a:r>
              <a:rPr lang="he-IL" altLang="en-US" sz="2000" b="1"/>
              <a:t>שום. השפעה נמוכה </a:t>
            </a:r>
          </a:p>
          <a:p>
            <a:r>
              <a:rPr lang="he-IL" altLang="en-US" sz="2000" b="1"/>
              <a:t>בשטח פתוח .</a:t>
            </a:r>
            <a:endParaRPr lang="he-IL" altLang="en-US" sz="2000"/>
          </a:p>
          <a:p>
            <a:endParaRPr lang="he-IL" altLang="en-US" sz="2000" b="1" i="1" u="sng">
              <a:solidFill>
                <a:srgbClr val="336600"/>
              </a:solidFill>
            </a:endParaRPr>
          </a:p>
          <a:p>
            <a:r>
              <a:rPr lang="he-IL" altLang="en-US" sz="2000" b="1" i="1" u="sng">
                <a:solidFill>
                  <a:srgbClr val="CC0000"/>
                </a:solidFill>
              </a:rPr>
              <a:t>אופן פעולתו</a:t>
            </a:r>
            <a:r>
              <a:rPr lang="he-IL" altLang="en-US" b="1">
                <a:solidFill>
                  <a:srgbClr val="CC0000"/>
                </a:solidFill>
              </a:rPr>
              <a:t> : </a:t>
            </a:r>
          </a:p>
          <a:p>
            <a:r>
              <a:rPr lang="he-IL" altLang="en-US" sz="2000" b="1"/>
              <a:t>רעילותו מיידית.</a:t>
            </a:r>
          </a:p>
          <a:p>
            <a:endParaRPr lang="he-IL" altLang="en-US" b="1"/>
          </a:p>
          <a:p>
            <a:endParaRPr lang="en-US" altLang="en-US" b="1"/>
          </a:p>
          <a:p>
            <a:endParaRPr lang="en-US" altLang="en-US" b="1"/>
          </a:p>
          <a:p>
            <a:endParaRPr lang="en-US" altLang="en-US" b="1"/>
          </a:p>
          <a:p>
            <a:endParaRPr lang="he-IL" altLang="en-US" b="1"/>
          </a:p>
          <a:p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animBg="1" autoUpdateAnimBg="0"/>
      <p:bldP spid="18436" grpId="0" animBg="1" autoUpdateAnimBg="0"/>
      <p:bldP spid="1843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65C2492-8465-95AA-755D-726A90DEB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4800600" cy="762000"/>
          </a:xfrm>
          <a:gradFill rotWithShape="0">
            <a:gsLst>
              <a:gs pos="0">
                <a:schemeClr val="bg1"/>
              </a:gs>
              <a:gs pos="100000">
                <a:srgbClr val="CFCFDF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r>
              <a:rPr lang="he-IL" altLang="en-US" sz="3600" b="1">
                <a:solidFill>
                  <a:srgbClr val="003366"/>
                </a:solidFill>
              </a:rPr>
              <a:t>חל"כ ממיתים : </a:t>
            </a:r>
            <a:r>
              <a:rPr lang="he-IL" altLang="en-US" sz="3600" b="1" u="sng">
                <a:solidFill>
                  <a:srgbClr val="003366"/>
                </a:solidFill>
              </a:rPr>
              <a:t>כוויה</a:t>
            </a:r>
            <a:r>
              <a:rPr lang="he-IL" altLang="en-US" sz="3600" b="1">
                <a:solidFill>
                  <a:srgbClr val="663300"/>
                </a:solidFill>
              </a:rPr>
              <a:t>	</a:t>
            </a:r>
            <a:endParaRPr lang="en-US" altLang="en-US" sz="3600" b="1">
              <a:solidFill>
                <a:srgbClr val="663300"/>
              </a:solidFill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4AA920C9-9392-1AE4-FD27-BEA45F5BE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19200"/>
            <a:ext cx="6324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000099"/>
                </a:solidFill>
              </a:rPr>
              <a:t>חומרים ממשפחת ה"חרדל" : חרדל חנקני  וחרדל גפרי.</a:t>
            </a:r>
          </a:p>
          <a:p>
            <a:pPr algn="ctr">
              <a:spcBef>
                <a:spcPct val="50000"/>
              </a:spcBef>
            </a:pPr>
            <a:r>
              <a:rPr lang="he-IL" altLang="en-US" sz="2000" b="1">
                <a:solidFill>
                  <a:srgbClr val="000099"/>
                </a:solidFill>
              </a:rPr>
              <a:t>השימוש החל במלח"ע ה – </a:t>
            </a:r>
            <a:r>
              <a:rPr lang="en-US" altLang="en-US" sz="2000" b="1">
                <a:solidFill>
                  <a:srgbClr val="000099"/>
                </a:solidFill>
              </a:rPr>
              <a:t>I</a:t>
            </a:r>
            <a:r>
              <a:rPr lang="he-IL" altLang="en-US" sz="2000" b="1">
                <a:solidFill>
                  <a:srgbClr val="000099"/>
                </a:solidFill>
              </a:rPr>
              <a:t> , נאגר בכמויות עצומות ע"י צבאות שונים ונעשה בו שימוש על ידיהם.</a:t>
            </a:r>
            <a:endParaRPr lang="en-US" altLang="en-US" sz="2000" b="1">
              <a:solidFill>
                <a:srgbClr val="000099"/>
              </a:solidFill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DFC06B54-D20F-C2F5-7E7D-8B12D7F11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14600"/>
            <a:ext cx="37338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 u="sng">
                <a:solidFill>
                  <a:srgbClr val="800000"/>
                </a:solidFill>
              </a:rPr>
              <a:t>חרדל חנקני -  </a:t>
            </a:r>
            <a:r>
              <a:rPr lang="en-US" altLang="en-US" b="1" u="sng">
                <a:solidFill>
                  <a:srgbClr val="800000"/>
                </a:solidFill>
              </a:rPr>
              <a:t>N(CH</a:t>
            </a:r>
            <a:r>
              <a:rPr lang="en-US" altLang="en-US" b="1" u="sng" baseline="-25000">
                <a:solidFill>
                  <a:srgbClr val="800000"/>
                </a:solidFill>
              </a:rPr>
              <a:t>2</a:t>
            </a:r>
            <a:r>
              <a:rPr lang="en-US" altLang="en-US" b="1" u="sng">
                <a:solidFill>
                  <a:srgbClr val="800000"/>
                </a:solidFill>
              </a:rPr>
              <a:t>CH</a:t>
            </a:r>
            <a:r>
              <a:rPr lang="en-US" altLang="en-US" b="1" u="sng" baseline="-25000">
                <a:solidFill>
                  <a:srgbClr val="800000"/>
                </a:solidFill>
              </a:rPr>
              <a:t>2</a:t>
            </a:r>
            <a:r>
              <a:rPr lang="en-US" altLang="en-US" b="1" u="sng">
                <a:solidFill>
                  <a:srgbClr val="800000"/>
                </a:solidFill>
              </a:rPr>
              <a:t>Cl)</a:t>
            </a:r>
            <a:r>
              <a:rPr lang="en-US" altLang="en-US" b="1" u="sng" baseline="-25000">
                <a:solidFill>
                  <a:srgbClr val="800000"/>
                </a:solidFill>
              </a:rPr>
              <a:t>3</a:t>
            </a:r>
            <a:endParaRPr lang="he-IL" altLang="en-US" b="1" u="sng" baseline="-25000">
              <a:solidFill>
                <a:srgbClr val="800000"/>
              </a:solidFill>
            </a:endParaRPr>
          </a:p>
          <a:p>
            <a:pPr>
              <a:spcBef>
                <a:spcPct val="50000"/>
              </a:spcBef>
            </a:pPr>
            <a:r>
              <a:rPr lang="he-IL" altLang="en-US" sz="2000" b="1"/>
              <a:t>נוזל שמנוני בעל ריח דגים , מסיסותו במים נמוכה , יציב בחום ובכימיקלים.             טמפ' רתיחה – </a:t>
            </a:r>
            <a:r>
              <a:rPr lang="en-US" altLang="en-US" sz="2000" b="1"/>
              <a:t>256</a:t>
            </a:r>
            <a:r>
              <a:rPr lang="en-US" altLang="en-US" sz="2000" b="1" baseline="30000"/>
              <a:t>0</a:t>
            </a:r>
            <a:r>
              <a:rPr lang="en-US" altLang="en-US" sz="2000" b="1"/>
              <a:t>c</a:t>
            </a:r>
            <a:r>
              <a:rPr lang="he-IL" altLang="en-US" sz="2000" b="1"/>
              <a:t> , אינו נדיף .</a:t>
            </a:r>
          </a:p>
          <a:p>
            <a:pPr>
              <a:spcBef>
                <a:spcPct val="50000"/>
              </a:spcBef>
            </a:pPr>
            <a:r>
              <a:rPr lang="he-IL" altLang="en-US" sz="2000" b="1" u="sng">
                <a:solidFill>
                  <a:srgbClr val="800000"/>
                </a:solidFill>
              </a:rPr>
              <a:t>אופן פעולתו :</a:t>
            </a:r>
            <a:r>
              <a:rPr lang="he-IL" altLang="en-US" sz="2000" b="1"/>
              <a:t> </a:t>
            </a:r>
          </a:p>
          <a:p>
            <a:pPr>
              <a:spcBef>
                <a:spcPct val="50000"/>
              </a:spcBef>
            </a:pPr>
            <a:r>
              <a:rPr lang="he-IL" altLang="en-US" sz="2000" b="1"/>
              <a:t>חודר דרך עור לח , וריריות.                פוגע ב – </a:t>
            </a:r>
            <a:r>
              <a:rPr lang="en-US" altLang="en-US" sz="2000" b="1"/>
              <a:t>D.N.A</a:t>
            </a:r>
            <a:r>
              <a:rPr lang="he-IL" altLang="en-US" sz="2000" b="1"/>
              <a:t> ובמנגנוני הפעולה בתאים.יוצר כוויות                         בעור ונזק קשה                                   לעיניים ולריאות</a:t>
            </a:r>
            <a:r>
              <a:rPr lang="he-IL" altLang="en-US" sz="2000"/>
              <a:t>. </a:t>
            </a:r>
            <a:endParaRPr lang="en-US" altLang="en-US" sz="2000"/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7B076030-9514-5367-74C1-9A8CBA367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5146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 u="sng">
                <a:solidFill>
                  <a:srgbClr val="800000"/>
                </a:solidFill>
              </a:rPr>
              <a:t>חרדל גפרי -  </a:t>
            </a:r>
            <a:r>
              <a:rPr lang="en-US" altLang="en-US" b="1" u="sng">
                <a:solidFill>
                  <a:srgbClr val="800000"/>
                </a:solidFill>
              </a:rPr>
              <a:t>S(CH</a:t>
            </a:r>
            <a:r>
              <a:rPr lang="en-US" altLang="en-US" b="1" u="sng" baseline="-25000">
                <a:solidFill>
                  <a:srgbClr val="800000"/>
                </a:solidFill>
              </a:rPr>
              <a:t>2</a:t>
            </a:r>
            <a:r>
              <a:rPr lang="en-US" altLang="en-US" b="1" u="sng">
                <a:solidFill>
                  <a:srgbClr val="800000"/>
                </a:solidFill>
              </a:rPr>
              <a:t>CH</a:t>
            </a:r>
            <a:r>
              <a:rPr lang="en-US" altLang="en-US" b="1" u="sng" baseline="-25000">
                <a:solidFill>
                  <a:srgbClr val="800000"/>
                </a:solidFill>
              </a:rPr>
              <a:t>2</a:t>
            </a:r>
            <a:r>
              <a:rPr lang="en-US" altLang="en-US" b="1" u="sng">
                <a:solidFill>
                  <a:srgbClr val="800000"/>
                </a:solidFill>
              </a:rPr>
              <a:t>Cl)</a:t>
            </a:r>
            <a:r>
              <a:rPr lang="en-US" altLang="en-US" b="1" u="sng" baseline="-25000">
                <a:solidFill>
                  <a:srgbClr val="800000"/>
                </a:solidFill>
              </a:rPr>
              <a:t>2</a:t>
            </a:r>
            <a:endParaRPr lang="he-IL" altLang="en-US" b="1" u="sng" baseline="-25000">
              <a:solidFill>
                <a:srgbClr val="800000"/>
              </a:solidFill>
            </a:endParaRPr>
          </a:p>
          <a:p>
            <a:pPr>
              <a:spcBef>
                <a:spcPct val="50000"/>
              </a:spcBef>
            </a:pPr>
            <a:r>
              <a:rPr lang="he-IL" altLang="en-US" sz="2000" b="1"/>
              <a:t>נוזל שמנוני בעל ריח שום , מסיסותו במים נמוכה, יציב בחום ובכימיקלים.             טמפ' רתיחה – </a:t>
            </a:r>
            <a:r>
              <a:rPr lang="en-US" altLang="en-US" sz="2000" b="1"/>
              <a:t>217</a:t>
            </a:r>
            <a:r>
              <a:rPr lang="en-US" altLang="en-US" sz="2000" b="1" baseline="30000"/>
              <a:t>0</a:t>
            </a:r>
            <a:r>
              <a:rPr lang="en-US" altLang="en-US" sz="2000" b="1"/>
              <a:t>c</a:t>
            </a:r>
            <a:r>
              <a:rPr lang="he-IL" altLang="en-US" sz="2000" b="1"/>
              <a:t> , אינו נדיף .</a:t>
            </a:r>
          </a:p>
          <a:p>
            <a:pPr>
              <a:spcBef>
                <a:spcPct val="50000"/>
              </a:spcBef>
            </a:pPr>
            <a:r>
              <a:rPr lang="he-IL" altLang="en-US" sz="2000" b="1" u="sng">
                <a:solidFill>
                  <a:srgbClr val="800000"/>
                </a:solidFill>
              </a:rPr>
              <a:t>רעילותו :</a:t>
            </a:r>
            <a:r>
              <a:rPr lang="he-IL" altLang="en-US" sz="2000" b="1"/>
              <a:t> </a:t>
            </a:r>
          </a:p>
          <a:p>
            <a:pPr>
              <a:spcBef>
                <a:spcPct val="50000"/>
              </a:spcBef>
            </a:pPr>
            <a:r>
              <a:rPr lang="he-IL" altLang="en-US" sz="2000" b="1"/>
              <a:t>פחות רעיל מהחרדלים החנקניים, מסיסות טובה יותר במים.</a:t>
            </a:r>
            <a:endParaRPr lang="en-US" altLang="en-US"/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1B1CDA72-1AF9-B4A0-CC22-C439A43AA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410200"/>
            <a:ext cx="6400800" cy="1447800"/>
          </a:xfrm>
          <a:prstGeom prst="rect">
            <a:avLst/>
          </a:prstGeom>
          <a:pattFill prst="pct30">
            <a:fgClr>
              <a:srgbClr val="DCD3AC"/>
            </a:fgClr>
            <a:bgClr>
              <a:srgbClr val="FFFFFF"/>
            </a:bgClr>
          </a:pattFill>
          <a:ln w="9525" cap="rnd">
            <a:prstDash val="sysDot"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DCD3AC"/>
            </a:extrusionClr>
            <a:contourClr>
              <a:srgbClr val="DCD3A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>
              <a:spcBef>
                <a:spcPct val="50000"/>
              </a:spcBef>
            </a:pPr>
            <a:r>
              <a:rPr lang="he-IL" altLang="en-US" sz="2000" b="1" i="1" u="sng">
                <a:solidFill>
                  <a:srgbClr val="000099"/>
                </a:solidFill>
              </a:rPr>
              <a:t>הגנה:</a:t>
            </a:r>
            <a:r>
              <a:rPr lang="he-IL" altLang="en-US" sz="2000" b="1" i="1">
                <a:solidFill>
                  <a:srgbClr val="000099"/>
                </a:solidFill>
              </a:rPr>
              <a:t> חדירות גבוהה מאד, פרט לחלקים אטומים ביותר.</a:t>
            </a:r>
          </a:p>
          <a:p>
            <a:pPr>
              <a:spcBef>
                <a:spcPct val="50000"/>
              </a:spcBef>
            </a:pPr>
            <a:r>
              <a:rPr lang="he-IL" altLang="en-US" sz="2000" b="1" i="1" u="sng">
                <a:solidFill>
                  <a:srgbClr val="000099"/>
                </a:solidFill>
              </a:rPr>
              <a:t>פגיעה:</a:t>
            </a:r>
            <a:r>
              <a:rPr lang="he-IL" altLang="en-US" sz="2000" b="1" i="1">
                <a:solidFill>
                  <a:srgbClr val="000099"/>
                </a:solidFill>
              </a:rPr>
              <a:t> רק לאחר חשיפה ממושכת , הכוויות מופיעות רק לאחר שעות.</a:t>
            </a:r>
          </a:p>
          <a:p>
            <a:pPr>
              <a:spcBef>
                <a:spcPct val="50000"/>
              </a:spcBef>
            </a:pPr>
            <a:r>
              <a:rPr lang="he-IL" altLang="en-US" sz="2000" b="1" i="1" u="sng">
                <a:solidFill>
                  <a:srgbClr val="000099"/>
                </a:solidFill>
              </a:rPr>
              <a:t>פיזור :</a:t>
            </a:r>
            <a:r>
              <a:rPr lang="he-IL" altLang="en-US" sz="2000" b="1" i="1">
                <a:solidFill>
                  <a:srgbClr val="000099"/>
                </a:solidFill>
              </a:rPr>
              <a:t> ריסוס , טילים, ארטילריה.</a:t>
            </a:r>
            <a:r>
              <a:rPr lang="he-IL" altLang="en-US" sz="2000" b="1">
                <a:solidFill>
                  <a:srgbClr val="000099"/>
                </a:solidFill>
              </a:rPr>
              <a:t> </a:t>
            </a:r>
          </a:p>
          <a:p>
            <a:endParaRPr lang="en-US" altLang="en-US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59" grpId="0" autoUpdateAnimBg="0"/>
      <p:bldP spid="19460" grpId="0" autoUpdateAnimBg="0"/>
      <p:bldP spid="19462" grpId="0" autoUpdateAnimBg="0"/>
      <p:bldP spid="1946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0FFAF63-540B-EADF-1328-1FE963641D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4876800" cy="838200"/>
          </a:xfrm>
          <a:gradFill rotWithShape="0">
            <a:gsLst>
              <a:gs pos="0">
                <a:srgbClr val="FFCA95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</p:spPr>
        <p:txBody>
          <a:bodyPr/>
          <a:lstStyle/>
          <a:p>
            <a:r>
              <a:rPr lang="he-IL" altLang="en-US" sz="3600" b="1">
                <a:solidFill>
                  <a:srgbClr val="1C1C1C"/>
                </a:solidFill>
              </a:rPr>
              <a:t>חל"כ ממיתים : </a:t>
            </a:r>
            <a:r>
              <a:rPr lang="he-IL" altLang="en-US" sz="3600" b="1" u="sng">
                <a:solidFill>
                  <a:srgbClr val="1C1C1C"/>
                </a:solidFill>
              </a:rPr>
              <a:t>עצבים</a:t>
            </a:r>
            <a:endParaRPr lang="en-US" altLang="en-US" sz="3600" b="1" u="sng">
              <a:solidFill>
                <a:srgbClr val="1C1C1C"/>
              </a:solidFill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785EA0D-8633-1966-0D8A-DB0306FB0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1534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e-IL" altLang="en-US" b="1">
                <a:solidFill>
                  <a:srgbClr val="333399"/>
                </a:solidFill>
              </a:rPr>
              <a:t>  פותחו כקוטלי חרקים החל מ – 1935 ע"י הגרמנים.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e-IL" altLang="en-US" b="1">
                <a:solidFill>
                  <a:srgbClr val="660033"/>
                </a:solidFill>
              </a:rPr>
              <a:t>  נחשב למסוכן ולקטלני ביותר בקבוצת הממיתים.</a:t>
            </a:r>
            <a:r>
              <a:rPr lang="he-IL" altLang="en-US" b="1"/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e-IL" altLang="en-US" b="1">
                <a:solidFill>
                  <a:srgbClr val="000099"/>
                </a:solidFill>
              </a:rPr>
              <a:t>  בכל התרכובות אטום זרחן מרכזי וסביבו קב' פחמניות , ואטום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he-IL" altLang="en-US" b="1">
                <a:solidFill>
                  <a:srgbClr val="000099"/>
                </a:solidFill>
              </a:rPr>
              <a:t>     הלוגן או קב'  </a:t>
            </a:r>
            <a:r>
              <a:rPr lang="en-US" altLang="en-US" sz="2000" b="1">
                <a:solidFill>
                  <a:srgbClr val="000099"/>
                </a:solidFill>
              </a:rPr>
              <a:t>CN</a:t>
            </a:r>
            <a:r>
              <a:rPr lang="he-IL" altLang="en-US" b="1"/>
              <a:t> 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he-IL" altLang="en-US" b="1">
                <a:solidFill>
                  <a:srgbClr val="660033"/>
                </a:solidFill>
              </a:rPr>
              <a:t> </a:t>
            </a:r>
            <a:r>
              <a:rPr lang="he-IL" altLang="en-US" b="1" u="sng">
                <a:solidFill>
                  <a:srgbClr val="660033"/>
                </a:solidFill>
              </a:rPr>
              <a:t>אופן הפגיעה</a:t>
            </a:r>
            <a:r>
              <a:rPr lang="he-IL" altLang="en-US" b="1">
                <a:solidFill>
                  <a:srgbClr val="660033"/>
                </a:solidFill>
              </a:rPr>
              <a:t>: פוגע בסינפסות , בנק' המעבר של האות העצבי: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e-IL" altLang="en-US" b="1"/>
              <a:t>  </a:t>
            </a:r>
            <a:r>
              <a:rPr lang="he-IL" altLang="en-US" b="1" i="1">
                <a:solidFill>
                  <a:srgbClr val="660033"/>
                </a:solidFill>
              </a:rPr>
              <a:t>תרכובות זרחנו אורגניות שכאלו מנטרלות את האנזים אצטיל כולין             </a:t>
            </a:r>
          </a:p>
          <a:p>
            <a:pPr>
              <a:spcBef>
                <a:spcPct val="50000"/>
              </a:spcBef>
            </a:pPr>
            <a:r>
              <a:rPr lang="he-IL" altLang="en-US" b="1" i="1">
                <a:solidFill>
                  <a:srgbClr val="660033"/>
                </a:solidFill>
              </a:rPr>
              <a:t>    אסטרז. בעקבות כך מצטבר אצטיל כולין הגורם לגירוי עצבי בלתי פוסק.</a:t>
            </a:r>
          </a:p>
          <a:p>
            <a:pPr>
              <a:spcBef>
                <a:spcPct val="50000"/>
              </a:spcBef>
            </a:pPr>
            <a:r>
              <a:rPr lang="he-IL" altLang="en-US" b="1" i="1">
                <a:solidFill>
                  <a:srgbClr val="660033"/>
                </a:solidFill>
              </a:rPr>
              <a:t>    כתוצאה מכך השרירים הלא רצוניים פועלים יחד ללא שליטה עד לשיתוק</a:t>
            </a:r>
          </a:p>
          <a:p>
            <a:pPr>
              <a:spcBef>
                <a:spcPct val="50000"/>
              </a:spcBef>
            </a:pPr>
            <a:r>
              <a:rPr lang="he-IL" altLang="en-US" b="1" i="1">
                <a:solidFill>
                  <a:srgbClr val="660033"/>
                </a:solidFill>
              </a:rPr>
              <a:t>   ומוות.  (נשימה , לב, כבד, רוק, הפרשות, מעיים וכו')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909</TotalTime>
  <Words>1470</Words>
  <Application>Microsoft Office PowerPoint</Application>
  <PresentationFormat>On-screen Show (4:3)</PresentationFormat>
  <Paragraphs>222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Times New Roman</vt:lpstr>
      <vt:lpstr>Times New Roman (Hebrew)</vt:lpstr>
      <vt:lpstr>Wingdings</vt:lpstr>
      <vt:lpstr>Guttman Yad-Brush</vt:lpstr>
      <vt:lpstr>Times-New Roman</vt:lpstr>
      <vt:lpstr>David</vt:lpstr>
      <vt:lpstr>Notebook</vt:lpstr>
      <vt:lpstr>ההיסטוריה והכימיה שמאחורי  הלוחמה הכימית</vt:lpstr>
      <vt:lpstr>סקירה היסטורית לחץ  על המילה שלעיל לפתיחת קישור להרחבה בנושא.</vt:lpstr>
      <vt:lpstr>המשך סקירה היסטורית - </vt:lpstr>
      <vt:lpstr>סיפורו של פריץ האבר –"אבי הלוחמה הכימית" לחץ על השם לקישור לכתבה בנושא.</vt:lpstr>
      <vt:lpstr>סוגי חל"כ (חומרי לחימה כימיים)</vt:lpstr>
      <vt:lpstr>חל"כ ממיתים : חנק </vt:lpstr>
      <vt:lpstr>חל"כ ממיתים : דם</vt:lpstr>
      <vt:lpstr>חל"כ ממיתים : כוויה </vt:lpstr>
      <vt:lpstr>חל"כ ממיתים : עצבים</vt:lpstr>
      <vt:lpstr>סוגים של גזי עצבים ממשפחת הזרחנו - אורגניים</vt:lpstr>
      <vt:lpstr> מנגנון הפעולה של גזי עצבים 1. מבנה התא העצבי </vt:lpstr>
      <vt:lpstr>2. הגירוי העצבי</vt:lpstr>
      <vt:lpstr>3. מנגנון פעולתו של גז העצבים   במרווח הסינפטי</vt:lpstr>
      <vt:lpstr>אמצעי הגנה :  א.  האטרופין</vt:lpstr>
      <vt:lpstr>ב. מסיכות מגן</vt:lpstr>
      <vt:lpstr>אופן הפעולה הכימי של המסנן</vt:lpstr>
      <vt:lpstr>כמה משפטים לסיום...</vt:lpstr>
      <vt:lpstr>מקורות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סקירה היסטורית</dc:title>
  <dc:creator>dudu</dc:creator>
  <cp:lastModifiedBy>Shelly Livne</cp:lastModifiedBy>
  <cp:revision>152</cp:revision>
  <dcterms:created xsi:type="dcterms:W3CDTF">2003-02-15T09:45:24Z</dcterms:created>
  <dcterms:modified xsi:type="dcterms:W3CDTF">2026-02-10T13:52:07Z</dcterms:modified>
</cp:coreProperties>
</file>