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58" r:id="rId4"/>
    <p:sldId id="259" r:id="rId5"/>
    <p:sldId id="257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9933"/>
    <a:srgbClr val="FFCC66"/>
    <a:srgbClr val="003366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485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0AEB3EE-9B1F-47BE-A9E8-16A59084966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1696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7" name="Picture 15" descr="ctcwvnix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304800"/>
            <a:ext cx="4419600" cy="3624263"/>
          </a:xfrm>
          <a:prstGeom prst="rect">
            <a:avLst/>
          </a:prstGeom>
          <a:noFill/>
        </p:spPr>
      </p:pic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6248400"/>
            <a:ext cx="9144000" cy="609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228600"/>
            <a:ext cx="4648200" cy="4114800"/>
          </a:xfrm>
          <a:noFill/>
        </p:spPr>
        <p:txBody>
          <a:bodyPr/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4572000"/>
            <a:ext cx="4648200" cy="1066800"/>
          </a:xfrm>
        </p:spPr>
        <p:txBody>
          <a:bodyPr/>
          <a:lstStyle>
            <a:lvl1pPr marL="0" indent="0" algn="ctr">
              <a:buFontTx/>
              <a:buNone/>
              <a:defRPr b="1"/>
            </a:lvl1pPr>
          </a:lstStyle>
          <a:p>
            <a:r>
              <a:rPr lang="he-IL"/>
              <a:t>לחץ כדי לערוך סגנון כותרת משנה של תבנית בסיס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0" y="62484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F54F958-59CF-47B0-A03E-BA9CB7584DDD}" type="datetime1">
              <a:rPr lang="en-US"/>
              <a:pPr/>
              <a:t>4/3/2025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4800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Template from www.brainybetty.com</a:t>
            </a: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4D147-CE29-4DDC-BB95-40E56AA6B1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743700" y="228600"/>
            <a:ext cx="2171700" cy="5897563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6362700" cy="5897563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0" y="62484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E267AE2-5CAD-432B-99F1-E5D5CB68A7E4}" type="datetime1">
              <a:rPr lang="en-US"/>
              <a:pPr/>
              <a:t>4/3/2025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4800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Template from www.brainybetty.com</a:t>
            </a: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7D7BAC-225B-496F-AA5E-2337431A3C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0" y="62484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173D527-0774-4A24-84F0-B1FC58DA7DA8}" type="datetime1">
              <a:rPr lang="en-US"/>
              <a:pPr/>
              <a:t>4/3/2025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4800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Template from www.brainybetty.com</a:t>
            </a: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D5B476-4FB1-4DF5-BE82-5362E469E2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0" y="62484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DED2D5A-E2ED-4D26-97E5-878C3026E167}" type="datetime1">
              <a:rPr lang="en-US"/>
              <a:pPr/>
              <a:t>4/3/2025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4800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Template from www.brainybetty.com</a:t>
            </a: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D6712-4ECA-44C2-BDBC-E01F1CDFF6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267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67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0" y="62484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840FF00-9CEC-40B5-B515-23D24AF9DED3}" type="datetime1">
              <a:rPr lang="en-US"/>
              <a:pPr/>
              <a:t>4/3/2025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4800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Template from www.brainybetty.com</a:t>
            </a: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1A734D-0A7E-473D-99E0-C6FD29DEEF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>
          <a:xfrm>
            <a:off x="0" y="62484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8BE413F-1D32-47F2-9C34-3AAF1F33C429}" type="datetime1">
              <a:rPr lang="en-US"/>
              <a:pPr/>
              <a:t>4/3/2025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4800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Template from www.brainybetty.com</a:t>
            </a:r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97F9B9-9511-4EFA-8B55-285F70D8D4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>
          <a:xfrm>
            <a:off x="0" y="62484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BAEA7C-C4C4-43FE-AE00-8E1B725F618F}" type="datetime1">
              <a:rPr lang="en-US"/>
              <a:pPr/>
              <a:t>4/3/2025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4800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Template from www.brainybetty.com</a:t>
            </a: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0261B3-7298-4560-A69F-0948207D0D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0" y="62484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41330E3-3D86-4B1C-856E-08C8236E3655}" type="datetime1">
              <a:rPr lang="en-US"/>
              <a:pPr/>
              <a:t>4/3/2025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4800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Template from www.brainybetty.com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0BFF3F-9500-40C4-AFB0-F7751C98C9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0" y="62484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9424BD6-2C2E-4892-BF33-859DE616B4E2}" type="datetime1">
              <a:rPr lang="en-US"/>
              <a:pPr/>
              <a:t>4/3/2025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4800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Template from www.brainybetty.com</a:t>
            </a: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0BC1F4-246F-4A8E-822F-880C1016E0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0" y="62484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21AF728-87A9-40F5-B838-E9D011CB42E4}" type="datetime1">
              <a:rPr lang="en-US"/>
              <a:pPr/>
              <a:t>4/3/2025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4800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Template from www.brainybetty.com</a:t>
            </a: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30F48-D65B-4850-8CA2-9A45E3AB73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28600"/>
            <a:ext cx="7010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dirty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00200"/>
            <a:ext cx="8686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629400"/>
            <a:ext cx="2133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CA024090-70B8-401F-A33F-1BA98499383B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42" name="Picture 18" descr="ctcwvnix[1]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467600" y="0"/>
            <a:ext cx="1676400" cy="13747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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None/>
        <a:defRPr sz="2800">
          <a:solidFill>
            <a:schemeClr val="tx1"/>
          </a:solidFill>
          <a:latin typeface="+mn-lt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142" y="1628800"/>
            <a:ext cx="4648200" cy="2857496"/>
          </a:xfrm>
        </p:spPr>
        <p:txBody>
          <a:bodyPr/>
          <a:lstStyle/>
          <a:p>
            <a:r>
              <a:rPr lang="he-IL" dirty="0"/>
              <a:t>תגובת השעון!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/>
              <a:t>מה מקור השם?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304800"/>
            <a:ext cx="7010400" cy="1219200"/>
          </a:xfrm>
        </p:spPr>
        <p:txBody>
          <a:bodyPr/>
          <a:lstStyle/>
          <a:p>
            <a:r>
              <a:rPr lang="he-IL" dirty="0">
                <a:solidFill>
                  <a:schemeClr val="tx1"/>
                </a:solidFill>
              </a:rPr>
              <a:t>מהן התמיסות?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2071678"/>
            <a:ext cx="8750206" cy="354331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spcAft>
                <a:spcPts val="2400"/>
              </a:spcAft>
              <a:buClr>
                <a:srgbClr val="C00000"/>
              </a:buClr>
            </a:pPr>
            <a:r>
              <a:rPr lang="he-IL" dirty="0"/>
              <a:t> תמיסה </a:t>
            </a:r>
            <a:r>
              <a:rPr lang="en-US" dirty="0"/>
              <a:t>A</a:t>
            </a:r>
            <a:r>
              <a:rPr lang="he-IL" dirty="0"/>
              <a:t> </a:t>
            </a:r>
            <a:r>
              <a:rPr lang="he-IL" dirty="0" err="1"/>
              <a:t>– א</a:t>
            </a:r>
            <a:r>
              <a:rPr lang="he-IL" dirty="0"/>
              <a:t>שלגן יודי, </a:t>
            </a:r>
            <a:r>
              <a:rPr lang="en-US" dirty="0"/>
              <a:t>KI 0.1M</a:t>
            </a:r>
            <a:endParaRPr lang="he-IL" dirty="0"/>
          </a:p>
          <a:p>
            <a:pPr>
              <a:spcAft>
                <a:spcPts val="2400"/>
              </a:spcAft>
              <a:buClr>
                <a:srgbClr val="C00000"/>
              </a:buClr>
            </a:pPr>
            <a:r>
              <a:rPr lang="he-IL" dirty="0"/>
              <a:t>תמיסה </a:t>
            </a:r>
            <a:r>
              <a:rPr lang="en-US" dirty="0"/>
              <a:t>B</a:t>
            </a:r>
            <a:r>
              <a:rPr lang="he-IL" dirty="0"/>
              <a:t> </a:t>
            </a:r>
            <a:r>
              <a:rPr lang="he-IL" dirty="0" err="1"/>
              <a:t>– מ</a:t>
            </a:r>
            <a:r>
              <a:rPr lang="he-IL" dirty="0"/>
              <a:t>י חמצן,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2 (</a:t>
            </a:r>
            <a:r>
              <a:rPr lang="en-US" baseline="-25000" dirty="0" err="1"/>
              <a:t>aq</a:t>
            </a:r>
            <a:r>
              <a:rPr lang="en-US" baseline="-25000" dirty="0"/>
              <a:t>) </a:t>
            </a:r>
            <a:r>
              <a:rPr lang="en-US" dirty="0"/>
              <a:t>3%</a:t>
            </a:r>
            <a:r>
              <a:rPr lang="he-IL" dirty="0"/>
              <a:t> בסביבה חומצית + עמילן.</a:t>
            </a:r>
          </a:p>
          <a:p>
            <a:pPr>
              <a:spcAft>
                <a:spcPts val="2400"/>
              </a:spcAft>
              <a:buClr>
                <a:srgbClr val="C00000"/>
              </a:buClr>
            </a:pPr>
            <a:r>
              <a:rPr lang="he-IL" dirty="0"/>
              <a:t>מעכב –</a:t>
            </a:r>
            <a:r>
              <a:rPr lang="he-IL" dirty="0" err="1"/>
              <a:t> נת</a:t>
            </a:r>
            <a:r>
              <a:rPr lang="he-IL" dirty="0"/>
              <a:t>רן </a:t>
            </a:r>
            <a:r>
              <a:rPr lang="he-IL" dirty="0" err="1"/>
              <a:t>תיוסולפאט</a:t>
            </a:r>
            <a:r>
              <a:rPr lang="he-IL" dirty="0"/>
              <a:t>, </a:t>
            </a:r>
            <a:r>
              <a:rPr lang="en-US" dirty="0"/>
              <a:t>Na</a:t>
            </a:r>
            <a:r>
              <a:rPr lang="en-US" baseline="-25000" dirty="0"/>
              <a:t>2</a:t>
            </a:r>
            <a:r>
              <a:rPr lang="en-US" dirty="0"/>
              <a:t>S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3</a:t>
            </a:r>
            <a:r>
              <a:rPr lang="en-US" dirty="0"/>
              <a:t>⋅5H</a:t>
            </a:r>
            <a:r>
              <a:rPr lang="en-US" baseline="-25000" dirty="0"/>
              <a:t>2</a:t>
            </a:r>
            <a:r>
              <a:rPr lang="en-US" dirty="0"/>
              <a:t>O ~0.05M</a:t>
            </a:r>
            <a:endParaRPr lang="he-I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2556" y="257758"/>
            <a:ext cx="7010400" cy="1219200"/>
          </a:xfrm>
        </p:spPr>
        <p:txBody>
          <a:bodyPr/>
          <a:lstStyle/>
          <a:p>
            <a:r>
              <a:rPr lang="he-IL" dirty="0">
                <a:solidFill>
                  <a:schemeClr val="tx1"/>
                </a:solidFill>
              </a:rPr>
              <a:t>אילו תגובות מתרחשות?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4356" y="1714488"/>
            <a:ext cx="8686800" cy="492922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spcAft>
                <a:spcPts val="2400"/>
              </a:spcAft>
              <a:buNone/>
            </a:pPr>
            <a:r>
              <a:rPr lang="he-IL" dirty="0"/>
              <a:t> יוד </a:t>
            </a:r>
            <a:r>
              <a:rPr lang="en-US" dirty="0"/>
              <a:t>I</a:t>
            </a:r>
            <a:r>
              <a:rPr lang="en-US" baseline="-25000" dirty="0"/>
              <a:t>2</a:t>
            </a:r>
            <a:r>
              <a:rPr lang="he-IL" baseline="-25000" dirty="0"/>
              <a:t> </a:t>
            </a:r>
            <a:r>
              <a:rPr lang="he-IL" dirty="0"/>
              <a:t>יוצר תגובת צבע (כחול כהה-שחור) עם עמילן</a:t>
            </a:r>
          </a:p>
          <a:p>
            <a:pPr>
              <a:spcAft>
                <a:spcPts val="2400"/>
              </a:spcAft>
              <a:buNone/>
            </a:pPr>
            <a:r>
              <a:rPr lang="he-IL" b="1" dirty="0">
                <a:solidFill>
                  <a:srgbClr val="C00000"/>
                </a:solidFill>
              </a:rPr>
              <a:t>תגובה איטית</a:t>
            </a:r>
          </a:p>
          <a:p>
            <a:pPr algn="l" rtl="0">
              <a:spcAft>
                <a:spcPts val="2400"/>
              </a:spcAft>
              <a:buNone/>
            </a:pPr>
            <a:r>
              <a:rPr lang="en-US" dirty="0">
                <a:solidFill>
                  <a:srgbClr val="C00000"/>
                </a:solidFill>
              </a:rPr>
              <a:t>1.</a:t>
            </a:r>
            <a:r>
              <a:rPr lang="en-US" dirty="0"/>
              <a:t> 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2 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+ 2H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30000" dirty="0"/>
              <a:t>+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2I</a:t>
            </a:r>
            <a:r>
              <a:rPr lang="en-US" baseline="30000" dirty="0"/>
              <a:t>−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 </a:t>
            </a:r>
            <a:r>
              <a:rPr lang="en-US" dirty="0"/>
              <a:t> + → I</a:t>
            </a:r>
            <a:r>
              <a:rPr lang="en-US" baseline="-25000" dirty="0"/>
              <a:t>2(</a:t>
            </a:r>
            <a:r>
              <a:rPr lang="en-US" baseline="-25000" dirty="0" err="1"/>
              <a:t>aq</a:t>
            </a:r>
            <a:r>
              <a:rPr lang="en-US" baseline="-25000" dirty="0"/>
              <a:t>) </a:t>
            </a:r>
            <a:r>
              <a:rPr lang="en-US" dirty="0"/>
              <a:t> + 4H</a:t>
            </a:r>
            <a:r>
              <a:rPr lang="en-US" baseline="-25000" dirty="0"/>
              <a:t>2</a:t>
            </a:r>
            <a:r>
              <a:rPr lang="en-US" dirty="0"/>
              <a:t>O</a:t>
            </a:r>
          </a:p>
          <a:p>
            <a:pPr marL="514350" indent="-514350" algn="r">
              <a:buNone/>
            </a:pPr>
            <a:endParaRPr lang="he-IL" b="1" dirty="0">
              <a:solidFill>
                <a:srgbClr val="C00000"/>
              </a:solidFill>
            </a:endParaRPr>
          </a:p>
          <a:p>
            <a:pPr marL="514350" indent="-514350" algn="r">
              <a:buNone/>
            </a:pPr>
            <a:r>
              <a:rPr lang="he-IL" b="1" dirty="0">
                <a:solidFill>
                  <a:srgbClr val="C00000"/>
                </a:solidFill>
              </a:rPr>
              <a:t>תגובה מהירה</a:t>
            </a:r>
          </a:p>
          <a:p>
            <a:pPr marL="514350" indent="-514350" algn="l" rtl="0">
              <a:buAutoNum type="arabicPeriod" startAt="2"/>
            </a:pPr>
            <a:r>
              <a:rPr lang="en-US" dirty="0"/>
              <a:t>2S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3</a:t>
            </a:r>
            <a:r>
              <a:rPr lang="en-US" baseline="30000" dirty="0"/>
              <a:t>2−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+ I</a:t>
            </a:r>
            <a:r>
              <a:rPr lang="en-US" baseline="-25000" dirty="0"/>
              <a:t>2(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→ S</a:t>
            </a:r>
            <a:r>
              <a:rPr lang="en-US" baseline="-25000" dirty="0"/>
              <a:t>4</a:t>
            </a:r>
            <a:r>
              <a:rPr lang="en-US" dirty="0"/>
              <a:t>O</a:t>
            </a:r>
            <a:r>
              <a:rPr lang="en-US" baseline="-25000" dirty="0"/>
              <a:t>6</a:t>
            </a:r>
            <a:r>
              <a:rPr lang="en-US" baseline="30000" dirty="0"/>
              <a:t>2−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+ 2I</a:t>
            </a:r>
            <a:r>
              <a:rPr lang="en-US" baseline="30000" dirty="0"/>
              <a:t>−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23924" y="239631"/>
            <a:ext cx="7010400" cy="1219200"/>
          </a:xfrm>
        </p:spPr>
        <p:txBody>
          <a:bodyPr/>
          <a:lstStyle/>
          <a:p>
            <a:r>
              <a:rPr lang="he-IL" dirty="0">
                <a:solidFill>
                  <a:schemeClr val="tx1"/>
                </a:solidFill>
              </a:rPr>
              <a:t>קצב התרחשות התגובות</a:t>
            </a:r>
          </a:p>
        </p:txBody>
      </p:sp>
      <p:sp>
        <p:nvSpPr>
          <p:cNvPr id="8" name="מלבן מעוגל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5500694" y="2500306"/>
            <a:ext cx="2571768" cy="157163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</a:t>
            </a:r>
            <a:r>
              <a:rPr kumimoji="0" lang="en-US" sz="2400" b="1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endParaRPr kumimoji="0" lang="en-US" sz="2400" b="1" i="0" u="none" strike="noStrike" cap="none" normalizeH="0" baseline="-2500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e-IL" sz="2400" b="1" baseline="0" dirty="0"/>
              <a:t>חסר צבע</a:t>
            </a:r>
            <a:endParaRPr kumimoji="0" lang="he-I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מלבן מעוגל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500034" y="2571744"/>
            <a:ext cx="2643206" cy="150019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</a:t>
            </a:r>
            <a:r>
              <a: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e-IL" sz="2400" b="1" baseline="0" dirty="0"/>
              <a:t>שחור</a:t>
            </a:r>
            <a:r>
              <a:rPr lang="he-IL" sz="2400" dirty="0"/>
              <a:t> (עמילן)</a:t>
            </a:r>
            <a:endParaRPr kumimoji="0" lang="he-I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" name="מחבר חץ ישר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 bwMode="auto">
          <a:xfrm rot="10800000">
            <a:off x="3500430" y="3070221"/>
            <a:ext cx="1714512" cy="158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מחבר חץ ישר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 bwMode="auto">
          <a:xfrm rot="10800000" flipH="1">
            <a:off x="3571868" y="3429000"/>
            <a:ext cx="1714512" cy="158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500430" y="2285992"/>
            <a:ext cx="164307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2000" b="1" dirty="0"/>
              <a:t>H</a:t>
            </a:r>
            <a:r>
              <a:rPr lang="en-US" sz="2000" b="1" baseline="-25000" dirty="0"/>
              <a:t>2</a:t>
            </a:r>
            <a:r>
              <a:rPr lang="en-US" sz="2000" b="1" dirty="0"/>
              <a:t>O</a:t>
            </a:r>
            <a:r>
              <a:rPr lang="en-US" sz="2000" b="1" baseline="-25000" dirty="0"/>
              <a:t>2</a:t>
            </a:r>
            <a:r>
              <a:rPr lang="he-IL" sz="2000" b="1" baseline="-25000" dirty="0"/>
              <a:t> </a:t>
            </a:r>
            <a:r>
              <a:rPr lang="he-IL" sz="2000" b="1" dirty="0"/>
              <a:t>מחמצן</a:t>
            </a:r>
          </a:p>
          <a:p>
            <a:pPr algn="ctr" rtl="1"/>
            <a:r>
              <a:rPr lang="he-IL" sz="2000" b="1" dirty="0">
                <a:solidFill>
                  <a:srgbClr val="FF0000"/>
                </a:solidFill>
              </a:rPr>
              <a:t>א י ט י</a:t>
            </a:r>
          </a:p>
        </p:txBody>
      </p:sp>
      <p:sp>
        <p:nvSpPr>
          <p:cNvPr id="13" name="TextBox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571868" y="3643314"/>
            <a:ext cx="157163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000" b="1" dirty="0"/>
              <a:t> </a:t>
            </a:r>
            <a:r>
              <a:rPr lang="en-US" sz="2000" b="1" dirty="0"/>
              <a:t>S</a:t>
            </a:r>
            <a:r>
              <a:rPr lang="en-US" sz="2000" b="1" baseline="-25000" dirty="0"/>
              <a:t>2</a:t>
            </a:r>
            <a:r>
              <a:rPr lang="en-US" sz="2000" b="1" dirty="0"/>
              <a:t>O</a:t>
            </a:r>
            <a:r>
              <a:rPr lang="en-US" sz="2000" b="1" baseline="-25000" dirty="0"/>
              <a:t>3</a:t>
            </a:r>
            <a:r>
              <a:rPr lang="en-US" sz="2000" b="1" baseline="30000" dirty="0"/>
              <a:t>2-</a:t>
            </a:r>
            <a:r>
              <a:rPr lang="he-IL" sz="2000" b="1" baseline="-25000" dirty="0"/>
              <a:t> </a:t>
            </a:r>
            <a:r>
              <a:rPr lang="he-IL" sz="2000" b="1" dirty="0"/>
              <a:t>מחזר</a:t>
            </a:r>
          </a:p>
          <a:p>
            <a:pPr algn="ctr" rtl="1"/>
            <a:r>
              <a:rPr lang="he-IL" sz="2000" b="1" dirty="0">
                <a:solidFill>
                  <a:srgbClr val="FF0000"/>
                </a:solidFill>
              </a:rPr>
              <a:t>מהיר</a:t>
            </a:r>
          </a:p>
        </p:txBody>
      </p:sp>
      <p:sp>
        <p:nvSpPr>
          <p:cNvPr id="14" name="TextBox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71600" y="5214950"/>
            <a:ext cx="6643734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he-IL" sz="2400" b="1" dirty="0"/>
              <a:t>כאשר </a:t>
            </a:r>
            <a:r>
              <a:rPr lang="he-IL" sz="2400" b="1" dirty="0" err="1"/>
              <a:t>התיוסולפט</a:t>
            </a:r>
            <a:r>
              <a:rPr lang="he-IL" sz="2400" b="1" dirty="0"/>
              <a:t> מגיב במלואו, מתאסף יוד במערכת ומתקבל צבע שחור יציב.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342782"/>
            <a:ext cx="7010400" cy="1219200"/>
          </a:xfrm>
        </p:spPr>
        <p:txBody>
          <a:bodyPr/>
          <a:lstStyle/>
          <a:p>
            <a:r>
              <a:rPr lang="he-IL" dirty="0">
                <a:solidFill>
                  <a:schemeClr val="tx1"/>
                </a:solidFill>
              </a:rPr>
              <a:t>מאחורי הקלעים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916832"/>
            <a:ext cx="8686800" cy="435771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spcAft>
                <a:spcPts val="2400"/>
              </a:spcAft>
            </a:pPr>
            <a:r>
              <a:rPr lang="he-IL" sz="2800" dirty="0"/>
              <a:t> נפח </a:t>
            </a:r>
            <a:r>
              <a:rPr lang="he-IL" sz="2800" dirty="0" err="1"/>
              <a:t>התיוסולפאט</a:t>
            </a:r>
            <a:r>
              <a:rPr lang="he-IL" sz="2800" dirty="0"/>
              <a:t> שמוסף קובע את הזמן עד הופעת הצבע השחור</a:t>
            </a:r>
          </a:p>
          <a:p>
            <a:pPr>
              <a:spcAft>
                <a:spcPts val="2400"/>
              </a:spcAft>
            </a:pPr>
            <a:r>
              <a:rPr lang="he-IL" sz="2800" dirty="0"/>
              <a:t>כיוון שקצב תגובה תלוי בטמפרטורה זמן זה יכול להשתנות בהתאם לטמפרטורה בה מתבצע הניסוי.</a:t>
            </a:r>
          </a:p>
          <a:p>
            <a:pPr>
              <a:spcAft>
                <a:spcPts val="2400"/>
              </a:spcAft>
            </a:pPr>
            <a:r>
              <a:rPr lang="he-IL" sz="2800" dirty="0"/>
              <a:t>הכנת תמיסת המעכב תהיה בהתאם –</a:t>
            </a:r>
            <a:r>
              <a:rPr lang="he-IL" sz="2800" dirty="0" err="1"/>
              <a:t> רי</a:t>
            </a:r>
            <a:r>
              <a:rPr lang="he-IL" sz="2800" dirty="0"/>
              <a:t>כוז </a:t>
            </a:r>
            <a:r>
              <a:rPr lang="he-IL" sz="2800" dirty="0" err="1"/>
              <a:t>התיוסולפאט</a:t>
            </a:r>
            <a:r>
              <a:rPr lang="he-IL" sz="2800" dirty="0"/>
              <a:t> בתמיסת המעכב תקבע על פי הטמפרטורה.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6">
  <a:themeElements>
    <a:clrScheme name="ערכת נושא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ערכת נושא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ערכת נושא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רכת נושא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רכת נושא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רכת נושא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רכת נושא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רכת נושא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רכת נושא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רכת נושא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רכת נושא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רכת נושא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רכת נושא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רכת נושא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Design6</Template>
  <TotalTime>99</TotalTime>
  <Words>189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Times New Roman</vt:lpstr>
      <vt:lpstr>Wingdings</vt:lpstr>
      <vt:lpstr>Design6</vt:lpstr>
      <vt:lpstr>תגובת השעון!</vt:lpstr>
      <vt:lpstr>מהן התמיסות?</vt:lpstr>
      <vt:lpstr>אילו תגובות מתרחשות?</vt:lpstr>
      <vt:lpstr>קצב התרחשות התגובות</vt:lpstr>
      <vt:lpstr>מאחורי הקלעים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Dvora</dc:creator>
  <cp:lastModifiedBy>Shelly Livne</cp:lastModifiedBy>
  <cp:revision>12</cp:revision>
  <dcterms:created xsi:type="dcterms:W3CDTF">2014-02-12T20:33:55Z</dcterms:created>
  <dcterms:modified xsi:type="dcterms:W3CDTF">2025-04-03T08:49:19Z</dcterms:modified>
</cp:coreProperties>
</file>