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3" r:id="rId2"/>
    <p:sldMasterId id="2147483686" r:id="rId3"/>
    <p:sldMasterId id="2147483699" r:id="rId4"/>
    <p:sldMasterId id="2147483717" r:id="rId5"/>
  </p:sldMasterIdLst>
  <p:sldIdLst>
    <p:sldId id="256" r:id="rId6"/>
    <p:sldId id="266" r:id="rId7"/>
    <p:sldId id="257" r:id="rId8"/>
    <p:sldId id="261" r:id="rId9"/>
    <p:sldId id="259" r:id="rId10"/>
    <p:sldId id="263" r:id="rId11"/>
    <p:sldId id="258" r:id="rId12"/>
    <p:sldId id="262" r:id="rId13"/>
    <p:sldId id="260" r:id="rId14"/>
    <p:sldId id="265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00"/>
    <a:srgbClr val="F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10T13:21:55.58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8D0C-51CA-47F6-A3ED-175E915444BF}" type="datetimeFigureOut">
              <a:rPr lang="he-IL" smtClean="0"/>
              <a:pPr/>
              <a:t>כ'/כסלו/תשפ"ו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BB4A-7EC4-45A4-B51A-03EBF34431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03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8D0C-51CA-47F6-A3ED-175E915444BF}" type="datetimeFigureOut">
              <a:rPr lang="he-IL" smtClean="0"/>
              <a:pPr/>
              <a:t>כ'/כסלו/תשפ"ו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BB4A-7EC4-45A4-B51A-03EBF34431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728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8D0C-51CA-47F6-A3ED-175E915444BF}" type="datetimeFigureOut">
              <a:rPr lang="he-IL" smtClean="0"/>
              <a:pPr/>
              <a:t>כ'/כסלו/תשפ"ו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BB4A-7EC4-45A4-B51A-03EBF34431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655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7656F2-A1E5-44BC-BFFD-858FC7B38E55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3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754CF0-929C-4331-BD79-481AACD8390F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19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67FBC0-6E85-47E5-ADE4-602BD7508158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1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FB23FD-1541-4C1E-9708-4EEF9DD28AD3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59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F8ECF3-87D2-46C0-BE1A-3750FE6C0857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47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E04AF7-78B4-4DFF-B983-240367D221CE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30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6780DE-CA24-4BF9-9C15-132B9672C649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8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DCAC4A-4AC1-4477-B246-C4E4999B4047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9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8D0C-51CA-47F6-A3ED-175E915444BF}" type="datetimeFigureOut">
              <a:rPr lang="he-IL" smtClean="0"/>
              <a:pPr/>
              <a:t>כ'/כסלו/תשפ"ו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BB4A-7EC4-45A4-B51A-03EBF34431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6848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272CF-4C9B-4FBA-B7F5-5B1599838F1F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64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DB8053-C903-41BE-A02A-35692C4D6D10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88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BD3B5D-2E1C-4138-AFA6-7C6E7D280FE8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0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F41976-E728-4C0E-9D21-238E279649BF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1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7656F2-A1E5-44BC-BFFD-858FC7B38E55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66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754CF0-929C-4331-BD79-481AACD8390F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52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67FBC0-6E85-47E5-ADE4-602BD7508158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77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FB23FD-1541-4C1E-9708-4EEF9DD28AD3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07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F8ECF3-87D2-46C0-BE1A-3750FE6C0857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53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E04AF7-78B4-4DFF-B983-240367D221CE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8D0C-51CA-47F6-A3ED-175E915444BF}" type="datetimeFigureOut">
              <a:rPr lang="he-IL" smtClean="0"/>
              <a:pPr/>
              <a:t>כ'/כסלו/תשפ"ו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BB4A-7EC4-45A4-B51A-03EBF34431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2165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6780DE-CA24-4BF9-9C15-132B9672C649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5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DCAC4A-4AC1-4477-B246-C4E4999B4047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12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272CF-4C9B-4FBA-B7F5-5B1599838F1F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40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DB8053-C903-41BE-A02A-35692C4D6D10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52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BD3B5D-2E1C-4138-AFA6-7C6E7D280FE8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38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F41976-E728-4C0E-9D21-238E279649BF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36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22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32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33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5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8D0C-51CA-47F6-A3ED-175E915444BF}" type="datetimeFigureOut">
              <a:rPr lang="he-IL" smtClean="0"/>
              <a:pPr/>
              <a:t>כ'/כסלו/תשפ"ו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BB4A-7EC4-45A4-B51A-03EBF34431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756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62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16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5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91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5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48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7751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43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4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8D0C-51CA-47F6-A3ED-175E915444BF}" type="datetimeFigureOut">
              <a:rPr lang="he-IL" smtClean="0"/>
              <a:pPr/>
              <a:t>כ'/כסלו/תשפ"ו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BB4A-7EC4-45A4-B51A-03EBF34431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8044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84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17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90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163174-BEE2-4D86-8763-C84FFD1FF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E96562-E26A-4B43-B0D2-79988C811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FBCF3F4-7FBB-4FF2-981C-F01B0B9D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677E1F5-73E5-4AA4-A4D0-8922EE3E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57241AF-FD3F-4378-8380-ED3DBDD9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24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85216E-5B12-4F49-813C-B7E88FF3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59AE6E4-BFA0-4497-9759-42F5AD331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0AE1F68-6717-46C3-B67B-7F731460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9104F26-33B2-4C73-91E3-F3D1A8DC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90BB8DA-A2D2-4C81-A280-DAF03C5D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153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EBCA7C-968C-40F1-A54F-D04282C4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0AB556C-7624-4ED8-AAA3-5B2A9E1D6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E0FCB71-426E-4D3A-90F6-E00FAF58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A6E9466-28FE-42BD-99E6-1E175139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6132F8-DCE7-43FD-AEB6-51DE13F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22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6414E0-8683-4F71-951E-E65661B2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EEA38AF-404E-4477-ADDF-406A80BF9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75C23F0-96D4-4902-8D35-A934D5C22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4C0E1B3-B263-4CE2-9D1B-1D91BB2B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5F25943-F4C8-48A4-A11E-D84B44E8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43B3254-E5CB-47D6-97A6-63973692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38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8B0F39-6FA4-4F84-BB28-00847848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5FFC129-105A-42F5-AD60-14FA20C69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EFDCFA9-1859-498F-80F9-9F1713AD5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48B78A7-B5CF-4CB9-83D2-2FF93FA88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A69999B-7CC7-46B1-9C28-13C913D80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BEEDD66-E178-4D54-BAE4-4960C55F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5B05261-B189-4FBC-B055-89C3303D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A0E63AB4-C9ED-4579-9194-B995CC52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93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62AF163-BB60-464A-A066-EA02A4FB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F3B78F5-18C5-4908-9859-31DAA7BE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FBE3043-D410-426B-862F-A67B4BAA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8631395-3C29-4533-A9D8-4C344EEB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807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901D079-8734-45F7-8118-E995505D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286F758-4DDB-40D0-BD3C-1A82050F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95182F9-430D-488E-B31D-95B68234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0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8D0C-51CA-47F6-A3ED-175E915444BF}" type="datetimeFigureOut">
              <a:rPr lang="he-IL" smtClean="0"/>
              <a:pPr/>
              <a:t>כ'/כסלו/תשפ"ו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BB4A-7EC4-45A4-B51A-03EBF34431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94726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877B1D-9F3A-4314-899C-6752B23E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EC5BCDC-5262-4A11-B260-B0403A947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2747445-BA7D-44C7-992A-16B16A119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28C079F-66A8-4E6D-8569-F4E25AF1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059F11D-331A-4209-8E96-1449586E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7FEA54B-F95E-47B2-BDC4-0D6F5FFA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27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6DBFF7D-21D9-4A2F-B133-1CCFA1DD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D40D676-5590-4ECF-9629-0FA20430A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75922C8-D938-4AA7-BC8C-16C7B4DB8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014D269-0190-49D6-84E4-244F7666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6C4A11D-BD8B-4DD4-B47A-7122EC1C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20E5D7E-3BD9-49E7-9092-EF0228F4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3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804A87-7672-408F-8215-74507937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6A060A4-AD5A-4892-BD23-F335DABED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AB45D11-6D09-4A8B-B83E-F2988E77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E44F58-7302-4174-9379-26C0E35B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7FDE1A0-4A99-4008-A836-230AA945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61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3484616-4B03-4F01-B63E-B0B6FBD33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C62D6BE-E972-498F-B82F-988CB80BE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3545C8F-36E8-467C-B600-F1CFCC7E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1F0488E-FAFE-46F9-B1F4-42EC107A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D97DF3A-F282-4F0E-B082-89C080A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8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8D0C-51CA-47F6-A3ED-175E915444BF}" type="datetimeFigureOut">
              <a:rPr lang="he-IL" smtClean="0"/>
              <a:pPr/>
              <a:t>כ'/כסלו/תשפ"ו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BB4A-7EC4-45A4-B51A-03EBF34431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054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8D0C-51CA-47F6-A3ED-175E915444BF}" type="datetimeFigureOut">
              <a:rPr lang="he-IL" smtClean="0"/>
              <a:pPr/>
              <a:t>כ'/כסלו/תשפ"ו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BB4A-7EC4-45A4-B51A-03EBF34431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916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8D0C-51CA-47F6-A3ED-175E915444BF}" type="datetimeFigureOut">
              <a:rPr lang="he-IL" smtClean="0"/>
              <a:pPr/>
              <a:t>כ'/כסלו/תשפ"ו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BB4A-7EC4-45A4-B51A-03EBF34431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097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98D0C-51CA-47F6-A3ED-175E915444BF}" type="datetimeFigureOut">
              <a:rPr lang="he-IL" smtClean="0"/>
              <a:pPr/>
              <a:t>כ'/כסלו/תשפ"ו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BB4A-7EC4-45A4-B51A-03EBF34431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227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8775C8-0E98-4C57-86F4-F887D964D5AA}" type="slidenum">
              <a:rPr lang="he-IL" altLang="he-I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8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98D0C-51CA-47F6-A3ED-175E915444BF}" type="datetimeFigureOut">
              <a:rPr lang="he-IL" smtClean="0"/>
              <a:pPr/>
              <a:t>כ'/כסלו/תשפ"ו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BB4A-7EC4-45A4-B51A-03EBF34431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5726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AF90C0B-2D4D-4405-878D-3982C95E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7393CF6-BCBD-4917-919B-37B240792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90C534B-57FA-486A-A72D-F7F7F9F6A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98D0C-51CA-47F6-A3ED-175E915444BF}" type="datetimeFigureOut">
              <a:rPr lang="he-IL" smtClean="0"/>
              <a:pPr/>
              <a:t>כ'/כסלו/תשפ"ו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B2BFC75-4FC9-427D-BC1B-BB6087042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6967404-B317-4289-A2A6-C9303386C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BB4A-7EC4-45A4-B51A-03EBF34431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19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hagitle101/8rbr6xhgmf4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he3jGuh1QXc" TargetMode="Externa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7lN4QPU0k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מזון, מקורה, לבן&#10;&#10;תיאור שנוצר ברמת מהימנות גבוהה מאוד">
            <a:extLst>
              <a:ext uri="{FF2B5EF4-FFF2-40B4-BE49-F238E27FC236}">
                <a16:creationId xmlns:a16="http://schemas.microsoft.com/office/drawing/2014/main" id="{CE916000-D913-4E4F-874B-CB4157FF78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2178" r="-2" b="8102"/>
          <a:stretch/>
        </p:blipFill>
        <p:spPr>
          <a:xfrm>
            <a:off x="4818888" y="-119526"/>
            <a:ext cx="7373112" cy="4965846"/>
          </a:xfrm>
          <a:prstGeom prst="rect">
            <a:avLst/>
          </a:prstGeom>
        </p:spPr>
      </p:pic>
      <p:sp>
        <p:nvSpPr>
          <p:cNvPr id="18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51511" y="2431304"/>
            <a:ext cx="5264149" cy="2651200"/>
          </a:xfrm>
        </p:spPr>
        <p:txBody>
          <a:bodyPr anchor="t">
            <a:normAutofit/>
          </a:bodyPr>
          <a:lstStyle/>
          <a:p>
            <a:r>
              <a:rPr lang="he-IL" sz="5400" b="1" dirty="0">
                <a:solidFill>
                  <a:srgbClr val="FFFFCC"/>
                </a:solidFill>
              </a:rPr>
              <a:t>עננים, קצפות </a:t>
            </a:r>
            <a:br>
              <a:rPr lang="he-IL" sz="5400" b="1" dirty="0">
                <a:solidFill>
                  <a:srgbClr val="FFFFCC"/>
                </a:solidFill>
              </a:rPr>
            </a:br>
            <a:r>
              <a:rPr lang="he-IL" sz="5400" b="1" dirty="0">
                <a:solidFill>
                  <a:srgbClr val="FFFFCC"/>
                </a:solidFill>
              </a:rPr>
              <a:t>  ומה שביניהם... 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51512" y="4504741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he-IL" sz="3600" b="1" dirty="0">
                <a:solidFill>
                  <a:srgbClr val="FFFFCC"/>
                </a:solidFill>
              </a:rPr>
              <a:t>תערובות </a:t>
            </a:r>
            <a:r>
              <a:rPr lang="he-IL" sz="3600" b="1" dirty="0" err="1">
                <a:solidFill>
                  <a:srgbClr val="FFFFCC"/>
                </a:solidFill>
              </a:rPr>
              <a:t>קולואידיות</a:t>
            </a:r>
            <a:endParaRPr lang="he-IL" sz="3600" b="1" dirty="0">
              <a:solidFill>
                <a:srgbClr val="FFFFCC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2CC4BB2-0B16-4E34-860E-1B33FF63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84" t="25169" r="22433" b="14491"/>
          <a:stretch/>
        </p:blipFill>
        <p:spPr>
          <a:xfrm>
            <a:off x="4405802" y="2324392"/>
            <a:ext cx="6963238" cy="52623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תמונה 4" descr="לוגואי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772" y="312712"/>
            <a:ext cx="5200621" cy="614169"/>
          </a:xfrm>
          <a:prstGeom prst="rect">
            <a:avLst/>
          </a:prstGeom>
        </p:spPr>
      </p:pic>
      <p:pic>
        <p:nvPicPr>
          <p:cNvPr id="7" name="תמונה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025" y="5885463"/>
            <a:ext cx="4822354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3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תמונה 4" descr="תמונה שמכילה שונה, ישיבה&#10;&#10;תיאור שנוצר ברמת מהימנות גבוהה">
            <a:extLst>
              <a:ext uri="{FF2B5EF4-FFF2-40B4-BE49-F238E27FC236}">
                <a16:creationId xmlns:a16="http://schemas.microsoft.com/office/drawing/2014/main" id="{5D7665DF-2644-4A4F-B388-B50C4CCE85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696" r="24379" b="-2"/>
          <a:stretch/>
        </p:blipFill>
        <p:spPr>
          <a:xfrm>
            <a:off x="20" y="10"/>
            <a:ext cx="4668233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13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 eaLnBrk="1" hangingPunct="1">
              <a:lnSpc>
                <a:spcPct val="90000"/>
              </a:lnSpc>
            </a:pPr>
            <a:r>
              <a:rPr lang="en-US" kern="1200" dirty="0">
                <a:solidFill>
                  <a:schemeClr val="bg1"/>
                </a:solidFill>
              </a:rPr>
              <a:t>!</a:t>
            </a:r>
            <a:r>
              <a:rPr lang="en-US" kern="1200" dirty="0" err="1">
                <a:solidFill>
                  <a:schemeClr val="bg1"/>
                </a:solidFill>
              </a:rPr>
              <a:t>הכר</a:t>
            </a:r>
            <a:r>
              <a:rPr lang="en-US" kern="1200" dirty="0">
                <a:solidFill>
                  <a:schemeClr val="bg1"/>
                </a:solidFill>
              </a:rPr>
              <a:t> </a:t>
            </a:r>
            <a:r>
              <a:rPr lang="en-US" kern="1200" dirty="0" err="1">
                <a:solidFill>
                  <a:schemeClr val="bg1"/>
                </a:solidFill>
              </a:rPr>
              <a:t>את</a:t>
            </a:r>
            <a:r>
              <a:rPr lang="en-US" kern="1200" dirty="0">
                <a:solidFill>
                  <a:schemeClr val="bg1"/>
                </a:solidFill>
              </a:rPr>
              <a:t> </a:t>
            </a:r>
            <a:r>
              <a:rPr lang="en-US" kern="1200" dirty="0" err="1">
                <a:solidFill>
                  <a:schemeClr val="bg1"/>
                </a:solidFill>
              </a:rPr>
              <a:t>הקולואיד</a:t>
            </a:r>
            <a:br>
              <a:rPr lang="en-US" kern="1200" dirty="0">
                <a:solidFill>
                  <a:schemeClr val="bg1"/>
                </a:solidFill>
              </a:rPr>
            </a:br>
            <a:r>
              <a:rPr lang="en-US" kern="1200" dirty="0" err="1">
                <a:solidFill>
                  <a:schemeClr val="bg1"/>
                </a:solidFill>
              </a:rPr>
              <a:t>משימה</a:t>
            </a:r>
            <a:r>
              <a:rPr lang="en-US" kern="1200" dirty="0">
                <a:solidFill>
                  <a:schemeClr val="bg1"/>
                </a:solidFill>
              </a:rPr>
              <a:t> </a:t>
            </a:r>
            <a:r>
              <a:rPr lang="en-US" kern="1200" dirty="0" err="1">
                <a:solidFill>
                  <a:schemeClr val="bg1"/>
                </a:solidFill>
              </a:rPr>
              <a:t>אינטראקטיבית</a:t>
            </a:r>
            <a:endParaRPr lang="en-US" kern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8240" y="2055803"/>
            <a:ext cx="8566571" cy="415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lvl="2" indent="-457200" algn="r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b="1" dirty="0" err="1">
                <a:solidFill>
                  <a:srgbClr val="00B0F0"/>
                </a:solidFill>
              </a:rPr>
              <a:t>חפשו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בגוגל</a:t>
            </a:r>
            <a:r>
              <a:rPr lang="en-US" sz="2000" b="1" dirty="0">
                <a:solidFill>
                  <a:srgbClr val="00B0F0"/>
                </a:solidFill>
              </a:rPr>
              <a:t>:</a:t>
            </a:r>
            <a:endParaRPr lang="he-IL" sz="2000" b="1" dirty="0">
              <a:solidFill>
                <a:srgbClr val="00B0F0"/>
              </a:solidFill>
            </a:endParaRPr>
          </a:p>
          <a:p>
            <a:pPr marL="1143000" lvl="2" indent="-457200" algn="r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000" b="1" dirty="0">
              <a:solidFill>
                <a:srgbClr val="00B0F0"/>
              </a:solidFill>
            </a:endParaRPr>
          </a:p>
          <a:p>
            <a:pPr marL="685800" lvl="2" algn="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B0F0"/>
                </a:solidFill>
              </a:rPr>
              <a:t>א</a:t>
            </a:r>
            <a:r>
              <a:rPr lang="he-IL" sz="2000" b="1" dirty="0">
                <a:solidFill>
                  <a:srgbClr val="00B0F0"/>
                </a:solidFill>
              </a:rPr>
              <a:t>. </a:t>
            </a:r>
            <a:r>
              <a:rPr lang="en-US" sz="2000" b="1" dirty="0">
                <a:solidFill>
                  <a:srgbClr val="00B0F0"/>
                </a:solidFill>
              </a:rPr>
              <a:t>  </a:t>
            </a:r>
            <a:r>
              <a:rPr lang="en-US" sz="2000" b="1" dirty="0" err="1">
                <a:solidFill>
                  <a:srgbClr val="00B0F0"/>
                </a:solidFill>
              </a:rPr>
              <a:t>מאילו</a:t>
            </a:r>
            <a:r>
              <a:rPr lang="en-US" sz="2000" b="1" dirty="0">
                <a:solidFill>
                  <a:srgbClr val="00B0F0"/>
                </a:solidFill>
              </a:rPr>
              <a:t> 2 </a:t>
            </a:r>
            <a:r>
              <a:rPr lang="en-US" sz="2000" b="1" dirty="0" err="1">
                <a:solidFill>
                  <a:srgbClr val="00B0F0"/>
                </a:solidFill>
              </a:rPr>
              <a:t>פאזות</a:t>
            </a:r>
            <a:r>
              <a:rPr lang="en-US" sz="2000" b="1" dirty="0">
                <a:solidFill>
                  <a:srgbClr val="00B0F0"/>
                </a:solidFill>
              </a:rPr>
              <a:t> )</a:t>
            </a:r>
            <a:r>
              <a:rPr lang="en-US" sz="2000" b="1" dirty="0" err="1">
                <a:solidFill>
                  <a:srgbClr val="00B0F0"/>
                </a:solidFill>
              </a:rPr>
              <a:t>רציפה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ומפוזרת</a:t>
            </a:r>
            <a:r>
              <a:rPr lang="en-US" sz="2000" b="1" dirty="0">
                <a:solidFill>
                  <a:srgbClr val="00B0F0"/>
                </a:solidFill>
              </a:rPr>
              <a:t>(</a:t>
            </a:r>
            <a:r>
              <a:rPr lang="he-IL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מורכב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הקולואיד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שקיבלתם,ומהם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</a:p>
          <a:p>
            <a:pPr marL="685800" lvl="2" algn="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B0F0"/>
                </a:solidFill>
              </a:rPr>
              <a:t>      </a:t>
            </a:r>
            <a:r>
              <a:rPr lang="en-US" sz="2000" b="1" dirty="0" err="1">
                <a:solidFill>
                  <a:srgbClr val="00B0F0"/>
                </a:solidFill>
              </a:rPr>
              <a:t>מצבי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הצבירה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של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פאזות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אלה</a:t>
            </a:r>
            <a:endParaRPr lang="en-US" sz="2000" b="1" dirty="0">
              <a:solidFill>
                <a:srgbClr val="00B0F0"/>
              </a:solidFill>
            </a:endParaRPr>
          </a:p>
          <a:p>
            <a:pPr marL="685800" lvl="2" algn="r">
              <a:lnSpc>
                <a:spcPct val="90000"/>
              </a:lnSpc>
              <a:spcAft>
                <a:spcPts val="600"/>
              </a:spcAft>
            </a:pPr>
            <a:r>
              <a:rPr lang="he-IL" sz="2000" b="1" dirty="0">
                <a:solidFill>
                  <a:srgbClr val="00B0F0"/>
                </a:solidFill>
              </a:rPr>
              <a:t> </a:t>
            </a:r>
            <a:endParaRPr lang="en-US" sz="2000" b="1" dirty="0">
              <a:solidFill>
                <a:srgbClr val="00B0F0"/>
              </a:solidFill>
            </a:endParaRPr>
          </a:p>
          <a:p>
            <a:pPr marL="685800" lvl="2" algn="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B0F0"/>
                </a:solidFill>
              </a:rPr>
              <a:t>ב</a:t>
            </a:r>
            <a:r>
              <a:rPr lang="he-IL" sz="2000" b="1" dirty="0">
                <a:solidFill>
                  <a:srgbClr val="00B0F0"/>
                </a:solidFill>
              </a:rPr>
              <a:t>.</a:t>
            </a:r>
            <a:r>
              <a:rPr lang="en-US" sz="2000" b="1" dirty="0">
                <a:solidFill>
                  <a:srgbClr val="00B0F0"/>
                </a:solidFill>
              </a:rPr>
              <a:t>   </a:t>
            </a:r>
            <a:r>
              <a:rPr lang="en-US" sz="2000" b="1" dirty="0" err="1">
                <a:solidFill>
                  <a:srgbClr val="00B0F0"/>
                </a:solidFill>
              </a:rPr>
              <a:t>מצאו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תמונה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של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הקולואיד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ושמרו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בגלריה</a:t>
            </a:r>
            <a:endParaRPr lang="en-US" sz="2000" b="1" dirty="0">
              <a:solidFill>
                <a:srgbClr val="00B0F0"/>
              </a:solidFill>
            </a:endParaRPr>
          </a:p>
          <a:p>
            <a:pPr marL="685800" lvl="2" algn="r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00B0F0"/>
              </a:solidFill>
            </a:endParaRPr>
          </a:p>
          <a:p>
            <a:pPr marL="685800" lvl="2" algn="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B0F0"/>
                </a:solidFill>
              </a:rPr>
              <a:t>2</a:t>
            </a:r>
            <a:r>
              <a:rPr lang="he-IL" sz="2000" b="1" dirty="0">
                <a:solidFill>
                  <a:srgbClr val="00B0F0"/>
                </a:solidFill>
              </a:rPr>
              <a:t>.   </a:t>
            </a:r>
            <a:r>
              <a:rPr lang="en-US" sz="2000" b="1" dirty="0" err="1">
                <a:solidFill>
                  <a:srgbClr val="00B0F0"/>
                </a:solidFill>
              </a:rPr>
              <a:t>היכנסו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לקישור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שנשלח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אליכם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בתכנת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>
                <a:solidFill>
                  <a:srgbClr val="00B0F0"/>
                </a:solidFill>
                <a:hlinkClick r:id="rId3"/>
              </a:rPr>
              <a:t>PADLET</a:t>
            </a:r>
            <a:endParaRPr lang="en-US" sz="2000" b="1" dirty="0">
              <a:solidFill>
                <a:srgbClr val="00B0F0"/>
              </a:solidFill>
            </a:endParaRPr>
          </a:p>
          <a:p>
            <a:pPr marL="685800" lvl="2" algn="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B0F0"/>
                </a:solidFill>
              </a:rPr>
              <a:t> </a:t>
            </a:r>
          </a:p>
          <a:p>
            <a:pPr marL="685800" lvl="2" algn="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he-IL" sz="2000" b="1" dirty="0">
                <a:solidFill>
                  <a:srgbClr val="00B0F0"/>
                </a:solidFill>
              </a:rPr>
              <a:t>3. 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הוסיפו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לקובץ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השיתופי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את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המידע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והתמונה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שמצאתם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על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הקולואיד</a:t>
            </a:r>
            <a:endParaRPr lang="en-US" sz="20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×§×× QR ×©× ××¤××× (padlet) ×××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31" y="532064"/>
            <a:ext cx="1523739" cy="15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0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10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ניסוי </a:t>
            </a:r>
            <a:r>
              <a:rPr lang="he-IL" dirty="0" err="1">
                <a:solidFill>
                  <a:schemeClr val="bg1"/>
                </a:solidFill>
              </a:rPr>
              <a:t>הג'יני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4" name="תמונה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46" r="10467"/>
          <a:stretch/>
        </p:blipFill>
        <p:spPr>
          <a:xfrm>
            <a:off x="-924198" y="0"/>
            <a:ext cx="5308236" cy="6858000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163615" y="2022601"/>
            <a:ext cx="8384918" cy="4154361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בעקבות התובנות שלכם לגבי ההתרחשות בתוך הבקבוק, בחרו  מבין האפשרויות הבאות ממה עשוי </a:t>
            </a:r>
            <a:r>
              <a:rPr lang="he-IL" dirty="0" err="1">
                <a:solidFill>
                  <a:schemeClr val="bg1"/>
                </a:solidFill>
              </a:rPr>
              <a:t>ה"ג'יני</a:t>
            </a:r>
            <a:r>
              <a:rPr lang="he-IL" dirty="0">
                <a:solidFill>
                  <a:schemeClr val="bg1"/>
                </a:solidFill>
              </a:rPr>
              <a:t>".</a:t>
            </a:r>
          </a:p>
          <a:p>
            <a:r>
              <a:rPr lang="he-IL" dirty="0">
                <a:solidFill>
                  <a:schemeClr val="bg1"/>
                </a:solidFill>
              </a:rPr>
              <a:t>חמצן</a:t>
            </a:r>
          </a:p>
          <a:p>
            <a:r>
              <a:rPr lang="he-IL" dirty="0">
                <a:solidFill>
                  <a:schemeClr val="bg1"/>
                </a:solidFill>
              </a:rPr>
              <a:t>מי חמצן</a:t>
            </a:r>
          </a:p>
          <a:p>
            <a:r>
              <a:rPr lang="he-IL" dirty="0">
                <a:solidFill>
                  <a:schemeClr val="bg1"/>
                </a:solidFill>
              </a:rPr>
              <a:t>אדי מים</a:t>
            </a:r>
          </a:p>
          <a:p>
            <a:r>
              <a:rPr lang="he-IL" dirty="0">
                <a:solidFill>
                  <a:schemeClr val="bg1"/>
                </a:solidFill>
              </a:rPr>
              <a:t>טיפות מים זעירות</a:t>
            </a:r>
          </a:p>
          <a:p>
            <a:r>
              <a:rPr lang="he-IL" dirty="0">
                <a:solidFill>
                  <a:schemeClr val="bg1"/>
                </a:solidFill>
              </a:rPr>
              <a:t>הסבירו את בחירתכם</a:t>
            </a:r>
          </a:p>
          <a:p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2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62194" y="380791"/>
            <a:ext cx="2447925" cy="647700"/>
          </a:xfrm>
          <a:prstGeom prst="flowChartAlternateProcess">
            <a:avLst/>
          </a:prstGeom>
          <a:noFill/>
          <a:ln w="38100">
            <a:solidFill>
              <a:srgbClr val="FFCB25"/>
            </a:solidFill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תערובת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6806882" y="1388854"/>
            <a:ext cx="4115117" cy="647700"/>
          </a:xfrm>
          <a:prstGeom prst="flowChartAlternateProcess">
            <a:avLst/>
          </a:prstGeom>
          <a:noFill/>
          <a:ln w="38100">
            <a:solidFill>
              <a:srgbClr val="FFCB2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800" b="1" dirty="0">
                <a:solidFill>
                  <a:srgbClr val="FFC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תערובת הומוגנית(אחידה)</a:t>
            </a:r>
            <a:endParaRPr lang="en-US" sz="2800" b="1" dirty="0">
              <a:solidFill>
                <a:srgbClr val="FFCB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1003458" y="1388854"/>
            <a:ext cx="4470718" cy="647700"/>
          </a:xfrm>
          <a:prstGeom prst="flowChartAlternateProcess">
            <a:avLst/>
          </a:prstGeom>
          <a:noFill/>
          <a:ln w="38100">
            <a:solidFill>
              <a:srgbClr val="FFCB2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800" b="1" dirty="0">
                <a:solidFill>
                  <a:srgbClr val="FFC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תערובת הטרוגנית(לא אחידה)</a:t>
            </a:r>
            <a:endParaRPr lang="en-US" sz="2800" b="1" dirty="0">
              <a:solidFill>
                <a:srgbClr val="FFCB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7460296" y="3002701"/>
            <a:ext cx="2808287" cy="647700"/>
          </a:xfrm>
          <a:prstGeom prst="flowChartAlternateProcess">
            <a:avLst/>
          </a:prstGeom>
          <a:noFill/>
          <a:ln w="38100">
            <a:solidFill>
              <a:srgbClr val="FFCB2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אוויר, מי מלח, יין</a:t>
            </a:r>
            <a:endParaRPr lang="en-US" sz="2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490821" y="3002701"/>
            <a:ext cx="3259297" cy="647700"/>
          </a:xfrm>
          <a:prstGeom prst="flowChartAlternateProcess">
            <a:avLst/>
          </a:prstGeom>
          <a:noFill/>
          <a:ln w="38100">
            <a:solidFill>
              <a:srgbClr val="FFCB2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שמן ומים, סלט ירקות</a:t>
            </a:r>
            <a:endParaRPr lang="en-US" sz="2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3927951" y="4311441"/>
            <a:ext cx="4392612" cy="647700"/>
          </a:xfrm>
          <a:prstGeom prst="flowChartAlternateProcess">
            <a:avLst/>
          </a:prstGeom>
          <a:noFill/>
          <a:ln w="38100">
            <a:solidFill>
              <a:srgbClr val="FFCB2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תערובת </a:t>
            </a:r>
            <a:r>
              <a:rPr lang="he-IL" sz="28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קולואידית</a:t>
            </a:r>
            <a:r>
              <a:rPr lang="he-I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e-IL" sz="28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קולואיד</a:t>
            </a:r>
            <a:endParaRPr lang="en-US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3782694" y="5512861"/>
            <a:ext cx="4679950" cy="773430"/>
          </a:xfrm>
          <a:prstGeom prst="flowChartAlternateProcess">
            <a:avLst/>
          </a:prstGeom>
          <a:noFill/>
          <a:ln w="38100">
            <a:solidFill>
              <a:srgbClr val="FFCB2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05" name="AutoShap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2052" idx="2"/>
            <a:endCxn id="2060" idx="0"/>
          </p:cNvCxnSpPr>
          <p:nvPr/>
        </p:nvCxnSpPr>
        <p:spPr bwMode="auto">
          <a:xfrm>
            <a:off x="6086157" y="1028491"/>
            <a:ext cx="38100" cy="328295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AutoShap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2052" idx="2"/>
            <a:endCxn id="2060" idx="0"/>
          </p:cNvCxnSpPr>
          <p:nvPr/>
        </p:nvCxnSpPr>
        <p:spPr bwMode="auto">
          <a:xfrm>
            <a:off x="6086157" y="1028491"/>
            <a:ext cx="38100" cy="328295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" name="AutoShap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2055" idx="2"/>
            <a:endCxn id="2057" idx="0"/>
          </p:cNvCxnSpPr>
          <p:nvPr/>
        </p:nvCxnSpPr>
        <p:spPr bwMode="auto">
          <a:xfrm flipH="1">
            <a:off x="8864440" y="2036554"/>
            <a:ext cx="1" cy="966147"/>
          </a:xfrm>
          <a:prstGeom prst="straightConnector1">
            <a:avLst/>
          </a:prstGeom>
          <a:noFill/>
          <a:ln w="28575">
            <a:solidFill>
              <a:srgbClr val="FFCB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8" name="AutoShap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2052" idx="2"/>
            <a:endCxn id="2060" idx="0"/>
          </p:cNvCxnSpPr>
          <p:nvPr/>
        </p:nvCxnSpPr>
        <p:spPr bwMode="auto">
          <a:xfrm>
            <a:off x="6086157" y="1028491"/>
            <a:ext cx="38100" cy="328295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9" name="AutoShap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2052" idx="2"/>
            <a:endCxn id="2060" idx="0"/>
          </p:cNvCxnSpPr>
          <p:nvPr/>
        </p:nvCxnSpPr>
        <p:spPr bwMode="auto">
          <a:xfrm>
            <a:off x="6086157" y="1028491"/>
            <a:ext cx="38100" cy="3282950"/>
          </a:xfrm>
          <a:prstGeom prst="straightConnector1">
            <a:avLst/>
          </a:prstGeom>
          <a:noFill/>
          <a:ln w="28575">
            <a:solidFill>
              <a:srgbClr val="FFCB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0" name="AutoShap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2060" idx="2"/>
            <a:endCxn id="2061" idx="0"/>
          </p:cNvCxnSpPr>
          <p:nvPr/>
        </p:nvCxnSpPr>
        <p:spPr bwMode="auto">
          <a:xfrm flipH="1">
            <a:off x="6122669" y="4959141"/>
            <a:ext cx="1588" cy="553720"/>
          </a:xfrm>
          <a:prstGeom prst="straightConnector1">
            <a:avLst/>
          </a:prstGeom>
          <a:noFill/>
          <a:ln w="28575">
            <a:solidFill>
              <a:srgbClr val="FFCB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6">
            <a:extLst>
              <a:ext uri="{FF2B5EF4-FFF2-40B4-BE49-F238E27FC236}">
                <a16:creationId xmlns:a16="http://schemas.microsoft.com/office/drawing/2014/main" id="{3892F2AD-EC32-4221-9C9F-F490D5541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20468" y="2001636"/>
            <a:ext cx="1" cy="966147"/>
          </a:xfrm>
          <a:prstGeom prst="straightConnector1">
            <a:avLst/>
          </a:prstGeom>
          <a:noFill/>
          <a:ln w="28575">
            <a:solidFill>
              <a:srgbClr val="FFCB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0365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506BC7-9506-04F6-3116-3C8E58893CC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he-IL" b="1" dirty="0">
                <a:solidFill>
                  <a:srgbClr val="0070C0"/>
                </a:solidFill>
              </a:rPr>
              <a:t>תערובות </a:t>
            </a:r>
            <a:r>
              <a:rPr lang="he-IL" b="1" dirty="0" err="1">
                <a:solidFill>
                  <a:srgbClr val="0070C0"/>
                </a:solidFill>
              </a:rPr>
              <a:t>קולואידיות</a:t>
            </a:r>
            <a:r>
              <a:rPr lang="he-IL" b="1" dirty="0">
                <a:solidFill>
                  <a:srgbClr val="0070C0"/>
                </a:solidFill>
              </a:rPr>
              <a:t>/</a:t>
            </a:r>
            <a:r>
              <a:rPr lang="he-IL" b="1" dirty="0" err="1">
                <a:solidFill>
                  <a:srgbClr val="0070C0"/>
                </a:solidFill>
              </a:rPr>
              <a:t>קולואידים</a:t>
            </a:r>
            <a:r>
              <a:rPr lang="he-IL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71" name="Rectangle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432132"/>
            <a:ext cx="5736785" cy="337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6380252" y="1758802"/>
            <a:ext cx="49225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0070C0"/>
                </a:solidFill>
              </a:rPr>
              <a:t>תערובות של חומרים שאינם מתערבבים זה בזה (כמו שמן ומים);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070C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0070C0"/>
                </a:solidFill>
              </a:rPr>
              <a:t>התערובת מורכבת מחלקיקים בעלי </a:t>
            </a:r>
            <a:r>
              <a:rPr lang="he-IL" sz="2000" dirty="0" err="1">
                <a:solidFill>
                  <a:srgbClr val="0070C0"/>
                </a:solidFill>
              </a:rPr>
              <a:t>מיימדים</a:t>
            </a:r>
            <a:r>
              <a:rPr lang="he-IL" sz="2000" dirty="0">
                <a:solidFill>
                  <a:srgbClr val="0070C0"/>
                </a:solidFill>
              </a:rPr>
              <a:t> זעירים, טיפות זעירות;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070C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0070C0"/>
                </a:solidFill>
              </a:rPr>
              <a:t>התערובת נראית הומוגנית.</a:t>
            </a:r>
          </a:p>
        </p:txBody>
      </p:sp>
    </p:spTree>
    <p:extLst>
      <p:ext uri="{BB962C8B-B14F-4D97-AF65-F5344CB8AC3E}">
        <p14:creationId xmlns:p14="http://schemas.microsoft.com/office/powerpoint/2010/main" val="240231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 descr="coloid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9" r="1" b="1229"/>
          <a:stretch/>
        </p:blipFill>
        <p:spPr bwMode="auto">
          <a:xfrm>
            <a:off x="935421" y="851337"/>
            <a:ext cx="10342179" cy="51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3CCF6-B797-2D2D-4C72-9BBA445C4E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0110" y="-200223"/>
            <a:ext cx="10972800" cy="1143000"/>
          </a:xfrm>
        </p:spPr>
        <p:txBody>
          <a:bodyPr/>
          <a:lstStyle/>
          <a:p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גודל החלקיק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65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E11F9981-5B50-7DE5-E068-20D97F9176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380198"/>
            <a:ext cx="2506845" cy="1143000"/>
          </a:xfrm>
        </p:spPr>
        <p:txBody>
          <a:bodyPr/>
          <a:lstStyle/>
          <a:p>
            <a:r>
              <a:rPr lang="he-IL" dirty="0" err="1"/>
              <a:t>קולואידים</a:t>
            </a:r>
            <a:r>
              <a:rPr lang="he-IL" dirty="0"/>
              <a:t> של חלב</a:t>
            </a:r>
            <a:endParaRPr lang="en-US" dirty="0"/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76802" y="4685079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הגדלה פי 4200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של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חלב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50E2BD5-FD43-DA8C-98B7-53851B37AF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439730" y="451476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50E2BD5-FD43-DA8C-98B7-53851B37AF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5730" y="4406760"/>
                <a:ext cx="108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 descr="קרטון חלב">
            <a:extLst>
              <a:ext uri="{FF2B5EF4-FFF2-40B4-BE49-F238E27FC236}">
                <a16:creationId xmlns:a16="http://schemas.microsoft.com/office/drawing/2014/main" id="{E94CA380-FD54-7348-EA88-533D6C7BED08}"/>
              </a:ext>
            </a:extLst>
          </p:cNvPr>
          <p:cNvGrpSpPr/>
          <p:nvPr/>
        </p:nvGrpSpPr>
        <p:grpSpPr>
          <a:xfrm>
            <a:off x="-34424" y="3121624"/>
            <a:ext cx="2506845" cy="3744515"/>
            <a:chOff x="0" y="3113485"/>
            <a:chExt cx="2506845" cy="3744515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 rotWithShape="1">
            <a:blip r:embed="rId4" cstate="print"/>
            <a:srcRect l="19752" r="19825" b="-1"/>
            <a:stretch/>
          </p:blipFill>
          <p:spPr>
            <a:xfrm>
              <a:off x="0" y="3113485"/>
              <a:ext cx="2506845" cy="3744515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B7491C-323C-4719-F5A6-548237CA22A1}"/>
                </a:ext>
              </a:extLst>
            </p:cNvPr>
            <p:cNvSpPr/>
            <p:nvPr/>
          </p:nvSpPr>
          <p:spPr>
            <a:xfrm>
              <a:off x="857250" y="4034790"/>
              <a:ext cx="365400" cy="37719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תמונה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20361" r="2" b="24064"/>
          <a:stretch/>
        </p:blipFill>
        <p:spPr>
          <a:xfrm>
            <a:off x="3082021" y="380198"/>
            <a:ext cx="8258823" cy="4540568"/>
          </a:xfrm>
          <a:prstGeom prst="rect">
            <a:avLst/>
          </a:prstGeom>
          <a:ln w="1143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8698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" name="תמונה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3055"/>
          <a:stretch/>
        </p:blipFill>
        <p:spPr>
          <a:xfrm>
            <a:off x="307975" y="610259"/>
            <a:ext cx="11437336" cy="5827985"/>
          </a:xfrm>
          <a:prstGeom prst="rect">
            <a:avLst/>
          </a:prstGeom>
        </p:spPr>
      </p:pic>
      <p:sp>
        <p:nvSpPr>
          <p:cNvPr id="12" name="Down Arrow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1028700" y="190501"/>
            <a:ext cx="2886075" cy="24860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אפקט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טינדל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AutoShape 2" descr="תוצאת תמונה עבור ‪koloi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894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5049692" y="182777"/>
            <a:ext cx="5544064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https://www.youtube.com/watch?v=he3jGuh1QXc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תמונה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263120" cy="691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2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01613"/>
            <a:ext cx="8229600" cy="706438"/>
          </a:xfrm>
        </p:spPr>
        <p:txBody>
          <a:bodyPr/>
          <a:lstStyle/>
          <a:p>
            <a:pPr eaLnBrk="1" hangingPunct="1"/>
            <a:r>
              <a:rPr lang="he-IL" altLang="he-IL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Shalechet" pitchFamily="2" charset="0"/>
                <a:cs typeface="BN Shalechet" pitchFamily="2" charset="0"/>
              </a:rPr>
              <a:t>מבנה </a:t>
            </a:r>
            <a:r>
              <a:rPr lang="he-IL" altLang="he-IL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Shalechet" pitchFamily="2" charset="0"/>
                <a:cs typeface="BN Shalechet" pitchFamily="2" charset="0"/>
              </a:rPr>
              <a:t>הקולואיד</a:t>
            </a:r>
            <a:endParaRPr lang="en-US" altLang="he-IL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N Shalechet" pitchFamily="2" charset="0"/>
              <a:cs typeface="BN Shalechet" pitchFamily="2" charset="0"/>
            </a:endParaRPr>
          </a:p>
        </p:txBody>
      </p:sp>
      <p:pic>
        <p:nvPicPr>
          <p:cNvPr id="102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2"/>
            <a:ext cx="12192000" cy="59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1" y="1304925"/>
            <a:ext cx="2808287" cy="647700"/>
          </a:xfrm>
          <a:prstGeom prst="flowChartAlternateProcess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פאזה רציפה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1" y="1304925"/>
            <a:ext cx="3673475" cy="647700"/>
          </a:xfrm>
          <a:prstGeom prst="flowChartAlternateProcess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פאזה מפוזרת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(טיפות זעירות המפוזרות בפאזה הרציפה)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873" y="1304925"/>
            <a:ext cx="1606550" cy="647700"/>
          </a:xfrm>
          <a:prstGeom prst="flowChartAlternateProcess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קולואיד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0" name="Text 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76" y="1200711"/>
            <a:ext cx="504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1" name="Text 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287" y="1200711"/>
            <a:ext cx="48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5080" y="2349499"/>
            <a:ext cx="9615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מים                                    שמן                                  חלב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116DAEC0-F23D-4527-B4D0-AF9F92560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3587" y="3113857"/>
            <a:ext cx="5231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https://www.youtube.com/watch?v=Vt7lN4QPU0k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77801295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215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BN Shalechet</vt:lpstr>
      <vt:lpstr>Bookman Old Style</vt:lpstr>
      <vt:lpstr>Calibri</vt:lpstr>
      <vt:lpstr>Calibri Light</vt:lpstr>
      <vt:lpstr>Rockwell</vt:lpstr>
      <vt:lpstr>ערכת נושא Office</vt:lpstr>
      <vt:lpstr>1_Default Design</vt:lpstr>
      <vt:lpstr>2_Default Design</vt:lpstr>
      <vt:lpstr>Damask</vt:lpstr>
      <vt:lpstr>1_ערכת נושא Office</vt:lpstr>
      <vt:lpstr>עננים, קצפות    ומה שביניהם... </vt:lpstr>
      <vt:lpstr>ניסוי הג'יני</vt:lpstr>
      <vt:lpstr>תערובת</vt:lpstr>
      <vt:lpstr>תערובות קולואידיות/קולואידים:</vt:lpstr>
      <vt:lpstr>גודל החלקיק</vt:lpstr>
      <vt:lpstr>קולואידים של חלב</vt:lpstr>
      <vt:lpstr>אפקט טינדל</vt:lpstr>
      <vt:lpstr>https://www.youtube.com/watch?v=he3jGuh1QXc </vt:lpstr>
      <vt:lpstr>מבנה הקולואיד</vt:lpstr>
      <vt:lpstr>!הכר את הקולואיד משימה אינטראקטיבית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כיתה</dc:creator>
  <cp:lastModifiedBy>Shelly Livne</cp:lastModifiedBy>
  <cp:revision>31</cp:revision>
  <dcterms:created xsi:type="dcterms:W3CDTF">2017-09-14T09:36:21Z</dcterms:created>
  <dcterms:modified xsi:type="dcterms:W3CDTF">2025-12-10T13:35:38Z</dcterms:modified>
</cp:coreProperties>
</file>