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sldIdLst>
    <p:sldId id="256" r:id="rId2"/>
    <p:sldId id="257" r:id="rId3"/>
    <p:sldId id="259" r:id="rId4"/>
    <p:sldId id="258" r:id="rId5"/>
    <p:sldId id="266" r:id="rId6"/>
    <p:sldId id="260" r:id="rId7"/>
    <p:sldId id="261" r:id="rId8"/>
    <p:sldId id="262" r:id="rId9"/>
    <p:sldId id="267" r:id="rId10"/>
    <p:sldId id="265" r:id="rId11"/>
    <p:sldId id="269" r:id="rId12"/>
    <p:sldId id="270" r:id="rId13"/>
    <p:sldId id="272" r:id="rId14"/>
    <p:sldId id="268" r:id="rId15"/>
    <p:sldId id="271" r:id="rId16"/>
    <p:sldId id="264" r:id="rId17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>
            <a:extLst>
              <a:ext uri="{FF2B5EF4-FFF2-40B4-BE49-F238E27FC236}">
                <a16:creationId xmlns:a16="http://schemas.microsoft.com/office/drawing/2014/main" id="{AF369871-9EAA-6B08-5B5B-C3BB73C45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303713"/>
            <a:ext cx="3276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091BC27-3D79-5349-242B-31B0FCC8AD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2988" y="2205038"/>
            <a:ext cx="7772400" cy="1752600"/>
          </a:xfrm>
        </p:spPr>
        <p:txBody>
          <a:bodyPr anchor="t"/>
          <a:lstStyle>
            <a:lvl1pPr algn="ctr">
              <a:lnSpc>
                <a:spcPct val="90000"/>
              </a:lnSpc>
              <a:defRPr/>
            </a:lvl1pPr>
          </a:lstStyle>
          <a:p>
            <a:pPr lvl="0"/>
            <a:r>
              <a:rPr lang="he-IL" altLang="en-US" noProof="0"/>
              <a:t>לחץ כדי לערוך את סגנון הכותרת של תבנית הבסיס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069297E8-AA32-0423-3678-87AA572DCC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5800"/>
            <a:ext cx="6400800" cy="1524000"/>
          </a:xfrm>
        </p:spPr>
        <p:txBody>
          <a:bodyPr anchor="ctr"/>
          <a:lstStyle>
            <a:lvl1pPr marL="0" indent="0" algn="ctr">
              <a:lnSpc>
                <a:spcPct val="80000"/>
              </a:lnSpc>
              <a:buFont typeface="Wingdings" panose="05000000000000000000" pitchFamily="2" charset="2"/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he-IL" altLang="en-US" noProof="0"/>
              <a:t>לחץ כדי לערוך את סגנון כותרת המשנה של תבנית הבסיס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4BC25F1-1219-7CA5-8BF4-3B31E66CD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66800"/>
            <a:ext cx="86868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grpSp>
        <p:nvGrpSpPr>
          <p:cNvPr id="6150" name="Group 6">
            <a:extLst>
              <a:ext uri="{FF2B5EF4-FFF2-40B4-BE49-F238E27FC236}">
                <a16:creationId xmlns:a16="http://schemas.microsoft.com/office/drawing/2014/main" id="{718A7836-7EB3-FC33-7DBB-8EE49E612EE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567363" y="0"/>
            <a:ext cx="3271837" cy="2133600"/>
            <a:chOff x="336" y="0"/>
            <a:chExt cx="2064" cy="1344"/>
          </a:xfrm>
        </p:grpSpPr>
        <p:sp>
          <p:nvSpPr>
            <p:cNvPr id="6151" name="Rectangle 7">
              <a:extLst>
                <a:ext uri="{FF2B5EF4-FFF2-40B4-BE49-F238E27FC236}">
                  <a16:creationId xmlns:a16="http://schemas.microsoft.com/office/drawing/2014/main" id="{EAE4FB60-438A-CF57-E880-B99307445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Rectangle 8">
              <a:extLst>
                <a:ext uri="{FF2B5EF4-FFF2-40B4-BE49-F238E27FC236}">
                  <a16:creationId xmlns:a16="http://schemas.microsoft.com/office/drawing/2014/main" id="{BAC35E82-46B4-B365-8E66-2E0BDB6B4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008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9">
              <a:extLst>
                <a:ext uri="{FF2B5EF4-FFF2-40B4-BE49-F238E27FC236}">
                  <a16:creationId xmlns:a16="http://schemas.microsoft.com/office/drawing/2014/main" id="{0B3A3BEC-D3DE-4D21-0FA0-B4826217B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0">
              <a:extLst>
                <a:ext uri="{FF2B5EF4-FFF2-40B4-BE49-F238E27FC236}">
                  <a16:creationId xmlns:a16="http://schemas.microsoft.com/office/drawing/2014/main" id="{0F1C0D42-F9D8-5C97-CA56-E47C15063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672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1">
              <a:extLst>
                <a:ext uri="{FF2B5EF4-FFF2-40B4-BE49-F238E27FC236}">
                  <a16:creationId xmlns:a16="http://schemas.microsoft.com/office/drawing/2014/main" id="{5ECBE187-1ECD-0450-8DC1-676AA4B72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3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2">
              <a:extLst>
                <a:ext uri="{FF2B5EF4-FFF2-40B4-BE49-F238E27FC236}">
                  <a16:creationId xmlns:a16="http://schemas.microsoft.com/office/drawing/2014/main" id="{35AE06C3-2825-BB46-DF30-60B1C4097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0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7" name="Group 13">
            <a:extLst>
              <a:ext uri="{FF2B5EF4-FFF2-40B4-BE49-F238E27FC236}">
                <a16:creationId xmlns:a16="http://schemas.microsoft.com/office/drawing/2014/main" id="{58AA142D-D070-FDA3-502D-3B06CD4C66A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562600" y="0"/>
            <a:ext cx="3271838" cy="2133600"/>
            <a:chOff x="2736" y="96"/>
            <a:chExt cx="2064" cy="1344"/>
          </a:xfrm>
        </p:grpSpPr>
        <p:sp>
          <p:nvSpPr>
            <p:cNvPr id="6158" name="Rectangle 14">
              <a:extLst>
                <a:ext uri="{FF2B5EF4-FFF2-40B4-BE49-F238E27FC236}">
                  <a16:creationId xmlns:a16="http://schemas.microsoft.com/office/drawing/2014/main" id="{81E07B76-3E50-3741-A9AF-062B67084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768"/>
              <a:ext cx="336" cy="336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>
              <a:extLst>
                <a:ext uri="{FF2B5EF4-FFF2-40B4-BE49-F238E27FC236}">
                  <a16:creationId xmlns:a16="http://schemas.microsoft.com/office/drawing/2014/main" id="{FC15D825-4BF0-30CA-CD4A-D0426BC3D8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1104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16">
              <a:extLst>
                <a:ext uri="{FF2B5EF4-FFF2-40B4-BE49-F238E27FC236}">
                  <a16:creationId xmlns:a16="http://schemas.microsoft.com/office/drawing/2014/main" id="{62C11CB3-55B7-BDFB-5542-682EE922D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432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Rectangle 17">
              <a:extLst>
                <a:ext uri="{FF2B5EF4-FFF2-40B4-BE49-F238E27FC236}">
                  <a16:creationId xmlns:a16="http://schemas.microsoft.com/office/drawing/2014/main" id="{79392A51-4B3B-F77D-6039-6CB4F2A51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768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>
              <a:extLst>
                <a:ext uri="{FF2B5EF4-FFF2-40B4-BE49-F238E27FC236}">
                  <a16:creationId xmlns:a16="http://schemas.microsoft.com/office/drawing/2014/main" id="{C725918C-B673-A9A7-4DE6-F107798C2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432"/>
              <a:ext cx="336" cy="336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>
              <a:extLst>
                <a:ext uri="{FF2B5EF4-FFF2-40B4-BE49-F238E27FC236}">
                  <a16:creationId xmlns:a16="http://schemas.microsoft.com/office/drawing/2014/main" id="{79B5F053-2C00-17B4-9BD4-92643792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96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Rectangle 20">
            <a:extLst>
              <a:ext uri="{FF2B5EF4-FFF2-40B4-BE49-F238E27FC236}">
                <a16:creationId xmlns:a16="http://schemas.microsoft.com/office/drawing/2014/main" id="{EAFBE3C9-3524-8B9F-D4E3-63B5C952C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1863" y="4191000"/>
            <a:ext cx="211137" cy="21113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sp>
        <p:nvSpPr>
          <p:cNvPr id="6165" name="Rectangle 21">
            <a:extLst>
              <a:ext uri="{FF2B5EF4-FFF2-40B4-BE49-F238E27FC236}">
                <a16:creationId xmlns:a16="http://schemas.microsoft.com/office/drawing/2014/main" id="{4B5CEF1B-95ED-F140-5795-FAB872CBD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7063" y="4191000"/>
            <a:ext cx="211137" cy="211138"/>
          </a:xfrm>
          <a:prstGeom prst="rect">
            <a:avLst/>
          </a:prstGeom>
          <a:solidFill>
            <a:schemeClr val="bg2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sp>
        <p:nvSpPr>
          <p:cNvPr id="6166" name="Rectangle 22">
            <a:extLst>
              <a:ext uri="{FF2B5EF4-FFF2-40B4-BE49-F238E27FC236}">
                <a16:creationId xmlns:a16="http://schemas.microsoft.com/office/drawing/2014/main" id="{54A28A29-1F95-1B48-01A9-DFE9F70A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63" y="4191000"/>
            <a:ext cx="211137" cy="21113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sp>
        <p:nvSpPr>
          <p:cNvPr id="6167" name="Rectangle 23">
            <a:extLst>
              <a:ext uri="{FF2B5EF4-FFF2-40B4-BE49-F238E27FC236}">
                <a16:creationId xmlns:a16="http://schemas.microsoft.com/office/drawing/2014/main" id="{FB5AD884-C3ED-F1FC-7088-F115662F18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762000" y="6507163"/>
            <a:ext cx="18288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68" name="Rectangle 24">
            <a:extLst>
              <a:ext uri="{FF2B5EF4-FFF2-40B4-BE49-F238E27FC236}">
                <a16:creationId xmlns:a16="http://schemas.microsoft.com/office/drawing/2014/main" id="{B209BC02-0671-5035-1B46-1EF01989203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4876800" y="65071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69" name="Rectangle 25">
            <a:extLst>
              <a:ext uri="{FF2B5EF4-FFF2-40B4-BE49-F238E27FC236}">
                <a16:creationId xmlns:a16="http://schemas.microsoft.com/office/drawing/2014/main" id="{96B99F1A-0217-AC3E-5AFB-2CC4F499F2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2590800" y="6172200"/>
            <a:ext cx="762000" cy="609600"/>
          </a:xfrm>
        </p:spPr>
        <p:txBody>
          <a:bodyPr/>
          <a:lstStyle>
            <a:lvl1pPr>
              <a:defRPr sz="3200"/>
            </a:lvl1pPr>
          </a:lstStyle>
          <a:p>
            <a:fld id="{EE09341C-2A6A-42D0-B91B-EC585918749E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B1DE-DC57-929E-3706-A880C4F98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A6C730-5EC4-7F50-C474-3B33C5587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8BE5C-1E86-4C3A-EFC3-7561510F5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461E1-D59D-1909-6F09-716C66288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50451-52D8-4146-95A0-3E6CF437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7F66B-3258-45AB-9D2A-58F5C7282EC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03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32025D-A612-F91B-DEA1-408E23674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000750" y="1219200"/>
            <a:ext cx="17716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A093D-8577-0363-9D14-7033DFED7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219200"/>
            <a:ext cx="5162550" cy="495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95D94-2116-0595-8F38-ECF57BEC4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AE2F9-EA24-1AB8-5895-8D826988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8E3F-55F5-C85C-BCC2-C400F3E2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08657-1554-4015-89DE-A5F860CBF668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0536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4A1CB-E871-29B5-9759-806DFCE79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19200"/>
            <a:ext cx="7086600" cy="1447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EAA3C-515D-94D7-83FF-BC642080358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819400"/>
            <a:ext cx="346710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A1330-EC6D-0756-61B2-CD8140CC7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5300" y="2819400"/>
            <a:ext cx="346710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F999C-DD75-4298-3C24-E124D6A2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507163"/>
            <a:ext cx="18288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3D0E7-425A-89FA-DC1B-9F84889B9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600" y="65071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9E46B-B564-F125-EFA8-8DFC73E0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90800" y="6248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fld id="{A400592A-1C40-45CF-9554-E7EDC80C711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255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78B7-0845-D379-B73C-C3B08E010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19200"/>
            <a:ext cx="7086600" cy="1447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EEC587B3-2327-F606-85ED-4AA823885C2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85800" y="2819400"/>
            <a:ext cx="7086600" cy="3352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DCD6E-14DC-6E05-CB54-44520B686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507163"/>
            <a:ext cx="18288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103D8-D799-DC35-0976-FF18CA001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0600" y="6507163"/>
            <a:ext cx="2895600" cy="274637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6ECB5-CFCD-CA17-173E-B6D29B55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90800" y="6248400"/>
            <a:ext cx="762000" cy="609600"/>
          </a:xfrm>
        </p:spPr>
        <p:txBody>
          <a:bodyPr/>
          <a:lstStyle>
            <a:lvl1pPr>
              <a:defRPr/>
            </a:lvl1pPr>
          </a:lstStyle>
          <a:p>
            <a:fld id="{7D645BA5-1B9D-468C-BA77-D88B63D3E9A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52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00F7-4F64-0B2F-21FE-A6AB9C19E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3E477-C439-E227-8DBD-D20770453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014B3-B2DF-319D-9A59-A805538F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0F080-F481-D499-72BC-C066A18F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321CC-AC5B-57C1-4684-7F4878026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A43CF-22CE-419A-A10F-06D9F2F5644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17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F6635-7AF1-DD21-A43D-2C780251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C8063-D50E-C062-65B2-AE5C59960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A9574-33F9-2BFE-FCE1-991C3119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0DD28-26C8-6132-BCE1-F58708F3A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6D17B-8E4F-98B7-D162-734BAEBF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FE80E-97CD-4B87-96FC-30C6FF3540D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2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9373-81AB-D12D-61EA-0836707EB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3B8B-B9B6-EF69-1C48-FA87C8B01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819400"/>
            <a:ext cx="346710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43C42-103E-FE75-0363-8B33AE4BE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05300" y="2819400"/>
            <a:ext cx="346710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759D5-AE0F-44D8-58A3-83DCC30A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27071-C807-BEC7-A5C7-8F6EDD86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596DB-607F-D11A-C064-E8DC644D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04911-354F-4022-812F-324E0AC7EC9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71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1DBC5-33DE-6D2F-A5EC-6B47716A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774E5-7432-8E17-DEC0-A6C26AAA2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C8414-4C56-7906-658C-E1E9FEEEB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D29E3-16B0-1B02-A983-7EBCDB619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8BE4DA-EA1F-1531-B917-EFDB78FB9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5B13D7-0E13-8DEE-A2CF-A68DD1037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0D44C7-9A05-733B-CCCB-E495BB66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F054AD-D7D5-8D1A-4461-B0AF9444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A8F04-C042-4987-AB8A-4E09D556003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37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6245B-5436-00FC-7E8F-EB54084B5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B55FEB-5D61-0DFA-CE1E-C42D1A497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4417C-3F54-9507-A505-03A6AC9DA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046C0B-670B-2906-5CE0-BDC2CB0A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3216F-2A80-4F52-A1BF-6EE1041546E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42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EA5487-4AD3-18AC-3C80-4B7CAB85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3E2A46-D44B-653F-A42B-35348DE3F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396623-BD9F-91BA-CDE8-D1A1FA6E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5030B-8870-42E9-AFDB-D87F41D07FE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30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742D1-3860-CC71-6CDE-5A7D256A9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AE680-C0A3-2D59-5104-425F2F023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4C799-8B0C-87C0-0C03-6D28E7AEA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8A51C-6E5B-02A2-9773-2BD9AE05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7C24D-C81A-7698-5489-4CF0B76B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1D36F-E056-651D-AFA0-39ABEDDE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9B131-8516-4C1B-A121-5AD4E3EA60B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6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A8C79-DDF8-E933-CB32-CD0BEF1B1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B2BCB-A072-C84A-01FB-D2DFEC357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D84B1-6E30-34E2-3769-AF4900FA4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35CF33-AC92-8E14-2A25-9330ACA2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C3445-ABB1-C2E6-415B-F41EAF648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1F856-6280-439F-841C-9ACE7825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298A1-BD15-4BF1-B772-CD29F071A7B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9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880EA0B-5BEB-544B-9CE7-D86F8BFD32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819400"/>
            <a:ext cx="70866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הבסיס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3D269A9-822E-7F81-7363-5B0CECB11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755650"/>
            <a:ext cx="5867400" cy="76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2E88BDC-DF4D-A8CA-3C6A-46766C7BD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962400"/>
            <a:ext cx="381000" cy="38100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08CF7CBD-8D44-F86B-FD87-941E1A83E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57600"/>
            <a:ext cx="381000" cy="381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rtl="0"/>
            <a:endParaRPr lang="en-US" altLang="en-US" sz="2400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652FF02E-F3DD-7822-0915-EEE4D8AD186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2286000"/>
            <a:ext cx="1066800" cy="1066800"/>
            <a:chOff x="5040" y="1440"/>
            <a:chExt cx="672" cy="672"/>
          </a:xfrm>
        </p:grpSpPr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E9FF3FA2-2899-C79C-35B8-FE7C6BA19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6" y="1440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:a16="http://schemas.microsoft.com/office/drawing/2014/main" id="{4B8413D0-26EC-1B38-D4F1-28ED6794C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776"/>
              <a:ext cx="336" cy="336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DD760750-D571-D7C2-2BEC-D563549D6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6" y="1440"/>
              <a:ext cx="336" cy="336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A28CB863-7F60-3F06-B557-9FB31BD78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1776"/>
              <a:ext cx="336" cy="336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3" name="Rectangle 13">
            <a:extLst>
              <a:ext uri="{FF2B5EF4-FFF2-40B4-BE49-F238E27FC236}">
                <a16:creationId xmlns:a16="http://schemas.microsoft.com/office/drawing/2014/main" id="{8743A1F6-63E7-3DD6-FB8C-D54419D30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086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את סגנון הכותרת של תבנית הבסיס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F00EF7DC-25C3-7F6B-B525-A0BB4892D5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07163"/>
            <a:ext cx="1828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380D5E2C-0275-F046-C96E-CF928FB6F19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00600" y="6507163"/>
            <a:ext cx="28956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kumimoji="0" sz="12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CF8F6A09-C88F-FA52-09BE-CD9B699191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90800" y="6248400"/>
            <a:ext cx="762000" cy="6096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>
              <a:defRPr kumimoji="0" sz="2800" b="1">
                <a:solidFill>
                  <a:schemeClr val="bg1"/>
                </a:solidFill>
                <a:latin typeface="+mn-lt"/>
              </a:defRPr>
            </a:lvl1pPr>
          </a:lstStyle>
          <a:p>
            <a:fld id="{09B31786-3E14-4B5E-BA50-67C0EE7EF9EC}" type="slidenum">
              <a:rPr lang="he-IL" altLang="en-US"/>
              <a:pPr/>
              <a:t>‹#›</a:t>
            </a:fld>
            <a:endParaRPr lang="en-US" altLang="en-US"/>
          </a:p>
        </p:txBody>
      </p:sp>
      <p:grpSp>
        <p:nvGrpSpPr>
          <p:cNvPr id="5137" name="Group 17">
            <a:extLst>
              <a:ext uri="{FF2B5EF4-FFF2-40B4-BE49-F238E27FC236}">
                <a16:creationId xmlns:a16="http://schemas.microsoft.com/office/drawing/2014/main" id="{A1143DBC-5FB5-9D24-6007-328C04B06D05}"/>
              </a:ext>
            </a:extLst>
          </p:cNvPr>
          <p:cNvGrpSpPr>
            <a:grpSpLocks/>
          </p:cNvGrpSpPr>
          <p:nvPr/>
        </p:nvGrpSpPr>
        <p:grpSpPr bwMode="auto">
          <a:xfrm>
            <a:off x="6907213" y="188913"/>
            <a:ext cx="2057400" cy="1295400"/>
            <a:chOff x="3888" y="96"/>
            <a:chExt cx="1296" cy="816"/>
          </a:xfrm>
        </p:grpSpPr>
        <p:sp>
          <p:nvSpPr>
            <p:cNvPr id="5138" name="Rectangle 18">
              <a:extLst>
                <a:ext uri="{FF2B5EF4-FFF2-40B4-BE49-F238E27FC236}">
                  <a16:creationId xmlns:a16="http://schemas.microsoft.com/office/drawing/2014/main" id="{E4D57623-BE3E-46BC-2355-956BBE51F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36"/>
              <a:ext cx="240" cy="240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39" name="Rectangle 19">
              <a:extLst>
                <a:ext uri="{FF2B5EF4-FFF2-40B4-BE49-F238E27FC236}">
                  <a16:creationId xmlns:a16="http://schemas.microsoft.com/office/drawing/2014/main" id="{59445DBF-CB10-7DFD-FF4D-99BE69E06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672"/>
              <a:ext cx="240" cy="240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40" name="Rectangle 20">
              <a:extLst>
                <a:ext uri="{FF2B5EF4-FFF2-40B4-BE49-F238E27FC236}">
                  <a16:creationId xmlns:a16="http://schemas.microsoft.com/office/drawing/2014/main" id="{A1DE39CD-C94E-B8A5-AAD8-B6AC50F37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432"/>
              <a:ext cx="240" cy="240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99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41" name="Rectangle 21">
              <a:extLst>
                <a:ext uri="{FF2B5EF4-FFF2-40B4-BE49-F238E27FC236}">
                  <a16:creationId xmlns:a16="http://schemas.microsoft.com/office/drawing/2014/main" id="{0A93EC50-B8FE-338C-6201-42DF3577B4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96"/>
              <a:ext cx="240" cy="240"/>
            </a:xfrm>
            <a:prstGeom prst="rect">
              <a:avLst/>
            </a:prstGeom>
            <a:noFill/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endParaRPr lang="en-US" altLang="en-US" sz="2400"/>
            </a:p>
          </p:txBody>
        </p:sp>
        <p:sp>
          <p:nvSpPr>
            <p:cNvPr id="5142" name="Rectangle 22">
              <a:extLst>
                <a:ext uri="{FF2B5EF4-FFF2-40B4-BE49-F238E27FC236}">
                  <a16:creationId xmlns:a16="http://schemas.microsoft.com/office/drawing/2014/main" id="{F6CF31CB-C918-E749-3C4C-E5A6AFD39B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128" y="336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Rectangle 23">
              <a:extLst>
                <a:ext uri="{FF2B5EF4-FFF2-40B4-BE49-F238E27FC236}">
                  <a16:creationId xmlns:a16="http://schemas.microsoft.com/office/drawing/2014/main" id="{0BE3CAD2-2291-800C-201D-055CF2B581A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944" y="672"/>
              <a:ext cx="24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24">
              <a:extLst>
                <a:ext uri="{FF2B5EF4-FFF2-40B4-BE49-F238E27FC236}">
                  <a16:creationId xmlns:a16="http://schemas.microsoft.com/office/drawing/2014/main" id="{C8D4978A-A8B3-6B51-32B7-E1C7D6FFD0D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704" y="432"/>
              <a:ext cx="240" cy="240"/>
            </a:xfrm>
            <a:prstGeom prst="rect">
              <a:avLst/>
            </a:prstGeom>
            <a:solidFill>
              <a:schemeClr val="tx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Rectangle 25">
              <a:extLst>
                <a:ext uri="{FF2B5EF4-FFF2-40B4-BE49-F238E27FC236}">
                  <a16:creationId xmlns:a16="http://schemas.microsoft.com/office/drawing/2014/main" id="{87A01CD4-68D3-8317-F9BB-1BB01EE1275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888" y="96"/>
              <a:ext cx="240" cy="240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r" rtl="1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r" rtl="1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7234C513-BA85-7DFC-F13B-7B8F40E4F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765175"/>
            <a:ext cx="8064500" cy="1447800"/>
          </a:xfrm>
        </p:spPr>
        <p:txBody>
          <a:bodyPr/>
          <a:lstStyle/>
          <a:p>
            <a:pPr algn="ctr"/>
            <a:r>
              <a:rPr lang="he-IL" altLang="en-US" b="1"/>
              <a:t>הקניית מיומנויות חשיבה מסדר גבוה </a:t>
            </a:r>
            <a:endParaRPr lang="en-US" altLang="en-US" b="1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D412A5B0-2FC7-4962-1F73-F57CB7C926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95850" y="3716338"/>
            <a:ext cx="4248150" cy="8255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he-IL" altLang="en-US" sz="4000" b="1"/>
              <a:t>מיומנות  ההשוואה</a:t>
            </a:r>
            <a:endParaRPr lang="en-US" altLang="en-US" sz="4000" b="1"/>
          </a:p>
        </p:txBody>
      </p:sp>
      <p:grpSp>
        <p:nvGrpSpPr>
          <p:cNvPr id="2064" name="Group 16">
            <a:extLst>
              <a:ext uri="{FF2B5EF4-FFF2-40B4-BE49-F238E27FC236}">
                <a16:creationId xmlns:a16="http://schemas.microsoft.com/office/drawing/2014/main" id="{F351A205-F579-2355-89D1-73FC2165D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3644900"/>
            <a:ext cx="2232025" cy="2663825"/>
            <a:chOff x="839" y="2387"/>
            <a:chExt cx="1406" cy="1678"/>
          </a:xfrm>
        </p:grpSpPr>
        <p:pic>
          <p:nvPicPr>
            <p:cNvPr id="2057" name="Picture 9">
              <a:extLst>
                <a:ext uri="{FF2B5EF4-FFF2-40B4-BE49-F238E27FC236}">
                  <a16:creationId xmlns:a16="http://schemas.microsoft.com/office/drawing/2014/main" id="{67F4786C-ABD4-F9B5-0BE1-869A56CC04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2387"/>
              <a:ext cx="1134" cy="16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58" name="Text Box 10">
              <a:extLst>
                <a:ext uri="{FF2B5EF4-FFF2-40B4-BE49-F238E27FC236}">
                  <a16:creationId xmlns:a16="http://schemas.microsoft.com/office/drawing/2014/main" id="{47FA0719-07B6-7135-5E3D-1B6CFD49F7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" y="2523"/>
              <a:ext cx="3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3200" b="1">
                  <a:solidFill>
                    <a:srgbClr val="FFFF00"/>
                  </a:solidFill>
                </a:rPr>
                <a:t>?</a:t>
              </a:r>
              <a:endParaRPr lang="en-US" altLang="en-US" sz="3200" b="1">
                <a:solidFill>
                  <a:srgbClr val="FFFF00"/>
                </a:solidFill>
              </a:endParaRPr>
            </a:p>
          </p:txBody>
        </p:sp>
        <p:sp>
          <p:nvSpPr>
            <p:cNvPr id="2059" name="Text Box 11">
              <a:extLst>
                <a:ext uri="{FF2B5EF4-FFF2-40B4-BE49-F238E27FC236}">
                  <a16:creationId xmlns:a16="http://schemas.microsoft.com/office/drawing/2014/main" id="{ACBE76DF-A322-62DA-3ABF-6BCA5894BD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5" y="2659"/>
              <a:ext cx="3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3200" b="1">
                  <a:solidFill>
                    <a:srgbClr val="FFFF00"/>
                  </a:solidFill>
                </a:rPr>
                <a:t>?</a:t>
              </a:r>
              <a:endParaRPr lang="en-US" altLang="en-US" sz="3200" b="1">
                <a:solidFill>
                  <a:srgbClr val="FFFF00"/>
                </a:solidFill>
              </a:endParaRPr>
            </a:p>
          </p:txBody>
        </p:sp>
        <p:sp>
          <p:nvSpPr>
            <p:cNvPr id="2060" name="Text Box 12">
              <a:extLst>
                <a:ext uri="{FF2B5EF4-FFF2-40B4-BE49-F238E27FC236}">
                  <a16:creationId xmlns:a16="http://schemas.microsoft.com/office/drawing/2014/main" id="{F419ADAD-60F4-DB40-430F-8BB465779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6" y="2477"/>
              <a:ext cx="3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3200" b="1">
                  <a:solidFill>
                    <a:srgbClr val="FFFF00"/>
                  </a:solidFill>
                </a:rPr>
                <a:t>?</a:t>
              </a:r>
              <a:endParaRPr lang="en-US" altLang="en-US" sz="3200" b="1">
                <a:solidFill>
                  <a:srgbClr val="FFFF00"/>
                </a:solidFill>
              </a:endParaRPr>
            </a:p>
          </p:txBody>
        </p:sp>
        <p:sp>
          <p:nvSpPr>
            <p:cNvPr id="2061" name="Text Box 13">
              <a:extLst>
                <a:ext uri="{FF2B5EF4-FFF2-40B4-BE49-F238E27FC236}">
                  <a16:creationId xmlns:a16="http://schemas.microsoft.com/office/drawing/2014/main" id="{C4DA0F3A-7ADC-CBCE-9DAA-9EBB62053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2795"/>
              <a:ext cx="31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3200" b="1">
                  <a:solidFill>
                    <a:srgbClr val="FFFF00"/>
                  </a:solidFill>
                </a:rPr>
                <a:t>?</a:t>
              </a:r>
              <a:endParaRPr lang="en-US" altLang="en-US" sz="3200" b="1">
                <a:solidFill>
                  <a:srgbClr val="FFFF00"/>
                </a:solidFill>
              </a:endParaRPr>
            </a:p>
          </p:txBody>
        </p:sp>
      </p:grpSp>
      <p:sp>
        <p:nvSpPr>
          <p:cNvPr id="2062" name="AutoShape 14">
            <a:extLst>
              <a:ext uri="{FF2B5EF4-FFF2-40B4-BE49-F238E27FC236}">
                <a16:creationId xmlns:a16="http://schemas.microsoft.com/office/drawing/2014/main" id="{2FAF049B-FB3F-97F8-39FC-1C7F0654A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2133600"/>
            <a:ext cx="2592388" cy="1584325"/>
          </a:xfrm>
          <a:prstGeom prst="cloudCallout">
            <a:avLst>
              <a:gd name="adj1" fmla="val -77861"/>
              <a:gd name="adj2" fmla="val 6903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altLang="en-US" sz="2400"/>
          </a:p>
        </p:txBody>
      </p:sp>
      <p:sp>
        <p:nvSpPr>
          <p:cNvPr id="2063" name="Text Box 15">
            <a:extLst>
              <a:ext uri="{FF2B5EF4-FFF2-40B4-BE49-F238E27FC236}">
                <a16:creationId xmlns:a16="http://schemas.microsoft.com/office/drawing/2014/main" id="{79730183-1D8D-064D-9B8D-61C667AFC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781300"/>
            <a:ext cx="24495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 b="1">
                <a:solidFill>
                  <a:schemeClr val="bg1"/>
                </a:solidFill>
              </a:rPr>
              <a:t>דומה או שונה?</a:t>
            </a:r>
            <a:endParaRPr lang="en-US" altLang="en-US" sz="2800" b="1">
              <a:solidFill>
                <a:schemeClr val="bg1"/>
              </a:solidFill>
            </a:endParaRPr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73E8A216-5D90-92F8-E022-55CBB281A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0" y="4508500"/>
            <a:ext cx="403225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600" b="1"/>
              <a:t>דבורה קצביץ</a:t>
            </a:r>
          </a:p>
          <a:p>
            <a:pPr algn="ctr">
              <a:spcBef>
                <a:spcPct val="50000"/>
              </a:spcBef>
            </a:pPr>
            <a:r>
              <a:rPr lang="he-IL" altLang="en-US" sz="2800" b="1"/>
              <a:t>מכון ויצמן למדע</a:t>
            </a:r>
            <a:endParaRPr lang="en-US" altLang="en-US" sz="2400" b="1"/>
          </a:p>
        </p:txBody>
      </p:sp>
      <p:sp>
        <p:nvSpPr>
          <p:cNvPr id="2065" name="Text Box 17">
            <a:extLst>
              <a:ext uri="{FF2B5EF4-FFF2-40B4-BE49-F238E27FC236}">
                <a16:creationId xmlns:a16="http://schemas.microsoft.com/office/drawing/2014/main" id="{4B799797-3B7C-3DCB-26CC-9A92213EA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6237288"/>
            <a:ext cx="824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400"/>
              <a:t>מבוסס על "מיזוג החשיבה בלמידה", חוברת 3, מכון ברנקו וייס 2001</a:t>
            </a:r>
            <a:endParaRPr lang="en-US" alt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8" name="Rectangle 14">
            <a:extLst>
              <a:ext uri="{FF2B5EF4-FFF2-40B4-BE49-F238E27FC236}">
                <a16:creationId xmlns:a16="http://schemas.microsoft.com/office/drawing/2014/main" id="{82A056E8-CBA9-79EC-0A37-D41EE4E253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115888"/>
            <a:ext cx="6480175" cy="7207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למי טמפ' רתיחה גבוהה יותר?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6399" name="Group 15">
            <a:extLst>
              <a:ext uri="{FF2B5EF4-FFF2-40B4-BE49-F238E27FC236}">
                <a16:creationId xmlns:a16="http://schemas.microsoft.com/office/drawing/2014/main" id="{B5E690F9-8B22-BE8D-22E7-DBAF7875F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5191"/>
              </p:ext>
            </p:extLst>
          </p:nvPr>
        </p:nvGraphicFramePr>
        <p:xfrm>
          <a:off x="1547813" y="2060575"/>
          <a:ext cx="6096000" cy="3960814"/>
        </p:xfrm>
        <a:graphic>
          <a:graphicData uri="http://schemas.openxmlformats.org/drawingml/2006/table">
            <a:tbl>
              <a:tblPr rtl="1" firstRow="1"/>
              <a:tblGrid>
                <a:gridCol w="2206625">
                  <a:extLst>
                    <a:ext uri="{9D8B030D-6E8A-4147-A177-3AD203B41FA5}">
                      <a16:colId xmlns:a16="http://schemas.microsoft.com/office/drawing/2014/main" val="1106094713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708477904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663540361"/>
                    </a:ext>
                  </a:extLst>
                </a:gridCol>
              </a:tblGrid>
              <a:tr h="687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CCl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490356"/>
                  </a:ext>
                </a:extLst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077691"/>
                  </a:ext>
                </a:extLst>
              </a:tr>
              <a:tr h="809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032799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738280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957687"/>
                  </a:ext>
                </a:extLst>
              </a:tr>
            </a:tbl>
          </a:graphicData>
        </a:graphic>
      </p:graphicFrame>
      <p:sp>
        <p:nvSpPr>
          <p:cNvPr id="16425" name="Text Box 41">
            <a:extLst>
              <a:ext uri="{FF2B5EF4-FFF2-40B4-BE49-F238E27FC236}">
                <a16:creationId xmlns:a16="http://schemas.microsoft.com/office/drawing/2014/main" id="{05DD6FA4-6556-0AAD-30A8-602127554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1341438"/>
            <a:ext cx="302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 b="1"/>
              <a:t>טבלת השוואה</a:t>
            </a:r>
            <a:endParaRPr lang="en-US" altLang="en-US" sz="24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18603A-5EDC-6B1F-D89D-48B3937824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2492375"/>
            <a:ext cx="7697788" cy="1901825"/>
          </a:xfrm>
        </p:spPr>
        <p:txBody>
          <a:bodyPr/>
          <a:lstStyle/>
          <a:p>
            <a:r>
              <a:rPr lang="he-IL" altLang="en-US" sz="2800" b="1" i="1"/>
              <a:t>בין מולקולות הברום </a:t>
            </a:r>
            <a:r>
              <a:rPr lang="en-US" altLang="en-US" sz="2800" b="1" i="1"/>
              <a:t>(Br</a:t>
            </a:r>
            <a:r>
              <a:rPr lang="en-US" altLang="en-US" sz="2800" b="1" i="1" baseline="-25000"/>
              <a:t>2</a:t>
            </a:r>
            <a:r>
              <a:rPr lang="en-US" altLang="en-US" sz="2800" b="1" i="1"/>
              <a:t>)</a:t>
            </a:r>
            <a:r>
              <a:rPr lang="he-IL" altLang="en-US" sz="2800" b="1" i="1"/>
              <a:t> במצב צבירה נוזלי קיימים קשרי ו.ד.ו. </a:t>
            </a:r>
            <a:br>
              <a:rPr lang="he-IL" altLang="en-US" sz="2800" b="1" i="1"/>
            </a:br>
            <a:r>
              <a:rPr lang="he-IL" altLang="en-US" sz="2800" b="1" i="1"/>
              <a:t>הסבירו מהם ההבדלים בין הקשר בתוך מולקולת הברום לבין הקשר בין מולקולות ברום סמוכות.</a:t>
            </a:r>
            <a:endParaRPr lang="en-US" altLang="en-US" sz="2800" b="1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B0B28D5-9B31-842F-C9BE-AC173F13E5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6" y="978705"/>
            <a:ext cx="3486150" cy="863600"/>
          </a:xfrm>
        </p:spPr>
        <p:txBody>
          <a:bodyPr/>
          <a:lstStyle/>
          <a:p>
            <a:r>
              <a:rPr lang="he-IL" altLang="en-US" sz="3200" b="1" dirty="0"/>
              <a:t>טבלת השוואה</a:t>
            </a:r>
            <a:endParaRPr lang="en-US" altLang="en-US" sz="3200" b="1" dirty="0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C61EFA2D-6676-85A6-3D8A-7BDD2B1CA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413" y="6005513"/>
            <a:ext cx="25654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kumimoji="0" lang="he-IL" altLang="en-US" sz="2000"/>
              <a:t>כיווניות</a:t>
            </a:r>
            <a:endParaRPr kumimoji="0" lang="en-US" altLang="en-US" sz="2000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EBA9BB3B-3D95-8A5C-7A71-09453F450D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6005513"/>
            <a:ext cx="24288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F6CD72FB-1551-8571-A638-62F21E9D1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6005513"/>
            <a:ext cx="20923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0AE06202-B038-89D5-71E3-CB951804E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413" y="5313363"/>
            <a:ext cx="2565400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kumimoji="0" lang="he-IL" altLang="en-US" sz="2000"/>
              <a:t>מרחק בין החלקיקים</a:t>
            </a:r>
            <a:endParaRPr kumimoji="0" lang="en-US" altLang="en-US" sz="2000"/>
          </a:p>
        </p:txBody>
      </p:sp>
      <p:sp>
        <p:nvSpPr>
          <p:cNvPr id="24584" name="Rectangle 8">
            <a:extLst>
              <a:ext uri="{FF2B5EF4-FFF2-40B4-BE49-F238E27FC236}">
                <a16:creationId xmlns:a16="http://schemas.microsoft.com/office/drawing/2014/main" id="{D8B9A6E0-873B-33C5-3CEB-612F89DBC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5313363"/>
            <a:ext cx="2428875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0514EB75-78CB-FE6A-3DD8-78C8C0B21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5313363"/>
            <a:ext cx="2092325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F3C13F34-36A4-6A3C-7741-8E385DC2A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413" y="4737100"/>
            <a:ext cx="2565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kumimoji="0" lang="he-IL" altLang="en-US" sz="2000"/>
              <a:t>חוזק הקשר</a:t>
            </a:r>
            <a:endParaRPr kumimoji="0" lang="en-US" altLang="en-US" sz="2000"/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5ECCC9A9-F397-CE52-51C1-22B7590F07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6538" y="4737100"/>
            <a:ext cx="242887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BFA195BA-A2D2-FB48-9F8E-6EAA2AA91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737100"/>
            <a:ext cx="209232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16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kumimoji="0" lang="en-US" altLang="en-US" sz="2000"/>
          </a:p>
        </p:txBody>
      </p:sp>
      <p:grpSp>
        <p:nvGrpSpPr>
          <p:cNvPr id="24589" name="Group 13">
            <a:extLst>
              <a:ext uri="{FF2B5EF4-FFF2-40B4-BE49-F238E27FC236}">
                <a16:creationId xmlns:a16="http://schemas.microsoft.com/office/drawing/2014/main" id="{B7E2EC00-D73A-F7A3-1A26-5B82A4F1F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4160838"/>
            <a:ext cx="7086600" cy="576262"/>
            <a:chOff x="431" y="2621"/>
            <a:chExt cx="4464" cy="363"/>
          </a:xfrm>
        </p:grpSpPr>
        <p:sp>
          <p:nvSpPr>
            <p:cNvPr id="24590" name="Rectangle 14">
              <a:extLst>
                <a:ext uri="{FF2B5EF4-FFF2-40B4-BE49-F238E27FC236}">
                  <a16:creationId xmlns:a16="http://schemas.microsoft.com/office/drawing/2014/main" id="{950C1E6E-8BD8-B30F-EF86-C5384FB2E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2621"/>
              <a:ext cx="1616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kumimoji="0" lang="he-IL" altLang="en-US" sz="2000"/>
                <a:t>אינטראקציות בין ...</a:t>
              </a:r>
              <a:endParaRPr kumimoji="0" lang="en-US" altLang="en-US" sz="2000"/>
            </a:p>
          </p:txBody>
        </p:sp>
        <p:sp>
          <p:nvSpPr>
            <p:cNvPr id="24591" name="Rectangle 15">
              <a:extLst>
                <a:ext uri="{FF2B5EF4-FFF2-40B4-BE49-F238E27FC236}">
                  <a16:creationId xmlns:a16="http://schemas.microsoft.com/office/drawing/2014/main" id="{DC6EB753-107A-960F-B339-EFE26239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2621"/>
              <a:ext cx="1530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  <p:sp>
          <p:nvSpPr>
            <p:cNvPr id="24592" name="Rectangle 16">
              <a:extLst>
                <a:ext uri="{FF2B5EF4-FFF2-40B4-BE49-F238E27FC236}">
                  <a16:creationId xmlns:a16="http://schemas.microsoft.com/office/drawing/2014/main" id="{E276840E-D53A-9A02-E017-F33FC90F4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2621"/>
              <a:ext cx="1318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</p:grpSp>
      <p:grpSp>
        <p:nvGrpSpPr>
          <p:cNvPr id="24593" name="Group 17">
            <a:extLst>
              <a:ext uri="{FF2B5EF4-FFF2-40B4-BE49-F238E27FC236}">
                <a16:creationId xmlns:a16="http://schemas.microsoft.com/office/drawing/2014/main" id="{135EC79E-3753-E3C0-F687-D5EAD4870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3582988"/>
            <a:ext cx="7086600" cy="577850"/>
            <a:chOff x="431" y="2257"/>
            <a:chExt cx="4464" cy="364"/>
          </a:xfrm>
        </p:grpSpPr>
        <p:sp>
          <p:nvSpPr>
            <p:cNvPr id="24594" name="Rectangle 18">
              <a:extLst>
                <a:ext uri="{FF2B5EF4-FFF2-40B4-BE49-F238E27FC236}">
                  <a16:creationId xmlns:a16="http://schemas.microsoft.com/office/drawing/2014/main" id="{1256B50C-D3AE-2D0A-2654-E3B552194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2257"/>
              <a:ext cx="1616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kumimoji="0" lang="he-IL" altLang="en-US" sz="2000"/>
                <a:t>בין מי למי</a:t>
              </a:r>
              <a:endParaRPr kumimoji="0" lang="en-US" altLang="en-US" sz="2000"/>
            </a:p>
          </p:txBody>
        </p:sp>
        <p:sp>
          <p:nvSpPr>
            <p:cNvPr id="24595" name="Rectangle 19">
              <a:extLst>
                <a:ext uri="{FF2B5EF4-FFF2-40B4-BE49-F238E27FC236}">
                  <a16:creationId xmlns:a16="http://schemas.microsoft.com/office/drawing/2014/main" id="{4D807320-8D5B-4A29-9950-8E667BD7E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2257"/>
              <a:ext cx="1530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  <p:sp>
          <p:nvSpPr>
            <p:cNvPr id="24596" name="Rectangle 20">
              <a:extLst>
                <a:ext uri="{FF2B5EF4-FFF2-40B4-BE49-F238E27FC236}">
                  <a16:creationId xmlns:a16="http://schemas.microsoft.com/office/drawing/2014/main" id="{B9EC280E-D45B-5105-465A-B09F7E7A5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2257"/>
              <a:ext cx="1318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</p:grpSp>
      <p:grpSp>
        <p:nvGrpSpPr>
          <p:cNvPr id="24597" name="Group 21">
            <a:extLst>
              <a:ext uri="{FF2B5EF4-FFF2-40B4-BE49-F238E27FC236}">
                <a16:creationId xmlns:a16="http://schemas.microsoft.com/office/drawing/2014/main" id="{6C8E5CA5-58C4-2D4D-17C9-379016761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2976563"/>
            <a:ext cx="7086600" cy="606425"/>
            <a:chOff x="431" y="1875"/>
            <a:chExt cx="4464" cy="382"/>
          </a:xfrm>
        </p:grpSpPr>
        <p:sp>
          <p:nvSpPr>
            <p:cNvPr id="24598" name="Rectangle 22">
              <a:extLst>
                <a:ext uri="{FF2B5EF4-FFF2-40B4-BE49-F238E27FC236}">
                  <a16:creationId xmlns:a16="http://schemas.microsoft.com/office/drawing/2014/main" id="{C510FF11-2E8A-1F30-92F8-6344AFE64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1875"/>
              <a:ext cx="1616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kumimoji="0" lang="he-IL" altLang="en-US" sz="2000"/>
                <a:t>סוג הקשר</a:t>
              </a:r>
              <a:endParaRPr kumimoji="0" lang="en-US" altLang="en-US" sz="2000"/>
            </a:p>
          </p:txBody>
        </p:sp>
        <p:sp>
          <p:nvSpPr>
            <p:cNvPr id="24599" name="Rectangle 23">
              <a:extLst>
                <a:ext uri="{FF2B5EF4-FFF2-40B4-BE49-F238E27FC236}">
                  <a16:creationId xmlns:a16="http://schemas.microsoft.com/office/drawing/2014/main" id="{8C909570-1443-5709-9174-407B1DF1A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1875"/>
              <a:ext cx="1530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  <p:sp>
          <p:nvSpPr>
            <p:cNvPr id="24600" name="Rectangle 24">
              <a:extLst>
                <a:ext uri="{FF2B5EF4-FFF2-40B4-BE49-F238E27FC236}">
                  <a16:creationId xmlns:a16="http://schemas.microsoft.com/office/drawing/2014/main" id="{4511E33D-0B63-287E-9732-48B9EBFD3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1875"/>
              <a:ext cx="1318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</p:grpSp>
      <p:grpSp>
        <p:nvGrpSpPr>
          <p:cNvPr id="24601" name="Group 25">
            <a:extLst>
              <a:ext uri="{FF2B5EF4-FFF2-40B4-BE49-F238E27FC236}">
                <a16:creationId xmlns:a16="http://schemas.microsoft.com/office/drawing/2014/main" id="{2B2841C9-890B-F069-3C67-AFA486E75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2276475"/>
            <a:ext cx="7086600" cy="700088"/>
            <a:chOff x="431" y="1434"/>
            <a:chExt cx="4464" cy="441"/>
          </a:xfrm>
        </p:grpSpPr>
        <p:sp>
          <p:nvSpPr>
            <p:cNvPr id="24602" name="Rectangle 26">
              <a:extLst>
                <a:ext uri="{FF2B5EF4-FFF2-40B4-BE49-F238E27FC236}">
                  <a16:creationId xmlns:a16="http://schemas.microsoft.com/office/drawing/2014/main" id="{5B992E0B-FF49-F3CB-99FF-0E93A259C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1434"/>
              <a:ext cx="1616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endParaRPr kumimoji="0" lang="en-US" altLang="en-US" sz="2000"/>
            </a:p>
          </p:txBody>
        </p:sp>
        <p:sp>
          <p:nvSpPr>
            <p:cNvPr id="24603" name="Rectangle 27">
              <a:extLst>
                <a:ext uri="{FF2B5EF4-FFF2-40B4-BE49-F238E27FC236}">
                  <a16:creationId xmlns:a16="http://schemas.microsoft.com/office/drawing/2014/main" id="{1BC880A4-ABBB-9418-5A23-16341835F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9" y="1434"/>
              <a:ext cx="1530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kumimoji="0" lang="he-IL" altLang="en-US" sz="2000"/>
                <a:t>קשרים בתוך מולקולות </a:t>
              </a:r>
              <a:r>
                <a:rPr kumimoji="0" lang="en-US" altLang="en-US" sz="2000"/>
                <a:t>Br</a:t>
              </a:r>
              <a:r>
                <a:rPr kumimoji="0" lang="en-US" altLang="en-US" sz="2000" baseline="-25000"/>
                <a:t>2</a:t>
              </a:r>
              <a:endParaRPr kumimoji="0" lang="en-US" altLang="en-US" sz="2000"/>
            </a:p>
          </p:txBody>
        </p:sp>
        <p:sp>
          <p:nvSpPr>
            <p:cNvPr id="24604" name="Rectangle 28">
              <a:extLst>
                <a:ext uri="{FF2B5EF4-FFF2-40B4-BE49-F238E27FC236}">
                  <a16:creationId xmlns:a16="http://schemas.microsoft.com/office/drawing/2014/main" id="{28C40EE4-4C3C-4318-7071-4F7C92BE7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1434"/>
              <a:ext cx="1318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algn="r" rtl="1" fontAlgn="base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16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buFont typeface="Wingdings" panose="05000000000000000000" pitchFamily="2" charset="2"/>
                <a:buNone/>
              </a:pPr>
              <a:r>
                <a:rPr kumimoji="0" lang="he-IL" altLang="en-US" sz="2000"/>
                <a:t>קשרים בין</a:t>
              </a:r>
              <a:r>
                <a:rPr kumimoji="0" lang="en-US" altLang="en-US" sz="2000"/>
                <a:t>  </a:t>
              </a:r>
              <a:r>
                <a:rPr kumimoji="0" lang="he-IL" altLang="en-US" sz="2000"/>
                <a:t> מולקולות </a:t>
              </a:r>
              <a:r>
                <a:rPr kumimoji="0" lang="en-US" altLang="en-US" sz="2000"/>
                <a:t>Br</a:t>
              </a:r>
              <a:r>
                <a:rPr kumimoji="0" lang="en-US" altLang="en-US" sz="2000" baseline="-25000"/>
                <a:t>2</a:t>
              </a:r>
              <a:endParaRPr kumimoji="0" lang="en-US" altLang="en-US" sz="2000"/>
            </a:p>
          </p:txBody>
        </p:sp>
      </p:grpSp>
      <p:sp>
        <p:nvSpPr>
          <p:cNvPr id="24605" name="Line 29">
            <a:extLst>
              <a:ext uri="{FF2B5EF4-FFF2-40B4-BE49-F238E27FC236}">
                <a16:creationId xmlns:a16="http://schemas.microsoft.com/office/drawing/2014/main" id="{62A4F217-8CA2-4E36-496B-05EE9EABC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2276475"/>
            <a:ext cx="7086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52A13C40-8360-03CA-96AF-922A17CAA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2976563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1">
            <a:extLst>
              <a:ext uri="{FF2B5EF4-FFF2-40B4-BE49-F238E27FC236}">
                <a16:creationId xmlns:a16="http://schemas.microsoft.com/office/drawing/2014/main" id="{7777A20F-846A-D152-0074-400799DD0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6583363"/>
            <a:ext cx="7086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2">
            <a:extLst>
              <a:ext uri="{FF2B5EF4-FFF2-40B4-BE49-F238E27FC236}">
                <a16:creationId xmlns:a16="http://schemas.microsoft.com/office/drawing/2014/main" id="{A50355CE-B03C-6B25-2E0C-AD60B8E46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2276475"/>
            <a:ext cx="0" cy="43068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3">
            <a:extLst>
              <a:ext uri="{FF2B5EF4-FFF2-40B4-BE49-F238E27FC236}">
                <a16:creationId xmlns:a16="http://schemas.microsoft.com/office/drawing/2014/main" id="{9F65E5EC-5202-43FC-F76B-08B28B5AF4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2776538" y="2276475"/>
            <a:ext cx="0" cy="4306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Line 34">
            <a:extLst>
              <a:ext uri="{FF2B5EF4-FFF2-40B4-BE49-F238E27FC236}">
                <a16:creationId xmlns:a16="http://schemas.microsoft.com/office/drawing/2014/main" id="{D7508A53-44A0-EED6-96F9-3A800CBD7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219700" y="2276475"/>
            <a:ext cx="0" cy="4306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Line 35">
            <a:extLst>
              <a:ext uri="{FF2B5EF4-FFF2-40B4-BE49-F238E27FC236}">
                <a16:creationId xmlns:a16="http://schemas.microsoft.com/office/drawing/2014/main" id="{127A302D-AEE2-772E-FE5F-22D02F976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7770813" y="2276475"/>
            <a:ext cx="0" cy="43068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36">
            <a:extLst>
              <a:ext uri="{FF2B5EF4-FFF2-40B4-BE49-F238E27FC236}">
                <a16:creationId xmlns:a16="http://schemas.microsoft.com/office/drawing/2014/main" id="{7BCE9864-49B8-A39E-51EF-BC3498C49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3582988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08F20427-49BC-AB92-7148-4228F653A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160838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383FECFC-FCCC-27DB-6143-3F575B6E2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4737100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8DA33CB6-EC6B-6736-CCAE-1BFFC4A49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5313363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40">
            <a:extLst>
              <a:ext uri="{FF2B5EF4-FFF2-40B4-BE49-F238E27FC236}">
                <a16:creationId xmlns:a16="http://schemas.microsoft.com/office/drawing/2014/main" id="{60EF2F04-31E3-3C2E-73BC-2B772802B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684213" y="6005513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3" grpId="0"/>
      <p:bldP spid="245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>
            <a:extLst>
              <a:ext uri="{FF2B5EF4-FFF2-40B4-BE49-F238E27FC236}">
                <a16:creationId xmlns:a16="http://schemas.microsoft.com/office/drawing/2014/main" id="{E75C9512-02CA-C50F-FE5B-CFE75457A1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0825" y="115888"/>
            <a:ext cx="6697663" cy="7207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שאלות שבהן ההשוואה מוסווית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AutoShape 3">
            <a:extLst>
              <a:ext uri="{FF2B5EF4-FFF2-40B4-BE49-F238E27FC236}">
                <a16:creationId xmlns:a16="http://schemas.microsoft.com/office/drawing/2014/main" id="{CA703862-CAFE-3B49-5EC2-9A75AEB1E5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/>
          </p:cNvSpPr>
          <p:nvPr>
            <p:ph type="body" sz="half" idx="1"/>
          </p:nvPr>
        </p:nvSpPr>
        <p:spPr>
          <a:xfrm>
            <a:off x="3492500" y="1125538"/>
            <a:ext cx="4330700" cy="5040312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he-IL" altLang="en-US" sz="2000"/>
              <a:t>בחר צמד של אנרגיות קשר, שההסבר העיקרי להבדל ביניהן הוא רדיוס האטומים המשתתפים בקשר. הסבר את בחירתך ע"י שילוב עדויות והסברים מתאימים. </a:t>
            </a:r>
          </a:p>
          <a:p>
            <a:pPr marL="533400" indent="-533400">
              <a:lnSpc>
                <a:spcPct val="80000"/>
              </a:lnSpc>
            </a:pPr>
            <a:r>
              <a:rPr lang="he-IL" altLang="en-US" sz="2000"/>
              <a:t>בחר צמד של אנרגיות קשר, שההסבר העיקרי להבדל ביניהן הוא מספר זוגות אלקטרוני הקשר בין שני הגרעינים. הסבר את בחירתך ע"י שילוב עדויות והסברים מתאימים. </a:t>
            </a:r>
          </a:p>
          <a:p>
            <a:pPr marL="533400" indent="-533400">
              <a:lnSpc>
                <a:spcPct val="80000"/>
              </a:lnSpc>
            </a:pPr>
            <a:r>
              <a:rPr lang="he-IL" altLang="en-US" sz="2000"/>
              <a:t>בחר צמד של אנרגיות קשר, שההסבר העיקרי להבדל ביניהן הוא קוטביות הקשר. הסבר את בחירתך ע"י שילוב עדויות והסברים מתאימים.</a:t>
            </a:r>
          </a:p>
          <a:p>
            <a:pPr marL="533400" indent="-533400">
              <a:lnSpc>
                <a:spcPct val="80000"/>
              </a:lnSpc>
            </a:pPr>
            <a:r>
              <a:rPr lang="he-IL" altLang="en-US" sz="2000"/>
              <a:t>בחר צמד של קשרים, שתוכל בוודאות לקבוע למי מביניהם אורך הקשר הקצר יותר. הסבר את בחירתך ע"י שילוב עדויות והסברים מתאימים. </a:t>
            </a:r>
            <a:endParaRPr lang="en-US" altLang="en-US" sz="2000"/>
          </a:p>
        </p:txBody>
      </p:sp>
      <p:graphicFrame>
        <p:nvGraphicFramePr>
          <p:cNvPr id="27782" name="Group 134">
            <a:extLst>
              <a:ext uri="{FF2B5EF4-FFF2-40B4-BE49-F238E27FC236}">
                <a16:creationId xmlns:a16="http://schemas.microsoft.com/office/drawing/2014/main" id="{BA97D01F-4A64-9A5D-07A3-4B65664EF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51671717"/>
              </p:ext>
            </p:extLst>
          </p:nvPr>
        </p:nvGraphicFramePr>
        <p:xfrm>
          <a:off x="468313" y="1700213"/>
          <a:ext cx="2519362" cy="4397061"/>
        </p:xfrm>
        <a:graphic>
          <a:graphicData uri="http://schemas.openxmlformats.org/drawingml/2006/table">
            <a:tbl>
              <a:tblPr rtl="1" firstRow="1"/>
              <a:tblGrid>
                <a:gridCol w="1584325">
                  <a:extLst>
                    <a:ext uri="{9D8B030D-6E8A-4147-A177-3AD203B41FA5}">
                      <a16:colId xmlns:a16="http://schemas.microsoft.com/office/drawing/2014/main" val="351238227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3025838131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אנרגיית קשר 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(kJ/mol)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הקשר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215012"/>
                  </a:ext>
                </a:extLst>
              </a:tr>
              <a:tr h="3460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346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C-C 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619175"/>
                  </a:ext>
                </a:extLst>
              </a:tr>
              <a:tr h="347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610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C=C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564197"/>
                  </a:ext>
                </a:extLst>
              </a:tr>
              <a:tr h="347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386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N-H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350423"/>
                  </a:ext>
                </a:extLst>
              </a:tr>
              <a:tr h="3460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265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S-S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891213"/>
                  </a:ext>
                </a:extLst>
              </a:tr>
              <a:tr h="347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430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S=S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624772"/>
                  </a:ext>
                </a:extLst>
              </a:tr>
              <a:tr h="347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358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C-O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856194"/>
                  </a:ext>
                </a:extLst>
              </a:tr>
              <a:tr h="3460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413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C-H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23132"/>
                  </a:ext>
                </a:extLst>
              </a:tr>
              <a:tr h="3460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172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Se-Se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160084"/>
                  </a:ext>
                </a:extLst>
              </a:tr>
              <a:tr h="3476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945</a:t>
                      </a: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N≡N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085542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O-H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627975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524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104A3BA-A9A6-1ECA-7F08-00354B60B2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848642"/>
            <a:ext cx="6624736" cy="720726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באיזה ממס כדאי לי להשתמש כדי להוריד כתם של זפת מהרגלים?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1548" name="Group 44">
            <a:extLst>
              <a:ext uri="{FF2B5EF4-FFF2-40B4-BE49-F238E27FC236}">
                <a16:creationId xmlns:a16="http://schemas.microsoft.com/office/drawing/2014/main" id="{A0AD4E28-E0FA-79B8-FECC-279D68FE6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626496"/>
              </p:ext>
            </p:extLst>
          </p:nvPr>
        </p:nvGraphicFramePr>
        <p:xfrm>
          <a:off x="755576" y="2420888"/>
          <a:ext cx="7034213" cy="3152776"/>
        </p:xfrm>
        <a:graphic>
          <a:graphicData uri="http://schemas.openxmlformats.org/drawingml/2006/table">
            <a:tbl>
              <a:tblPr rtl="1" firstRow="1"/>
              <a:tblGrid>
                <a:gridCol w="1847850">
                  <a:extLst>
                    <a:ext uri="{9D8B030D-6E8A-4147-A177-3AD203B41FA5}">
                      <a16:colId xmlns:a16="http://schemas.microsoft.com/office/drawing/2014/main" val="957568251"/>
                    </a:ext>
                  </a:extLst>
                </a:gridCol>
                <a:gridCol w="1871663">
                  <a:extLst>
                    <a:ext uri="{9D8B030D-6E8A-4147-A177-3AD203B41FA5}">
                      <a16:colId xmlns:a16="http://schemas.microsoft.com/office/drawing/2014/main" val="4117050637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4109936252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4113173381"/>
                    </a:ext>
                  </a:extLst>
                </a:gridCol>
              </a:tblGrid>
              <a:tr h="687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מים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בנזין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שמן שיזוף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315503"/>
                  </a:ext>
                </a:extLst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01555"/>
                  </a:ext>
                </a:extLst>
              </a:tr>
              <a:tr h="809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7088104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272545"/>
                  </a:ext>
                </a:extLst>
              </a:tr>
            </a:tbl>
          </a:graphicData>
        </a:graphic>
      </p:graphicFrame>
      <p:sp>
        <p:nvSpPr>
          <p:cNvPr id="21533" name="Text Box 29">
            <a:extLst>
              <a:ext uri="{FF2B5EF4-FFF2-40B4-BE49-F238E27FC236}">
                <a16:creationId xmlns:a16="http://schemas.microsoft.com/office/drawing/2014/main" id="{ADB00E61-3EFC-D0DB-850E-D8383F86D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906" y="1700808"/>
            <a:ext cx="302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 b="1" dirty="0"/>
              <a:t>טבלת השוואה</a:t>
            </a:r>
            <a:endParaRPr lang="en-US" altLang="en-US" sz="2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860F9E6-E657-C067-0CC4-E8E388107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219200"/>
            <a:ext cx="7705725" cy="1447800"/>
          </a:xfrm>
        </p:spPr>
        <p:txBody>
          <a:bodyPr/>
          <a:lstStyle/>
          <a:p>
            <a:r>
              <a:rPr lang="he-IL" altLang="en-US"/>
              <a:t>מטרות נוספות לעריכת השוואה</a:t>
            </a:r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04EEB91-DAC9-64FC-5196-A8CD6239A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altLang="en-US"/>
              <a:t>ארגון ידע  בטבלה– כדרך לסיכום</a:t>
            </a:r>
            <a:endParaRPr lang="en-US" altLang="en-US"/>
          </a:p>
          <a:p>
            <a:pPr lvl="1"/>
            <a:r>
              <a:rPr lang="he-IL" altLang="en-US"/>
              <a:t>סוגי חומרים ותכונותיהם</a:t>
            </a:r>
            <a:endParaRPr lang="en-US" altLang="en-US"/>
          </a:p>
          <a:p>
            <a:pPr lvl="1"/>
            <a:r>
              <a:rPr lang="he-IL" altLang="en-US"/>
              <a:t>מבנה מרחבי של מולקולות וקוטביותן</a:t>
            </a:r>
          </a:p>
          <a:p>
            <a:r>
              <a:rPr lang="he-IL" altLang="en-US"/>
              <a:t>השוואות במהלך החקר</a:t>
            </a:r>
          </a:p>
          <a:p>
            <a:pPr lvl="1"/>
            <a:r>
              <a:rPr lang="he-IL" altLang="en-US"/>
              <a:t>השוואה בין מערכות שונות.</a:t>
            </a:r>
          </a:p>
          <a:p>
            <a:pPr lvl="1"/>
            <a:r>
              <a:rPr lang="he-IL" altLang="en-US"/>
              <a:t>השוואה בין ניסוי לבקרה.</a:t>
            </a:r>
          </a:p>
          <a:p>
            <a:pPr lvl="1"/>
            <a:r>
              <a:rPr lang="he-IL" altLang="en-US"/>
              <a:t>השוואה בין השערה לתוצאה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>
            <a:extLst>
              <a:ext uri="{FF2B5EF4-FFF2-40B4-BE49-F238E27FC236}">
                <a16:creationId xmlns:a16="http://schemas.microsoft.com/office/drawing/2014/main" id="{98472DD1-EC72-D0E0-03E1-E423335CE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7086600" cy="2447925"/>
          </a:xfrm>
        </p:spPr>
        <p:txBody>
          <a:bodyPr/>
          <a:lstStyle/>
          <a:p>
            <a:r>
              <a:rPr lang="he-IL" altLang="en-US"/>
              <a:t>קביעה/ טענה/ מסקנה</a:t>
            </a:r>
          </a:p>
          <a:p>
            <a:r>
              <a:rPr lang="he-IL" altLang="en-US"/>
              <a:t>עדויות – הפרטים בטבלת ההשוואה</a:t>
            </a:r>
          </a:p>
          <a:p>
            <a:r>
              <a:rPr lang="he-IL" altLang="en-US"/>
              <a:t>הסבר מדעי המקשר בין העדויות לבין הטענה/קביעה/מסקנה</a:t>
            </a:r>
            <a:endParaRPr lang="en-US" alt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A6DCCD3E-5230-11C7-5B42-B4C5FEE9F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086600" cy="1447800"/>
          </a:xfrm>
        </p:spPr>
        <p:txBody>
          <a:bodyPr/>
          <a:lstStyle/>
          <a:p>
            <a:r>
              <a:rPr lang="he-IL" altLang="en-US"/>
              <a:t>כיצד נבנה את התשובה בעקבות טבלת ההשוואה?</a:t>
            </a:r>
            <a:endParaRPr lang="en-US" altLang="en-US"/>
          </a:p>
        </p:txBody>
      </p:sp>
      <p:grpSp>
        <p:nvGrpSpPr>
          <p:cNvPr id="15369" name="Group 9" descr="סוגריים">
            <a:extLst>
              <a:ext uri="{FF2B5EF4-FFF2-40B4-BE49-F238E27FC236}">
                <a16:creationId xmlns:a16="http://schemas.microsoft.com/office/drawing/2014/main" id="{CB73DF8C-897D-0DAD-1721-C228760605B4}"/>
              </a:ext>
            </a:extLst>
          </p:cNvPr>
          <p:cNvGrpSpPr>
            <a:grpSpLocks/>
          </p:cNvGrpSpPr>
          <p:nvPr/>
        </p:nvGrpSpPr>
        <p:grpSpPr bwMode="auto">
          <a:xfrm>
            <a:off x="467544" y="2349500"/>
            <a:ext cx="1872205" cy="2232025"/>
            <a:chOff x="0" y="1480"/>
            <a:chExt cx="1463" cy="1406"/>
          </a:xfrm>
        </p:grpSpPr>
        <p:sp>
          <p:nvSpPr>
            <p:cNvPr id="15367" name="AutoShape 7">
              <a:extLst>
                <a:ext uri="{FF2B5EF4-FFF2-40B4-BE49-F238E27FC236}">
                  <a16:creationId xmlns:a16="http://schemas.microsoft.com/office/drawing/2014/main" id="{C5E14384-0BEA-108A-A1CF-CE244C9E6A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" y="1480"/>
              <a:ext cx="443" cy="1406"/>
            </a:xfrm>
            <a:prstGeom prst="leftBrace">
              <a:avLst>
                <a:gd name="adj1" fmla="val 82241"/>
                <a:gd name="adj2" fmla="val 5270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Text Box 8">
              <a:extLst>
                <a:ext uri="{FF2B5EF4-FFF2-40B4-BE49-F238E27FC236}">
                  <a16:creationId xmlns:a16="http://schemas.microsoft.com/office/drawing/2014/main" id="{1BBFD7DB-28C2-A498-F536-8B8737AF00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024"/>
              <a:ext cx="97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3600" b="1"/>
                <a:t>טיעון</a:t>
              </a:r>
              <a:endParaRPr lang="en-US" altLang="en-US" sz="36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AF47AB3-3915-3E5E-AE33-4D67C7745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7313" y="360363"/>
            <a:ext cx="5286375" cy="765175"/>
          </a:xfrm>
        </p:spPr>
        <p:txBody>
          <a:bodyPr/>
          <a:lstStyle/>
          <a:p>
            <a:pPr algn="ctr"/>
            <a:r>
              <a:rPr lang="he-IL" altLang="en-US" sz="3600" b="1"/>
              <a:t>הגדרה ועוד ...</a:t>
            </a:r>
            <a:br>
              <a:rPr lang="he-IL" altLang="en-US" sz="3600" b="1"/>
            </a:br>
            <a:endParaRPr lang="en-US" altLang="en-US" sz="3600" b="1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C3CFA77-37FC-8D49-9B34-004D13308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7373937" cy="4681537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השוואה היא תהליך של הגדרת נקודות </a:t>
            </a:r>
            <a:r>
              <a:rPr lang="he-IL" altLang="en-US" sz="2400" b="1" u="sng"/>
              <a:t>דמיון</a:t>
            </a:r>
            <a:r>
              <a:rPr lang="he-IL" altLang="en-US" sz="2400" b="1"/>
              <a:t> ונקודות </a:t>
            </a:r>
            <a:r>
              <a:rPr lang="he-IL" altLang="en-US" sz="2400" b="1" u="sng"/>
              <a:t>שוני</a:t>
            </a:r>
            <a:r>
              <a:rPr lang="he-IL" altLang="en-US" sz="2400" b="1"/>
              <a:t> בין פריטים באמצעות בדיקת מאפייני הפריטים.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המאפיינים הם הבסיס להגדרת הקריטריונים לעריכת ההשוואה.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השוואה נעשית על-ידינו באופן טבעי ונחשבת לאחת מפעולות עיבוד המידע הבסיסיות, אנחנו נעזרים בהשוואות על-מנת לפרש את המציאות הסובבת אותנו.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השימוש בהשוואה באופן מודע ומושכל מזמן חשיבה מסדר גבוה, מדגיש את יחסיות התפיסה שלנו לגבי מושגים ותופעות.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השוואה מקנה לנו מסוגלות להתבונן במושגים ותופעות מנקודות מבט שונות, לאבחן אבחנות, ולרכוש תובנות חדשות.</a:t>
            </a:r>
            <a:endParaRPr lang="en-US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72C9485-B15B-2005-0CF0-BD701D40D9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713" y="115888"/>
            <a:ext cx="4897437" cy="720725"/>
          </a:xfrm>
        </p:spPr>
        <p:txBody>
          <a:bodyPr/>
          <a:lstStyle/>
          <a:p>
            <a:r>
              <a:rPr lang="he-IL" altLang="en-US" b="1"/>
              <a:t>לפני פעילות ההשוואה</a:t>
            </a:r>
            <a:endParaRPr lang="en-US" altLang="en-US" b="1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4300992A-913E-07CB-8B9D-9F6FA3718DD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47813" y="1844675"/>
            <a:ext cx="6407150" cy="33528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מהי מטרת ההשוואה? מה אני מצפה ללמוד באמצעות ההשוואה?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האם הפריטים המושווים הם בעלי התכונות המתאימות ביותר להשגת המטרה?</a:t>
            </a:r>
            <a:endParaRPr lang="en-US" altLang="en-US" sz="2400" b="1"/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האם תהליך ההשוואה הוא התהליך המתאים ביותר להרחבת הידע ועיבודו בסיטואציה נתונה?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he-IL" altLang="en-US" sz="2400" b="1"/>
              <a:t>מומלץ להקדים לפעילות ההשוואה, פעילות של סיעור מוחות, לצורך הגדרת הקריטריונים להשוואה, שיהיו משמעותיים.</a:t>
            </a:r>
          </a:p>
        </p:txBody>
      </p:sp>
      <p:grpSp>
        <p:nvGrpSpPr>
          <p:cNvPr id="10263" name="Group 23">
            <a:extLst>
              <a:ext uri="{FF2B5EF4-FFF2-40B4-BE49-F238E27FC236}">
                <a16:creationId xmlns:a16="http://schemas.microsoft.com/office/drawing/2014/main" id="{139B9612-2AB0-4B1E-B4BF-9C1D99DDE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-876777">
            <a:off x="755650" y="2781300"/>
            <a:ext cx="1101725" cy="3352800"/>
            <a:chOff x="295" y="254"/>
            <a:chExt cx="694" cy="2112"/>
          </a:xfrm>
        </p:grpSpPr>
        <p:sp>
          <p:nvSpPr>
            <p:cNvPr id="10250" name="Freeform 10">
              <a:extLst>
                <a:ext uri="{FF2B5EF4-FFF2-40B4-BE49-F238E27FC236}">
                  <a16:creationId xmlns:a16="http://schemas.microsoft.com/office/drawing/2014/main" id="{1CE3DFDB-9F18-E72E-FF32-BA6711E9BE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" y="398"/>
              <a:ext cx="127" cy="227"/>
            </a:xfrm>
            <a:custGeom>
              <a:avLst/>
              <a:gdLst>
                <a:gd name="T0" fmla="*/ 82 w 255"/>
                <a:gd name="T1" fmla="*/ 410 h 452"/>
                <a:gd name="T2" fmla="*/ 86 w 255"/>
                <a:gd name="T3" fmla="*/ 336 h 452"/>
                <a:gd name="T4" fmla="*/ 69 w 255"/>
                <a:gd name="T5" fmla="*/ 280 h 452"/>
                <a:gd name="T6" fmla="*/ 38 w 255"/>
                <a:gd name="T7" fmla="*/ 232 h 452"/>
                <a:gd name="T8" fmla="*/ 0 w 255"/>
                <a:gd name="T9" fmla="*/ 159 h 452"/>
                <a:gd name="T10" fmla="*/ 4 w 255"/>
                <a:gd name="T11" fmla="*/ 111 h 452"/>
                <a:gd name="T12" fmla="*/ 29 w 255"/>
                <a:gd name="T13" fmla="*/ 51 h 452"/>
                <a:gd name="T14" fmla="*/ 77 w 255"/>
                <a:gd name="T15" fmla="*/ 12 h 452"/>
                <a:gd name="T16" fmla="*/ 120 w 255"/>
                <a:gd name="T17" fmla="*/ 0 h 452"/>
                <a:gd name="T18" fmla="*/ 164 w 255"/>
                <a:gd name="T19" fmla="*/ 8 h 452"/>
                <a:gd name="T20" fmla="*/ 193 w 255"/>
                <a:gd name="T21" fmla="*/ 25 h 452"/>
                <a:gd name="T22" fmla="*/ 232 w 255"/>
                <a:gd name="T23" fmla="*/ 60 h 452"/>
                <a:gd name="T24" fmla="*/ 255 w 255"/>
                <a:gd name="T25" fmla="*/ 111 h 452"/>
                <a:gd name="T26" fmla="*/ 246 w 255"/>
                <a:gd name="T27" fmla="*/ 164 h 452"/>
                <a:gd name="T28" fmla="*/ 215 w 255"/>
                <a:gd name="T29" fmla="*/ 210 h 452"/>
                <a:gd name="T30" fmla="*/ 173 w 255"/>
                <a:gd name="T31" fmla="*/ 283 h 452"/>
                <a:gd name="T32" fmla="*/ 164 w 255"/>
                <a:gd name="T33" fmla="*/ 336 h 452"/>
                <a:gd name="T34" fmla="*/ 168 w 255"/>
                <a:gd name="T35" fmla="*/ 379 h 452"/>
                <a:gd name="T36" fmla="*/ 147 w 255"/>
                <a:gd name="T37" fmla="*/ 422 h 452"/>
                <a:gd name="T38" fmla="*/ 125 w 255"/>
                <a:gd name="T39" fmla="*/ 452 h 452"/>
                <a:gd name="T40" fmla="*/ 82 w 255"/>
                <a:gd name="T41" fmla="*/ 41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5" h="452">
                  <a:moveTo>
                    <a:pt x="82" y="410"/>
                  </a:moveTo>
                  <a:lnTo>
                    <a:pt x="86" y="336"/>
                  </a:lnTo>
                  <a:lnTo>
                    <a:pt x="69" y="280"/>
                  </a:lnTo>
                  <a:lnTo>
                    <a:pt x="38" y="232"/>
                  </a:lnTo>
                  <a:lnTo>
                    <a:pt x="0" y="159"/>
                  </a:lnTo>
                  <a:lnTo>
                    <a:pt x="4" y="111"/>
                  </a:lnTo>
                  <a:lnTo>
                    <a:pt x="29" y="51"/>
                  </a:lnTo>
                  <a:lnTo>
                    <a:pt x="77" y="12"/>
                  </a:lnTo>
                  <a:lnTo>
                    <a:pt x="120" y="0"/>
                  </a:lnTo>
                  <a:lnTo>
                    <a:pt x="164" y="8"/>
                  </a:lnTo>
                  <a:lnTo>
                    <a:pt x="193" y="25"/>
                  </a:lnTo>
                  <a:lnTo>
                    <a:pt x="232" y="60"/>
                  </a:lnTo>
                  <a:lnTo>
                    <a:pt x="255" y="111"/>
                  </a:lnTo>
                  <a:lnTo>
                    <a:pt x="246" y="164"/>
                  </a:lnTo>
                  <a:lnTo>
                    <a:pt x="215" y="210"/>
                  </a:lnTo>
                  <a:lnTo>
                    <a:pt x="173" y="283"/>
                  </a:lnTo>
                  <a:lnTo>
                    <a:pt x="164" y="336"/>
                  </a:lnTo>
                  <a:lnTo>
                    <a:pt x="168" y="379"/>
                  </a:lnTo>
                  <a:lnTo>
                    <a:pt x="147" y="422"/>
                  </a:lnTo>
                  <a:lnTo>
                    <a:pt x="125" y="452"/>
                  </a:lnTo>
                  <a:lnTo>
                    <a:pt x="82" y="410"/>
                  </a:lnTo>
                  <a:close/>
                </a:path>
              </a:pathLst>
            </a:custGeom>
            <a:solidFill>
              <a:srgbClr val="FFFF00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Freeform 11">
              <a:extLst>
                <a:ext uri="{FF2B5EF4-FFF2-40B4-BE49-F238E27FC236}">
                  <a16:creationId xmlns:a16="http://schemas.microsoft.com/office/drawing/2014/main" id="{4A8B3591-881B-4006-CC1A-F53B96FA5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6"/>
              <a:ext cx="93" cy="44"/>
            </a:xfrm>
            <a:custGeom>
              <a:avLst/>
              <a:gdLst>
                <a:gd name="T0" fmla="*/ 185 w 185"/>
                <a:gd name="T1" fmla="*/ 87 h 87"/>
                <a:gd name="T2" fmla="*/ 30 w 185"/>
                <a:gd name="T3" fmla="*/ 60 h 87"/>
                <a:gd name="T4" fmla="*/ 0 w 185"/>
                <a:gd name="T5" fmla="*/ 29 h 87"/>
                <a:gd name="T6" fmla="*/ 11 w 185"/>
                <a:gd name="T7" fmla="*/ 3 h 87"/>
                <a:gd name="T8" fmla="*/ 47 w 185"/>
                <a:gd name="T9" fmla="*/ 0 h 87"/>
                <a:gd name="T10" fmla="*/ 185 w 185"/>
                <a:gd name="T11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5" h="87">
                  <a:moveTo>
                    <a:pt x="185" y="87"/>
                  </a:moveTo>
                  <a:lnTo>
                    <a:pt x="30" y="60"/>
                  </a:lnTo>
                  <a:lnTo>
                    <a:pt x="0" y="29"/>
                  </a:lnTo>
                  <a:lnTo>
                    <a:pt x="11" y="3"/>
                  </a:lnTo>
                  <a:lnTo>
                    <a:pt x="47" y="0"/>
                  </a:lnTo>
                  <a:lnTo>
                    <a:pt x="185" y="8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12">
              <a:extLst>
                <a:ext uri="{FF2B5EF4-FFF2-40B4-BE49-F238E27FC236}">
                  <a16:creationId xmlns:a16="http://schemas.microsoft.com/office/drawing/2014/main" id="{E80ED2D8-2553-098D-3D84-99D184861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" y="273"/>
              <a:ext cx="41" cy="72"/>
            </a:xfrm>
            <a:custGeom>
              <a:avLst/>
              <a:gdLst>
                <a:gd name="T0" fmla="*/ 82 w 82"/>
                <a:gd name="T1" fmla="*/ 143 h 143"/>
                <a:gd name="T2" fmla="*/ 0 w 82"/>
                <a:gd name="T3" fmla="*/ 53 h 143"/>
                <a:gd name="T4" fmla="*/ 9 w 82"/>
                <a:gd name="T5" fmla="*/ 14 h 143"/>
                <a:gd name="T6" fmla="*/ 48 w 82"/>
                <a:gd name="T7" fmla="*/ 0 h 143"/>
                <a:gd name="T8" fmla="*/ 70 w 82"/>
                <a:gd name="T9" fmla="*/ 27 h 143"/>
                <a:gd name="T10" fmla="*/ 82 w 82"/>
                <a:gd name="T11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" h="143">
                  <a:moveTo>
                    <a:pt x="82" y="143"/>
                  </a:moveTo>
                  <a:lnTo>
                    <a:pt x="0" y="53"/>
                  </a:lnTo>
                  <a:lnTo>
                    <a:pt x="9" y="14"/>
                  </a:lnTo>
                  <a:lnTo>
                    <a:pt x="48" y="0"/>
                  </a:lnTo>
                  <a:lnTo>
                    <a:pt x="70" y="27"/>
                  </a:lnTo>
                  <a:lnTo>
                    <a:pt x="82" y="14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Freeform 13">
              <a:extLst>
                <a:ext uri="{FF2B5EF4-FFF2-40B4-BE49-F238E27FC236}">
                  <a16:creationId xmlns:a16="http://schemas.microsoft.com/office/drawing/2014/main" id="{8162B396-1809-9227-4617-5AF7FD1881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" y="254"/>
              <a:ext cx="35" cy="86"/>
            </a:xfrm>
            <a:custGeom>
              <a:avLst/>
              <a:gdLst>
                <a:gd name="T0" fmla="*/ 10 w 70"/>
                <a:gd name="T1" fmla="*/ 173 h 173"/>
                <a:gd name="T2" fmla="*/ 0 w 70"/>
                <a:gd name="T3" fmla="*/ 45 h 173"/>
                <a:gd name="T4" fmla="*/ 38 w 70"/>
                <a:gd name="T5" fmla="*/ 0 h 173"/>
                <a:gd name="T6" fmla="*/ 70 w 70"/>
                <a:gd name="T7" fmla="*/ 19 h 173"/>
                <a:gd name="T8" fmla="*/ 65 w 70"/>
                <a:gd name="T9" fmla="*/ 53 h 173"/>
                <a:gd name="T10" fmla="*/ 10 w 70"/>
                <a:gd name="T11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0" h="173">
                  <a:moveTo>
                    <a:pt x="10" y="173"/>
                  </a:moveTo>
                  <a:lnTo>
                    <a:pt x="0" y="45"/>
                  </a:lnTo>
                  <a:lnTo>
                    <a:pt x="38" y="0"/>
                  </a:lnTo>
                  <a:lnTo>
                    <a:pt x="70" y="19"/>
                  </a:lnTo>
                  <a:lnTo>
                    <a:pt x="65" y="53"/>
                  </a:lnTo>
                  <a:lnTo>
                    <a:pt x="10" y="17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Freeform 14">
              <a:extLst>
                <a:ext uri="{FF2B5EF4-FFF2-40B4-BE49-F238E27FC236}">
                  <a16:creationId xmlns:a16="http://schemas.microsoft.com/office/drawing/2014/main" id="{19EDDB6B-09F4-D98E-DC96-85F964BE8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" y="321"/>
              <a:ext cx="83" cy="54"/>
            </a:xfrm>
            <a:custGeom>
              <a:avLst/>
              <a:gdLst>
                <a:gd name="T0" fmla="*/ 0 w 168"/>
                <a:gd name="T1" fmla="*/ 108 h 108"/>
                <a:gd name="T2" fmla="*/ 125 w 168"/>
                <a:gd name="T3" fmla="*/ 0 h 108"/>
                <a:gd name="T4" fmla="*/ 168 w 168"/>
                <a:gd name="T5" fmla="*/ 21 h 108"/>
                <a:gd name="T6" fmla="*/ 164 w 168"/>
                <a:gd name="T7" fmla="*/ 57 h 108"/>
                <a:gd name="T8" fmla="*/ 142 w 168"/>
                <a:gd name="T9" fmla="*/ 74 h 108"/>
                <a:gd name="T10" fmla="*/ 0 w 168"/>
                <a:gd name="T11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" h="108">
                  <a:moveTo>
                    <a:pt x="0" y="108"/>
                  </a:moveTo>
                  <a:lnTo>
                    <a:pt x="125" y="0"/>
                  </a:lnTo>
                  <a:lnTo>
                    <a:pt x="168" y="21"/>
                  </a:lnTo>
                  <a:lnTo>
                    <a:pt x="164" y="57"/>
                  </a:lnTo>
                  <a:lnTo>
                    <a:pt x="142" y="74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2" name="Group 22">
              <a:extLst>
                <a:ext uri="{FF2B5EF4-FFF2-40B4-BE49-F238E27FC236}">
                  <a16:creationId xmlns:a16="http://schemas.microsoft.com/office/drawing/2014/main" id="{BBD0B118-733D-4BD1-B8D7-60B57754B5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" y="380"/>
              <a:ext cx="694" cy="1986"/>
              <a:chOff x="295" y="380"/>
              <a:chExt cx="694" cy="1986"/>
            </a:xfrm>
          </p:grpSpPr>
          <p:sp>
            <p:nvSpPr>
              <p:cNvPr id="10256" name="Freeform 16">
                <a:extLst>
                  <a:ext uri="{FF2B5EF4-FFF2-40B4-BE49-F238E27FC236}">
                    <a16:creationId xmlns:a16="http://schemas.microsoft.com/office/drawing/2014/main" id="{2BDEB900-A621-1151-A24D-1245E87FE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" y="707"/>
                <a:ext cx="349" cy="346"/>
              </a:xfrm>
              <a:custGeom>
                <a:avLst/>
                <a:gdLst>
                  <a:gd name="T0" fmla="*/ 455 w 697"/>
                  <a:gd name="T1" fmla="*/ 200 h 691"/>
                  <a:gd name="T2" fmla="*/ 370 w 697"/>
                  <a:gd name="T3" fmla="*/ 70 h 691"/>
                  <a:gd name="T4" fmla="*/ 283 w 697"/>
                  <a:gd name="T5" fmla="*/ 0 h 691"/>
                  <a:gd name="T6" fmla="*/ 180 w 697"/>
                  <a:gd name="T7" fmla="*/ 0 h 691"/>
                  <a:gd name="T8" fmla="*/ 68 w 697"/>
                  <a:gd name="T9" fmla="*/ 44 h 691"/>
                  <a:gd name="T10" fmla="*/ 17 w 697"/>
                  <a:gd name="T11" fmla="*/ 121 h 691"/>
                  <a:gd name="T12" fmla="*/ 0 w 697"/>
                  <a:gd name="T13" fmla="*/ 225 h 691"/>
                  <a:gd name="T14" fmla="*/ 17 w 697"/>
                  <a:gd name="T15" fmla="*/ 364 h 691"/>
                  <a:gd name="T16" fmla="*/ 85 w 697"/>
                  <a:gd name="T17" fmla="*/ 519 h 691"/>
                  <a:gd name="T18" fmla="*/ 206 w 697"/>
                  <a:gd name="T19" fmla="*/ 623 h 691"/>
                  <a:gd name="T20" fmla="*/ 300 w 697"/>
                  <a:gd name="T21" fmla="*/ 674 h 691"/>
                  <a:gd name="T22" fmla="*/ 395 w 697"/>
                  <a:gd name="T23" fmla="*/ 691 h 691"/>
                  <a:gd name="T24" fmla="*/ 472 w 697"/>
                  <a:gd name="T25" fmla="*/ 666 h 691"/>
                  <a:gd name="T26" fmla="*/ 515 w 697"/>
                  <a:gd name="T27" fmla="*/ 623 h 691"/>
                  <a:gd name="T28" fmla="*/ 542 w 697"/>
                  <a:gd name="T29" fmla="*/ 519 h 691"/>
                  <a:gd name="T30" fmla="*/ 534 w 697"/>
                  <a:gd name="T31" fmla="*/ 398 h 691"/>
                  <a:gd name="T32" fmla="*/ 506 w 697"/>
                  <a:gd name="T33" fmla="*/ 295 h 691"/>
                  <a:gd name="T34" fmla="*/ 679 w 697"/>
                  <a:gd name="T35" fmla="*/ 200 h 691"/>
                  <a:gd name="T36" fmla="*/ 697 w 697"/>
                  <a:gd name="T37" fmla="*/ 157 h 691"/>
                  <a:gd name="T38" fmla="*/ 679 w 697"/>
                  <a:gd name="T39" fmla="*/ 138 h 691"/>
                  <a:gd name="T40" fmla="*/ 489 w 697"/>
                  <a:gd name="T41" fmla="*/ 251 h 691"/>
                  <a:gd name="T42" fmla="*/ 455 w 697"/>
                  <a:gd name="T43" fmla="*/ 20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97" h="691">
                    <a:moveTo>
                      <a:pt x="455" y="200"/>
                    </a:moveTo>
                    <a:lnTo>
                      <a:pt x="370" y="70"/>
                    </a:lnTo>
                    <a:lnTo>
                      <a:pt x="283" y="0"/>
                    </a:lnTo>
                    <a:lnTo>
                      <a:pt x="180" y="0"/>
                    </a:lnTo>
                    <a:lnTo>
                      <a:pt x="68" y="44"/>
                    </a:lnTo>
                    <a:lnTo>
                      <a:pt x="17" y="121"/>
                    </a:lnTo>
                    <a:lnTo>
                      <a:pt x="0" y="225"/>
                    </a:lnTo>
                    <a:lnTo>
                      <a:pt x="17" y="364"/>
                    </a:lnTo>
                    <a:lnTo>
                      <a:pt x="85" y="519"/>
                    </a:lnTo>
                    <a:lnTo>
                      <a:pt x="206" y="623"/>
                    </a:lnTo>
                    <a:lnTo>
                      <a:pt x="300" y="674"/>
                    </a:lnTo>
                    <a:lnTo>
                      <a:pt x="395" y="691"/>
                    </a:lnTo>
                    <a:lnTo>
                      <a:pt x="472" y="666"/>
                    </a:lnTo>
                    <a:lnTo>
                      <a:pt x="515" y="623"/>
                    </a:lnTo>
                    <a:lnTo>
                      <a:pt x="542" y="519"/>
                    </a:lnTo>
                    <a:lnTo>
                      <a:pt x="534" y="398"/>
                    </a:lnTo>
                    <a:lnTo>
                      <a:pt x="506" y="295"/>
                    </a:lnTo>
                    <a:lnTo>
                      <a:pt x="679" y="200"/>
                    </a:lnTo>
                    <a:lnTo>
                      <a:pt x="697" y="157"/>
                    </a:lnTo>
                    <a:lnTo>
                      <a:pt x="679" y="138"/>
                    </a:lnTo>
                    <a:lnTo>
                      <a:pt x="489" y="251"/>
                    </a:lnTo>
                    <a:lnTo>
                      <a:pt x="455" y="2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Freeform 17">
                <a:extLst>
                  <a:ext uri="{FF2B5EF4-FFF2-40B4-BE49-F238E27FC236}">
                    <a16:creationId xmlns:a16="http://schemas.microsoft.com/office/drawing/2014/main" id="{70962D98-A2D3-3853-BE6A-DC8E7393EF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0" y="380"/>
                <a:ext cx="311" cy="772"/>
              </a:xfrm>
              <a:custGeom>
                <a:avLst/>
                <a:gdLst>
                  <a:gd name="T0" fmla="*/ 173 w 621"/>
                  <a:gd name="T1" fmla="*/ 1305 h 1545"/>
                  <a:gd name="T2" fmla="*/ 60 w 621"/>
                  <a:gd name="T3" fmla="*/ 1390 h 1545"/>
                  <a:gd name="T4" fmla="*/ 26 w 621"/>
                  <a:gd name="T5" fmla="*/ 1417 h 1545"/>
                  <a:gd name="T6" fmla="*/ 0 w 621"/>
                  <a:gd name="T7" fmla="*/ 1477 h 1545"/>
                  <a:gd name="T8" fmla="*/ 35 w 621"/>
                  <a:gd name="T9" fmla="*/ 1537 h 1545"/>
                  <a:gd name="T10" fmla="*/ 69 w 621"/>
                  <a:gd name="T11" fmla="*/ 1545 h 1545"/>
                  <a:gd name="T12" fmla="*/ 173 w 621"/>
                  <a:gd name="T13" fmla="*/ 1511 h 1545"/>
                  <a:gd name="T14" fmla="*/ 328 w 621"/>
                  <a:gd name="T15" fmla="*/ 1390 h 1545"/>
                  <a:gd name="T16" fmla="*/ 466 w 621"/>
                  <a:gd name="T17" fmla="*/ 1245 h 1545"/>
                  <a:gd name="T18" fmla="*/ 613 w 621"/>
                  <a:gd name="T19" fmla="*/ 1079 h 1545"/>
                  <a:gd name="T20" fmla="*/ 621 w 621"/>
                  <a:gd name="T21" fmla="*/ 1011 h 1545"/>
                  <a:gd name="T22" fmla="*/ 621 w 621"/>
                  <a:gd name="T23" fmla="*/ 822 h 1545"/>
                  <a:gd name="T24" fmla="*/ 579 w 621"/>
                  <a:gd name="T25" fmla="*/ 528 h 1545"/>
                  <a:gd name="T26" fmla="*/ 604 w 621"/>
                  <a:gd name="T27" fmla="*/ 355 h 1545"/>
                  <a:gd name="T28" fmla="*/ 621 w 621"/>
                  <a:gd name="T29" fmla="*/ 285 h 1545"/>
                  <a:gd name="T30" fmla="*/ 596 w 621"/>
                  <a:gd name="T31" fmla="*/ 251 h 1545"/>
                  <a:gd name="T32" fmla="*/ 534 w 621"/>
                  <a:gd name="T33" fmla="*/ 217 h 1545"/>
                  <a:gd name="T34" fmla="*/ 492 w 621"/>
                  <a:gd name="T35" fmla="*/ 191 h 1545"/>
                  <a:gd name="T36" fmla="*/ 517 w 621"/>
                  <a:gd name="T37" fmla="*/ 36 h 1545"/>
                  <a:gd name="T38" fmla="*/ 500 w 621"/>
                  <a:gd name="T39" fmla="*/ 0 h 1545"/>
                  <a:gd name="T40" fmla="*/ 466 w 621"/>
                  <a:gd name="T41" fmla="*/ 11 h 1545"/>
                  <a:gd name="T42" fmla="*/ 449 w 621"/>
                  <a:gd name="T43" fmla="*/ 209 h 1545"/>
                  <a:gd name="T44" fmla="*/ 432 w 621"/>
                  <a:gd name="T45" fmla="*/ 260 h 1545"/>
                  <a:gd name="T46" fmla="*/ 423 w 621"/>
                  <a:gd name="T47" fmla="*/ 294 h 1545"/>
                  <a:gd name="T48" fmla="*/ 353 w 621"/>
                  <a:gd name="T49" fmla="*/ 268 h 1545"/>
                  <a:gd name="T50" fmla="*/ 302 w 621"/>
                  <a:gd name="T51" fmla="*/ 268 h 1545"/>
                  <a:gd name="T52" fmla="*/ 302 w 621"/>
                  <a:gd name="T53" fmla="*/ 302 h 1545"/>
                  <a:gd name="T54" fmla="*/ 336 w 621"/>
                  <a:gd name="T55" fmla="*/ 330 h 1545"/>
                  <a:gd name="T56" fmla="*/ 398 w 621"/>
                  <a:gd name="T57" fmla="*/ 330 h 1545"/>
                  <a:gd name="T58" fmla="*/ 440 w 621"/>
                  <a:gd name="T59" fmla="*/ 364 h 1545"/>
                  <a:gd name="T60" fmla="*/ 475 w 621"/>
                  <a:gd name="T61" fmla="*/ 424 h 1545"/>
                  <a:gd name="T62" fmla="*/ 509 w 621"/>
                  <a:gd name="T63" fmla="*/ 519 h 1545"/>
                  <a:gd name="T64" fmla="*/ 534 w 621"/>
                  <a:gd name="T65" fmla="*/ 709 h 1545"/>
                  <a:gd name="T66" fmla="*/ 534 w 621"/>
                  <a:gd name="T67" fmla="*/ 881 h 1545"/>
                  <a:gd name="T68" fmla="*/ 517 w 621"/>
                  <a:gd name="T69" fmla="*/ 1020 h 1545"/>
                  <a:gd name="T70" fmla="*/ 483 w 621"/>
                  <a:gd name="T71" fmla="*/ 1079 h 1545"/>
                  <a:gd name="T72" fmla="*/ 362 w 621"/>
                  <a:gd name="T73" fmla="*/ 1166 h 1545"/>
                  <a:gd name="T74" fmla="*/ 232 w 621"/>
                  <a:gd name="T75" fmla="*/ 1245 h 1545"/>
                  <a:gd name="T76" fmla="*/ 173 w 621"/>
                  <a:gd name="T77" fmla="*/ 1305 h 1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21" h="1545">
                    <a:moveTo>
                      <a:pt x="173" y="1305"/>
                    </a:moveTo>
                    <a:lnTo>
                      <a:pt x="60" y="1390"/>
                    </a:lnTo>
                    <a:lnTo>
                      <a:pt x="26" y="1417"/>
                    </a:lnTo>
                    <a:lnTo>
                      <a:pt x="0" y="1477"/>
                    </a:lnTo>
                    <a:lnTo>
                      <a:pt x="35" y="1537"/>
                    </a:lnTo>
                    <a:lnTo>
                      <a:pt x="69" y="1545"/>
                    </a:lnTo>
                    <a:lnTo>
                      <a:pt x="173" y="1511"/>
                    </a:lnTo>
                    <a:lnTo>
                      <a:pt x="328" y="1390"/>
                    </a:lnTo>
                    <a:lnTo>
                      <a:pt x="466" y="1245"/>
                    </a:lnTo>
                    <a:lnTo>
                      <a:pt x="613" y="1079"/>
                    </a:lnTo>
                    <a:lnTo>
                      <a:pt x="621" y="1011"/>
                    </a:lnTo>
                    <a:lnTo>
                      <a:pt x="621" y="822"/>
                    </a:lnTo>
                    <a:lnTo>
                      <a:pt x="579" y="528"/>
                    </a:lnTo>
                    <a:lnTo>
                      <a:pt x="604" y="355"/>
                    </a:lnTo>
                    <a:lnTo>
                      <a:pt x="621" y="285"/>
                    </a:lnTo>
                    <a:lnTo>
                      <a:pt x="596" y="251"/>
                    </a:lnTo>
                    <a:lnTo>
                      <a:pt x="534" y="217"/>
                    </a:lnTo>
                    <a:lnTo>
                      <a:pt x="492" y="191"/>
                    </a:lnTo>
                    <a:lnTo>
                      <a:pt x="517" y="36"/>
                    </a:lnTo>
                    <a:lnTo>
                      <a:pt x="500" y="0"/>
                    </a:lnTo>
                    <a:lnTo>
                      <a:pt x="466" y="11"/>
                    </a:lnTo>
                    <a:lnTo>
                      <a:pt x="449" y="209"/>
                    </a:lnTo>
                    <a:lnTo>
                      <a:pt x="432" y="260"/>
                    </a:lnTo>
                    <a:lnTo>
                      <a:pt x="423" y="294"/>
                    </a:lnTo>
                    <a:lnTo>
                      <a:pt x="353" y="268"/>
                    </a:lnTo>
                    <a:lnTo>
                      <a:pt x="302" y="268"/>
                    </a:lnTo>
                    <a:lnTo>
                      <a:pt x="302" y="302"/>
                    </a:lnTo>
                    <a:lnTo>
                      <a:pt x="336" y="330"/>
                    </a:lnTo>
                    <a:lnTo>
                      <a:pt x="398" y="330"/>
                    </a:lnTo>
                    <a:lnTo>
                      <a:pt x="440" y="364"/>
                    </a:lnTo>
                    <a:lnTo>
                      <a:pt x="475" y="424"/>
                    </a:lnTo>
                    <a:lnTo>
                      <a:pt x="509" y="519"/>
                    </a:lnTo>
                    <a:lnTo>
                      <a:pt x="534" y="709"/>
                    </a:lnTo>
                    <a:lnTo>
                      <a:pt x="534" y="881"/>
                    </a:lnTo>
                    <a:lnTo>
                      <a:pt x="517" y="1020"/>
                    </a:lnTo>
                    <a:lnTo>
                      <a:pt x="483" y="1079"/>
                    </a:lnTo>
                    <a:lnTo>
                      <a:pt x="362" y="1166"/>
                    </a:lnTo>
                    <a:lnTo>
                      <a:pt x="232" y="1245"/>
                    </a:lnTo>
                    <a:lnTo>
                      <a:pt x="173" y="1305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Freeform 18">
                <a:extLst>
                  <a:ext uri="{FF2B5EF4-FFF2-40B4-BE49-F238E27FC236}">
                    <a16:creationId xmlns:a16="http://schemas.microsoft.com/office/drawing/2014/main" id="{CC43E4AC-BD15-A414-2323-FA6BA9AA16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" y="1092"/>
                <a:ext cx="281" cy="467"/>
              </a:xfrm>
              <a:custGeom>
                <a:avLst/>
                <a:gdLst>
                  <a:gd name="T0" fmla="*/ 561 w 561"/>
                  <a:gd name="T1" fmla="*/ 26 h 932"/>
                  <a:gd name="T2" fmla="*/ 500 w 561"/>
                  <a:gd name="T3" fmla="*/ 0 h 932"/>
                  <a:gd name="T4" fmla="*/ 370 w 561"/>
                  <a:gd name="T5" fmla="*/ 8 h 932"/>
                  <a:gd name="T6" fmla="*/ 258 w 561"/>
                  <a:gd name="T7" fmla="*/ 96 h 932"/>
                  <a:gd name="T8" fmla="*/ 94 w 561"/>
                  <a:gd name="T9" fmla="*/ 277 h 932"/>
                  <a:gd name="T10" fmla="*/ 9 w 561"/>
                  <a:gd name="T11" fmla="*/ 423 h 932"/>
                  <a:gd name="T12" fmla="*/ 0 w 561"/>
                  <a:gd name="T13" fmla="*/ 475 h 932"/>
                  <a:gd name="T14" fmla="*/ 43 w 561"/>
                  <a:gd name="T15" fmla="*/ 570 h 932"/>
                  <a:gd name="T16" fmla="*/ 136 w 561"/>
                  <a:gd name="T17" fmla="*/ 613 h 932"/>
                  <a:gd name="T18" fmla="*/ 258 w 561"/>
                  <a:gd name="T19" fmla="*/ 664 h 932"/>
                  <a:gd name="T20" fmla="*/ 353 w 561"/>
                  <a:gd name="T21" fmla="*/ 690 h 932"/>
                  <a:gd name="T22" fmla="*/ 396 w 561"/>
                  <a:gd name="T23" fmla="*/ 734 h 932"/>
                  <a:gd name="T24" fmla="*/ 370 w 561"/>
                  <a:gd name="T25" fmla="*/ 794 h 932"/>
                  <a:gd name="T26" fmla="*/ 302 w 561"/>
                  <a:gd name="T27" fmla="*/ 864 h 932"/>
                  <a:gd name="T28" fmla="*/ 215 w 561"/>
                  <a:gd name="T29" fmla="*/ 872 h 932"/>
                  <a:gd name="T30" fmla="*/ 155 w 561"/>
                  <a:gd name="T31" fmla="*/ 845 h 932"/>
                  <a:gd name="T32" fmla="*/ 119 w 561"/>
                  <a:gd name="T33" fmla="*/ 872 h 932"/>
                  <a:gd name="T34" fmla="*/ 128 w 561"/>
                  <a:gd name="T35" fmla="*/ 907 h 932"/>
                  <a:gd name="T36" fmla="*/ 198 w 561"/>
                  <a:gd name="T37" fmla="*/ 932 h 932"/>
                  <a:gd name="T38" fmla="*/ 302 w 561"/>
                  <a:gd name="T39" fmla="*/ 932 h 932"/>
                  <a:gd name="T40" fmla="*/ 396 w 561"/>
                  <a:gd name="T41" fmla="*/ 907 h 932"/>
                  <a:gd name="T42" fmla="*/ 449 w 561"/>
                  <a:gd name="T43" fmla="*/ 872 h 932"/>
                  <a:gd name="T44" fmla="*/ 483 w 561"/>
                  <a:gd name="T45" fmla="*/ 811 h 932"/>
                  <a:gd name="T46" fmla="*/ 500 w 561"/>
                  <a:gd name="T47" fmla="*/ 743 h 932"/>
                  <a:gd name="T48" fmla="*/ 457 w 561"/>
                  <a:gd name="T49" fmla="*/ 681 h 932"/>
                  <a:gd name="T50" fmla="*/ 353 w 561"/>
                  <a:gd name="T51" fmla="*/ 638 h 932"/>
                  <a:gd name="T52" fmla="*/ 232 w 561"/>
                  <a:gd name="T53" fmla="*/ 604 h 932"/>
                  <a:gd name="T54" fmla="*/ 128 w 561"/>
                  <a:gd name="T55" fmla="*/ 545 h 932"/>
                  <a:gd name="T56" fmla="*/ 102 w 561"/>
                  <a:gd name="T57" fmla="*/ 492 h 932"/>
                  <a:gd name="T58" fmla="*/ 119 w 561"/>
                  <a:gd name="T59" fmla="*/ 398 h 932"/>
                  <a:gd name="T60" fmla="*/ 198 w 561"/>
                  <a:gd name="T61" fmla="*/ 277 h 932"/>
                  <a:gd name="T62" fmla="*/ 293 w 561"/>
                  <a:gd name="T63" fmla="*/ 207 h 932"/>
                  <a:gd name="T64" fmla="*/ 440 w 561"/>
                  <a:gd name="T65" fmla="*/ 155 h 932"/>
                  <a:gd name="T66" fmla="*/ 561 w 561"/>
                  <a:gd name="T67" fmla="*/ 130 h 932"/>
                  <a:gd name="T68" fmla="*/ 561 w 561"/>
                  <a:gd name="T69" fmla="*/ 60 h 932"/>
                  <a:gd name="T70" fmla="*/ 561 w 561"/>
                  <a:gd name="T71" fmla="*/ 26 h 9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61" h="932">
                    <a:moveTo>
                      <a:pt x="561" y="26"/>
                    </a:moveTo>
                    <a:lnTo>
                      <a:pt x="500" y="0"/>
                    </a:lnTo>
                    <a:lnTo>
                      <a:pt x="370" y="8"/>
                    </a:lnTo>
                    <a:lnTo>
                      <a:pt x="258" y="96"/>
                    </a:lnTo>
                    <a:lnTo>
                      <a:pt x="94" y="277"/>
                    </a:lnTo>
                    <a:lnTo>
                      <a:pt x="9" y="423"/>
                    </a:lnTo>
                    <a:lnTo>
                      <a:pt x="0" y="475"/>
                    </a:lnTo>
                    <a:lnTo>
                      <a:pt x="43" y="570"/>
                    </a:lnTo>
                    <a:lnTo>
                      <a:pt x="136" y="613"/>
                    </a:lnTo>
                    <a:lnTo>
                      <a:pt x="258" y="664"/>
                    </a:lnTo>
                    <a:lnTo>
                      <a:pt x="353" y="690"/>
                    </a:lnTo>
                    <a:lnTo>
                      <a:pt x="396" y="734"/>
                    </a:lnTo>
                    <a:lnTo>
                      <a:pt x="370" y="794"/>
                    </a:lnTo>
                    <a:lnTo>
                      <a:pt x="302" y="864"/>
                    </a:lnTo>
                    <a:lnTo>
                      <a:pt x="215" y="872"/>
                    </a:lnTo>
                    <a:lnTo>
                      <a:pt x="155" y="845"/>
                    </a:lnTo>
                    <a:lnTo>
                      <a:pt x="119" y="872"/>
                    </a:lnTo>
                    <a:lnTo>
                      <a:pt x="128" y="907"/>
                    </a:lnTo>
                    <a:lnTo>
                      <a:pt x="198" y="932"/>
                    </a:lnTo>
                    <a:lnTo>
                      <a:pt x="302" y="932"/>
                    </a:lnTo>
                    <a:lnTo>
                      <a:pt x="396" y="907"/>
                    </a:lnTo>
                    <a:lnTo>
                      <a:pt x="449" y="872"/>
                    </a:lnTo>
                    <a:lnTo>
                      <a:pt x="483" y="811"/>
                    </a:lnTo>
                    <a:lnTo>
                      <a:pt x="500" y="743"/>
                    </a:lnTo>
                    <a:lnTo>
                      <a:pt x="457" y="681"/>
                    </a:lnTo>
                    <a:lnTo>
                      <a:pt x="353" y="638"/>
                    </a:lnTo>
                    <a:lnTo>
                      <a:pt x="232" y="604"/>
                    </a:lnTo>
                    <a:lnTo>
                      <a:pt x="128" y="545"/>
                    </a:lnTo>
                    <a:lnTo>
                      <a:pt x="102" y="492"/>
                    </a:lnTo>
                    <a:lnTo>
                      <a:pt x="119" y="398"/>
                    </a:lnTo>
                    <a:lnTo>
                      <a:pt x="198" y="277"/>
                    </a:lnTo>
                    <a:lnTo>
                      <a:pt x="293" y="207"/>
                    </a:lnTo>
                    <a:lnTo>
                      <a:pt x="440" y="155"/>
                    </a:lnTo>
                    <a:lnTo>
                      <a:pt x="561" y="130"/>
                    </a:lnTo>
                    <a:lnTo>
                      <a:pt x="561" y="60"/>
                    </a:lnTo>
                    <a:lnTo>
                      <a:pt x="561" y="2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Freeform 19">
                <a:extLst>
                  <a:ext uri="{FF2B5EF4-FFF2-40B4-BE49-F238E27FC236}">
                    <a16:creationId xmlns:a16="http://schemas.microsoft.com/office/drawing/2014/main" id="{23BBC96B-1DD2-CC76-F4D2-4EED051B90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" y="1071"/>
                <a:ext cx="262" cy="574"/>
              </a:xfrm>
              <a:custGeom>
                <a:avLst/>
                <a:gdLst>
                  <a:gd name="T0" fmla="*/ 457 w 525"/>
                  <a:gd name="T1" fmla="*/ 362 h 1148"/>
                  <a:gd name="T2" fmla="*/ 404 w 525"/>
                  <a:gd name="T3" fmla="*/ 147 h 1148"/>
                  <a:gd name="T4" fmla="*/ 345 w 525"/>
                  <a:gd name="T5" fmla="*/ 43 h 1148"/>
                  <a:gd name="T6" fmla="*/ 215 w 525"/>
                  <a:gd name="T7" fmla="*/ 0 h 1148"/>
                  <a:gd name="T8" fmla="*/ 85 w 525"/>
                  <a:gd name="T9" fmla="*/ 17 h 1148"/>
                  <a:gd name="T10" fmla="*/ 26 w 525"/>
                  <a:gd name="T11" fmla="*/ 130 h 1148"/>
                  <a:gd name="T12" fmla="*/ 34 w 525"/>
                  <a:gd name="T13" fmla="*/ 268 h 1148"/>
                  <a:gd name="T14" fmla="*/ 68 w 525"/>
                  <a:gd name="T15" fmla="*/ 492 h 1148"/>
                  <a:gd name="T16" fmla="*/ 68 w 525"/>
                  <a:gd name="T17" fmla="*/ 690 h 1148"/>
                  <a:gd name="T18" fmla="*/ 26 w 525"/>
                  <a:gd name="T19" fmla="*/ 862 h 1148"/>
                  <a:gd name="T20" fmla="*/ 0 w 525"/>
                  <a:gd name="T21" fmla="*/ 958 h 1148"/>
                  <a:gd name="T22" fmla="*/ 17 w 525"/>
                  <a:gd name="T23" fmla="*/ 1043 h 1148"/>
                  <a:gd name="T24" fmla="*/ 77 w 525"/>
                  <a:gd name="T25" fmla="*/ 1088 h 1148"/>
                  <a:gd name="T26" fmla="*/ 155 w 525"/>
                  <a:gd name="T27" fmla="*/ 1131 h 1148"/>
                  <a:gd name="T28" fmla="*/ 232 w 525"/>
                  <a:gd name="T29" fmla="*/ 1148 h 1148"/>
                  <a:gd name="T30" fmla="*/ 328 w 525"/>
                  <a:gd name="T31" fmla="*/ 1148 h 1148"/>
                  <a:gd name="T32" fmla="*/ 440 w 525"/>
                  <a:gd name="T33" fmla="*/ 1061 h 1148"/>
                  <a:gd name="T34" fmla="*/ 525 w 525"/>
                  <a:gd name="T35" fmla="*/ 880 h 1148"/>
                  <a:gd name="T36" fmla="*/ 517 w 525"/>
                  <a:gd name="T37" fmla="*/ 716 h 1148"/>
                  <a:gd name="T38" fmla="*/ 466 w 525"/>
                  <a:gd name="T39" fmla="*/ 526 h 1148"/>
                  <a:gd name="T40" fmla="*/ 457 w 525"/>
                  <a:gd name="T41" fmla="*/ 362 h 1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25" h="1148">
                    <a:moveTo>
                      <a:pt x="457" y="362"/>
                    </a:moveTo>
                    <a:lnTo>
                      <a:pt x="404" y="147"/>
                    </a:lnTo>
                    <a:lnTo>
                      <a:pt x="345" y="43"/>
                    </a:lnTo>
                    <a:lnTo>
                      <a:pt x="215" y="0"/>
                    </a:lnTo>
                    <a:lnTo>
                      <a:pt x="85" y="17"/>
                    </a:lnTo>
                    <a:lnTo>
                      <a:pt x="26" y="130"/>
                    </a:lnTo>
                    <a:lnTo>
                      <a:pt x="34" y="268"/>
                    </a:lnTo>
                    <a:lnTo>
                      <a:pt x="68" y="492"/>
                    </a:lnTo>
                    <a:lnTo>
                      <a:pt x="68" y="690"/>
                    </a:lnTo>
                    <a:lnTo>
                      <a:pt x="26" y="862"/>
                    </a:lnTo>
                    <a:lnTo>
                      <a:pt x="0" y="958"/>
                    </a:lnTo>
                    <a:lnTo>
                      <a:pt x="17" y="1043"/>
                    </a:lnTo>
                    <a:lnTo>
                      <a:pt x="77" y="1088"/>
                    </a:lnTo>
                    <a:lnTo>
                      <a:pt x="155" y="1131"/>
                    </a:lnTo>
                    <a:lnTo>
                      <a:pt x="232" y="1148"/>
                    </a:lnTo>
                    <a:lnTo>
                      <a:pt x="328" y="1148"/>
                    </a:lnTo>
                    <a:lnTo>
                      <a:pt x="440" y="1061"/>
                    </a:lnTo>
                    <a:lnTo>
                      <a:pt x="525" y="880"/>
                    </a:lnTo>
                    <a:lnTo>
                      <a:pt x="517" y="716"/>
                    </a:lnTo>
                    <a:lnTo>
                      <a:pt x="466" y="526"/>
                    </a:lnTo>
                    <a:lnTo>
                      <a:pt x="457" y="36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Freeform 20">
                <a:extLst>
                  <a:ext uri="{FF2B5EF4-FFF2-40B4-BE49-F238E27FC236}">
                    <a16:creationId xmlns:a16="http://schemas.microsoft.com/office/drawing/2014/main" id="{315F1ABF-B053-FC18-4003-BD67813B2A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" y="1537"/>
                <a:ext cx="200" cy="829"/>
              </a:xfrm>
              <a:custGeom>
                <a:avLst/>
                <a:gdLst>
                  <a:gd name="T0" fmla="*/ 381 w 399"/>
                  <a:gd name="T1" fmla="*/ 26 h 1658"/>
                  <a:gd name="T2" fmla="*/ 278 w 399"/>
                  <a:gd name="T3" fmla="*/ 0 h 1658"/>
                  <a:gd name="T4" fmla="*/ 217 w 399"/>
                  <a:gd name="T5" fmla="*/ 26 h 1658"/>
                  <a:gd name="T6" fmla="*/ 191 w 399"/>
                  <a:gd name="T7" fmla="*/ 111 h 1658"/>
                  <a:gd name="T8" fmla="*/ 217 w 399"/>
                  <a:gd name="T9" fmla="*/ 586 h 1658"/>
                  <a:gd name="T10" fmla="*/ 217 w 399"/>
                  <a:gd name="T11" fmla="*/ 699 h 1658"/>
                  <a:gd name="T12" fmla="*/ 183 w 399"/>
                  <a:gd name="T13" fmla="*/ 907 h 1658"/>
                  <a:gd name="T14" fmla="*/ 174 w 399"/>
                  <a:gd name="T15" fmla="*/ 1148 h 1658"/>
                  <a:gd name="T16" fmla="*/ 191 w 399"/>
                  <a:gd name="T17" fmla="*/ 1269 h 1658"/>
                  <a:gd name="T18" fmla="*/ 174 w 399"/>
                  <a:gd name="T19" fmla="*/ 1337 h 1658"/>
                  <a:gd name="T20" fmla="*/ 53 w 399"/>
                  <a:gd name="T21" fmla="*/ 1441 h 1658"/>
                  <a:gd name="T22" fmla="*/ 0 w 399"/>
                  <a:gd name="T23" fmla="*/ 1571 h 1658"/>
                  <a:gd name="T24" fmla="*/ 10 w 399"/>
                  <a:gd name="T25" fmla="*/ 1614 h 1658"/>
                  <a:gd name="T26" fmla="*/ 104 w 399"/>
                  <a:gd name="T27" fmla="*/ 1658 h 1658"/>
                  <a:gd name="T28" fmla="*/ 130 w 399"/>
                  <a:gd name="T29" fmla="*/ 1640 h 1658"/>
                  <a:gd name="T30" fmla="*/ 140 w 399"/>
                  <a:gd name="T31" fmla="*/ 1563 h 1658"/>
                  <a:gd name="T32" fmla="*/ 166 w 399"/>
                  <a:gd name="T33" fmla="*/ 1450 h 1658"/>
                  <a:gd name="T34" fmla="*/ 208 w 399"/>
                  <a:gd name="T35" fmla="*/ 1399 h 1658"/>
                  <a:gd name="T36" fmla="*/ 259 w 399"/>
                  <a:gd name="T37" fmla="*/ 1365 h 1658"/>
                  <a:gd name="T38" fmla="*/ 304 w 399"/>
                  <a:gd name="T39" fmla="*/ 1320 h 1658"/>
                  <a:gd name="T40" fmla="*/ 312 w 399"/>
                  <a:gd name="T41" fmla="*/ 1286 h 1658"/>
                  <a:gd name="T42" fmla="*/ 287 w 399"/>
                  <a:gd name="T43" fmla="*/ 1243 h 1658"/>
                  <a:gd name="T44" fmla="*/ 259 w 399"/>
                  <a:gd name="T45" fmla="*/ 1218 h 1658"/>
                  <a:gd name="T46" fmla="*/ 242 w 399"/>
                  <a:gd name="T47" fmla="*/ 1114 h 1658"/>
                  <a:gd name="T48" fmla="*/ 259 w 399"/>
                  <a:gd name="T49" fmla="*/ 897 h 1658"/>
                  <a:gd name="T50" fmla="*/ 321 w 399"/>
                  <a:gd name="T51" fmla="*/ 648 h 1658"/>
                  <a:gd name="T52" fmla="*/ 381 w 399"/>
                  <a:gd name="T53" fmla="*/ 448 h 1658"/>
                  <a:gd name="T54" fmla="*/ 399 w 399"/>
                  <a:gd name="T55" fmla="*/ 207 h 1658"/>
                  <a:gd name="T56" fmla="*/ 381 w 399"/>
                  <a:gd name="T57" fmla="*/ 26 h 1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99" h="1658">
                    <a:moveTo>
                      <a:pt x="381" y="26"/>
                    </a:moveTo>
                    <a:lnTo>
                      <a:pt x="278" y="0"/>
                    </a:lnTo>
                    <a:lnTo>
                      <a:pt x="217" y="26"/>
                    </a:lnTo>
                    <a:lnTo>
                      <a:pt x="191" y="111"/>
                    </a:lnTo>
                    <a:lnTo>
                      <a:pt x="217" y="586"/>
                    </a:lnTo>
                    <a:lnTo>
                      <a:pt x="217" y="699"/>
                    </a:lnTo>
                    <a:lnTo>
                      <a:pt x="183" y="907"/>
                    </a:lnTo>
                    <a:lnTo>
                      <a:pt x="174" y="1148"/>
                    </a:lnTo>
                    <a:lnTo>
                      <a:pt x="191" y="1269"/>
                    </a:lnTo>
                    <a:lnTo>
                      <a:pt x="174" y="1337"/>
                    </a:lnTo>
                    <a:lnTo>
                      <a:pt x="53" y="1441"/>
                    </a:lnTo>
                    <a:lnTo>
                      <a:pt x="0" y="1571"/>
                    </a:lnTo>
                    <a:lnTo>
                      <a:pt x="10" y="1614"/>
                    </a:lnTo>
                    <a:lnTo>
                      <a:pt x="104" y="1658"/>
                    </a:lnTo>
                    <a:lnTo>
                      <a:pt x="130" y="1640"/>
                    </a:lnTo>
                    <a:lnTo>
                      <a:pt x="140" y="1563"/>
                    </a:lnTo>
                    <a:lnTo>
                      <a:pt x="166" y="1450"/>
                    </a:lnTo>
                    <a:lnTo>
                      <a:pt x="208" y="1399"/>
                    </a:lnTo>
                    <a:lnTo>
                      <a:pt x="259" y="1365"/>
                    </a:lnTo>
                    <a:lnTo>
                      <a:pt x="304" y="1320"/>
                    </a:lnTo>
                    <a:lnTo>
                      <a:pt x="312" y="1286"/>
                    </a:lnTo>
                    <a:lnTo>
                      <a:pt x="287" y="1243"/>
                    </a:lnTo>
                    <a:lnTo>
                      <a:pt x="259" y="1218"/>
                    </a:lnTo>
                    <a:lnTo>
                      <a:pt x="242" y="1114"/>
                    </a:lnTo>
                    <a:lnTo>
                      <a:pt x="259" y="897"/>
                    </a:lnTo>
                    <a:lnTo>
                      <a:pt x="321" y="648"/>
                    </a:lnTo>
                    <a:lnTo>
                      <a:pt x="381" y="448"/>
                    </a:lnTo>
                    <a:lnTo>
                      <a:pt x="399" y="207"/>
                    </a:lnTo>
                    <a:lnTo>
                      <a:pt x="381" y="26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Freeform 21">
                <a:extLst>
                  <a:ext uri="{FF2B5EF4-FFF2-40B4-BE49-F238E27FC236}">
                    <a16:creationId xmlns:a16="http://schemas.microsoft.com/office/drawing/2014/main" id="{DB43E113-889D-8A8F-CFD4-7EF2981DF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" y="1537"/>
                <a:ext cx="327" cy="699"/>
              </a:xfrm>
              <a:custGeom>
                <a:avLst/>
                <a:gdLst>
                  <a:gd name="T0" fmla="*/ 215 w 655"/>
                  <a:gd name="T1" fmla="*/ 207 h 1399"/>
                  <a:gd name="T2" fmla="*/ 198 w 655"/>
                  <a:gd name="T3" fmla="*/ 69 h 1399"/>
                  <a:gd name="T4" fmla="*/ 121 w 655"/>
                  <a:gd name="T5" fmla="*/ 0 h 1399"/>
                  <a:gd name="T6" fmla="*/ 9 w 655"/>
                  <a:gd name="T7" fmla="*/ 9 h 1399"/>
                  <a:gd name="T8" fmla="*/ 0 w 655"/>
                  <a:gd name="T9" fmla="*/ 69 h 1399"/>
                  <a:gd name="T10" fmla="*/ 9 w 655"/>
                  <a:gd name="T11" fmla="*/ 199 h 1399"/>
                  <a:gd name="T12" fmla="*/ 69 w 655"/>
                  <a:gd name="T13" fmla="*/ 397 h 1399"/>
                  <a:gd name="T14" fmla="*/ 113 w 655"/>
                  <a:gd name="T15" fmla="*/ 543 h 1399"/>
                  <a:gd name="T16" fmla="*/ 164 w 655"/>
                  <a:gd name="T17" fmla="*/ 741 h 1399"/>
                  <a:gd name="T18" fmla="*/ 181 w 655"/>
                  <a:gd name="T19" fmla="*/ 914 h 1399"/>
                  <a:gd name="T20" fmla="*/ 181 w 655"/>
                  <a:gd name="T21" fmla="*/ 1052 h 1399"/>
                  <a:gd name="T22" fmla="*/ 156 w 655"/>
                  <a:gd name="T23" fmla="*/ 1156 h 1399"/>
                  <a:gd name="T24" fmla="*/ 130 w 655"/>
                  <a:gd name="T25" fmla="*/ 1190 h 1399"/>
                  <a:gd name="T26" fmla="*/ 130 w 655"/>
                  <a:gd name="T27" fmla="*/ 1225 h 1399"/>
                  <a:gd name="T28" fmla="*/ 164 w 655"/>
                  <a:gd name="T29" fmla="*/ 1278 h 1399"/>
                  <a:gd name="T30" fmla="*/ 224 w 655"/>
                  <a:gd name="T31" fmla="*/ 1295 h 1399"/>
                  <a:gd name="T32" fmla="*/ 319 w 655"/>
                  <a:gd name="T33" fmla="*/ 1295 h 1399"/>
                  <a:gd name="T34" fmla="*/ 492 w 655"/>
                  <a:gd name="T35" fmla="*/ 1337 h 1399"/>
                  <a:gd name="T36" fmla="*/ 543 w 655"/>
                  <a:gd name="T37" fmla="*/ 1399 h 1399"/>
                  <a:gd name="T38" fmla="*/ 621 w 655"/>
                  <a:gd name="T39" fmla="*/ 1363 h 1399"/>
                  <a:gd name="T40" fmla="*/ 655 w 655"/>
                  <a:gd name="T41" fmla="*/ 1278 h 1399"/>
                  <a:gd name="T42" fmla="*/ 621 w 655"/>
                  <a:gd name="T43" fmla="*/ 1243 h 1399"/>
                  <a:gd name="T44" fmla="*/ 475 w 655"/>
                  <a:gd name="T45" fmla="*/ 1225 h 1399"/>
                  <a:gd name="T46" fmla="*/ 311 w 655"/>
                  <a:gd name="T47" fmla="*/ 1225 h 1399"/>
                  <a:gd name="T48" fmla="*/ 241 w 655"/>
                  <a:gd name="T49" fmla="*/ 1216 h 1399"/>
                  <a:gd name="T50" fmla="*/ 224 w 655"/>
                  <a:gd name="T51" fmla="*/ 1165 h 1399"/>
                  <a:gd name="T52" fmla="*/ 241 w 655"/>
                  <a:gd name="T53" fmla="*/ 1069 h 1399"/>
                  <a:gd name="T54" fmla="*/ 251 w 655"/>
                  <a:gd name="T55" fmla="*/ 905 h 1399"/>
                  <a:gd name="T56" fmla="*/ 232 w 655"/>
                  <a:gd name="T57" fmla="*/ 724 h 1399"/>
                  <a:gd name="T58" fmla="*/ 207 w 655"/>
                  <a:gd name="T59" fmla="*/ 484 h 1399"/>
                  <a:gd name="T60" fmla="*/ 215 w 655"/>
                  <a:gd name="T61" fmla="*/ 275 h 1399"/>
                  <a:gd name="T62" fmla="*/ 215 w 655"/>
                  <a:gd name="T63" fmla="*/ 207 h 1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655" h="1399">
                    <a:moveTo>
                      <a:pt x="215" y="207"/>
                    </a:moveTo>
                    <a:lnTo>
                      <a:pt x="198" y="69"/>
                    </a:lnTo>
                    <a:lnTo>
                      <a:pt x="121" y="0"/>
                    </a:lnTo>
                    <a:lnTo>
                      <a:pt x="9" y="9"/>
                    </a:lnTo>
                    <a:lnTo>
                      <a:pt x="0" y="69"/>
                    </a:lnTo>
                    <a:lnTo>
                      <a:pt x="9" y="199"/>
                    </a:lnTo>
                    <a:lnTo>
                      <a:pt x="69" y="397"/>
                    </a:lnTo>
                    <a:lnTo>
                      <a:pt x="113" y="543"/>
                    </a:lnTo>
                    <a:lnTo>
                      <a:pt x="164" y="741"/>
                    </a:lnTo>
                    <a:lnTo>
                      <a:pt x="181" y="914"/>
                    </a:lnTo>
                    <a:lnTo>
                      <a:pt x="181" y="1052"/>
                    </a:lnTo>
                    <a:lnTo>
                      <a:pt x="156" y="1156"/>
                    </a:lnTo>
                    <a:lnTo>
                      <a:pt x="130" y="1190"/>
                    </a:lnTo>
                    <a:lnTo>
                      <a:pt x="130" y="1225"/>
                    </a:lnTo>
                    <a:lnTo>
                      <a:pt x="164" y="1278"/>
                    </a:lnTo>
                    <a:lnTo>
                      <a:pt x="224" y="1295"/>
                    </a:lnTo>
                    <a:lnTo>
                      <a:pt x="319" y="1295"/>
                    </a:lnTo>
                    <a:lnTo>
                      <a:pt x="492" y="1337"/>
                    </a:lnTo>
                    <a:lnTo>
                      <a:pt x="543" y="1399"/>
                    </a:lnTo>
                    <a:lnTo>
                      <a:pt x="621" y="1363"/>
                    </a:lnTo>
                    <a:lnTo>
                      <a:pt x="655" y="1278"/>
                    </a:lnTo>
                    <a:lnTo>
                      <a:pt x="621" y="1243"/>
                    </a:lnTo>
                    <a:lnTo>
                      <a:pt x="475" y="1225"/>
                    </a:lnTo>
                    <a:lnTo>
                      <a:pt x="311" y="1225"/>
                    </a:lnTo>
                    <a:lnTo>
                      <a:pt x="241" y="1216"/>
                    </a:lnTo>
                    <a:lnTo>
                      <a:pt x="224" y="1165"/>
                    </a:lnTo>
                    <a:lnTo>
                      <a:pt x="241" y="1069"/>
                    </a:lnTo>
                    <a:lnTo>
                      <a:pt x="251" y="905"/>
                    </a:lnTo>
                    <a:lnTo>
                      <a:pt x="232" y="724"/>
                    </a:lnTo>
                    <a:lnTo>
                      <a:pt x="207" y="484"/>
                    </a:lnTo>
                    <a:lnTo>
                      <a:pt x="215" y="275"/>
                    </a:lnTo>
                    <a:lnTo>
                      <a:pt x="215" y="207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5FF8A20-DF8D-CE59-4505-B7D4726AB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413" y="0"/>
            <a:ext cx="4567237" cy="985838"/>
          </a:xfrm>
        </p:spPr>
        <p:txBody>
          <a:bodyPr/>
          <a:lstStyle/>
          <a:p>
            <a:pPr algn="ctr"/>
            <a:r>
              <a:rPr lang="he-IL" altLang="en-US" sz="3600" b="1"/>
              <a:t>מטרת ההשוואה</a:t>
            </a:r>
            <a:endParaRPr lang="en-US" altLang="en-US" sz="3600" b="1"/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5A017E89-7DD4-C2A2-E52C-A34A7EB00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341438"/>
            <a:ext cx="7343775" cy="525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01713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97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17688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25675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82875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0075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97275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54475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kumimoji="0" lang="he-IL" altLang="en-US" sz="2800" b="1">
                <a:latin typeface="Tahoma" panose="020B0604030504040204" pitchFamily="34" charset="0"/>
              </a:rPr>
              <a:t>המטרה בהתנסות במיומנות ההשוואה, </a:t>
            </a:r>
            <a:r>
              <a:rPr kumimoji="0" lang="he-IL" altLang="en-US" sz="2800" b="1" u="sng">
                <a:solidFill>
                  <a:schemeClr val="accent2"/>
                </a:solidFill>
                <a:latin typeface="Tahoma" panose="020B0604030504040204" pitchFamily="34" charset="0"/>
              </a:rPr>
              <a:t>בפעילות הנוכחית</a:t>
            </a:r>
            <a:r>
              <a:rPr kumimoji="0" lang="he-IL" altLang="en-US" sz="2800" b="1">
                <a:latin typeface="Tahoma" panose="020B0604030504040204" pitchFamily="34" charset="0"/>
              </a:rPr>
              <a:t>, היא להגיע </a:t>
            </a:r>
            <a:r>
              <a:rPr kumimoji="0" lang="he-IL" altLang="en-US" sz="2800" b="1">
                <a:solidFill>
                  <a:schemeClr val="accent2"/>
                </a:solidFill>
                <a:latin typeface="Tahoma" panose="020B0604030504040204" pitchFamily="34" charset="0"/>
              </a:rPr>
              <a:t>למסקנה, החלטה, קביעה</a:t>
            </a:r>
            <a:r>
              <a:rPr kumimoji="0" lang="he-IL" altLang="en-US" sz="2800" b="1">
                <a:latin typeface="Tahoma" panose="020B0604030504040204" pitchFamily="34" charset="0"/>
              </a:rPr>
              <a:t> מסויימת כתשובה לשאלה בה דנים.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kumimoji="0" lang="he-IL" altLang="en-US" sz="2800" b="1">
                <a:latin typeface="Tahoma" panose="020B0604030504040204" pitchFamily="34" charset="0"/>
              </a:rPr>
              <a:t> לדוגמא: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</a:pPr>
            <a:r>
              <a:rPr kumimoji="0" lang="he-IL" altLang="en-US" sz="2800" b="1">
                <a:latin typeface="Tahoma" panose="020B0604030504040204" pitchFamily="34" charset="0"/>
              </a:rPr>
              <a:t> באיזה ממס כדאי לי להשתמש כדי להוריד את</a:t>
            </a:r>
            <a:br>
              <a:rPr kumimoji="0" lang="en-US" altLang="en-US" sz="2800" b="1">
                <a:latin typeface="Tahoma" panose="020B0604030504040204" pitchFamily="34" charset="0"/>
              </a:rPr>
            </a:br>
            <a:r>
              <a:rPr kumimoji="0" lang="he-IL" altLang="en-US" sz="2800" b="1">
                <a:latin typeface="Tahoma" panose="020B0604030504040204" pitchFamily="34" charset="0"/>
              </a:rPr>
              <a:t>   הכתם?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</a:pPr>
            <a:r>
              <a:rPr kumimoji="0" lang="he-IL" altLang="en-US" sz="2800" b="1">
                <a:latin typeface="Tahoma" panose="020B0604030504040204" pitchFamily="34" charset="0"/>
              </a:rPr>
              <a:t>  איזה קשר יותר חזק?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</a:pPr>
            <a:r>
              <a:rPr kumimoji="0" lang="he-IL" altLang="en-US" sz="2800" b="1">
                <a:latin typeface="Tahoma" panose="020B0604030504040204" pitchFamily="34" charset="0"/>
              </a:rPr>
              <a:t>  למי נקודת רתיחה יותר גבוהה?</a:t>
            </a:r>
          </a:p>
          <a:p>
            <a: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</a:pPr>
            <a:r>
              <a:rPr kumimoji="0" lang="he-IL" altLang="en-US" sz="2800" b="1">
                <a:latin typeface="Tahoma" panose="020B0604030504040204" pitchFamily="34" charset="0"/>
              </a:rPr>
              <a:t>  מי מבין החומרים הבאים: אלומיניום, כסף, </a:t>
            </a:r>
            <a:br>
              <a:rPr kumimoji="0" lang="en-US" altLang="en-US" sz="2800" b="1">
                <a:latin typeface="Tahoma" panose="020B0604030504040204" pitchFamily="34" charset="0"/>
              </a:rPr>
            </a:br>
            <a:r>
              <a:rPr kumimoji="0" lang="he-IL" altLang="en-US" sz="2800" b="1">
                <a:latin typeface="Tahoma" panose="020B0604030504040204" pitchFamily="34" charset="0"/>
              </a:rPr>
              <a:t>    גופרית, ברזל, מגנזיום חמצני  מתאים ביותר </a:t>
            </a:r>
            <a:br>
              <a:rPr kumimoji="0" lang="en-US" altLang="en-US" sz="2800" b="1">
                <a:latin typeface="Tahoma" panose="020B0604030504040204" pitchFamily="34" charset="0"/>
              </a:rPr>
            </a:br>
            <a:r>
              <a:rPr kumimoji="0" lang="he-IL" altLang="en-US" sz="2800" b="1">
                <a:latin typeface="Tahoma" panose="020B0604030504040204" pitchFamily="34" charset="0"/>
              </a:rPr>
              <a:t>    לייצור סירי בישול? נמק.</a:t>
            </a:r>
            <a:endParaRPr kumimoji="0" lang="en-US" altLang="en-US" sz="2800" b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248FDBB4-6BFA-8B20-394A-AEAAA4260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7342188" cy="4392612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he-IL" altLang="en-US" b="1"/>
              <a:t>בחירת הפריטים שרוצים להשוות.</a:t>
            </a:r>
          </a:p>
          <a:p>
            <a:pPr>
              <a:spcAft>
                <a:spcPct val="20000"/>
              </a:spcAft>
            </a:pPr>
            <a:r>
              <a:rPr lang="he-IL" altLang="en-US" b="1"/>
              <a:t>קביעת קריטריונים שישמשו בסיס להשוואה.</a:t>
            </a:r>
          </a:p>
          <a:p>
            <a:pPr>
              <a:spcAft>
                <a:spcPct val="20000"/>
              </a:spcAft>
            </a:pPr>
            <a:r>
              <a:rPr lang="he-IL" altLang="en-US" b="1"/>
              <a:t>ביצוע ההשוואה על סמך מקורות מידע </a:t>
            </a:r>
            <a:r>
              <a:rPr lang="he-IL" altLang="en-US" sz="2400" b="1"/>
              <a:t>(טבלה מחזורית, ספר נתונים, קטע מידע, ספר או מחברת הלימוד)</a:t>
            </a:r>
            <a:r>
              <a:rPr lang="en-US" altLang="en-US" sz="2400" b="1"/>
              <a:t>.</a:t>
            </a:r>
          </a:p>
          <a:p>
            <a:pPr>
              <a:spcAft>
                <a:spcPct val="20000"/>
              </a:spcAft>
            </a:pPr>
            <a:r>
              <a:rPr lang="he-IL" altLang="en-US" b="1"/>
              <a:t>מציאת נקודות דמיון ושוני.</a:t>
            </a:r>
          </a:p>
          <a:p>
            <a:pPr>
              <a:spcAft>
                <a:spcPct val="20000"/>
              </a:spcAft>
            </a:pPr>
            <a:r>
              <a:rPr lang="he-IL" altLang="en-US" b="1"/>
              <a:t>הסקת מסקנה/ות הנובעות מההשוואה.</a:t>
            </a:r>
          </a:p>
          <a:p>
            <a:pPr>
              <a:spcAft>
                <a:spcPct val="20000"/>
              </a:spcAft>
            </a:pPr>
            <a:r>
              <a:rPr lang="he-IL" altLang="en-US" b="1"/>
              <a:t>בדיקת יכולת ביצוע הכללה.</a:t>
            </a:r>
          </a:p>
          <a:p>
            <a:pPr>
              <a:spcAft>
                <a:spcPct val="20000"/>
              </a:spcAft>
            </a:pPr>
            <a:endParaRPr lang="en-US" altLang="en-US" b="1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13D4F4F-8364-0CB4-25F0-64A39FED6F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411413" y="0"/>
            <a:ext cx="4567237" cy="98583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מודל לתהליך ההשוואה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E3059C07-B014-5CD2-8862-5237CF033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2349500"/>
            <a:ext cx="7662863" cy="3673475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he-IL" altLang="en-US" sz="2400" b="1"/>
              <a:t>אילו תובנות יש לי בעקבות ההשוואה?</a:t>
            </a:r>
          </a:p>
          <a:p>
            <a:pPr>
              <a:spcAft>
                <a:spcPct val="20000"/>
              </a:spcAft>
            </a:pPr>
            <a:r>
              <a:rPr lang="he-IL" altLang="en-US" sz="2400" b="1"/>
              <a:t>אילו הכללות אני יכול להכליל בעקבות ההשוואה?</a:t>
            </a:r>
          </a:p>
          <a:p>
            <a:pPr>
              <a:spcAft>
                <a:spcPct val="20000"/>
              </a:spcAft>
            </a:pPr>
            <a:r>
              <a:rPr lang="he-IL" altLang="en-US" sz="2400" b="1"/>
              <a:t>אילו מרכיבים בפעילות סייעו ללמידה שלי? אילו בלמו או חסמו את החשיבה/למידה שלי?</a:t>
            </a:r>
          </a:p>
          <a:p>
            <a:pPr>
              <a:spcAft>
                <a:spcPct val="20000"/>
              </a:spcAft>
            </a:pPr>
            <a:r>
              <a:rPr lang="he-IL" altLang="en-US" sz="2400" b="1"/>
              <a:t>באילו קשיים נתקלתי במהלך הפעילות? כיצד התמודדתי עם קשיים אלו?</a:t>
            </a:r>
          </a:p>
          <a:p>
            <a:pPr>
              <a:spcAft>
                <a:spcPct val="20000"/>
              </a:spcAft>
            </a:pPr>
            <a:r>
              <a:rPr lang="he-IL" altLang="en-US" sz="2400" b="1"/>
              <a:t>כיצד סייע לי כלי החשיבה השוואה להגיע לתובנות שהגעתי אליהם?</a:t>
            </a:r>
            <a:endParaRPr lang="en-US" altLang="en-US" sz="2400" b="1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B9F2AE89-ABE6-2BFD-E4D3-AACF09206A3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63713" y="115888"/>
            <a:ext cx="4897437" cy="7207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אחרי פעילות ההשוואה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34F33FEE-279F-51B2-0A64-C9ECE3019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268413"/>
            <a:ext cx="76327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/>
              <a:t>פעילות מטה-קוגניטיבית בעקבות פעילות ההשוואה, </a:t>
            </a:r>
            <a:r>
              <a:rPr lang="he-IL" altLang="en-US" sz="2400"/>
              <a:t>ניתן לבחור מתוך השאלות הבאות</a:t>
            </a:r>
            <a:r>
              <a:rPr lang="he-IL" altLang="en-US" sz="2800"/>
              <a:t>:</a:t>
            </a: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E137AD8-904F-ADFB-5B6F-A4172949F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9450" y="981075"/>
            <a:ext cx="5430838" cy="1058863"/>
          </a:xfrm>
        </p:spPr>
        <p:txBody>
          <a:bodyPr/>
          <a:lstStyle/>
          <a:p>
            <a:pPr algn="ctr"/>
            <a:r>
              <a:rPr lang="he-IL" altLang="en-US" sz="3600" b="1"/>
              <a:t>פיגומים - </a:t>
            </a:r>
            <a:r>
              <a:rPr lang="en-US" altLang="en-US" sz="3600" b="1"/>
              <a:t>Scaffolding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5F1480A-53E1-FBD7-0C90-28DDD7CD08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7589837" cy="2986087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he-IL" altLang="en-US" b="1"/>
              <a:t>השלמת טבלה מלאה חלקית בעזרת מחסן מילים.</a:t>
            </a:r>
          </a:p>
          <a:p>
            <a:r>
              <a:rPr lang="he-IL" altLang="en-US" b="1"/>
              <a:t>עריכת השוואה בטבלה עם קריטריונים נתונים.</a:t>
            </a:r>
          </a:p>
          <a:p>
            <a:r>
              <a:rPr lang="he-IL" altLang="en-US" b="1"/>
              <a:t>סידור קריטריונים בסדר הגיוני והשלמת  תהליך ההשוואה בטבלה.</a:t>
            </a:r>
          </a:p>
          <a:p>
            <a:r>
              <a:rPr lang="he-IL" altLang="en-US" b="1"/>
              <a:t>הצעת קריטריונים ע"י התלמידים ועריכת טבלת השוואה</a:t>
            </a:r>
          </a:p>
          <a:p>
            <a:endParaRPr lang="en-US" altLang="en-US" b="1"/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E5BD8192-8009-94F9-D4DE-93FFAA0EA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325" y="0"/>
            <a:ext cx="561816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kumimoji="0" lang="he-IL" altLang="en-US" b="1"/>
              <a:t>הקניית מיומנות ההשוואה</a:t>
            </a:r>
            <a:endParaRPr kumimoji="0" lang="en-US" altLang="en-US" b="1"/>
          </a:p>
        </p:txBody>
      </p:sp>
      <p:grpSp>
        <p:nvGrpSpPr>
          <p:cNvPr id="12299" name="Group 11">
            <a:extLst>
              <a:ext uri="{FF2B5EF4-FFF2-40B4-BE49-F238E27FC236}">
                <a16:creationId xmlns:a16="http://schemas.microsoft.com/office/drawing/2014/main" id="{DCAC7218-893A-B7B8-CD4F-E22D19F551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5373688"/>
            <a:ext cx="5832475" cy="1268412"/>
            <a:chOff x="1066" y="3385"/>
            <a:chExt cx="3674" cy="799"/>
          </a:xfrm>
        </p:grpSpPr>
        <p:sp>
          <p:nvSpPr>
            <p:cNvPr id="12297" name="Rectangle 9">
              <a:extLst>
                <a:ext uri="{FF2B5EF4-FFF2-40B4-BE49-F238E27FC236}">
                  <a16:creationId xmlns:a16="http://schemas.microsoft.com/office/drawing/2014/main" id="{018D5155-4F4F-12BD-0D5F-E5EDAD051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" y="3612"/>
              <a:ext cx="3674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457200" algn="r" rtl="1" fontAlgn="base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914400" algn="r" rtl="1" fontAlgn="base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1371600" algn="r" rtl="1" fontAlgn="base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1828800" algn="r" rtl="1" fontAlgn="base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kumimoji="0" lang="he-IL" altLang="en-US" sz="3600" b="1"/>
                <a:t>הסקת מסקנה בהתאם לשאלה</a:t>
              </a:r>
              <a:endParaRPr kumimoji="0" lang="en-US" altLang="en-US" sz="3600" b="1"/>
            </a:p>
          </p:txBody>
        </p:sp>
        <p:sp>
          <p:nvSpPr>
            <p:cNvPr id="12298" name="AutoShape 10">
              <a:extLst>
                <a:ext uri="{FF2B5EF4-FFF2-40B4-BE49-F238E27FC236}">
                  <a16:creationId xmlns:a16="http://schemas.microsoft.com/office/drawing/2014/main" id="{3FC3980E-2DD0-950D-29E2-2B3BEDA75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385"/>
              <a:ext cx="272" cy="317"/>
            </a:xfrm>
            <a:prstGeom prst="downArrow">
              <a:avLst>
                <a:gd name="adj1" fmla="val 50000"/>
                <a:gd name="adj2" fmla="val 2913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Rectangle 10">
            <a:extLst>
              <a:ext uri="{FF2B5EF4-FFF2-40B4-BE49-F238E27FC236}">
                <a16:creationId xmlns:a16="http://schemas.microsoft.com/office/drawing/2014/main" id="{25E9778D-3108-5AF2-010F-227A9E4B7E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30325" y="0"/>
            <a:ext cx="5618163" cy="7207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למי רדיוס גדול יותר?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3359" name="Group 47">
            <a:extLst>
              <a:ext uri="{FF2B5EF4-FFF2-40B4-BE49-F238E27FC236}">
                <a16:creationId xmlns:a16="http://schemas.microsoft.com/office/drawing/2014/main" id="{01536CDF-33F9-85E0-D8C3-C8767A207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78996"/>
              </p:ext>
            </p:extLst>
          </p:nvPr>
        </p:nvGraphicFramePr>
        <p:xfrm>
          <a:off x="1187450" y="2205038"/>
          <a:ext cx="6096000" cy="3273426"/>
        </p:xfrm>
        <a:graphic>
          <a:graphicData uri="http://schemas.openxmlformats.org/drawingml/2006/table">
            <a:tbl>
              <a:tblPr rtl="1" firstRow="1"/>
              <a:tblGrid>
                <a:gridCol w="2206625">
                  <a:extLst>
                    <a:ext uri="{9D8B030D-6E8A-4147-A177-3AD203B41FA5}">
                      <a16:colId xmlns:a16="http://schemas.microsoft.com/office/drawing/2014/main" val="2620759406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60696423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3992931608"/>
                    </a:ext>
                  </a:extLst>
                </a:gridCol>
              </a:tblGrid>
              <a:tr h="958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716766"/>
                  </a:ext>
                </a:extLst>
              </a:tr>
              <a:tr h="1185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מס' רמות אנרגיה מאוכלסות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415716"/>
                  </a:ext>
                </a:extLst>
              </a:tr>
              <a:tr h="1128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e-IL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המטען הגרעיני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2815000"/>
                  </a:ext>
                </a:extLst>
              </a:tr>
            </a:tbl>
          </a:graphicData>
        </a:graphic>
      </p:graphicFrame>
      <p:sp>
        <p:nvSpPr>
          <p:cNvPr id="13354" name="Text Box 42">
            <a:extLst>
              <a:ext uri="{FF2B5EF4-FFF2-40B4-BE49-F238E27FC236}">
                <a16:creationId xmlns:a16="http://schemas.microsoft.com/office/drawing/2014/main" id="{395E40DE-72BD-853B-C55B-810670BEE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1341438"/>
            <a:ext cx="3024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 b="1"/>
              <a:t>טבלת השוואה</a:t>
            </a:r>
            <a:endParaRPr lang="en-US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46F957C-DA2D-A1CE-B86F-601DDE88BB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115888"/>
            <a:ext cx="6480175" cy="72072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למי אנרגית קשר גדולה יותר?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0515" name="Group 35">
            <a:extLst>
              <a:ext uri="{FF2B5EF4-FFF2-40B4-BE49-F238E27FC236}">
                <a16:creationId xmlns:a16="http://schemas.microsoft.com/office/drawing/2014/main" id="{6BED0313-73A3-A82D-0BCA-852FA8CAB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265895"/>
              </p:ext>
            </p:extLst>
          </p:nvPr>
        </p:nvGraphicFramePr>
        <p:xfrm>
          <a:off x="1331913" y="1844675"/>
          <a:ext cx="6096000" cy="3960814"/>
        </p:xfrm>
        <a:graphic>
          <a:graphicData uri="http://schemas.openxmlformats.org/drawingml/2006/table">
            <a:tbl>
              <a:tblPr rtl="1" firstRow="1"/>
              <a:tblGrid>
                <a:gridCol w="2206625">
                  <a:extLst>
                    <a:ext uri="{9D8B030D-6E8A-4147-A177-3AD203B41FA5}">
                      <a16:colId xmlns:a16="http://schemas.microsoft.com/office/drawing/2014/main" val="415534146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733006535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974395400"/>
                    </a:ext>
                  </a:extLst>
                </a:gridCol>
              </a:tblGrid>
              <a:tr h="687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C-O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C-N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7563776"/>
                  </a:ext>
                </a:extLst>
              </a:tr>
              <a:tr h="847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883019"/>
                  </a:ext>
                </a:extLst>
              </a:tr>
              <a:tr h="809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246591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814412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9074511"/>
                  </a:ext>
                </a:extLst>
              </a:tr>
            </a:tbl>
          </a:graphicData>
        </a:graphic>
      </p:graphicFrame>
      <p:sp>
        <p:nvSpPr>
          <p:cNvPr id="20501" name="Text Box 21">
            <a:extLst>
              <a:ext uri="{FF2B5EF4-FFF2-40B4-BE49-F238E27FC236}">
                <a16:creationId xmlns:a16="http://schemas.microsoft.com/office/drawing/2014/main" id="{D9240253-493D-7EE6-8276-2B93CBF69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1125538"/>
            <a:ext cx="3024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 b="1"/>
              <a:t>טבלת השוואה</a:t>
            </a:r>
            <a:endParaRPr lang="en-US" altLang="en-US" sz="2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he-I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Recommending A Strategy</Template>
  <TotalTime>906</TotalTime>
  <Words>736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Tahoma</vt:lpstr>
      <vt:lpstr>Times New Roman</vt:lpstr>
      <vt:lpstr>Wingdings</vt:lpstr>
      <vt:lpstr>Recommending A Strategy</vt:lpstr>
      <vt:lpstr>הקניית מיומנויות חשיבה מסדר גבוה </vt:lpstr>
      <vt:lpstr>הגדרה ועוד ... </vt:lpstr>
      <vt:lpstr>לפני פעילות ההשוואה</vt:lpstr>
      <vt:lpstr>מטרת ההשוואה</vt:lpstr>
      <vt:lpstr>מודל לתהליך ההשוואה</vt:lpstr>
      <vt:lpstr>אחרי פעילות ההשוואה</vt:lpstr>
      <vt:lpstr>פיגומים - Scaffolding</vt:lpstr>
      <vt:lpstr>למי רדיוס גדול יותר?</vt:lpstr>
      <vt:lpstr>למי אנרגית קשר גדולה יותר?</vt:lpstr>
      <vt:lpstr>למי טמפ' רתיחה גבוהה יותר?</vt:lpstr>
      <vt:lpstr>בין מולקולות הברום (Br2) במצב צבירה נוזלי קיימים קשרי ו.ד.ו.  הסבירו מהם ההבדלים בין הקשר בתוך מולקולת הברום לבין הקשר בין מולקולות ברום סמוכות.</vt:lpstr>
      <vt:lpstr>טבלת השוואה</vt:lpstr>
      <vt:lpstr>שאלות שבהן ההשוואה מוסווית</vt:lpstr>
      <vt:lpstr>באיזה ממס כדאי לי להשתמש כדי להוריד כתם של זפת מהרגלים?</vt:lpstr>
      <vt:lpstr>מטרות נוספות לעריכת השוואה</vt:lpstr>
      <vt:lpstr>כיצד נבנה את התשובה בעקבות טבלת ההשוואה?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סיכום ומסקנות מהמשובים להפעלת unseen בכתה</dc:title>
  <dc:creator>user</dc:creator>
  <cp:lastModifiedBy>Shelly Livne</cp:lastModifiedBy>
  <cp:revision>42</cp:revision>
  <dcterms:created xsi:type="dcterms:W3CDTF">2004-06-06T08:27:10Z</dcterms:created>
  <dcterms:modified xsi:type="dcterms:W3CDTF">2025-05-28T13:57:12Z</dcterms:modified>
</cp:coreProperties>
</file>