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58" r:id="rId3"/>
    <p:sldId id="257" r:id="rId4"/>
    <p:sldId id="259" r:id="rId5"/>
    <p:sldId id="282" r:id="rId6"/>
    <p:sldId id="297" r:id="rId7"/>
    <p:sldId id="284" r:id="rId8"/>
    <p:sldId id="283" r:id="rId9"/>
    <p:sldId id="285" r:id="rId10"/>
    <p:sldId id="280" r:id="rId11"/>
    <p:sldId id="281" r:id="rId12"/>
    <p:sldId id="286" r:id="rId13"/>
    <p:sldId id="264" r:id="rId14"/>
    <p:sldId id="265" r:id="rId15"/>
    <p:sldId id="261" r:id="rId16"/>
    <p:sldId id="288" r:id="rId17"/>
    <p:sldId id="266" r:id="rId18"/>
    <p:sldId id="290" r:id="rId19"/>
    <p:sldId id="287" r:id="rId20"/>
    <p:sldId id="291" r:id="rId21"/>
    <p:sldId id="299" r:id="rId22"/>
    <p:sldId id="300" r:id="rId23"/>
    <p:sldId id="292" r:id="rId24"/>
    <p:sldId id="304" r:id="rId25"/>
    <p:sldId id="294" r:id="rId26"/>
    <p:sldId id="295" r:id="rId27"/>
    <p:sldId id="293" r:id="rId28"/>
    <p:sldId id="296" r:id="rId29"/>
    <p:sldId id="298" r:id="rId30"/>
    <p:sldId id="262" r:id="rId31"/>
    <p:sldId id="305" r:id="rId32"/>
    <p:sldId id="306" r:id="rId33"/>
    <p:sldId id="267" r:id="rId34"/>
    <p:sldId id="301" r:id="rId35"/>
    <p:sldId id="307" r:id="rId3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6" d="100"/>
          <a:sy n="76" d="100"/>
        </p:scale>
        <p:origin x="485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0B19-567A-4ECE-96F4-81858723EDFD}" type="datetimeFigureOut">
              <a:rPr lang="he-IL" smtClean="0"/>
              <a:t>כ"א/כסלו/תשפ"ו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DFA6-6938-4769-B850-5F92FB476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958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0B19-567A-4ECE-96F4-81858723EDFD}" type="datetimeFigureOut">
              <a:rPr lang="he-IL" smtClean="0"/>
              <a:t>כ"א/כסלו/תשפ"ו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DFA6-6938-4769-B850-5F92FB476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525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0B19-567A-4ECE-96F4-81858723EDFD}" type="datetimeFigureOut">
              <a:rPr lang="he-IL" smtClean="0"/>
              <a:t>כ"א/כסלו/תשפ"ו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DFA6-6938-4769-B850-5F92FB476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642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0B19-567A-4ECE-96F4-81858723EDFD}" type="datetimeFigureOut">
              <a:rPr lang="he-IL" smtClean="0"/>
              <a:t>כ"א/כסלו/תשפ"ו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DFA6-6938-4769-B850-5F92FB476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55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0B19-567A-4ECE-96F4-81858723EDFD}" type="datetimeFigureOut">
              <a:rPr lang="he-IL" smtClean="0"/>
              <a:t>כ"א/כסלו/תשפ"ו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DFA6-6938-4769-B850-5F92FB476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3846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0B19-567A-4ECE-96F4-81858723EDFD}" type="datetimeFigureOut">
              <a:rPr lang="he-IL" smtClean="0"/>
              <a:t>כ"א/כסלו/תשפ"ו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DFA6-6938-4769-B850-5F92FB476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924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0B19-567A-4ECE-96F4-81858723EDFD}" type="datetimeFigureOut">
              <a:rPr lang="he-IL" smtClean="0"/>
              <a:t>כ"א/כסלו/תשפ"ו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DFA6-6938-4769-B850-5F92FB476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7170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0B19-567A-4ECE-96F4-81858723EDFD}" type="datetimeFigureOut">
              <a:rPr lang="he-IL" smtClean="0"/>
              <a:t>כ"א/כסלו/תשפ"ו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DFA6-6938-4769-B850-5F92FB476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571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0B19-567A-4ECE-96F4-81858723EDFD}" type="datetimeFigureOut">
              <a:rPr lang="he-IL" smtClean="0"/>
              <a:t>כ"א/כסלו/תשפ"ו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DFA6-6938-4769-B850-5F92FB476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11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0B19-567A-4ECE-96F4-81858723EDFD}" type="datetimeFigureOut">
              <a:rPr lang="he-IL" smtClean="0"/>
              <a:t>כ"א/כסלו/תשפ"ו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DFA6-6938-4769-B850-5F92FB476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4503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0B19-567A-4ECE-96F4-81858723EDFD}" type="datetimeFigureOut">
              <a:rPr lang="he-IL" smtClean="0"/>
              <a:t>כ"א/כסלו/תשפ"ו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DFA6-6938-4769-B850-5F92FB476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789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00B19-567A-4ECE-96F4-81858723EDFD}" type="datetimeFigureOut">
              <a:rPr lang="he-IL" smtClean="0"/>
              <a:t>כ"א/כסלו/תשפ"ו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CDFA6-6938-4769-B850-5F92FB476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54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&#1504;&#1497;&#1505;&#1493;&#1497;%20&#1495;&#1511;&#1512;%20&#1506;&#1501;%20&#1495;&#1493;&#1502;&#1512;&#1497;%20&#1495;&#1497;&#1496;&#1493;&#1497;.doc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aGYH_USJK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urgical_mask" TargetMode="External"/><Relationship Id="rId2" Type="http://schemas.openxmlformats.org/officeDocument/2006/relationships/hyperlink" Target="https://davidson.weizmann.ac.il/online/askexpert/%D7%94%D7%90%D7%9D-%D7%9E%D7%A1%D7%9B%D7%95%D7%AA-%D7%94%D7%A4%D7%A0%D7%99%D7%9D-%D7%9E%D7%92%D7%99%D7%A0%D7%95%D7%AA-%D7%9E%D7%A0%D7%92%D7%99%D7%A3-%D7%94%D7%A7%D7%95%D7%A8%D7%95%D7%A0%D7%9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iencing.com/chemicals-cornstarch-15444.html" TargetMode="External"/><Relationship Id="rId5" Type="http://schemas.openxmlformats.org/officeDocument/2006/relationships/hyperlink" Target="https://en.wikipedia.org/wiki/Talc" TargetMode="External"/><Relationship Id="rId4" Type="http://schemas.openxmlformats.org/officeDocument/2006/relationships/hyperlink" Target="https://www.themarker.com/news/health/1.8739169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lo.cet.ac.il/player/?document=3b89e41c-a13f-46b5-b032-997686936ef9&amp;language=he&amp;sitekey=eba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988840"/>
            <a:ext cx="7772400" cy="1362075"/>
          </a:xfrm>
        </p:spPr>
        <p:txBody>
          <a:bodyPr/>
          <a:lstStyle/>
          <a:p>
            <a:pPr marL="0" indent="0" algn="ctr">
              <a:buNone/>
            </a:pPr>
            <a:r>
              <a:rPr lang="he-IL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הטמעת תכנית מצוינות בכימיה – לבוגרי כיתה ט' </a:t>
            </a:r>
          </a:p>
        </p:txBody>
      </p:sp>
      <p:sp>
        <p:nvSpPr>
          <p:cNvPr id="3" name="Tex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e-I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מרכז מורים ארצי לכימיה</a:t>
            </a:r>
          </a:p>
        </p:txBody>
      </p:sp>
      <p:sp>
        <p:nvSpPr>
          <p:cNvPr id="9" name="Footer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9712" y="5805264"/>
            <a:ext cx="4824536" cy="916211"/>
          </a:xfrm>
        </p:spPr>
        <p:txBody>
          <a:bodyPr/>
          <a:lstStyle/>
          <a:p>
            <a:r>
              <a:rPr lang="he-IL" b="1" dirty="0"/>
              <a:t>הפרויקט מבוצע עפ"י מכרז 09/07.13 עבור המזכירות הפדגוגית, משרד החינוך.</a:t>
            </a:r>
            <a:endParaRPr lang="he-IL" dirty="0"/>
          </a:p>
          <a:p>
            <a:r>
              <a:rPr lang="he-IL" b="1" dirty="0"/>
              <a:t>כל הזכויות שמורות למשרד החינוך</a:t>
            </a:r>
            <a:endParaRPr lang="he-IL" dirty="0"/>
          </a:p>
        </p:txBody>
      </p:sp>
      <p:grpSp>
        <p:nvGrpSpPr>
          <p:cNvPr id="4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59632" y="803233"/>
            <a:ext cx="6400800" cy="753110"/>
            <a:chOff x="0" y="0"/>
            <a:chExt cx="6400800" cy="753110"/>
          </a:xfrm>
        </p:grpSpPr>
        <p:pic>
          <p:nvPicPr>
            <p:cNvPr id="5" name="Picture 4" descr="D:\my doc\downloads\המחלקה להוראת המדעים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775" y="133350"/>
              <a:ext cx="962025" cy="5200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D:\my doc\downloads\המרכז הארצי למורי הכימיה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9050" y="104775"/>
              <a:ext cx="1066800" cy="5530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D:\my doc\downloads\הוראת הכימיה חדש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0"/>
              <a:ext cx="1495425" cy="753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 descr="D:\my doc\downloads\מינהלת מלמ-לוגו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1450"/>
              <a:ext cx="1200150" cy="4572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73845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e-IL" dirty="0"/>
            </a:br>
            <a:r>
              <a:rPr lang="he-IL" dirty="0"/>
              <a:t>סיפורו של: </a:t>
            </a:r>
            <a:r>
              <a:rPr lang="he-IL" dirty="0" err="1"/>
              <a:t>איגנץ</a:t>
            </a:r>
            <a:r>
              <a:rPr lang="he-IL" dirty="0"/>
              <a:t> </a:t>
            </a:r>
            <a:r>
              <a:rPr lang="he-IL" dirty="0" err="1"/>
              <a:t>זמלוויס</a:t>
            </a:r>
            <a:br>
              <a:rPr lang="he-IL" dirty="0"/>
            </a:br>
            <a:r>
              <a:rPr lang="he-IL" dirty="0"/>
              <a:t>  </a:t>
            </a:r>
            <a:r>
              <a:rPr lang="he-IL" sz="3100" dirty="0"/>
              <a:t>1818-1865</a:t>
            </a:r>
            <a:br>
              <a:rPr lang="he-IL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רופא הונגרי שחקר את מותן של יולדות רבות במחלת קדחת הלידה.</a:t>
            </a:r>
          </a:p>
          <a:p>
            <a:r>
              <a:rPr lang="he-IL" dirty="0"/>
              <a:t>העלה השערות לסיבת המחלה ובחן אותן באופן ניסויי.</a:t>
            </a:r>
          </a:p>
          <a:p>
            <a:r>
              <a:rPr lang="he-IL" dirty="0"/>
              <a:t>הגיע למסקנה שגורמי הריקבון מניתוח גופות שהועברו בידי רופאים אל היולדות, גרמו את מחלת קדחת הלידה. </a:t>
            </a:r>
          </a:p>
          <a:p>
            <a:r>
              <a:rPr lang="he-IL" dirty="0"/>
              <a:t>הנחה את הרופאים </a:t>
            </a:r>
            <a:r>
              <a:rPr lang="he-IL" b="1" dirty="0">
                <a:solidFill>
                  <a:srgbClr val="FF0000"/>
                </a:solidFill>
              </a:rPr>
              <a:t>לרחוץ ידיים </a:t>
            </a:r>
            <a:r>
              <a:rPr lang="he-IL" dirty="0"/>
              <a:t>בצורה יסודית עם חומרים מיוחדים במעבר בין חולה לחולה.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01242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לואי פסטר: גילוי </a:t>
            </a:r>
            <a:r>
              <a:rPr lang="he-IL" dirty="0" err="1"/>
              <a:t>חידקים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>
                <a:solidFill>
                  <a:srgbClr val="FF0000"/>
                </a:solidFill>
              </a:rPr>
              <a:t>הבין כי מיקרואורגניזמים יכולים להעביר מחלות. </a:t>
            </a:r>
          </a:p>
          <a:p>
            <a:r>
              <a:rPr lang="he-IL" dirty="0"/>
              <a:t>בין הראשונים שטען כי רופאים צריכים לחטא את ידיהם לפני טיפול בחולים</a:t>
            </a:r>
            <a:r>
              <a:rPr lang="he-IL" dirty="0">
                <a:solidFill>
                  <a:srgbClr val="FF0000"/>
                </a:solidFill>
              </a:rPr>
              <a:t>.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endParaRPr 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358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פלורנס </a:t>
            </a:r>
            <a:r>
              <a:rPr lang="he-IL" dirty="0" err="1"/>
              <a:t>נייטינגל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אחות אשר קידמה מאוד את תנאי התברואה של חולים בבתי חולים. </a:t>
            </a:r>
          </a:p>
          <a:p>
            <a:r>
              <a:rPr lang="he-IL" dirty="0"/>
              <a:t>מניסיונה בבתי חולים צבאים למדה כי חוסר ההיגיינה ותנאי אוורור לקויים גרמו למחלות אשר השפיעו על תמותת החיילים יותר מפציעותיהם בשדה הקרב. </a:t>
            </a:r>
            <a:r>
              <a:rPr lang="he-IL" sz="1600" dirty="0"/>
              <a:t>(מלחמת קרים 1854).</a:t>
            </a:r>
            <a:endParaRPr lang="en-US" sz="1600" dirty="0"/>
          </a:p>
        </p:txBody>
      </p:sp>
      <p:pic>
        <p:nvPicPr>
          <p:cNvPr id="4" name="תמונה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21088"/>
            <a:ext cx="3048000" cy="253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36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חומרי חיטוי - כיום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b="1" dirty="0">
                <a:solidFill>
                  <a:srgbClr val="FF0000"/>
                </a:solidFill>
              </a:rPr>
              <a:t>חיטוי</a:t>
            </a:r>
            <a:r>
              <a:rPr lang="he-IL" dirty="0"/>
              <a:t>-פעילות נגד חיידקים </a:t>
            </a:r>
            <a:r>
              <a:rPr lang="he-IL" dirty="0" err="1"/>
              <a:t>הנעשיית</a:t>
            </a:r>
            <a:r>
              <a:rPr lang="he-IL" dirty="0"/>
              <a:t> מחוץ לגוף בעזרת חומרים שונים. </a:t>
            </a:r>
          </a:p>
          <a:p>
            <a:pPr marL="0" indent="0">
              <a:buNone/>
            </a:pPr>
            <a:r>
              <a:rPr lang="he-IL" dirty="0"/>
              <a:t>חומרי חיטוי:</a:t>
            </a:r>
          </a:p>
          <a:p>
            <a:r>
              <a:rPr lang="he-IL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אלכוג'ל</a:t>
            </a:r>
            <a:r>
              <a:rPr lang="he-IL" dirty="0"/>
              <a:t>- מכיל 70% </a:t>
            </a:r>
            <a:r>
              <a:rPr lang="he-IL" dirty="0" err="1"/>
              <a:t>אתאנול</a:t>
            </a:r>
            <a:r>
              <a:rPr lang="he-IL" dirty="0"/>
              <a:t> (</a:t>
            </a:r>
            <a:r>
              <a:rPr lang="en-US" dirty="0"/>
              <a:t>(C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6</a:t>
            </a:r>
            <a:r>
              <a:rPr lang="en-US" dirty="0"/>
              <a:t>O</a:t>
            </a:r>
            <a:r>
              <a:rPr lang="he-IL" dirty="0"/>
              <a:t>חומר הפוגע בחיידקים בריכוז זה וכן מכיל גליצרין (</a:t>
            </a:r>
            <a:r>
              <a:rPr lang="en-US" dirty="0"/>
              <a:t>(C</a:t>
            </a:r>
            <a:r>
              <a:rPr lang="en-US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8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he-IL" dirty="0"/>
              <a:t> </a:t>
            </a:r>
          </a:p>
          <a:p>
            <a:pPr marL="0" indent="0">
              <a:buNone/>
            </a:pPr>
            <a:endParaRPr lang="he-IL" dirty="0"/>
          </a:p>
          <a:p>
            <a:r>
              <a:rPr lang="he-I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סבון </a:t>
            </a:r>
            <a:r>
              <a:rPr lang="he-IL" dirty="0"/>
              <a:t>– ראו את הנושא ביחידת </a:t>
            </a:r>
            <a:r>
              <a:rPr lang="he-IL" dirty="0">
                <a:solidFill>
                  <a:srgbClr val="FF0000"/>
                </a:solidFill>
              </a:rPr>
              <a:t>הקוסמטיקה</a:t>
            </a:r>
            <a:r>
              <a:rPr lang="he-IL" dirty="0"/>
              <a:t>  של המכינה למצוינות בכימיה. </a:t>
            </a:r>
          </a:p>
        </p:txBody>
      </p:sp>
    </p:spTree>
    <p:extLst>
      <p:ext uri="{BB962C8B-B14F-4D97-AF65-F5344CB8AC3E}">
        <p14:creationId xmlns:p14="http://schemas.microsoft.com/office/powerpoint/2010/main" val="2429075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ניסוי חקר עם חומרי חיטוי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בצעו את </a:t>
            </a:r>
            <a:r>
              <a:rPr lang="he-IL" dirty="0">
                <a:hlinkClick r:id="rId2" action="ppaction://hlinkfile"/>
              </a:rPr>
              <a:t>הניסוי</a:t>
            </a:r>
            <a:r>
              <a:rPr lang="he-IL" dirty="0"/>
              <a:t>:</a:t>
            </a:r>
          </a:p>
          <a:p>
            <a:r>
              <a:rPr lang="he-IL" u="sng" dirty="0"/>
              <a:t>האם וכיצד משפיעים אמצעי חיטוי שונים על כמות החיידקים שעל היד?  </a:t>
            </a:r>
          </a:p>
          <a:p>
            <a:endParaRPr lang="he-IL" u="sng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00330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כפפות חד פעמיות</a:t>
            </a:r>
          </a:p>
        </p:txBody>
      </p:sp>
      <p:sp>
        <p:nvSpPr>
          <p:cNvPr id="3" name="מציין מיקום תוכן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8702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e-IL" dirty="0"/>
              <a:t>                        כפפות  </a:t>
            </a:r>
            <a:r>
              <a:rPr lang="he-IL" dirty="0" err="1"/>
              <a:t>ניטריל</a:t>
            </a:r>
            <a:endParaRPr lang="he-IL" dirty="0"/>
          </a:p>
          <a:p>
            <a:pPr marL="0" indent="0">
              <a:buNone/>
            </a:pPr>
            <a:r>
              <a:rPr lang="he-IL" dirty="0"/>
              <a:t>כפפות לטקס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             </a:t>
            </a:r>
          </a:p>
          <a:p>
            <a:pPr marL="0" indent="0">
              <a:buNone/>
            </a:pPr>
            <a:r>
              <a:rPr lang="he-IL" dirty="0"/>
              <a:t>       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                               כפפות פוליאתילן  </a:t>
            </a:r>
          </a:p>
          <a:p>
            <a:pPr marL="0" indent="0">
              <a:buNone/>
            </a:pPr>
            <a:r>
              <a:rPr lang="he-IL" dirty="0"/>
              <a:t>           </a:t>
            </a:r>
          </a:p>
          <a:p>
            <a:pPr marL="0" indent="0">
              <a:buNone/>
            </a:pPr>
            <a:r>
              <a:rPr lang="he-IL" dirty="0">
                <a:solidFill>
                  <a:srgbClr val="FF0000"/>
                </a:solidFill>
              </a:rPr>
              <a:t>במה הן שונות??</a:t>
            </a:r>
          </a:p>
        </p:txBody>
      </p:sp>
      <p:pic>
        <p:nvPicPr>
          <p:cNvPr id="4" name="תמונה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73420"/>
            <a:ext cx="2592288" cy="1729056"/>
          </a:xfrm>
          <a:prstGeom prst="rect">
            <a:avLst/>
          </a:prstGeom>
        </p:spPr>
      </p:pic>
      <p:pic>
        <p:nvPicPr>
          <p:cNvPr id="5" name="תמונה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337948"/>
            <a:ext cx="3058194" cy="2039815"/>
          </a:xfrm>
          <a:prstGeom prst="rect">
            <a:avLst/>
          </a:prstGeom>
        </p:spPr>
      </p:pic>
      <p:pic>
        <p:nvPicPr>
          <p:cNvPr id="6" name="תמונה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61048"/>
            <a:ext cx="3058194" cy="203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88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השוואה בין סוגי כפפות</a:t>
            </a: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908021"/>
              </p:ext>
            </p:extLst>
          </p:nvPr>
        </p:nvGraphicFramePr>
        <p:xfrm>
          <a:off x="457200" y="1600200"/>
          <a:ext cx="8229600" cy="4119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פעולה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כפפת פוליאתילן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כפפת</a:t>
                      </a:r>
                      <a:r>
                        <a:rPr lang="he-IL" baseline="0" dirty="0"/>
                        <a:t> לטקס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כפפת </a:t>
                      </a:r>
                      <a:r>
                        <a:rPr lang="he-IL" dirty="0" err="1"/>
                        <a:t>ניטריל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תיאור-</a:t>
                      </a:r>
                      <a:r>
                        <a:rPr lang="he-IL" baseline="0" dirty="0"/>
                        <a:t> צבע, עובי.</a:t>
                      </a:r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b="1" dirty="0"/>
                        <a:t>חוזק</a:t>
                      </a:r>
                      <a:r>
                        <a:rPr lang="he-IL" dirty="0"/>
                        <a:t>- למתוח מתיחה חזקה עד קריעה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b="1" dirty="0"/>
                        <a:t>אלסטיות</a:t>
                      </a:r>
                      <a:r>
                        <a:rPr lang="he-IL" dirty="0"/>
                        <a:t>-למתוח ולשחרר. האם חוזר למצב התחלתי?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b="1" dirty="0"/>
                        <a:t>אטימות למים</a:t>
                      </a:r>
                      <a:r>
                        <a:rPr lang="he-IL" dirty="0"/>
                        <a:t>- למלא אותה כמות מים ולתלות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האם יש חומר נוסף בכפפה?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518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פעילות עם כפפות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e-IL" dirty="0"/>
              <a:t>לעטות כפפה אחת מלטקס על יד ימין ולעטות כפפה אחת </a:t>
            </a:r>
            <a:r>
              <a:rPr lang="he-IL" dirty="0" err="1"/>
              <a:t>מניטריל</a:t>
            </a:r>
            <a:r>
              <a:rPr lang="he-IL" dirty="0"/>
              <a:t> על יד שמאל. (להקפיד על אותה מידה). </a:t>
            </a:r>
          </a:p>
          <a:p>
            <a:r>
              <a:rPr lang="he-IL" dirty="0"/>
              <a:t>למדוד זמן התחלת הפעילות  ולהמשיך בפעילות רגילה תוך כדי השוואה למשך 20 דקות. </a:t>
            </a:r>
            <a:endParaRPr lang="en-US" dirty="0"/>
          </a:p>
          <a:p>
            <a:pPr marL="0" indent="0">
              <a:buNone/>
            </a:pPr>
            <a:r>
              <a:rPr lang="he-IL" dirty="0"/>
              <a:t>לבחון:</a:t>
            </a:r>
            <a:endParaRPr lang="en-US" dirty="0"/>
          </a:p>
          <a:p>
            <a:r>
              <a:rPr lang="he-IL" dirty="0"/>
              <a:t>האם אפשר להקליד במחשב?</a:t>
            </a:r>
          </a:p>
          <a:p>
            <a:r>
              <a:rPr lang="he-IL" dirty="0"/>
              <a:t>האם אפשר להשתמש במסך מגע בנייד? </a:t>
            </a:r>
          </a:p>
          <a:p>
            <a:r>
              <a:rPr lang="he-IL" dirty="0"/>
              <a:t>האם אפשר לכתוב?</a:t>
            </a:r>
          </a:p>
          <a:p>
            <a:r>
              <a:rPr lang="he-IL" dirty="0"/>
              <a:t>האם המגע במשטחים שונים מרגיש שונה?</a:t>
            </a:r>
          </a:p>
          <a:p>
            <a:r>
              <a:rPr lang="he-IL" dirty="0"/>
              <a:t>מהי התחושה על היד שמתחת לכפפה?</a:t>
            </a:r>
          </a:p>
          <a:p>
            <a:pPr marL="0" indent="0">
              <a:buNone/>
            </a:pPr>
            <a:endParaRPr lang="he-IL" dirty="0"/>
          </a:p>
          <a:p>
            <a:r>
              <a:rPr lang="he-IL" dirty="0"/>
              <a:t>לאחר הורדת הכפפות לבדוק את ההשפעה על הידיים מבחינת לחות. </a:t>
            </a:r>
          </a:p>
          <a:p>
            <a:r>
              <a:rPr lang="he-IL" dirty="0"/>
              <a:t>לחזור על הפעולה ולהשוות כפפת פוליאתילן עם כפפת לטקס.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43135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72400" cy="1362075"/>
          </a:xfrm>
        </p:spPr>
        <p:txBody>
          <a:bodyPr/>
          <a:lstStyle/>
          <a:p>
            <a:r>
              <a:rPr lang="he-IL" dirty="0"/>
              <a:t>ממה עשויות כפפות?</a:t>
            </a:r>
          </a:p>
        </p:txBody>
      </p:sp>
    </p:spTree>
    <p:extLst>
      <p:ext uri="{BB962C8B-B14F-4D97-AF65-F5344CB8AC3E}">
        <p14:creationId xmlns:p14="http://schemas.microsoft.com/office/powerpoint/2010/main" val="3447249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כפפות לטקס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e-IL" dirty="0"/>
              <a:t>לטקס הוא סוג של גומי הנוצר ממקור </a:t>
            </a:r>
            <a:r>
              <a:rPr lang="he-IL" dirty="0">
                <a:solidFill>
                  <a:srgbClr val="FF0000"/>
                </a:solidFill>
              </a:rPr>
              <a:t>טבעי</a:t>
            </a:r>
            <a:r>
              <a:rPr lang="he-IL" dirty="0"/>
              <a:t> כגון שרף של עצים מסוג מיוחד או באופן מלאכותי במעבדה. </a:t>
            </a:r>
            <a:r>
              <a:rPr lang="he-IL" dirty="0">
                <a:solidFill>
                  <a:srgbClr val="FF0000"/>
                </a:solidFill>
              </a:rPr>
              <a:t>להוסיף תמונה של שרף עצים ללטקס מתאילנד</a:t>
            </a:r>
          </a:p>
          <a:p>
            <a:r>
              <a:rPr lang="he-IL" dirty="0"/>
              <a:t>את שרף העצים ניתן לחמם לאידוי המים וכן מוסיפים חומצה לגיבוש החומר . </a:t>
            </a:r>
          </a:p>
          <a:p>
            <a:r>
              <a:rPr lang="he-IL" dirty="0"/>
              <a:t>העיבוד מאפשר יצירת משטחים של גומי מהם יוצרים כפפות. </a:t>
            </a:r>
          </a:p>
          <a:p>
            <a:r>
              <a:rPr lang="he-IL" dirty="0"/>
              <a:t>כפפות הלטקס יכולות ליצור תגובה אלרגית אצל חלק מהאנשים העוטים אותם. </a:t>
            </a:r>
          </a:p>
        </p:txBody>
      </p:sp>
      <p:pic>
        <p:nvPicPr>
          <p:cNvPr id="4" name="תמונה 3" descr="כפפות לטקס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88640"/>
            <a:ext cx="2194530" cy="146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81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tx2">
                    <a:lumMod val="75000"/>
                  </a:schemeClr>
                </a:solidFill>
              </a:rPr>
              <a:t>מכינה בכימיה לבוגרי כתות ט'</a:t>
            </a:r>
          </a:p>
        </p:txBody>
      </p:sp>
      <p:sp>
        <p:nvSpPr>
          <p:cNvPr id="6" name="חץ שמאלה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64288" y="3437013"/>
            <a:ext cx="936104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חץ ימינה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3568" y="3501008"/>
            <a:ext cx="108012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52320" y="3550541"/>
            <a:ext cx="57606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schemeClr val="bg1"/>
                </a:solidFill>
              </a:rPr>
              <a:t>חדש</a:t>
            </a:r>
          </a:p>
        </p:txBody>
      </p:sp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55576" y="3639507"/>
            <a:ext cx="57606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schemeClr val="bg1"/>
                </a:solidFill>
              </a:rPr>
              <a:t>חדש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045C6F6-D169-FD07-57DE-B81D60A97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114014" y="1270307"/>
            <a:ext cx="4854306" cy="4854307"/>
            <a:chOff x="2114014" y="1270307"/>
            <a:chExt cx="4854306" cy="4854307"/>
          </a:xfrm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C0788642-A9CD-171F-B194-2660312170FE}"/>
                </a:ext>
              </a:extLst>
            </p:cNvPr>
            <p:cNvSpPr/>
            <p:nvPr/>
          </p:nvSpPr>
          <p:spPr>
            <a:xfrm>
              <a:off x="2616204" y="1708482"/>
              <a:ext cx="3975925" cy="3975925"/>
            </a:xfrm>
            <a:prstGeom prst="blockArc">
              <a:avLst>
                <a:gd name="adj1" fmla="val 13246790"/>
                <a:gd name="adj2" fmla="val 16089137"/>
                <a:gd name="adj3" fmla="val 342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id="{A496ABB8-8FFF-989F-6C4D-491B6C12E882}"/>
                </a:ext>
              </a:extLst>
            </p:cNvPr>
            <p:cNvSpPr/>
            <p:nvPr/>
          </p:nvSpPr>
          <p:spPr>
            <a:xfrm>
              <a:off x="2551954" y="1779382"/>
              <a:ext cx="3975925" cy="3975925"/>
            </a:xfrm>
            <a:prstGeom prst="blockArc">
              <a:avLst>
                <a:gd name="adj1" fmla="val 10922984"/>
                <a:gd name="adj2" fmla="val 13415152"/>
                <a:gd name="adj3" fmla="val 342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2A29D8DF-C106-E1DA-D98F-DE4CA8F964F5}"/>
                </a:ext>
              </a:extLst>
            </p:cNvPr>
            <p:cNvSpPr/>
            <p:nvPr/>
          </p:nvSpPr>
          <p:spPr>
            <a:xfrm>
              <a:off x="2553205" y="1709498"/>
              <a:ext cx="3975925" cy="3975925"/>
            </a:xfrm>
            <a:prstGeom prst="blockArc">
              <a:avLst>
                <a:gd name="adj1" fmla="val 8100000"/>
                <a:gd name="adj2" fmla="val 10800000"/>
                <a:gd name="adj3" fmla="val 342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74D894A1-B16B-3B8E-A370-30C47DA599E4}"/>
                </a:ext>
              </a:extLst>
            </p:cNvPr>
            <p:cNvSpPr/>
            <p:nvPr/>
          </p:nvSpPr>
          <p:spPr>
            <a:xfrm>
              <a:off x="2553205" y="1709498"/>
              <a:ext cx="3975925" cy="3975925"/>
            </a:xfrm>
            <a:prstGeom prst="blockArc">
              <a:avLst>
                <a:gd name="adj1" fmla="val 5400000"/>
                <a:gd name="adj2" fmla="val 8100000"/>
                <a:gd name="adj3" fmla="val 342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62BCD21B-C4F9-D852-9AA6-9602FF465EFE}"/>
                </a:ext>
              </a:extLst>
            </p:cNvPr>
            <p:cNvSpPr/>
            <p:nvPr/>
          </p:nvSpPr>
          <p:spPr>
            <a:xfrm>
              <a:off x="2553205" y="1709498"/>
              <a:ext cx="3975925" cy="3975925"/>
            </a:xfrm>
            <a:prstGeom prst="blockArc">
              <a:avLst>
                <a:gd name="adj1" fmla="val 2700000"/>
                <a:gd name="adj2" fmla="val 5400000"/>
                <a:gd name="adj3" fmla="val 342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D5E63ABA-5705-F94F-8886-6E967F7CA63C}"/>
                </a:ext>
              </a:extLst>
            </p:cNvPr>
            <p:cNvSpPr/>
            <p:nvPr/>
          </p:nvSpPr>
          <p:spPr>
            <a:xfrm>
              <a:off x="2553205" y="1709498"/>
              <a:ext cx="3975925" cy="3975925"/>
            </a:xfrm>
            <a:prstGeom prst="blockArc">
              <a:avLst>
                <a:gd name="adj1" fmla="val 0"/>
                <a:gd name="adj2" fmla="val 2700000"/>
                <a:gd name="adj3" fmla="val 342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838CAB09-CE54-883A-29B0-0142049DF880}"/>
                </a:ext>
              </a:extLst>
            </p:cNvPr>
            <p:cNvSpPr/>
            <p:nvPr/>
          </p:nvSpPr>
          <p:spPr>
            <a:xfrm>
              <a:off x="2553205" y="1709498"/>
              <a:ext cx="3975925" cy="3975925"/>
            </a:xfrm>
            <a:prstGeom prst="blockArc">
              <a:avLst>
                <a:gd name="adj1" fmla="val 18900000"/>
                <a:gd name="adj2" fmla="val 0"/>
                <a:gd name="adj3" fmla="val 342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Block Arc 19">
              <a:extLst>
                <a:ext uri="{FF2B5EF4-FFF2-40B4-BE49-F238E27FC236}">
                  <a16:creationId xmlns:a16="http://schemas.microsoft.com/office/drawing/2014/main" id="{84DAB6C8-71D5-DB75-EA5B-7B5063BE4A26}"/>
                </a:ext>
              </a:extLst>
            </p:cNvPr>
            <p:cNvSpPr/>
            <p:nvPr/>
          </p:nvSpPr>
          <p:spPr>
            <a:xfrm>
              <a:off x="2498536" y="1652444"/>
              <a:ext cx="3975925" cy="3975925"/>
            </a:xfrm>
            <a:prstGeom prst="blockArc">
              <a:avLst>
                <a:gd name="adj1" fmla="val 16200000"/>
                <a:gd name="adj2" fmla="val 18900000"/>
                <a:gd name="adj3" fmla="val 342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3F3FE2A-8089-C475-9383-023DFC23D480}"/>
                </a:ext>
              </a:extLst>
            </p:cNvPr>
            <p:cNvSpPr/>
            <p:nvPr/>
          </p:nvSpPr>
          <p:spPr>
            <a:xfrm>
              <a:off x="3865073" y="3021367"/>
              <a:ext cx="1352188" cy="1352188"/>
            </a:xfrm>
            <a:custGeom>
              <a:avLst/>
              <a:gdLst>
                <a:gd name="connsiteX0" fmla="*/ 0 w 1352188"/>
                <a:gd name="connsiteY0" fmla="*/ 676094 h 1352188"/>
                <a:gd name="connsiteX1" fmla="*/ 676094 w 1352188"/>
                <a:gd name="connsiteY1" fmla="*/ 0 h 1352188"/>
                <a:gd name="connsiteX2" fmla="*/ 1352188 w 1352188"/>
                <a:gd name="connsiteY2" fmla="*/ 676094 h 1352188"/>
                <a:gd name="connsiteX3" fmla="*/ 676094 w 1352188"/>
                <a:gd name="connsiteY3" fmla="*/ 1352188 h 1352188"/>
                <a:gd name="connsiteX4" fmla="*/ 0 w 1352188"/>
                <a:gd name="connsiteY4" fmla="*/ 676094 h 135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188" h="1352188">
                  <a:moveTo>
                    <a:pt x="0" y="676094"/>
                  </a:moveTo>
                  <a:cubicBezTo>
                    <a:pt x="0" y="302698"/>
                    <a:pt x="302698" y="0"/>
                    <a:pt x="676094" y="0"/>
                  </a:cubicBezTo>
                  <a:cubicBezTo>
                    <a:pt x="1049490" y="0"/>
                    <a:pt x="1352188" y="302698"/>
                    <a:pt x="1352188" y="676094"/>
                  </a:cubicBezTo>
                  <a:cubicBezTo>
                    <a:pt x="1352188" y="1049490"/>
                    <a:pt x="1049490" y="1352188"/>
                    <a:pt x="676094" y="1352188"/>
                  </a:cubicBezTo>
                  <a:cubicBezTo>
                    <a:pt x="302698" y="1352188"/>
                    <a:pt x="0" y="1049490"/>
                    <a:pt x="0" y="67609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5963" tIns="225963" rIns="225963" bIns="225963" numCol="1" spcCol="1270" anchor="ctr" anchorCtr="0">
              <a:noAutofit/>
            </a:bodyPr>
            <a:lstStyle/>
            <a:p>
              <a:pPr marL="0" lvl="0" indent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2200" kern="1200" dirty="0">
                  <a:solidFill>
                    <a:schemeClr val="tx1"/>
                  </a:solidFill>
                </a:rPr>
                <a:t>כימיה בכל מקום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E98BA57-CD8B-1070-819E-4D57AD9989C4}"/>
                </a:ext>
              </a:extLst>
            </p:cNvPr>
            <p:cNvSpPr/>
            <p:nvPr/>
          </p:nvSpPr>
          <p:spPr>
            <a:xfrm>
              <a:off x="4067902" y="1270307"/>
              <a:ext cx="946531" cy="946531"/>
            </a:xfrm>
            <a:custGeom>
              <a:avLst/>
              <a:gdLst>
                <a:gd name="connsiteX0" fmla="*/ 0 w 946531"/>
                <a:gd name="connsiteY0" fmla="*/ 473266 h 946531"/>
                <a:gd name="connsiteX1" fmla="*/ 473266 w 946531"/>
                <a:gd name="connsiteY1" fmla="*/ 0 h 946531"/>
                <a:gd name="connsiteX2" fmla="*/ 946532 w 946531"/>
                <a:gd name="connsiteY2" fmla="*/ 473266 h 946531"/>
                <a:gd name="connsiteX3" fmla="*/ 473266 w 946531"/>
                <a:gd name="connsiteY3" fmla="*/ 946532 h 946531"/>
                <a:gd name="connsiteX4" fmla="*/ 0 w 946531"/>
                <a:gd name="connsiteY4" fmla="*/ 473266 h 94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531" h="946531">
                  <a:moveTo>
                    <a:pt x="0" y="473266"/>
                  </a:moveTo>
                  <a:cubicBezTo>
                    <a:pt x="0" y="211888"/>
                    <a:pt x="211888" y="0"/>
                    <a:pt x="473266" y="0"/>
                  </a:cubicBezTo>
                  <a:cubicBezTo>
                    <a:pt x="734644" y="0"/>
                    <a:pt x="946532" y="211888"/>
                    <a:pt x="946532" y="473266"/>
                  </a:cubicBezTo>
                  <a:cubicBezTo>
                    <a:pt x="946532" y="734644"/>
                    <a:pt x="734644" y="946532"/>
                    <a:pt x="473266" y="946532"/>
                  </a:cubicBezTo>
                  <a:cubicBezTo>
                    <a:pt x="211888" y="946532"/>
                    <a:pt x="0" y="734644"/>
                    <a:pt x="0" y="473266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586" tIns="152586" rIns="152586" bIns="152586" numCol="1" spcCol="1270" anchor="ctr" anchorCtr="0">
              <a:noAutofit/>
            </a:bodyPr>
            <a:lstStyle/>
            <a:p>
              <a:pPr marL="0" lvl="0" indent="0" algn="ctr" defTabSz="4889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1100" kern="1200" dirty="0">
                  <a:solidFill>
                    <a:schemeClr val="tx1"/>
                  </a:solidFill>
                </a:rPr>
                <a:t>כימיה במטבח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FAB22CB-E305-5EB1-C942-81A1F14C41DC}"/>
                </a:ext>
              </a:extLst>
            </p:cNvPr>
            <p:cNvSpPr/>
            <p:nvPr/>
          </p:nvSpPr>
          <p:spPr>
            <a:xfrm>
              <a:off x="5449509" y="1842588"/>
              <a:ext cx="946531" cy="946531"/>
            </a:xfrm>
            <a:custGeom>
              <a:avLst/>
              <a:gdLst>
                <a:gd name="connsiteX0" fmla="*/ 0 w 946531"/>
                <a:gd name="connsiteY0" fmla="*/ 473266 h 946531"/>
                <a:gd name="connsiteX1" fmla="*/ 473266 w 946531"/>
                <a:gd name="connsiteY1" fmla="*/ 0 h 946531"/>
                <a:gd name="connsiteX2" fmla="*/ 946532 w 946531"/>
                <a:gd name="connsiteY2" fmla="*/ 473266 h 946531"/>
                <a:gd name="connsiteX3" fmla="*/ 473266 w 946531"/>
                <a:gd name="connsiteY3" fmla="*/ 946532 h 946531"/>
                <a:gd name="connsiteX4" fmla="*/ 0 w 946531"/>
                <a:gd name="connsiteY4" fmla="*/ 473266 h 94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531" h="946531">
                  <a:moveTo>
                    <a:pt x="0" y="473266"/>
                  </a:moveTo>
                  <a:cubicBezTo>
                    <a:pt x="0" y="211888"/>
                    <a:pt x="211888" y="0"/>
                    <a:pt x="473266" y="0"/>
                  </a:cubicBezTo>
                  <a:cubicBezTo>
                    <a:pt x="734644" y="0"/>
                    <a:pt x="946532" y="211888"/>
                    <a:pt x="946532" y="473266"/>
                  </a:cubicBezTo>
                  <a:cubicBezTo>
                    <a:pt x="946532" y="734644"/>
                    <a:pt x="734644" y="946532"/>
                    <a:pt x="473266" y="946532"/>
                  </a:cubicBezTo>
                  <a:cubicBezTo>
                    <a:pt x="211888" y="946532"/>
                    <a:pt x="0" y="734644"/>
                    <a:pt x="0" y="47326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586" tIns="152586" rIns="152586" bIns="152586" numCol="1" spcCol="1270" anchor="ctr" anchorCtr="0">
              <a:noAutofit/>
            </a:bodyPr>
            <a:lstStyle/>
            <a:p>
              <a:pPr marL="0" lvl="0" indent="0" algn="ctr" defTabSz="4889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1100" kern="1200" dirty="0">
                  <a:solidFill>
                    <a:schemeClr val="tx1"/>
                  </a:solidFill>
                </a:rPr>
                <a:t>כימיה מתוקה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10D4F51-2F76-B4AC-B921-62B08AB4990B}"/>
                </a:ext>
              </a:extLst>
            </p:cNvPr>
            <p:cNvSpPr/>
            <p:nvPr/>
          </p:nvSpPr>
          <p:spPr>
            <a:xfrm>
              <a:off x="6021789" y="3224195"/>
              <a:ext cx="946531" cy="946531"/>
            </a:xfrm>
            <a:custGeom>
              <a:avLst/>
              <a:gdLst>
                <a:gd name="connsiteX0" fmla="*/ 0 w 946531"/>
                <a:gd name="connsiteY0" fmla="*/ 473266 h 946531"/>
                <a:gd name="connsiteX1" fmla="*/ 473266 w 946531"/>
                <a:gd name="connsiteY1" fmla="*/ 0 h 946531"/>
                <a:gd name="connsiteX2" fmla="*/ 946532 w 946531"/>
                <a:gd name="connsiteY2" fmla="*/ 473266 h 946531"/>
                <a:gd name="connsiteX3" fmla="*/ 473266 w 946531"/>
                <a:gd name="connsiteY3" fmla="*/ 946532 h 946531"/>
                <a:gd name="connsiteX4" fmla="*/ 0 w 946531"/>
                <a:gd name="connsiteY4" fmla="*/ 473266 h 94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531" h="946531">
                  <a:moveTo>
                    <a:pt x="0" y="473266"/>
                  </a:moveTo>
                  <a:cubicBezTo>
                    <a:pt x="0" y="211888"/>
                    <a:pt x="211888" y="0"/>
                    <a:pt x="473266" y="0"/>
                  </a:cubicBezTo>
                  <a:cubicBezTo>
                    <a:pt x="734644" y="0"/>
                    <a:pt x="946532" y="211888"/>
                    <a:pt x="946532" y="473266"/>
                  </a:cubicBezTo>
                  <a:cubicBezTo>
                    <a:pt x="946532" y="734644"/>
                    <a:pt x="734644" y="946532"/>
                    <a:pt x="473266" y="946532"/>
                  </a:cubicBezTo>
                  <a:cubicBezTo>
                    <a:pt x="211888" y="946532"/>
                    <a:pt x="0" y="734644"/>
                    <a:pt x="0" y="47326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586" tIns="152586" rIns="152586" bIns="152586" numCol="1" spcCol="1270" anchor="ctr" anchorCtr="0">
              <a:noAutofit/>
            </a:bodyPr>
            <a:lstStyle/>
            <a:p>
              <a:pPr marL="0" lvl="0" indent="0" algn="ctr" defTabSz="4889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e-IL" sz="1100" kern="1200">
                <a:solidFill>
                  <a:schemeClr val="tx1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4E83A26-7EEB-A600-72C7-397AC92CD238}"/>
                </a:ext>
              </a:extLst>
            </p:cNvPr>
            <p:cNvSpPr/>
            <p:nvPr/>
          </p:nvSpPr>
          <p:spPr>
            <a:xfrm>
              <a:off x="5449509" y="4605802"/>
              <a:ext cx="946531" cy="946531"/>
            </a:xfrm>
            <a:custGeom>
              <a:avLst/>
              <a:gdLst>
                <a:gd name="connsiteX0" fmla="*/ 0 w 946531"/>
                <a:gd name="connsiteY0" fmla="*/ 473266 h 946531"/>
                <a:gd name="connsiteX1" fmla="*/ 473266 w 946531"/>
                <a:gd name="connsiteY1" fmla="*/ 0 h 946531"/>
                <a:gd name="connsiteX2" fmla="*/ 946532 w 946531"/>
                <a:gd name="connsiteY2" fmla="*/ 473266 h 946531"/>
                <a:gd name="connsiteX3" fmla="*/ 473266 w 946531"/>
                <a:gd name="connsiteY3" fmla="*/ 946532 h 946531"/>
                <a:gd name="connsiteX4" fmla="*/ 0 w 946531"/>
                <a:gd name="connsiteY4" fmla="*/ 473266 h 94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531" h="946531">
                  <a:moveTo>
                    <a:pt x="0" y="473266"/>
                  </a:moveTo>
                  <a:cubicBezTo>
                    <a:pt x="0" y="211888"/>
                    <a:pt x="211888" y="0"/>
                    <a:pt x="473266" y="0"/>
                  </a:cubicBezTo>
                  <a:cubicBezTo>
                    <a:pt x="734644" y="0"/>
                    <a:pt x="946532" y="211888"/>
                    <a:pt x="946532" y="473266"/>
                  </a:cubicBezTo>
                  <a:cubicBezTo>
                    <a:pt x="946532" y="734644"/>
                    <a:pt x="734644" y="946532"/>
                    <a:pt x="473266" y="946532"/>
                  </a:cubicBezTo>
                  <a:cubicBezTo>
                    <a:pt x="211888" y="946532"/>
                    <a:pt x="0" y="734644"/>
                    <a:pt x="0" y="47326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586" tIns="152586" rIns="152586" bIns="152586" numCol="1" spcCol="1270" anchor="ctr" anchorCtr="0">
              <a:noAutofit/>
            </a:bodyPr>
            <a:lstStyle/>
            <a:p>
              <a:pPr marL="0" lvl="0" indent="0" algn="ctr" defTabSz="4889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1100" kern="1200" dirty="0">
                  <a:solidFill>
                    <a:schemeClr val="tx1"/>
                  </a:solidFill>
                </a:rPr>
                <a:t>כימיה במשטרה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50E362-BB29-B5EE-5E0C-5315F173DEFB}"/>
                </a:ext>
              </a:extLst>
            </p:cNvPr>
            <p:cNvSpPr/>
            <p:nvPr/>
          </p:nvSpPr>
          <p:spPr>
            <a:xfrm>
              <a:off x="4067902" y="5178083"/>
              <a:ext cx="946531" cy="946531"/>
            </a:xfrm>
            <a:custGeom>
              <a:avLst/>
              <a:gdLst>
                <a:gd name="connsiteX0" fmla="*/ 0 w 946531"/>
                <a:gd name="connsiteY0" fmla="*/ 473266 h 946531"/>
                <a:gd name="connsiteX1" fmla="*/ 473266 w 946531"/>
                <a:gd name="connsiteY1" fmla="*/ 0 h 946531"/>
                <a:gd name="connsiteX2" fmla="*/ 946532 w 946531"/>
                <a:gd name="connsiteY2" fmla="*/ 473266 h 946531"/>
                <a:gd name="connsiteX3" fmla="*/ 473266 w 946531"/>
                <a:gd name="connsiteY3" fmla="*/ 946532 h 946531"/>
                <a:gd name="connsiteX4" fmla="*/ 0 w 946531"/>
                <a:gd name="connsiteY4" fmla="*/ 473266 h 94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531" h="946531">
                  <a:moveTo>
                    <a:pt x="0" y="473266"/>
                  </a:moveTo>
                  <a:cubicBezTo>
                    <a:pt x="0" y="211888"/>
                    <a:pt x="211888" y="0"/>
                    <a:pt x="473266" y="0"/>
                  </a:cubicBezTo>
                  <a:cubicBezTo>
                    <a:pt x="734644" y="0"/>
                    <a:pt x="946532" y="211888"/>
                    <a:pt x="946532" y="473266"/>
                  </a:cubicBezTo>
                  <a:cubicBezTo>
                    <a:pt x="946532" y="734644"/>
                    <a:pt x="734644" y="946532"/>
                    <a:pt x="473266" y="946532"/>
                  </a:cubicBezTo>
                  <a:cubicBezTo>
                    <a:pt x="211888" y="946532"/>
                    <a:pt x="0" y="734644"/>
                    <a:pt x="0" y="47326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586" tIns="152586" rIns="152586" bIns="152586" numCol="1" spcCol="1270" anchor="ctr" anchorCtr="0">
              <a:noAutofit/>
            </a:bodyPr>
            <a:lstStyle/>
            <a:p>
              <a:pPr marL="0" lvl="0" indent="0" algn="ctr" defTabSz="4889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1100" kern="1200" dirty="0">
                  <a:solidFill>
                    <a:schemeClr val="tx1"/>
                  </a:solidFill>
                </a:rPr>
                <a:t>כימיה עבר והווה</a:t>
              </a: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D6DA430-D9C0-49DB-AC0F-49677991665A}"/>
                </a:ext>
              </a:extLst>
            </p:cNvPr>
            <p:cNvSpPr/>
            <p:nvPr/>
          </p:nvSpPr>
          <p:spPr>
            <a:xfrm>
              <a:off x="2686294" y="4605802"/>
              <a:ext cx="946531" cy="946531"/>
            </a:xfrm>
            <a:custGeom>
              <a:avLst/>
              <a:gdLst>
                <a:gd name="connsiteX0" fmla="*/ 0 w 946531"/>
                <a:gd name="connsiteY0" fmla="*/ 473266 h 946531"/>
                <a:gd name="connsiteX1" fmla="*/ 473266 w 946531"/>
                <a:gd name="connsiteY1" fmla="*/ 0 h 946531"/>
                <a:gd name="connsiteX2" fmla="*/ 946532 w 946531"/>
                <a:gd name="connsiteY2" fmla="*/ 473266 h 946531"/>
                <a:gd name="connsiteX3" fmla="*/ 473266 w 946531"/>
                <a:gd name="connsiteY3" fmla="*/ 946532 h 946531"/>
                <a:gd name="connsiteX4" fmla="*/ 0 w 946531"/>
                <a:gd name="connsiteY4" fmla="*/ 473266 h 94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531" h="946531">
                  <a:moveTo>
                    <a:pt x="0" y="473266"/>
                  </a:moveTo>
                  <a:cubicBezTo>
                    <a:pt x="0" y="211888"/>
                    <a:pt x="211888" y="0"/>
                    <a:pt x="473266" y="0"/>
                  </a:cubicBezTo>
                  <a:cubicBezTo>
                    <a:pt x="734644" y="0"/>
                    <a:pt x="946532" y="211888"/>
                    <a:pt x="946532" y="473266"/>
                  </a:cubicBezTo>
                  <a:cubicBezTo>
                    <a:pt x="946532" y="734644"/>
                    <a:pt x="734644" y="946532"/>
                    <a:pt x="473266" y="946532"/>
                  </a:cubicBezTo>
                  <a:cubicBezTo>
                    <a:pt x="211888" y="946532"/>
                    <a:pt x="0" y="734644"/>
                    <a:pt x="0" y="47326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586" tIns="152586" rIns="152586" bIns="152586" numCol="1" spcCol="1270" anchor="ctr" anchorCtr="0">
              <a:noAutofit/>
            </a:bodyPr>
            <a:lstStyle/>
            <a:p>
              <a:pPr marL="0" lvl="0" indent="0" algn="ctr" defTabSz="4889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1100" kern="1200" dirty="0">
                  <a:solidFill>
                    <a:schemeClr val="bg1"/>
                  </a:solidFill>
                </a:rPr>
                <a:t>אור וצבע בכימיה</a:t>
              </a: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557472C-1CC6-229B-01A2-3FBE40081979}"/>
                </a:ext>
              </a:extLst>
            </p:cNvPr>
            <p:cNvSpPr/>
            <p:nvPr/>
          </p:nvSpPr>
          <p:spPr>
            <a:xfrm>
              <a:off x="2114014" y="3224195"/>
              <a:ext cx="946531" cy="946531"/>
            </a:xfrm>
            <a:custGeom>
              <a:avLst/>
              <a:gdLst>
                <a:gd name="connsiteX0" fmla="*/ 0 w 946531"/>
                <a:gd name="connsiteY0" fmla="*/ 473266 h 946531"/>
                <a:gd name="connsiteX1" fmla="*/ 473266 w 946531"/>
                <a:gd name="connsiteY1" fmla="*/ 0 h 946531"/>
                <a:gd name="connsiteX2" fmla="*/ 946532 w 946531"/>
                <a:gd name="connsiteY2" fmla="*/ 473266 h 946531"/>
                <a:gd name="connsiteX3" fmla="*/ 473266 w 946531"/>
                <a:gd name="connsiteY3" fmla="*/ 946532 h 946531"/>
                <a:gd name="connsiteX4" fmla="*/ 0 w 946531"/>
                <a:gd name="connsiteY4" fmla="*/ 473266 h 94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531" h="946531">
                  <a:moveTo>
                    <a:pt x="0" y="473266"/>
                  </a:moveTo>
                  <a:cubicBezTo>
                    <a:pt x="0" y="211888"/>
                    <a:pt x="211888" y="0"/>
                    <a:pt x="473266" y="0"/>
                  </a:cubicBezTo>
                  <a:cubicBezTo>
                    <a:pt x="734644" y="0"/>
                    <a:pt x="946532" y="211888"/>
                    <a:pt x="946532" y="473266"/>
                  </a:cubicBezTo>
                  <a:cubicBezTo>
                    <a:pt x="946532" y="734644"/>
                    <a:pt x="734644" y="946532"/>
                    <a:pt x="473266" y="946532"/>
                  </a:cubicBezTo>
                  <a:cubicBezTo>
                    <a:pt x="211888" y="946532"/>
                    <a:pt x="0" y="734644"/>
                    <a:pt x="0" y="47326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586" tIns="152586" rIns="152586" bIns="152586" numCol="1" spcCol="1270" anchor="ctr" anchorCtr="0">
              <a:noAutofit/>
            </a:bodyPr>
            <a:lstStyle/>
            <a:p>
              <a:pPr marL="0" lvl="0" indent="0" algn="ctr" defTabSz="4889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e-IL" sz="1100" kern="1200">
                <a:solidFill>
                  <a:schemeClr val="tx1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1B04FF3-56C8-C098-979D-C60DB2F0292B}"/>
                </a:ext>
              </a:extLst>
            </p:cNvPr>
            <p:cNvSpPr/>
            <p:nvPr/>
          </p:nvSpPr>
          <p:spPr>
            <a:xfrm>
              <a:off x="2651368" y="1946989"/>
              <a:ext cx="946531" cy="946531"/>
            </a:xfrm>
            <a:custGeom>
              <a:avLst/>
              <a:gdLst>
                <a:gd name="connsiteX0" fmla="*/ 0 w 946531"/>
                <a:gd name="connsiteY0" fmla="*/ 473266 h 946531"/>
                <a:gd name="connsiteX1" fmla="*/ 473266 w 946531"/>
                <a:gd name="connsiteY1" fmla="*/ 0 h 946531"/>
                <a:gd name="connsiteX2" fmla="*/ 946532 w 946531"/>
                <a:gd name="connsiteY2" fmla="*/ 473266 h 946531"/>
                <a:gd name="connsiteX3" fmla="*/ 473266 w 946531"/>
                <a:gd name="connsiteY3" fmla="*/ 946532 h 946531"/>
                <a:gd name="connsiteX4" fmla="*/ 0 w 946531"/>
                <a:gd name="connsiteY4" fmla="*/ 473266 h 94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531" h="946531">
                  <a:moveTo>
                    <a:pt x="0" y="473266"/>
                  </a:moveTo>
                  <a:cubicBezTo>
                    <a:pt x="0" y="211888"/>
                    <a:pt x="211888" y="0"/>
                    <a:pt x="473266" y="0"/>
                  </a:cubicBezTo>
                  <a:cubicBezTo>
                    <a:pt x="734644" y="0"/>
                    <a:pt x="946532" y="211888"/>
                    <a:pt x="946532" y="473266"/>
                  </a:cubicBezTo>
                  <a:cubicBezTo>
                    <a:pt x="946532" y="734644"/>
                    <a:pt x="734644" y="946532"/>
                    <a:pt x="473266" y="946532"/>
                  </a:cubicBezTo>
                  <a:cubicBezTo>
                    <a:pt x="211888" y="946532"/>
                    <a:pt x="0" y="734644"/>
                    <a:pt x="0" y="473266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586" tIns="152586" rIns="152586" bIns="152586" numCol="1" spcCol="1270" anchor="ctr" anchorCtr="0">
              <a:noAutofit/>
            </a:bodyPr>
            <a:lstStyle/>
            <a:p>
              <a:pPr marL="0" lvl="0" indent="0" algn="ctr" defTabSz="4889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1100" kern="1200" dirty="0">
                  <a:solidFill>
                    <a:schemeClr val="bg1"/>
                  </a:solidFill>
                </a:rPr>
                <a:t>כימיה וקוסמטיקה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084168" y="3365874"/>
              <a:ext cx="8640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he-IL" dirty="0">
                  <a:solidFill>
                    <a:schemeClr val="bg1"/>
                  </a:solidFill>
                </a:rPr>
                <a:t>כימיה ורפואה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23728" y="3365875"/>
              <a:ext cx="936104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>
                  <a:solidFill>
                    <a:srgbClr val="FF0000"/>
                  </a:solidFill>
                </a:rPr>
                <a:t>כימיה מדליקה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8881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כפפות </a:t>
            </a:r>
            <a:r>
              <a:rPr lang="he-IL" dirty="0" err="1"/>
              <a:t>ניטריל</a:t>
            </a:r>
            <a:r>
              <a:rPr lang="he-IL" dirty="0"/>
              <a:t>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עשויות מפולימרים </a:t>
            </a:r>
            <a:r>
              <a:rPr lang="he-IL" dirty="0" err="1"/>
              <a:t>סינטטים</a:t>
            </a:r>
            <a:r>
              <a:rPr lang="he-IL" dirty="0"/>
              <a:t> בעלי מבנה של גומי. 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pic>
        <p:nvPicPr>
          <p:cNvPr id="4" name="תמונה 3" descr="כפפות ניטריל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48880"/>
            <a:ext cx="2736714" cy="182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31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כפפות פוליאתילן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כפפות פוליאתילן </a:t>
            </a:r>
          </a:p>
          <a:p>
            <a:r>
              <a:rPr lang="he-IL" dirty="0"/>
              <a:t>עשויות </a:t>
            </a:r>
            <a:r>
              <a:rPr lang="he-IL"/>
              <a:t>מפולימר סינטטי</a:t>
            </a:r>
            <a:r>
              <a:rPr lang="he-IL" dirty="0"/>
              <a:t>.  </a:t>
            </a:r>
          </a:p>
          <a:p>
            <a:endParaRPr lang="he-IL" dirty="0"/>
          </a:p>
        </p:txBody>
      </p:sp>
      <p:pic>
        <p:nvPicPr>
          <p:cNvPr id="4" name="תמונה 3" descr="כפפות פוליאתילן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212976"/>
            <a:ext cx="3058194" cy="219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01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647056"/>
          </a:xfrm>
        </p:spPr>
        <p:txBody>
          <a:bodyPr>
            <a:normAutofit fontScale="90000"/>
          </a:bodyPr>
          <a:lstStyle/>
          <a:p>
            <a:r>
              <a:rPr lang="he-IL" dirty="0"/>
              <a:t>כל הכפפות עשויות מפולימרים. </a:t>
            </a:r>
            <a:br>
              <a:rPr lang="he-IL" dirty="0"/>
            </a:br>
            <a:r>
              <a:rPr lang="he-IL" dirty="0"/>
              <a:t>טבעיים או </a:t>
            </a:r>
            <a:r>
              <a:rPr lang="he-IL" dirty="0" err="1"/>
              <a:t>סינטטים</a:t>
            </a:r>
            <a:r>
              <a:rPr lang="he-IL" dirty="0"/>
              <a:t>. </a:t>
            </a:r>
            <a:br>
              <a:rPr lang="he-IL" dirty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9347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הם פולימרים?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פולימרים הם חומרים המורכבים ממולקולות ענק. </a:t>
            </a:r>
          </a:p>
          <a:p>
            <a:r>
              <a:rPr lang="he-IL" dirty="0"/>
              <a:t>כל מולקולה מורכבת מאלפי אטומים הקשורים ביניהם.</a:t>
            </a:r>
          </a:p>
          <a:p>
            <a:r>
              <a:rPr lang="he-I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פולימרים טבעיים</a:t>
            </a:r>
            <a:r>
              <a:rPr lang="he-IL" dirty="0"/>
              <a:t>: מקורם בחי ובצומח: חלבונים, כותנה, תאית, עמילן,  גומי טבעי..</a:t>
            </a:r>
          </a:p>
          <a:p>
            <a:endParaRPr lang="he-IL" dirty="0"/>
          </a:p>
        </p:txBody>
      </p:sp>
      <p:pic>
        <p:nvPicPr>
          <p:cNvPr id="4" name="תמונה 3" descr="עץ גומי טבעי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437112"/>
            <a:ext cx="3058194" cy="203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24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פולימרים מלאכותיים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מיוצרים במעבדה. כל מוצרי הפלסטיק, המעובדים מפולימרים אלו, מקיפים אותנו ביום יום: לכה לציפורניים, מכלים, צמיגי גומי..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94807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הפולימרים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חומרים הבנויים ממולקולות ענק.</a:t>
            </a:r>
          </a:p>
          <a:p>
            <a:r>
              <a:rPr lang="he-IL" dirty="0"/>
              <a:t>בין מולקולות הענק מתקיימת משיכה. </a:t>
            </a:r>
          </a:p>
          <a:p>
            <a:r>
              <a:rPr lang="he-IL" dirty="0"/>
              <a:t>כאשר מולקולות הענק שונות, גם המשיכה ביניהן שונה ולכן גם התכונות של החומר הסופי יהיו שונות. </a:t>
            </a:r>
          </a:p>
        </p:txBody>
      </p:sp>
    </p:spTree>
    <p:extLst>
      <p:ext uri="{BB962C8B-B14F-4D97-AF65-F5344CB8AC3E}">
        <p14:creationId xmlns:p14="http://schemas.microsoft.com/office/powerpoint/2010/main" val="2974144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7" name="Text Box 247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609600" y="304800"/>
            <a:ext cx="7924800" cy="58477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הפולימר</a:t>
            </a:r>
            <a:r>
              <a:rPr kumimoji="0" lang="he-IL" altLang="he-IL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הוא חומר הבנוי משרשראות רבות....</a:t>
            </a:r>
          </a:p>
        </p:txBody>
      </p:sp>
      <p:grpSp>
        <p:nvGrpSpPr>
          <p:cNvPr id="2" name="Group 1" descr="מודל אבסטרקטי של פולימר">
            <a:extLst>
              <a:ext uri="{FF2B5EF4-FFF2-40B4-BE49-F238E27FC236}">
                <a16:creationId xmlns:a16="http://schemas.microsoft.com/office/drawing/2014/main" id="{39D76D36-799A-ACC7-4996-8238B0DDDAA2}"/>
              </a:ext>
            </a:extLst>
          </p:cNvPr>
          <p:cNvGrpSpPr/>
          <p:nvPr/>
        </p:nvGrpSpPr>
        <p:grpSpPr>
          <a:xfrm>
            <a:off x="486145" y="2708920"/>
            <a:ext cx="8068072" cy="2438921"/>
            <a:chOff x="0" y="2286000"/>
            <a:chExt cx="9220200" cy="3375025"/>
          </a:xfrm>
        </p:grpSpPr>
        <p:grpSp>
          <p:nvGrpSpPr>
            <p:cNvPr id="5368" name="Group 248"/>
            <p:cNvGrpSpPr>
              <a:grpSpLocks/>
            </p:cNvGrpSpPr>
            <p:nvPr/>
          </p:nvGrpSpPr>
          <p:grpSpPr bwMode="auto">
            <a:xfrm rot="12450691">
              <a:off x="0" y="3124200"/>
              <a:ext cx="9220200" cy="2514600"/>
              <a:chOff x="0" y="1440"/>
              <a:chExt cx="5808" cy="1584"/>
            </a:xfrm>
          </p:grpSpPr>
          <p:sp>
            <p:nvSpPr>
              <p:cNvPr id="5329" name="Oval 209"/>
              <p:cNvSpPr>
                <a:spLocks noChangeArrowheads="1"/>
              </p:cNvSpPr>
              <p:nvPr/>
            </p:nvSpPr>
            <p:spPr bwMode="auto">
              <a:xfrm>
                <a:off x="0" y="211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30" name="Oval 210"/>
              <p:cNvSpPr>
                <a:spLocks noChangeArrowheads="1"/>
              </p:cNvSpPr>
              <p:nvPr/>
            </p:nvSpPr>
            <p:spPr bwMode="auto">
              <a:xfrm>
                <a:off x="240" y="192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31" name="Oval 211"/>
              <p:cNvSpPr>
                <a:spLocks noChangeArrowheads="1"/>
              </p:cNvSpPr>
              <p:nvPr/>
            </p:nvSpPr>
            <p:spPr bwMode="auto">
              <a:xfrm>
                <a:off x="480" y="177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32" name="Oval 212"/>
              <p:cNvSpPr>
                <a:spLocks noChangeArrowheads="1"/>
              </p:cNvSpPr>
              <p:nvPr/>
            </p:nvSpPr>
            <p:spPr bwMode="auto">
              <a:xfrm>
                <a:off x="720" y="163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33" name="Oval 213"/>
              <p:cNvSpPr>
                <a:spLocks noChangeArrowheads="1"/>
              </p:cNvSpPr>
              <p:nvPr/>
            </p:nvSpPr>
            <p:spPr bwMode="auto">
              <a:xfrm>
                <a:off x="960" y="158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34" name="Oval 214"/>
              <p:cNvSpPr>
                <a:spLocks noChangeArrowheads="1"/>
              </p:cNvSpPr>
              <p:nvPr/>
            </p:nvSpPr>
            <p:spPr bwMode="auto">
              <a:xfrm>
                <a:off x="1200" y="163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35" name="Oval 215"/>
              <p:cNvSpPr>
                <a:spLocks noChangeArrowheads="1"/>
              </p:cNvSpPr>
              <p:nvPr/>
            </p:nvSpPr>
            <p:spPr bwMode="auto">
              <a:xfrm>
                <a:off x="1296" y="192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36" name="Oval 216"/>
              <p:cNvSpPr>
                <a:spLocks noChangeArrowheads="1"/>
              </p:cNvSpPr>
              <p:nvPr/>
            </p:nvSpPr>
            <p:spPr bwMode="auto">
              <a:xfrm>
                <a:off x="1488" y="206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37" name="Oval 217"/>
              <p:cNvSpPr>
                <a:spLocks noChangeArrowheads="1"/>
              </p:cNvSpPr>
              <p:nvPr/>
            </p:nvSpPr>
            <p:spPr bwMode="auto">
              <a:xfrm>
                <a:off x="1632" y="225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38" name="Oval 218"/>
              <p:cNvSpPr>
                <a:spLocks noChangeArrowheads="1"/>
              </p:cNvSpPr>
              <p:nvPr/>
            </p:nvSpPr>
            <p:spPr bwMode="auto">
              <a:xfrm>
                <a:off x="1824" y="2448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39" name="Oval 219"/>
              <p:cNvSpPr>
                <a:spLocks noChangeArrowheads="1"/>
              </p:cNvSpPr>
              <p:nvPr/>
            </p:nvSpPr>
            <p:spPr bwMode="auto">
              <a:xfrm>
                <a:off x="1968" y="264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40" name="Oval 220"/>
              <p:cNvSpPr>
                <a:spLocks noChangeArrowheads="1"/>
              </p:cNvSpPr>
              <p:nvPr/>
            </p:nvSpPr>
            <p:spPr bwMode="auto">
              <a:xfrm>
                <a:off x="2256" y="259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41" name="Oval 221"/>
              <p:cNvSpPr>
                <a:spLocks noChangeArrowheads="1"/>
              </p:cNvSpPr>
              <p:nvPr/>
            </p:nvSpPr>
            <p:spPr bwMode="auto">
              <a:xfrm>
                <a:off x="2400" y="235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42" name="Oval 222"/>
              <p:cNvSpPr>
                <a:spLocks noChangeArrowheads="1"/>
              </p:cNvSpPr>
              <p:nvPr/>
            </p:nvSpPr>
            <p:spPr bwMode="auto">
              <a:xfrm>
                <a:off x="2544" y="211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43" name="Oval 223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44" name="Oval 224"/>
              <p:cNvSpPr>
                <a:spLocks noChangeArrowheads="1"/>
              </p:cNvSpPr>
              <p:nvPr/>
            </p:nvSpPr>
            <p:spPr bwMode="auto">
              <a:xfrm>
                <a:off x="2580" y="159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45" name="Oval 225"/>
              <p:cNvSpPr>
                <a:spLocks noChangeArrowheads="1"/>
              </p:cNvSpPr>
              <p:nvPr/>
            </p:nvSpPr>
            <p:spPr bwMode="auto">
              <a:xfrm>
                <a:off x="2304" y="163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46" name="Oval 226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47" name="Oval 227"/>
              <p:cNvSpPr>
                <a:spLocks noChangeArrowheads="1"/>
              </p:cNvSpPr>
              <p:nvPr/>
            </p:nvSpPr>
            <p:spPr bwMode="auto">
              <a:xfrm>
                <a:off x="2352" y="206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48" name="Oval 228"/>
              <p:cNvSpPr>
                <a:spLocks noChangeArrowheads="1"/>
              </p:cNvSpPr>
              <p:nvPr/>
            </p:nvSpPr>
            <p:spPr bwMode="auto">
              <a:xfrm>
                <a:off x="2544" y="225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49" name="Oval 229"/>
              <p:cNvSpPr>
                <a:spLocks noChangeArrowheads="1"/>
              </p:cNvSpPr>
              <p:nvPr/>
            </p:nvSpPr>
            <p:spPr bwMode="auto">
              <a:xfrm>
                <a:off x="2832" y="230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50" name="Oval 230"/>
              <p:cNvSpPr>
                <a:spLocks noChangeArrowheads="1"/>
              </p:cNvSpPr>
              <p:nvPr/>
            </p:nvSpPr>
            <p:spPr bwMode="auto">
              <a:xfrm>
                <a:off x="3072" y="2208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51" name="Oval 231"/>
              <p:cNvSpPr>
                <a:spLocks noChangeArrowheads="1"/>
              </p:cNvSpPr>
              <p:nvPr/>
            </p:nvSpPr>
            <p:spPr bwMode="auto">
              <a:xfrm>
                <a:off x="3312" y="206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52" name="Oval 232"/>
              <p:cNvSpPr>
                <a:spLocks noChangeArrowheads="1"/>
              </p:cNvSpPr>
              <p:nvPr/>
            </p:nvSpPr>
            <p:spPr bwMode="auto">
              <a:xfrm>
                <a:off x="3504" y="187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53" name="Oval 233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54" name="Oval 234"/>
              <p:cNvSpPr>
                <a:spLocks noChangeArrowheads="1"/>
              </p:cNvSpPr>
              <p:nvPr/>
            </p:nvSpPr>
            <p:spPr bwMode="auto">
              <a:xfrm>
                <a:off x="3984" y="158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55" name="Oval 235"/>
              <p:cNvSpPr>
                <a:spLocks noChangeArrowheads="1"/>
              </p:cNvSpPr>
              <p:nvPr/>
            </p:nvSpPr>
            <p:spPr bwMode="auto">
              <a:xfrm>
                <a:off x="4272" y="144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56" name="Oval 236"/>
              <p:cNvSpPr>
                <a:spLocks noChangeArrowheads="1"/>
              </p:cNvSpPr>
              <p:nvPr/>
            </p:nvSpPr>
            <p:spPr bwMode="auto">
              <a:xfrm>
                <a:off x="4272" y="144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57" name="Oval 237"/>
              <p:cNvSpPr>
                <a:spLocks noChangeArrowheads="1"/>
              </p:cNvSpPr>
              <p:nvPr/>
            </p:nvSpPr>
            <p:spPr bwMode="auto">
              <a:xfrm>
                <a:off x="4512" y="153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58" name="Oval 238"/>
              <p:cNvSpPr>
                <a:spLocks noChangeArrowheads="1"/>
              </p:cNvSpPr>
              <p:nvPr/>
            </p:nvSpPr>
            <p:spPr bwMode="auto">
              <a:xfrm>
                <a:off x="4656" y="177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59" name="Oval 239"/>
              <p:cNvSpPr>
                <a:spLocks noChangeArrowheads="1"/>
              </p:cNvSpPr>
              <p:nvPr/>
            </p:nvSpPr>
            <p:spPr bwMode="auto">
              <a:xfrm>
                <a:off x="4560" y="201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60" name="Oval 240"/>
              <p:cNvSpPr>
                <a:spLocks noChangeArrowheads="1"/>
              </p:cNvSpPr>
              <p:nvPr/>
            </p:nvSpPr>
            <p:spPr bwMode="auto">
              <a:xfrm>
                <a:off x="4560" y="2208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61" name="Oval 241"/>
              <p:cNvSpPr>
                <a:spLocks noChangeArrowheads="1"/>
              </p:cNvSpPr>
              <p:nvPr/>
            </p:nvSpPr>
            <p:spPr bwMode="auto">
              <a:xfrm>
                <a:off x="4656" y="240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62" name="Oval 242"/>
              <p:cNvSpPr>
                <a:spLocks noChangeArrowheads="1"/>
              </p:cNvSpPr>
              <p:nvPr/>
            </p:nvSpPr>
            <p:spPr bwMode="auto">
              <a:xfrm>
                <a:off x="4848" y="249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63" name="Oval 243"/>
              <p:cNvSpPr>
                <a:spLocks noChangeArrowheads="1"/>
              </p:cNvSpPr>
              <p:nvPr/>
            </p:nvSpPr>
            <p:spPr bwMode="auto">
              <a:xfrm>
                <a:off x="5040" y="259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64" name="Oval 244"/>
              <p:cNvSpPr>
                <a:spLocks noChangeArrowheads="1"/>
              </p:cNvSpPr>
              <p:nvPr/>
            </p:nvSpPr>
            <p:spPr bwMode="auto">
              <a:xfrm>
                <a:off x="5232" y="259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65" name="Oval 245"/>
              <p:cNvSpPr>
                <a:spLocks noChangeArrowheads="1"/>
              </p:cNvSpPr>
              <p:nvPr/>
            </p:nvSpPr>
            <p:spPr bwMode="auto">
              <a:xfrm>
                <a:off x="5424" y="264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5369" name="Group 249"/>
            <p:cNvGrpSpPr>
              <a:grpSpLocks/>
            </p:cNvGrpSpPr>
            <p:nvPr/>
          </p:nvGrpSpPr>
          <p:grpSpPr bwMode="auto">
            <a:xfrm>
              <a:off x="0" y="3048000"/>
              <a:ext cx="9220200" cy="2514600"/>
              <a:chOff x="0" y="1440"/>
              <a:chExt cx="5808" cy="1584"/>
            </a:xfrm>
          </p:grpSpPr>
          <p:sp>
            <p:nvSpPr>
              <p:cNvPr id="5370" name="Oval 250"/>
              <p:cNvSpPr>
                <a:spLocks noChangeArrowheads="1"/>
              </p:cNvSpPr>
              <p:nvPr/>
            </p:nvSpPr>
            <p:spPr bwMode="auto">
              <a:xfrm>
                <a:off x="0" y="211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71" name="Oval 251"/>
              <p:cNvSpPr>
                <a:spLocks noChangeArrowheads="1"/>
              </p:cNvSpPr>
              <p:nvPr/>
            </p:nvSpPr>
            <p:spPr bwMode="auto">
              <a:xfrm>
                <a:off x="240" y="192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72" name="Oval 252"/>
              <p:cNvSpPr>
                <a:spLocks noChangeArrowheads="1"/>
              </p:cNvSpPr>
              <p:nvPr/>
            </p:nvSpPr>
            <p:spPr bwMode="auto">
              <a:xfrm>
                <a:off x="480" y="177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73" name="Oval 253"/>
              <p:cNvSpPr>
                <a:spLocks noChangeArrowheads="1"/>
              </p:cNvSpPr>
              <p:nvPr/>
            </p:nvSpPr>
            <p:spPr bwMode="auto">
              <a:xfrm>
                <a:off x="720" y="163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74" name="Oval 254"/>
              <p:cNvSpPr>
                <a:spLocks noChangeArrowheads="1"/>
              </p:cNvSpPr>
              <p:nvPr/>
            </p:nvSpPr>
            <p:spPr bwMode="auto">
              <a:xfrm>
                <a:off x="960" y="158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75" name="Oval 255"/>
              <p:cNvSpPr>
                <a:spLocks noChangeArrowheads="1"/>
              </p:cNvSpPr>
              <p:nvPr/>
            </p:nvSpPr>
            <p:spPr bwMode="auto">
              <a:xfrm>
                <a:off x="1200" y="163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76" name="Oval 256"/>
              <p:cNvSpPr>
                <a:spLocks noChangeArrowheads="1"/>
              </p:cNvSpPr>
              <p:nvPr/>
            </p:nvSpPr>
            <p:spPr bwMode="auto">
              <a:xfrm>
                <a:off x="1296" y="192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77" name="Oval 257"/>
              <p:cNvSpPr>
                <a:spLocks noChangeArrowheads="1"/>
              </p:cNvSpPr>
              <p:nvPr/>
            </p:nvSpPr>
            <p:spPr bwMode="auto">
              <a:xfrm>
                <a:off x="1488" y="206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78" name="Oval 258"/>
              <p:cNvSpPr>
                <a:spLocks noChangeArrowheads="1"/>
              </p:cNvSpPr>
              <p:nvPr/>
            </p:nvSpPr>
            <p:spPr bwMode="auto">
              <a:xfrm>
                <a:off x="1632" y="225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79" name="Oval 259"/>
              <p:cNvSpPr>
                <a:spLocks noChangeArrowheads="1"/>
              </p:cNvSpPr>
              <p:nvPr/>
            </p:nvSpPr>
            <p:spPr bwMode="auto">
              <a:xfrm>
                <a:off x="1824" y="2448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80" name="Oval 260"/>
              <p:cNvSpPr>
                <a:spLocks noChangeArrowheads="1"/>
              </p:cNvSpPr>
              <p:nvPr/>
            </p:nvSpPr>
            <p:spPr bwMode="auto">
              <a:xfrm>
                <a:off x="1968" y="264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81" name="Oval 261"/>
              <p:cNvSpPr>
                <a:spLocks noChangeArrowheads="1"/>
              </p:cNvSpPr>
              <p:nvPr/>
            </p:nvSpPr>
            <p:spPr bwMode="auto">
              <a:xfrm>
                <a:off x="2256" y="259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82" name="Oval 262"/>
              <p:cNvSpPr>
                <a:spLocks noChangeArrowheads="1"/>
              </p:cNvSpPr>
              <p:nvPr/>
            </p:nvSpPr>
            <p:spPr bwMode="auto">
              <a:xfrm>
                <a:off x="2400" y="235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83" name="Oval 263"/>
              <p:cNvSpPr>
                <a:spLocks noChangeArrowheads="1"/>
              </p:cNvSpPr>
              <p:nvPr/>
            </p:nvSpPr>
            <p:spPr bwMode="auto">
              <a:xfrm>
                <a:off x="2544" y="211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84" name="Oval 264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85" name="Oval 265"/>
              <p:cNvSpPr>
                <a:spLocks noChangeArrowheads="1"/>
              </p:cNvSpPr>
              <p:nvPr/>
            </p:nvSpPr>
            <p:spPr bwMode="auto">
              <a:xfrm>
                <a:off x="2580" y="159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86" name="Oval 266"/>
              <p:cNvSpPr>
                <a:spLocks noChangeArrowheads="1"/>
              </p:cNvSpPr>
              <p:nvPr/>
            </p:nvSpPr>
            <p:spPr bwMode="auto">
              <a:xfrm>
                <a:off x="2304" y="163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87" name="Oval 267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88" name="Oval 268"/>
              <p:cNvSpPr>
                <a:spLocks noChangeArrowheads="1"/>
              </p:cNvSpPr>
              <p:nvPr/>
            </p:nvSpPr>
            <p:spPr bwMode="auto">
              <a:xfrm>
                <a:off x="2352" y="206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89" name="Oval 269"/>
              <p:cNvSpPr>
                <a:spLocks noChangeArrowheads="1"/>
              </p:cNvSpPr>
              <p:nvPr/>
            </p:nvSpPr>
            <p:spPr bwMode="auto">
              <a:xfrm>
                <a:off x="2544" y="225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90" name="Oval 270"/>
              <p:cNvSpPr>
                <a:spLocks noChangeArrowheads="1"/>
              </p:cNvSpPr>
              <p:nvPr/>
            </p:nvSpPr>
            <p:spPr bwMode="auto">
              <a:xfrm>
                <a:off x="2832" y="230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91" name="Oval 271"/>
              <p:cNvSpPr>
                <a:spLocks noChangeArrowheads="1"/>
              </p:cNvSpPr>
              <p:nvPr/>
            </p:nvSpPr>
            <p:spPr bwMode="auto">
              <a:xfrm>
                <a:off x="3072" y="2208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92" name="Oval 272"/>
              <p:cNvSpPr>
                <a:spLocks noChangeArrowheads="1"/>
              </p:cNvSpPr>
              <p:nvPr/>
            </p:nvSpPr>
            <p:spPr bwMode="auto">
              <a:xfrm>
                <a:off x="3312" y="206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93" name="Oval 273"/>
              <p:cNvSpPr>
                <a:spLocks noChangeArrowheads="1"/>
              </p:cNvSpPr>
              <p:nvPr/>
            </p:nvSpPr>
            <p:spPr bwMode="auto">
              <a:xfrm>
                <a:off x="3504" y="187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94" name="Oval 274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95" name="Oval 275"/>
              <p:cNvSpPr>
                <a:spLocks noChangeArrowheads="1"/>
              </p:cNvSpPr>
              <p:nvPr/>
            </p:nvSpPr>
            <p:spPr bwMode="auto">
              <a:xfrm>
                <a:off x="3984" y="158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96" name="Oval 276"/>
              <p:cNvSpPr>
                <a:spLocks noChangeArrowheads="1"/>
              </p:cNvSpPr>
              <p:nvPr/>
            </p:nvSpPr>
            <p:spPr bwMode="auto">
              <a:xfrm>
                <a:off x="4272" y="144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97" name="Oval 277"/>
              <p:cNvSpPr>
                <a:spLocks noChangeArrowheads="1"/>
              </p:cNvSpPr>
              <p:nvPr/>
            </p:nvSpPr>
            <p:spPr bwMode="auto">
              <a:xfrm>
                <a:off x="4272" y="144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98" name="Oval 278"/>
              <p:cNvSpPr>
                <a:spLocks noChangeArrowheads="1"/>
              </p:cNvSpPr>
              <p:nvPr/>
            </p:nvSpPr>
            <p:spPr bwMode="auto">
              <a:xfrm>
                <a:off x="4512" y="153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399" name="Oval 279"/>
              <p:cNvSpPr>
                <a:spLocks noChangeArrowheads="1"/>
              </p:cNvSpPr>
              <p:nvPr/>
            </p:nvSpPr>
            <p:spPr bwMode="auto">
              <a:xfrm>
                <a:off x="4656" y="177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00" name="Oval 280"/>
              <p:cNvSpPr>
                <a:spLocks noChangeArrowheads="1"/>
              </p:cNvSpPr>
              <p:nvPr/>
            </p:nvSpPr>
            <p:spPr bwMode="auto">
              <a:xfrm>
                <a:off x="4560" y="201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01" name="Oval 281"/>
              <p:cNvSpPr>
                <a:spLocks noChangeArrowheads="1"/>
              </p:cNvSpPr>
              <p:nvPr/>
            </p:nvSpPr>
            <p:spPr bwMode="auto">
              <a:xfrm>
                <a:off x="4560" y="2208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02" name="Oval 282"/>
              <p:cNvSpPr>
                <a:spLocks noChangeArrowheads="1"/>
              </p:cNvSpPr>
              <p:nvPr/>
            </p:nvSpPr>
            <p:spPr bwMode="auto">
              <a:xfrm>
                <a:off x="4656" y="240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03" name="Oval 283"/>
              <p:cNvSpPr>
                <a:spLocks noChangeArrowheads="1"/>
              </p:cNvSpPr>
              <p:nvPr/>
            </p:nvSpPr>
            <p:spPr bwMode="auto">
              <a:xfrm>
                <a:off x="4848" y="249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04" name="Oval 284"/>
              <p:cNvSpPr>
                <a:spLocks noChangeArrowheads="1"/>
              </p:cNvSpPr>
              <p:nvPr/>
            </p:nvSpPr>
            <p:spPr bwMode="auto">
              <a:xfrm>
                <a:off x="5040" y="259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05" name="Oval 285"/>
              <p:cNvSpPr>
                <a:spLocks noChangeArrowheads="1"/>
              </p:cNvSpPr>
              <p:nvPr/>
            </p:nvSpPr>
            <p:spPr bwMode="auto">
              <a:xfrm>
                <a:off x="5232" y="259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06" name="Oval 286"/>
              <p:cNvSpPr>
                <a:spLocks noChangeArrowheads="1"/>
              </p:cNvSpPr>
              <p:nvPr/>
            </p:nvSpPr>
            <p:spPr bwMode="auto">
              <a:xfrm>
                <a:off x="5424" y="264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5407" name="Group 287"/>
            <p:cNvGrpSpPr>
              <a:grpSpLocks/>
            </p:cNvGrpSpPr>
            <p:nvPr/>
          </p:nvGrpSpPr>
          <p:grpSpPr bwMode="auto">
            <a:xfrm rot="-2429411">
              <a:off x="457200" y="2286000"/>
              <a:ext cx="7519988" cy="3375025"/>
              <a:chOff x="0" y="1440"/>
              <a:chExt cx="5808" cy="1584"/>
            </a:xfrm>
          </p:grpSpPr>
          <p:sp>
            <p:nvSpPr>
              <p:cNvPr id="5408" name="Oval 288"/>
              <p:cNvSpPr>
                <a:spLocks noChangeArrowheads="1"/>
              </p:cNvSpPr>
              <p:nvPr/>
            </p:nvSpPr>
            <p:spPr bwMode="auto">
              <a:xfrm>
                <a:off x="0" y="211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09" name="Oval 289"/>
              <p:cNvSpPr>
                <a:spLocks noChangeArrowheads="1"/>
              </p:cNvSpPr>
              <p:nvPr/>
            </p:nvSpPr>
            <p:spPr bwMode="auto">
              <a:xfrm>
                <a:off x="240" y="192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10" name="Oval 290"/>
              <p:cNvSpPr>
                <a:spLocks noChangeArrowheads="1"/>
              </p:cNvSpPr>
              <p:nvPr/>
            </p:nvSpPr>
            <p:spPr bwMode="auto">
              <a:xfrm>
                <a:off x="480" y="177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11" name="Oval 291"/>
              <p:cNvSpPr>
                <a:spLocks noChangeArrowheads="1"/>
              </p:cNvSpPr>
              <p:nvPr/>
            </p:nvSpPr>
            <p:spPr bwMode="auto">
              <a:xfrm>
                <a:off x="720" y="163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12" name="Oval 292"/>
              <p:cNvSpPr>
                <a:spLocks noChangeArrowheads="1"/>
              </p:cNvSpPr>
              <p:nvPr/>
            </p:nvSpPr>
            <p:spPr bwMode="auto">
              <a:xfrm>
                <a:off x="960" y="158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13" name="Oval 293"/>
              <p:cNvSpPr>
                <a:spLocks noChangeArrowheads="1"/>
              </p:cNvSpPr>
              <p:nvPr/>
            </p:nvSpPr>
            <p:spPr bwMode="auto">
              <a:xfrm>
                <a:off x="1200" y="163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14" name="Oval 294"/>
              <p:cNvSpPr>
                <a:spLocks noChangeArrowheads="1"/>
              </p:cNvSpPr>
              <p:nvPr/>
            </p:nvSpPr>
            <p:spPr bwMode="auto">
              <a:xfrm>
                <a:off x="1296" y="192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15" name="Oval 295"/>
              <p:cNvSpPr>
                <a:spLocks noChangeArrowheads="1"/>
              </p:cNvSpPr>
              <p:nvPr/>
            </p:nvSpPr>
            <p:spPr bwMode="auto">
              <a:xfrm>
                <a:off x="1488" y="206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16" name="Oval 296"/>
              <p:cNvSpPr>
                <a:spLocks noChangeArrowheads="1"/>
              </p:cNvSpPr>
              <p:nvPr/>
            </p:nvSpPr>
            <p:spPr bwMode="auto">
              <a:xfrm>
                <a:off x="1632" y="225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17" name="Oval 297"/>
              <p:cNvSpPr>
                <a:spLocks noChangeArrowheads="1"/>
              </p:cNvSpPr>
              <p:nvPr/>
            </p:nvSpPr>
            <p:spPr bwMode="auto">
              <a:xfrm>
                <a:off x="1824" y="2448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18" name="Oval 298"/>
              <p:cNvSpPr>
                <a:spLocks noChangeArrowheads="1"/>
              </p:cNvSpPr>
              <p:nvPr/>
            </p:nvSpPr>
            <p:spPr bwMode="auto">
              <a:xfrm>
                <a:off x="1968" y="264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19" name="Oval 299"/>
              <p:cNvSpPr>
                <a:spLocks noChangeArrowheads="1"/>
              </p:cNvSpPr>
              <p:nvPr/>
            </p:nvSpPr>
            <p:spPr bwMode="auto">
              <a:xfrm>
                <a:off x="2256" y="259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20" name="Oval 300"/>
              <p:cNvSpPr>
                <a:spLocks noChangeArrowheads="1"/>
              </p:cNvSpPr>
              <p:nvPr/>
            </p:nvSpPr>
            <p:spPr bwMode="auto">
              <a:xfrm>
                <a:off x="2400" y="235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21" name="Oval 301"/>
              <p:cNvSpPr>
                <a:spLocks noChangeArrowheads="1"/>
              </p:cNvSpPr>
              <p:nvPr/>
            </p:nvSpPr>
            <p:spPr bwMode="auto">
              <a:xfrm>
                <a:off x="2544" y="211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22" name="Oval 302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23" name="Oval 303"/>
              <p:cNvSpPr>
                <a:spLocks noChangeArrowheads="1"/>
              </p:cNvSpPr>
              <p:nvPr/>
            </p:nvSpPr>
            <p:spPr bwMode="auto">
              <a:xfrm>
                <a:off x="2580" y="159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24" name="Oval 304"/>
              <p:cNvSpPr>
                <a:spLocks noChangeArrowheads="1"/>
              </p:cNvSpPr>
              <p:nvPr/>
            </p:nvSpPr>
            <p:spPr bwMode="auto">
              <a:xfrm>
                <a:off x="2304" y="163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25" name="Oval 305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26" name="Oval 306"/>
              <p:cNvSpPr>
                <a:spLocks noChangeArrowheads="1"/>
              </p:cNvSpPr>
              <p:nvPr/>
            </p:nvSpPr>
            <p:spPr bwMode="auto">
              <a:xfrm>
                <a:off x="2352" y="206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27" name="Oval 307"/>
              <p:cNvSpPr>
                <a:spLocks noChangeArrowheads="1"/>
              </p:cNvSpPr>
              <p:nvPr/>
            </p:nvSpPr>
            <p:spPr bwMode="auto">
              <a:xfrm>
                <a:off x="2544" y="225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28" name="Oval 308"/>
              <p:cNvSpPr>
                <a:spLocks noChangeArrowheads="1"/>
              </p:cNvSpPr>
              <p:nvPr/>
            </p:nvSpPr>
            <p:spPr bwMode="auto">
              <a:xfrm>
                <a:off x="2832" y="230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29" name="Oval 309"/>
              <p:cNvSpPr>
                <a:spLocks noChangeArrowheads="1"/>
              </p:cNvSpPr>
              <p:nvPr/>
            </p:nvSpPr>
            <p:spPr bwMode="auto">
              <a:xfrm>
                <a:off x="3072" y="2208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30" name="Oval 310"/>
              <p:cNvSpPr>
                <a:spLocks noChangeArrowheads="1"/>
              </p:cNvSpPr>
              <p:nvPr/>
            </p:nvSpPr>
            <p:spPr bwMode="auto">
              <a:xfrm>
                <a:off x="3312" y="206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31" name="Oval 311"/>
              <p:cNvSpPr>
                <a:spLocks noChangeArrowheads="1"/>
              </p:cNvSpPr>
              <p:nvPr/>
            </p:nvSpPr>
            <p:spPr bwMode="auto">
              <a:xfrm>
                <a:off x="3504" y="187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32" name="Oval 312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33" name="Oval 313"/>
              <p:cNvSpPr>
                <a:spLocks noChangeArrowheads="1"/>
              </p:cNvSpPr>
              <p:nvPr/>
            </p:nvSpPr>
            <p:spPr bwMode="auto">
              <a:xfrm>
                <a:off x="3984" y="1584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34" name="Oval 314"/>
              <p:cNvSpPr>
                <a:spLocks noChangeArrowheads="1"/>
              </p:cNvSpPr>
              <p:nvPr/>
            </p:nvSpPr>
            <p:spPr bwMode="auto">
              <a:xfrm>
                <a:off x="4272" y="144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35" name="Oval 315"/>
              <p:cNvSpPr>
                <a:spLocks noChangeArrowheads="1"/>
              </p:cNvSpPr>
              <p:nvPr/>
            </p:nvSpPr>
            <p:spPr bwMode="auto">
              <a:xfrm>
                <a:off x="4272" y="144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36" name="Oval 316"/>
              <p:cNvSpPr>
                <a:spLocks noChangeArrowheads="1"/>
              </p:cNvSpPr>
              <p:nvPr/>
            </p:nvSpPr>
            <p:spPr bwMode="auto">
              <a:xfrm>
                <a:off x="4512" y="153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37" name="Oval 317"/>
              <p:cNvSpPr>
                <a:spLocks noChangeArrowheads="1"/>
              </p:cNvSpPr>
              <p:nvPr/>
            </p:nvSpPr>
            <p:spPr bwMode="auto">
              <a:xfrm>
                <a:off x="4656" y="177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38" name="Oval 318"/>
              <p:cNvSpPr>
                <a:spLocks noChangeArrowheads="1"/>
              </p:cNvSpPr>
              <p:nvPr/>
            </p:nvSpPr>
            <p:spPr bwMode="auto">
              <a:xfrm>
                <a:off x="4560" y="201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39" name="Oval 319"/>
              <p:cNvSpPr>
                <a:spLocks noChangeArrowheads="1"/>
              </p:cNvSpPr>
              <p:nvPr/>
            </p:nvSpPr>
            <p:spPr bwMode="auto">
              <a:xfrm>
                <a:off x="4560" y="2208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40" name="Oval 320"/>
              <p:cNvSpPr>
                <a:spLocks noChangeArrowheads="1"/>
              </p:cNvSpPr>
              <p:nvPr/>
            </p:nvSpPr>
            <p:spPr bwMode="auto">
              <a:xfrm>
                <a:off x="4656" y="240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41" name="Oval 321"/>
              <p:cNvSpPr>
                <a:spLocks noChangeArrowheads="1"/>
              </p:cNvSpPr>
              <p:nvPr/>
            </p:nvSpPr>
            <p:spPr bwMode="auto">
              <a:xfrm>
                <a:off x="4848" y="2496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42" name="Oval 322"/>
              <p:cNvSpPr>
                <a:spLocks noChangeArrowheads="1"/>
              </p:cNvSpPr>
              <p:nvPr/>
            </p:nvSpPr>
            <p:spPr bwMode="auto">
              <a:xfrm>
                <a:off x="5040" y="259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43" name="Oval 323"/>
              <p:cNvSpPr>
                <a:spLocks noChangeArrowheads="1"/>
              </p:cNvSpPr>
              <p:nvPr/>
            </p:nvSpPr>
            <p:spPr bwMode="auto">
              <a:xfrm>
                <a:off x="5232" y="2592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444" name="Oval 324"/>
              <p:cNvSpPr>
                <a:spLocks noChangeArrowheads="1"/>
              </p:cNvSpPr>
              <p:nvPr/>
            </p:nvSpPr>
            <p:spPr bwMode="auto">
              <a:xfrm>
                <a:off x="5424" y="2640"/>
                <a:ext cx="384" cy="384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29830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97549" y="160337"/>
            <a:ext cx="8229600" cy="1143000"/>
          </a:xfrm>
        </p:spPr>
        <p:txBody>
          <a:bodyPr/>
          <a:lstStyle/>
          <a:p>
            <a:r>
              <a:rPr lang="he-IL" dirty="0"/>
              <a:t>מבנה מולקולרי של פולימרים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דוגמה לפולימר טבעי-עמילן </a:t>
            </a:r>
            <a:r>
              <a:rPr lang="he-IL" sz="2400" dirty="0"/>
              <a:t>(בלחם) </a:t>
            </a:r>
          </a:p>
          <a:p>
            <a:endParaRPr lang="he-IL" sz="2400" dirty="0"/>
          </a:p>
          <a:p>
            <a:endParaRPr lang="he-IL" sz="2400" dirty="0"/>
          </a:p>
          <a:p>
            <a:endParaRPr lang="he-IL" sz="2400" dirty="0"/>
          </a:p>
          <a:p>
            <a:endParaRPr lang="he-IL" sz="2400" dirty="0"/>
          </a:p>
          <a:p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דוגמה לפולימר סינטטי - </a:t>
            </a:r>
            <a:r>
              <a:rPr lang="he-IL" dirty="0" err="1">
                <a:solidFill>
                  <a:schemeClr val="accent2">
                    <a:lumMod val="75000"/>
                  </a:schemeClr>
                </a:solidFill>
              </a:rPr>
              <a:t>ניטריל</a:t>
            </a:r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endParaRPr lang="he-IL" sz="2400" dirty="0"/>
          </a:p>
        </p:txBody>
      </p:sp>
      <p:pic>
        <p:nvPicPr>
          <p:cNvPr id="4" name="תמונה 3" descr="מודל של עמיל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6" y="327029"/>
            <a:ext cx="4876800" cy="3829050"/>
          </a:xfrm>
          <a:prstGeom prst="rect">
            <a:avLst/>
          </a:prstGeom>
        </p:spPr>
      </p:pic>
      <p:pic>
        <p:nvPicPr>
          <p:cNvPr id="5" name="תמונה 4" descr="מודל של ניטריל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525429"/>
            <a:ext cx="4464496" cy="220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12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תכונות של פולימר</a:t>
            </a:r>
          </a:p>
        </p:txBody>
      </p:sp>
      <p:sp>
        <p:nvSpPr>
          <p:cNvPr id="4" name="Text Box 247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altLang="he-IL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הפולימר</a:t>
            </a:r>
            <a:r>
              <a:rPr lang="he-IL" altLang="he-IL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הוא חומר הבנוי מ</a:t>
            </a:r>
            <a:r>
              <a:rPr lang="he-IL" altLang="he-IL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שרשראות</a:t>
            </a:r>
            <a:r>
              <a:rPr lang="he-IL" altLang="he-IL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רבות. </a:t>
            </a:r>
          </a:p>
          <a:p>
            <a:pPr algn="r" rtl="1">
              <a:spcBef>
                <a:spcPct val="50000"/>
              </a:spcBef>
            </a:pPr>
            <a:r>
              <a:rPr lang="he-IL" altLang="he-IL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כל </a:t>
            </a:r>
            <a:r>
              <a:rPr lang="he-IL" altLang="he-IL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שרשרת</a:t>
            </a:r>
            <a:r>
              <a:rPr lang="he-IL" altLang="he-IL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היא </a:t>
            </a:r>
            <a:r>
              <a:rPr lang="he-IL" altLang="he-IL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מאקרו מולקולה</a:t>
            </a:r>
            <a:r>
              <a:rPr lang="he-IL" altLang="he-IL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algn="r" rtl="1">
              <a:spcBef>
                <a:spcPct val="50000"/>
              </a:spcBef>
            </a:pPr>
            <a:r>
              <a:rPr lang="he-IL" altLang="he-IL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במקרומולקולה</a:t>
            </a:r>
            <a:r>
              <a:rPr lang="he-IL" altLang="he-IL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יש קבוצות אטומים החוזרות על עצמן. </a:t>
            </a:r>
          </a:p>
          <a:p>
            <a:pPr algn="r" rtl="1">
              <a:spcBef>
                <a:spcPct val="50000"/>
              </a:spcBef>
            </a:pPr>
            <a:r>
              <a:rPr lang="he-IL" altLang="he-IL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השוני בין </a:t>
            </a:r>
            <a:r>
              <a:rPr lang="he-IL" altLang="he-IL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השרשרות</a:t>
            </a:r>
            <a:r>
              <a:rPr lang="he-IL" altLang="he-IL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גורם לשוני </a:t>
            </a:r>
          </a:p>
          <a:p>
            <a:pPr marL="0" indent="0" algn="r" rtl="1">
              <a:spcBef>
                <a:spcPct val="50000"/>
              </a:spcBef>
              <a:buNone/>
            </a:pPr>
            <a:r>
              <a:rPr lang="he-IL" altLang="he-IL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he-IL" altLang="he-IL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ב</a:t>
            </a:r>
            <a:r>
              <a:rPr lang="he-IL" altLang="he-IL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תכונות</a:t>
            </a:r>
            <a:r>
              <a:rPr lang="he-IL" altLang="he-IL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המוצר העשוי מאותו פולימר. </a:t>
            </a:r>
          </a:p>
        </p:txBody>
      </p:sp>
    </p:spTree>
    <p:extLst>
      <p:ext uri="{BB962C8B-B14F-4D97-AF65-F5344CB8AC3E}">
        <p14:creationId xmlns:p14="http://schemas.microsoft.com/office/powerpoint/2010/main" val="113540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הכנת כפפות באופן תעשייתי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צפו </a:t>
            </a:r>
            <a:r>
              <a:rPr lang="he-IL" dirty="0">
                <a:hlinkClick r:id="rId2"/>
              </a:rPr>
              <a:t>בסרטון על הכנת הכפפות </a:t>
            </a:r>
            <a:endParaRPr lang="he-IL" dirty="0"/>
          </a:p>
          <a:p>
            <a:endParaRPr lang="he-IL" dirty="0"/>
          </a:p>
          <a:p>
            <a:r>
              <a:rPr lang="he-IL" dirty="0"/>
              <a:t>אלו שאלות עלו בדעתכם בעקבות הצפייה?</a:t>
            </a:r>
          </a:p>
        </p:txBody>
      </p:sp>
    </p:spTree>
    <p:extLst>
      <p:ext uri="{BB962C8B-B14F-4D97-AF65-F5344CB8AC3E}">
        <p14:creationId xmlns:p14="http://schemas.microsoft.com/office/powerpoint/2010/main" val="1761768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>
            <a:spLocks noGrp="1"/>
          </p:cNvSpPr>
          <p:nvPr>
            <p:ph type="title" idx="4294967295"/>
          </p:nvPr>
        </p:nvSpPr>
        <p:spPr>
          <a:xfrm>
            <a:off x="1763688" y="2023260"/>
            <a:ext cx="6619120" cy="243143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כימיה ורפואה-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900" b="1" i="0" u="none" strike="noStrike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חומרים ומוצרים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900" b="1" i="0" u="none" strike="noStrike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להגנה מפני נגיף הקורונה</a:t>
            </a:r>
          </a:p>
        </p:txBody>
      </p:sp>
      <p:sp>
        <p:nvSpPr>
          <p:cNvPr id="9" name="מציין מיקום של כותרת תחתונה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הפרויקט מבוצע עפ"י מכרז 09/07.13 עבור המזכירות הפדגוגית, משרד החינוך.</a:t>
            </a:r>
          </a:p>
        </p:txBody>
      </p:sp>
      <p:grpSp>
        <p:nvGrpSpPr>
          <p:cNvPr id="4" name="Group 3" descr="לוגואים"/>
          <p:cNvGrpSpPr/>
          <p:nvPr/>
        </p:nvGrpSpPr>
        <p:grpSpPr>
          <a:xfrm>
            <a:off x="1407604" y="279576"/>
            <a:ext cx="6328792" cy="753110"/>
            <a:chOff x="0" y="0"/>
            <a:chExt cx="6400800" cy="753110"/>
          </a:xfrm>
        </p:grpSpPr>
        <p:pic>
          <p:nvPicPr>
            <p:cNvPr id="5" name="Picture 4" descr="D:\my doc\downloads\המחלקה להוראת המדעים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775" y="133350"/>
              <a:ext cx="962025" cy="5200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D:\my doc\downloads\המרכז הארצי למורי הכימיה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9050" y="104775"/>
              <a:ext cx="1066800" cy="5530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D:\my doc\downloads\הוראת הכימיה חדש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0"/>
              <a:ext cx="1495425" cy="753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 descr="D:\my doc\downloads\מינהלת מלמ-לוגו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1450"/>
              <a:ext cx="1200150" cy="457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תמונה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869160"/>
            <a:ext cx="3058194" cy="1159056"/>
          </a:xfrm>
          <a:prstGeom prst="rect">
            <a:avLst/>
          </a:prstGeom>
        </p:spPr>
      </p:pic>
      <p:pic>
        <p:nvPicPr>
          <p:cNvPr id="11" name="תמונה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2374169" cy="154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54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מסכות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0364" y="1417638"/>
            <a:ext cx="8363272" cy="4525963"/>
          </a:xfrm>
        </p:spPr>
        <p:txBody>
          <a:bodyPr/>
          <a:lstStyle/>
          <a:p>
            <a:r>
              <a:rPr lang="he-IL" dirty="0"/>
              <a:t>התחלת השימוש במסכות בד על ידי צוותים רפואיים בשנת 1960 במיוחד על ידי מנתחים להגנת החולה מפני </a:t>
            </a:r>
            <a:r>
              <a:rPr lang="he-IL" dirty="0" err="1"/>
              <a:t>חידקים</a:t>
            </a:r>
            <a:r>
              <a:rPr lang="he-IL" dirty="0"/>
              <a:t> בעת ניתוח. </a:t>
            </a:r>
          </a:p>
          <a:p>
            <a:r>
              <a:rPr lang="he-IL" dirty="0"/>
              <a:t>עם השנים המסכה הרפואית השתפרה</a:t>
            </a:r>
          </a:p>
          <a:p>
            <a:endParaRPr lang="he-IL" dirty="0"/>
          </a:p>
          <a:p>
            <a:endParaRPr lang="he-IL" dirty="0"/>
          </a:p>
        </p:txBody>
      </p:sp>
      <p:pic>
        <p:nvPicPr>
          <p:cNvPr id="4" name="תמונה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51126"/>
            <a:ext cx="2954391" cy="301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039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מסכה רפואית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e-IL" dirty="0"/>
              <a:t>מסכות רפואיות מודרניות עשויות מנייר או מבד לא</a:t>
            </a:r>
            <a:r>
              <a:rPr lang="en-US" dirty="0"/>
              <a:t>, </a:t>
            </a:r>
            <a:r>
              <a:rPr lang="he-IL" dirty="0"/>
              <a:t>ומיועדות לשימוש חד-פעמי.</a:t>
            </a:r>
          </a:p>
          <a:p>
            <a:r>
              <a:rPr lang="he-IL" dirty="0"/>
              <a:t>מטרת המסכה הוא מניעה של חדירת </a:t>
            </a:r>
            <a:r>
              <a:rPr lang="he-IL" dirty="0" err="1"/>
              <a:t>חידקים</a:t>
            </a:r>
            <a:r>
              <a:rPr lang="he-IL" dirty="0"/>
              <a:t> ונגיפים עם האוויר למערכת הנשימה. </a:t>
            </a:r>
          </a:p>
          <a:p>
            <a:r>
              <a:rPr lang="he-IL" dirty="0"/>
              <a:t>למעשה זו מסננת!</a:t>
            </a:r>
          </a:p>
          <a:p>
            <a:r>
              <a:rPr lang="he-IL" dirty="0"/>
              <a:t>בד לא ארוג:  הוא חומר דמוי בד  העשוי מ</a:t>
            </a:r>
            <a:r>
              <a:rPr lang="he-IL" u="sng" dirty="0"/>
              <a:t>סיבים</a:t>
            </a:r>
            <a:r>
              <a:rPr lang="he-IL" dirty="0"/>
              <a:t> קצרים או ארוכים, המחוברים זה לזה באמצעות טיפול כימי כגון חימום או המסה.</a:t>
            </a:r>
          </a:p>
          <a:p>
            <a:r>
              <a:rPr lang="he-IL" dirty="0"/>
              <a:t>נעשה שימוש בטכנולוגיה זו להכנת: מגבונים, טיטולים, מסכות רפואיות.....</a:t>
            </a:r>
          </a:p>
        </p:txBody>
      </p:sp>
    </p:spTree>
    <p:extLst>
      <p:ext uri="{BB962C8B-B14F-4D97-AF65-F5344CB8AC3E}">
        <p14:creationId xmlns:p14="http://schemas.microsoft.com/office/powerpoint/2010/main" val="3631718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מבנה של מסכה רפואית</a:t>
            </a:r>
          </a:p>
        </p:txBody>
      </p:sp>
      <p:pic>
        <p:nvPicPr>
          <p:cNvPr id="4" name="מציין מיקום תוכן 3" descr="מבנה של מסכמה רפואית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0173"/>
            <a:ext cx="8229600" cy="4046017"/>
          </a:xfrm>
        </p:spPr>
      </p:pic>
    </p:spTree>
    <p:extLst>
      <p:ext uri="{BB962C8B-B14F-4D97-AF65-F5344CB8AC3E}">
        <p14:creationId xmlns:p14="http://schemas.microsoft.com/office/powerpoint/2010/main" val="1261856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חקר עם מסכה רפואית </a:t>
            </a:r>
          </a:p>
        </p:txBody>
      </p:sp>
      <p:pic>
        <p:nvPicPr>
          <p:cNvPr id="7" name="מציין מיקום תוכן 6" descr="פירוק מסכה שלב א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02304"/>
            <a:ext cx="3190986" cy="1794929"/>
          </a:xfrm>
        </p:spPr>
      </p:pic>
      <p:pic>
        <p:nvPicPr>
          <p:cNvPr id="8" name="תמונה 7" descr="פירוק מסכה שלב ב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704964"/>
            <a:ext cx="3528392" cy="1984721"/>
          </a:xfrm>
          <a:prstGeom prst="rect">
            <a:avLst/>
          </a:prstGeom>
        </p:spPr>
      </p:pic>
      <p:pic>
        <p:nvPicPr>
          <p:cNvPr id="9" name="תמונה 8" descr="חלקי המסכה המפורקת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1" y="4687002"/>
            <a:ext cx="3859552" cy="2170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7644" y="1232972"/>
            <a:ext cx="68407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מפרקים מסכה רפואית ובוחנים את חלקיה. </a:t>
            </a:r>
          </a:p>
        </p:txBody>
      </p:sp>
    </p:spTree>
    <p:extLst>
      <p:ext uri="{BB962C8B-B14F-4D97-AF65-F5344CB8AC3E}">
        <p14:creationId xmlns:p14="http://schemas.microsoft.com/office/powerpoint/2010/main" val="31846431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3600" dirty="0"/>
              <a:t>בוחנים את כושר ספיגת המים של שכבות המסכה (1,2,3) </a:t>
            </a:r>
            <a:r>
              <a:rPr lang="he-IL" sz="3200" dirty="0"/>
              <a:t>4-נייר, 5- נייר ניגוב</a:t>
            </a:r>
          </a:p>
        </p:txBody>
      </p:sp>
      <p:pic>
        <p:nvPicPr>
          <p:cNvPr id="4" name="מציין מיקום תוכן 3" descr="צילום תוצאות הניסוי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1387983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שאלות להמשך חקר...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האם </a:t>
            </a:r>
            <a:r>
              <a:rPr lang="he-IL" dirty="0">
                <a:hlinkClick r:id="rId2"/>
              </a:rPr>
              <a:t>המסכות אכן עוזרות</a:t>
            </a:r>
            <a:r>
              <a:rPr lang="he-IL" dirty="0"/>
              <a:t>?</a:t>
            </a:r>
          </a:p>
          <a:p>
            <a:r>
              <a:rPr lang="he-IL" dirty="0"/>
              <a:t>איך בודקים </a:t>
            </a:r>
            <a:r>
              <a:rPr lang="he-IL" dirty="0">
                <a:hlinkClick r:id="rId3"/>
              </a:rPr>
              <a:t>יעילות</a:t>
            </a:r>
            <a:r>
              <a:rPr lang="he-IL" dirty="0"/>
              <a:t> של מסכה?</a:t>
            </a:r>
          </a:p>
          <a:p>
            <a:r>
              <a:rPr lang="he-IL" dirty="0"/>
              <a:t>אלו </a:t>
            </a:r>
            <a:r>
              <a:rPr lang="he-IL" dirty="0">
                <a:hlinkClick r:id="rId4"/>
              </a:rPr>
              <a:t>סוגי</a:t>
            </a:r>
            <a:r>
              <a:rPr lang="he-IL" dirty="0"/>
              <a:t> מסכות יש?</a:t>
            </a:r>
          </a:p>
          <a:p>
            <a:r>
              <a:rPr lang="he-IL" dirty="0"/>
              <a:t>למה יש כפפות עם </a:t>
            </a:r>
            <a:r>
              <a:rPr lang="he-IL" dirty="0">
                <a:hlinkClick r:id="rId5"/>
              </a:rPr>
              <a:t>טלק</a:t>
            </a:r>
            <a:r>
              <a:rPr lang="he-IL" dirty="0"/>
              <a:t> בתוכן ומהו החיסרון לכך?</a:t>
            </a:r>
          </a:p>
          <a:p>
            <a:r>
              <a:rPr lang="he-IL" dirty="0"/>
              <a:t>איזה </a:t>
            </a:r>
            <a:r>
              <a:rPr lang="he-IL" dirty="0">
                <a:hlinkClick r:id="rId6"/>
              </a:rPr>
              <a:t>תחליף</a:t>
            </a:r>
            <a:r>
              <a:rPr lang="he-IL" dirty="0"/>
              <a:t> לטלק מומלץ?</a:t>
            </a:r>
          </a:p>
        </p:txBody>
      </p:sp>
    </p:spTree>
    <p:extLst>
      <p:ext uri="{BB962C8B-B14F-4D97-AF65-F5344CB8AC3E}">
        <p14:creationId xmlns:p14="http://schemas.microsoft.com/office/powerpoint/2010/main" val="1046420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969F69-AED0-B1E7-4194-58E7219B8D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43608" y="2210770"/>
            <a:ext cx="2140937" cy="1218230"/>
          </a:xfrm>
          <a:custGeom>
            <a:avLst/>
            <a:gdLst>
              <a:gd name="connsiteX0" fmla="*/ 0 w 2727345"/>
              <a:gd name="connsiteY0" fmla="*/ 136367 h 1363672"/>
              <a:gd name="connsiteX1" fmla="*/ 136367 w 2727345"/>
              <a:gd name="connsiteY1" fmla="*/ 0 h 1363672"/>
              <a:gd name="connsiteX2" fmla="*/ 2590978 w 2727345"/>
              <a:gd name="connsiteY2" fmla="*/ 0 h 1363672"/>
              <a:gd name="connsiteX3" fmla="*/ 2727345 w 2727345"/>
              <a:gd name="connsiteY3" fmla="*/ 136367 h 1363672"/>
              <a:gd name="connsiteX4" fmla="*/ 2727345 w 2727345"/>
              <a:gd name="connsiteY4" fmla="*/ 1227305 h 1363672"/>
              <a:gd name="connsiteX5" fmla="*/ 2590978 w 2727345"/>
              <a:gd name="connsiteY5" fmla="*/ 1363672 h 1363672"/>
              <a:gd name="connsiteX6" fmla="*/ 136367 w 2727345"/>
              <a:gd name="connsiteY6" fmla="*/ 1363672 h 1363672"/>
              <a:gd name="connsiteX7" fmla="*/ 0 w 2727345"/>
              <a:gd name="connsiteY7" fmla="*/ 1227305 h 1363672"/>
              <a:gd name="connsiteX8" fmla="*/ 0 w 2727345"/>
              <a:gd name="connsiteY8" fmla="*/ 136367 h 136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7345" h="1363672">
                <a:moveTo>
                  <a:pt x="0" y="136367"/>
                </a:moveTo>
                <a:cubicBezTo>
                  <a:pt x="0" y="61054"/>
                  <a:pt x="61054" y="0"/>
                  <a:pt x="136367" y="0"/>
                </a:cubicBezTo>
                <a:lnTo>
                  <a:pt x="2590978" y="0"/>
                </a:lnTo>
                <a:cubicBezTo>
                  <a:pt x="2666291" y="0"/>
                  <a:pt x="2727345" y="61054"/>
                  <a:pt x="2727345" y="136367"/>
                </a:cubicBezTo>
                <a:lnTo>
                  <a:pt x="2727345" y="1227305"/>
                </a:lnTo>
                <a:cubicBezTo>
                  <a:pt x="2727345" y="1302618"/>
                  <a:pt x="2666291" y="1363672"/>
                  <a:pt x="2590978" y="1363672"/>
                </a:cubicBezTo>
                <a:lnTo>
                  <a:pt x="136367" y="1363672"/>
                </a:lnTo>
                <a:cubicBezTo>
                  <a:pt x="61054" y="1363672"/>
                  <a:pt x="0" y="1302618"/>
                  <a:pt x="0" y="1227305"/>
                </a:cubicBezTo>
                <a:lnTo>
                  <a:pt x="0" y="136367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7561" tIns="47561" rIns="47561" bIns="47561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33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כימיה ורפואה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1F86FA7-8E4F-F358-1CC7-595C33E5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261415">
            <a:off x="2761117" y="2067647"/>
            <a:ext cx="1943875" cy="45175"/>
          </a:xfrm>
          <a:custGeom>
            <a:avLst/>
            <a:gdLst>
              <a:gd name="connsiteX0" fmla="*/ 0 w 1943875"/>
              <a:gd name="connsiteY0" fmla="*/ 22587 h 45175"/>
              <a:gd name="connsiteX1" fmla="*/ 1943875 w 1943875"/>
              <a:gd name="connsiteY1" fmla="*/ 22587 h 4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43875" h="45175">
                <a:moveTo>
                  <a:pt x="0" y="22587"/>
                </a:moveTo>
                <a:lnTo>
                  <a:pt x="1943875" y="22587"/>
                </a:lnTo>
              </a:path>
            </a:pathLst>
          </a:custGeom>
          <a:noFill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36040" tIns="-26009" rIns="936041" bIns="-26010" numCol="1" spcCol="1270" anchor="ctr" anchorCtr="0">
            <a:noAutofit/>
          </a:bodyPr>
          <a:lstStyle/>
          <a:p>
            <a:pPr marL="0" lvl="0" indent="0" algn="ctr" defTabSz="3111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he-IL" sz="700" kern="1200">
              <a:solidFill>
                <a:schemeClr val="tx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F95B9A7-E219-D130-72A5-CBCBF08F9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81564" y="960234"/>
            <a:ext cx="1465784" cy="655258"/>
          </a:xfrm>
          <a:custGeom>
            <a:avLst/>
            <a:gdLst>
              <a:gd name="connsiteX0" fmla="*/ 0 w 1362336"/>
              <a:gd name="connsiteY0" fmla="*/ 65526 h 655258"/>
              <a:gd name="connsiteX1" fmla="*/ 65526 w 1362336"/>
              <a:gd name="connsiteY1" fmla="*/ 0 h 655258"/>
              <a:gd name="connsiteX2" fmla="*/ 1296810 w 1362336"/>
              <a:gd name="connsiteY2" fmla="*/ 0 h 655258"/>
              <a:gd name="connsiteX3" fmla="*/ 1362336 w 1362336"/>
              <a:gd name="connsiteY3" fmla="*/ 65526 h 655258"/>
              <a:gd name="connsiteX4" fmla="*/ 1362336 w 1362336"/>
              <a:gd name="connsiteY4" fmla="*/ 589732 h 655258"/>
              <a:gd name="connsiteX5" fmla="*/ 1296810 w 1362336"/>
              <a:gd name="connsiteY5" fmla="*/ 655258 h 655258"/>
              <a:gd name="connsiteX6" fmla="*/ 65526 w 1362336"/>
              <a:gd name="connsiteY6" fmla="*/ 655258 h 655258"/>
              <a:gd name="connsiteX7" fmla="*/ 0 w 1362336"/>
              <a:gd name="connsiteY7" fmla="*/ 589732 h 655258"/>
              <a:gd name="connsiteX8" fmla="*/ 0 w 1362336"/>
              <a:gd name="connsiteY8" fmla="*/ 65526 h 65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2336" h="655258">
                <a:moveTo>
                  <a:pt x="0" y="65526"/>
                </a:moveTo>
                <a:cubicBezTo>
                  <a:pt x="0" y="29337"/>
                  <a:pt x="29337" y="0"/>
                  <a:pt x="65526" y="0"/>
                </a:cubicBezTo>
                <a:lnTo>
                  <a:pt x="1296810" y="0"/>
                </a:lnTo>
                <a:cubicBezTo>
                  <a:pt x="1332999" y="0"/>
                  <a:pt x="1362336" y="29337"/>
                  <a:pt x="1362336" y="65526"/>
                </a:cubicBezTo>
                <a:lnTo>
                  <a:pt x="1362336" y="589732"/>
                </a:lnTo>
                <a:cubicBezTo>
                  <a:pt x="1362336" y="625921"/>
                  <a:pt x="1332999" y="655258"/>
                  <a:pt x="1296810" y="655258"/>
                </a:cubicBezTo>
                <a:lnTo>
                  <a:pt x="65526" y="655258"/>
                </a:lnTo>
                <a:cubicBezTo>
                  <a:pt x="29337" y="655258"/>
                  <a:pt x="0" y="625921"/>
                  <a:pt x="0" y="589732"/>
                </a:cubicBezTo>
                <a:lnTo>
                  <a:pt x="0" y="6552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812" tIns="26812" rIns="26812" bIns="26812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600" kern="1200" dirty="0">
                <a:solidFill>
                  <a:schemeClr val="tx1"/>
                </a:solidFill>
              </a:rPr>
              <a:t>חומרי חיטוי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9A502E5-732B-E7F3-E65D-868ECCAEE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45266">
            <a:off x="5706472" y="1246378"/>
            <a:ext cx="1087041" cy="525155"/>
          </a:xfrm>
          <a:custGeom>
            <a:avLst/>
            <a:gdLst>
              <a:gd name="connsiteX0" fmla="*/ 0 w 1123422"/>
              <a:gd name="connsiteY0" fmla="*/ 22587 h 45175"/>
              <a:gd name="connsiteX1" fmla="*/ 1123422 w 1123422"/>
              <a:gd name="connsiteY1" fmla="*/ 22587 h 4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3422" h="45175">
                <a:moveTo>
                  <a:pt x="0" y="22587"/>
                </a:moveTo>
                <a:lnTo>
                  <a:pt x="1123422" y="22587"/>
                </a:lnTo>
              </a:path>
            </a:pathLst>
          </a:custGeom>
          <a:noFill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6325" tIns="-5497" rIns="546325" bIns="-5500" numCol="1" spcCol="1270" anchor="ctr" anchorCtr="0">
            <a:noAutofit/>
          </a:bodyPr>
          <a:lstStyle/>
          <a:p>
            <a:pPr marL="0" lvl="0" indent="0" algn="ctr" defTabSz="222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he-IL" sz="500" kern="120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0989658-F386-CEA2-B03B-A5BCBB68B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33585" y="1403646"/>
            <a:ext cx="1737360" cy="65525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200" kern="1200" dirty="0">
                <a:solidFill>
                  <a:schemeClr val="tx1"/>
                </a:solidFill>
              </a:rPr>
              <a:t>על </a:t>
            </a:r>
            <a:r>
              <a:rPr lang="he-IL" sz="1200" kern="1200" dirty="0" err="1">
                <a:solidFill>
                  <a:schemeClr val="tx1"/>
                </a:solidFill>
              </a:rPr>
              <a:t>חידקים</a:t>
            </a:r>
            <a:r>
              <a:rPr lang="he-IL" sz="1200" kern="1200" dirty="0">
                <a:solidFill>
                  <a:schemeClr val="tx1"/>
                </a:solidFill>
              </a:rPr>
              <a:t> ,וחיטוי ידיים-ומדענים פורצי דרך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C7F99B4-F7F0-241A-7316-E583B9847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993780" flipV="1">
            <a:off x="5462745" y="1922226"/>
            <a:ext cx="1588155" cy="45719"/>
          </a:xfrm>
          <a:custGeom>
            <a:avLst/>
            <a:gdLst>
              <a:gd name="connsiteX0" fmla="*/ 0 w 1691602"/>
              <a:gd name="connsiteY0" fmla="*/ 22587 h 45175"/>
              <a:gd name="connsiteX1" fmla="*/ 1691602 w 1691602"/>
              <a:gd name="connsiteY1" fmla="*/ 22587 h 4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91602" h="45175">
                <a:moveTo>
                  <a:pt x="0" y="22587"/>
                </a:moveTo>
                <a:lnTo>
                  <a:pt x="1691602" y="22587"/>
                </a:lnTo>
              </a:path>
            </a:pathLst>
          </a:custGeom>
          <a:noFill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6211" tIns="-19703" rIns="816210" bIns="-19703" numCol="1" spcCol="1270" anchor="ctr" anchorCtr="0">
            <a:noAutofit/>
          </a:bodyPr>
          <a:lstStyle/>
          <a:p>
            <a:pPr marL="0" lvl="0" indent="0" algn="ctr" defTabSz="2667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he-IL" sz="600" kern="1200">
              <a:solidFill>
                <a:schemeClr val="tx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10C8363-7792-BA88-D2F6-C0C1F1229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33585" y="2263456"/>
            <a:ext cx="1737360" cy="63656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200" kern="1200" dirty="0">
                <a:solidFill>
                  <a:schemeClr val="tx1"/>
                </a:solidFill>
              </a:rPr>
              <a:t>חקר עם חומרי חיטוי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F74D85-EF7A-5792-D867-2512BD963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418731">
            <a:off x="3150490" y="2673756"/>
            <a:ext cx="1165130" cy="45175"/>
          </a:xfrm>
          <a:custGeom>
            <a:avLst/>
            <a:gdLst>
              <a:gd name="connsiteX0" fmla="*/ 0 w 1165130"/>
              <a:gd name="connsiteY0" fmla="*/ 22587 h 45175"/>
              <a:gd name="connsiteX1" fmla="*/ 1165130 w 1165130"/>
              <a:gd name="connsiteY1" fmla="*/ 22587 h 4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5130" h="45175">
                <a:moveTo>
                  <a:pt x="0" y="22587"/>
                </a:moveTo>
                <a:lnTo>
                  <a:pt x="1165130" y="22587"/>
                </a:lnTo>
              </a:path>
            </a:pathLst>
          </a:custGeom>
          <a:noFill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6137" tIns="-6541" rIns="566136" bIns="-6540" numCol="1" spcCol="1270" anchor="ctr" anchorCtr="0">
            <a:noAutofit/>
          </a:bodyPr>
          <a:lstStyle/>
          <a:p>
            <a:pPr marL="0" lvl="0" indent="0" algn="ctr" defTabSz="222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he-IL" sz="500" kern="120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C578BA1-6F6B-FFFD-39E0-2A628E903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83968" y="2115677"/>
            <a:ext cx="1465784" cy="773788"/>
          </a:xfrm>
          <a:custGeom>
            <a:avLst/>
            <a:gdLst>
              <a:gd name="connsiteX0" fmla="*/ 0 w 1465784"/>
              <a:gd name="connsiteY0" fmla="*/ 77379 h 773788"/>
              <a:gd name="connsiteX1" fmla="*/ 77379 w 1465784"/>
              <a:gd name="connsiteY1" fmla="*/ 0 h 773788"/>
              <a:gd name="connsiteX2" fmla="*/ 1388405 w 1465784"/>
              <a:gd name="connsiteY2" fmla="*/ 0 h 773788"/>
              <a:gd name="connsiteX3" fmla="*/ 1465784 w 1465784"/>
              <a:gd name="connsiteY3" fmla="*/ 77379 h 773788"/>
              <a:gd name="connsiteX4" fmla="*/ 1465784 w 1465784"/>
              <a:gd name="connsiteY4" fmla="*/ 696409 h 773788"/>
              <a:gd name="connsiteX5" fmla="*/ 1388405 w 1465784"/>
              <a:gd name="connsiteY5" fmla="*/ 773788 h 773788"/>
              <a:gd name="connsiteX6" fmla="*/ 77379 w 1465784"/>
              <a:gd name="connsiteY6" fmla="*/ 773788 h 773788"/>
              <a:gd name="connsiteX7" fmla="*/ 0 w 1465784"/>
              <a:gd name="connsiteY7" fmla="*/ 696409 h 773788"/>
              <a:gd name="connsiteX8" fmla="*/ 0 w 1465784"/>
              <a:gd name="connsiteY8" fmla="*/ 77379 h 77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5784" h="773788">
                <a:moveTo>
                  <a:pt x="0" y="77379"/>
                </a:moveTo>
                <a:cubicBezTo>
                  <a:pt x="0" y="34644"/>
                  <a:pt x="34644" y="0"/>
                  <a:pt x="77379" y="0"/>
                </a:cubicBezTo>
                <a:lnTo>
                  <a:pt x="1388405" y="0"/>
                </a:lnTo>
                <a:cubicBezTo>
                  <a:pt x="1431140" y="0"/>
                  <a:pt x="1465784" y="34644"/>
                  <a:pt x="1465784" y="77379"/>
                </a:cubicBezTo>
                <a:lnTo>
                  <a:pt x="1465784" y="696409"/>
                </a:lnTo>
                <a:cubicBezTo>
                  <a:pt x="1465784" y="739144"/>
                  <a:pt x="1431140" y="773788"/>
                  <a:pt x="1388405" y="773788"/>
                </a:cubicBezTo>
                <a:lnTo>
                  <a:pt x="77379" y="773788"/>
                </a:lnTo>
                <a:cubicBezTo>
                  <a:pt x="34644" y="773788"/>
                  <a:pt x="0" y="739144"/>
                  <a:pt x="0" y="696409"/>
                </a:cubicBezTo>
                <a:lnTo>
                  <a:pt x="0" y="7737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283" tIns="30283" rIns="30283" bIns="30283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600" kern="1200" dirty="0">
                <a:solidFill>
                  <a:schemeClr val="tx1"/>
                </a:solidFill>
              </a:rPr>
              <a:t>כפפות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DA699FD-5B72-ADCF-BB3C-C92217507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348189">
            <a:off x="5589754" y="2920850"/>
            <a:ext cx="1404874" cy="45175"/>
          </a:xfrm>
          <a:custGeom>
            <a:avLst/>
            <a:gdLst>
              <a:gd name="connsiteX0" fmla="*/ 0 w 1404874"/>
              <a:gd name="connsiteY0" fmla="*/ 22587 h 45175"/>
              <a:gd name="connsiteX1" fmla="*/ 1404874 w 1404874"/>
              <a:gd name="connsiteY1" fmla="*/ 22587 h 4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04874" h="45175">
                <a:moveTo>
                  <a:pt x="0" y="22587"/>
                </a:moveTo>
                <a:lnTo>
                  <a:pt x="1404874" y="22587"/>
                </a:lnTo>
              </a:path>
            </a:pathLst>
          </a:custGeom>
          <a:noFill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0015" tIns="-12534" rIns="680015" bIns="-12535" numCol="1" spcCol="1270" anchor="ctr" anchorCtr="0">
            <a:noAutofit/>
          </a:bodyPr>
          <a:lstStyle/>
          <a:p>
            <a:pPr marL="0" lvl="0" indent="0" algn="ctr" defTabSz="222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he-IL" sz="500" kern="120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4551836-D864-25B3-DD89-DE0E1C8E0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50863" y="3119122"/>
            <a:ext cx="1737360" cy="56445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kern="1200" dirty="0">
                <a:solidFill>
                  <a:schemeClr val="tx1"/>
                </a:solidFill>
              </a:rPr>
              <a:t>פולימרים טבעיים </a:t>
            </a:r>
            <a:r>
              <a:rPr lang="he-IL" sz="1200" kern="1200" dirty="0" err="1">
                <a:solidFill>
                  <a:schemeClr val="tx1"/>
                </a:solidFill>
              </a:rPr>
              <a:t>וסינטטים</a:t>
            </a:r>
            <a:r>
              <a:rPr lang="he-IL" sz="1200" kern="1200" dirty="0">
                <a:solidFill>
                  <a:schemeClr val="tx1"/>
                </a:solidFill>
              </a:rPr>
              <a:t>: לטקס </a:t>
            </a:r>
            <a:r>
              <a:rPr lang="he-IL" sz="1200" kern="1200" dirty="0" err="1">
                <a:solidFill>
                  <a:schemeClr val="tx1"/>
                </a:solidFill>
              </a:rPr>
              <a:t>וניטריל</a:t>
            </a:r>
            <a:r>
              <a:rPr lang="he-IL" sz="1200" kern="1200" dirty="0">
                <a:solidFill>
                  <a:schemeClr val="tx1"/>
                </a:solidFill>
              </a:rPr>
              <a:t> </a:t>
            </a:r>
          </a:p>
          <a:p>
            <a:pPr lvl="0" algn="ctr" defTabSz="13779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he-IL" sz="1200" kern="1200" dirty="0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FA3F19A-56B3-8FF0-4AD3-EEC764279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414018">
            <a:off x="5294491" y="3313287"/>
            <a:ext cx="1995400" cy="45175"/>
          </a:xfrm>
          <a:custGeom>
            <a:avLst/>
            <a:gdLst>
              <a:gd name="connsiteX0" fmla="*/ 0 w 1995400"/>
              <a:gd name="connsiteY0" fmla="*/ 22587 h 45175"/>
              <a:gd name="connsiteX1" fmla="*/ 1995400 w 1995400"/>
              <a:gd name="connsiteY1" fmla="*/ 22587 h 4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95400" h="45175">
                <a:moveTo>
                  <a:pt x="0" y="22587"/>
                </a:moveTo>
                <a:lnTo>
                  <a:pt x="1995400" y="22587"/>
                </a:lnTo>
              </a:path>
            </a:pathLst>
          </a:custGeom>
          <a:noFill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515" tIns="-27298" rIns="960514" bIns="-27298" numCol="1" spcCol="1270" anchor="ctr" anchorCtr="0">
            <a:noAutofit/>
          </a:bodyPr>
          <a:lstStyle/>
          <a:p>
            <a:pPr marL="0" lvl="0" indent="0" algn="ctr" defTabSz="3111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he-IL" sz="700" kern="120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D087F91-ECED-3A7C-A66C-A3F4BDEF2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50863" y="3873572"/>
            <a:ext cx="1737360" cy="59619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200" kern="1200" dirty="0">
                <a:solidFill>
                  <a:schemeClr val="tx1"/>
                </a:solidFill>
              </a:rPr>
              <a:t>חקר עם כפפות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D7A10B0-E6C1-42EC-C2DD-B468BF5F6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559015">
            <a:off x="2658155" y="3794436"/>
            <a:ext cx="2149799" cy="45175"/>
          </a:xfrm>
          <a:custGeom>
            <a:avLst/>
            <a:gdLst>
              <a:gd name="connsiteX0" fmla="*/ 0 w 2149799"/>
              <a:gd name="connsiteY0" fmla="*/ 22587 h 45175"/>
              <a:gd name="connsiteX1" fmla="*/ 2149799 w 2149799"/>
              <a:gd name="connsiteY1" fmla="*/ 22587 h 4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9799" h="45175">
                <a:moveTo>
                  <a:pt x="0" y="22587"/>
                </a:moveTo>
                <a:lnTo>
                  <a:pt x="2149799" y="22587"/>
                </a:lnTo>
              </a:path>
            </a:pathLst>
          </a:custGeom>
          <a:noFill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33854" tIns="-31159" rIns="1033855" bIns="-31156" numCol="1" spcCol="1270" anchor="ctr" anchorCtr="0">
            <a:noAutofit/>
          </a:bodyPr>
          <a:lstStyle/>
          <a:p>
            <a:pPr marL="0" lvl="0" indent="0" algn="ctr" defTabSz="355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he-IL" sz="800" kern="120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ED70BE4-F6F6-D4E6-2FF1-2A722B6C2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00211" y="4379564"/>
            <a:ext cx="1409519" cy="712055"/>
          </a:xfrm>
          <a:custGeom>
            <a:avLst/>
            <a:gdLst>
              <a:gd name="connsiteX0" fmla="*/ 0 w 1409519"/>
              <a:gd name="connsiteY0" fmla="*/ 71206 h 712055"/>
              <a:gd name="connsiteX1" fmla="*/ 71206 w 1409519"/>
              <a:gd name="connsiteY1" fmla="*/ 0 h 712055"/>
              <a:gd name="connsiteX2" fmla="*/ 1338314 w 1409519"/>
              <a:gd name="connsiteY2" fmla="*/ 0 h 712055"/>
              <a:gd name="connsiteX3" fmla="*/ 1409520 w 1409519"/>
              <a:gd name="connsiteY3" fmla="*/ 71206 h 712055"/>
              <a:gd name="connsiteX4" fmla="*/ 1409519 w 1409519"/>
              <a:gd name="connsiteY4" fmla="*/ 640850 h 712055"/>
              <a:gd name="connsiteX5" fmla="*/ 1338313 w 1409519"/>
              <a:gd name="connsiteY5" fmla="*/ 712056 h 712055"/>
              <a:gd name="connsiteX6" fmla="*/ 71206 w 1409519"/>
              <a:gd name="connsiteY6" fmla="*/ 712055 h 712055"/>
              <a:gd name="connsiteX7" fmla="*/ 0 w 1409519"/>
              <a:gd name="connsiteY7" fmla="*/ 640849 h 712055"/>
              <a:gd name="connsiteX8" fmla="*/ 0 w 1409519"/>
              <a:gd name="connsiteY8" fmla="*/ 71206 h 71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9519" h="712055">
                <a:moveTo>
                  <a:pt x="0" y="71206"/>
                </a:moveTo>
                <a:cubicBezTo>
                  <a:pt x="0" y="31880"/>
                  <a:pt x="31880" y="0"/>
                  <a:pt x="71206" y="0"/>
                </a:cubicBezTo>
                <a:lnTo>
                  <a:pt x="1338314" y="0"/>
                </a:lnTo>
                <a:cubicBezTo>
                  <a:pt x="1377640" y="0"/>
                  <a:pt x="1409520" y="31880"/>
                  <a:pt x="1409520" y="71206"/>
                </a:cubicBezTo>
                <a:cubicBezTo>
                  <a:pt x="1409520" y="261087"/>
                  <a:pt x="1409519" y="450969"/>
                  <a:pt x="1409519" y="640850"/>
                </a:cubicBezTo>
                <a:cubicBezTo>
                  <a:pt x="1409519" y="680176"/>
                  <a:pt x="1377639" y="712056"/>
                  <a:pt x="1338313" y="712056"/>
                </a:cubicBezTo>
                <a:lnTo>
                  <a:pt x="71206" y="712055"/>
                </a:lnTo>
                <a:cubicBezTo>
                  <a:pt x="31880" y="712055"/>
                  <a:pt x="0" y="680175"/>
                  <a:pt x="0" y="640849"/>
                </a:cubicBezTo>
                <a:lnTo>
                  <a:pt x="0" y="7120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75" tIns="28475" rIns="28475" bIns="28475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600" kern="1200" dirty="0">
                <a:solidFill>
                  <a:schemeClr val="tx1"/>
                </a:solidFill>
              </a:rPr>
              <a:t>מסכות רפואיות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8AC0E86-0A27-FF66-4646-38188946F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737045">
            <a:off x="5678317" y="4837488"/>
            <a:ext cx="1115216" cy="45175"/>
          </a:xfrm>
          <a:custGeom>
            <a:avLst/>
            <a:gdLst>
              <a:gd name="connsiteX0" fmla="*/ 0 w 1115216"/>
              <a:gd name="connsiteY0" fmla="*/ 22587 h 45175"/>
              <a:gd name="connsiteX1" fmla="*/ 1115216 w 1115216"/>
              <a:gd name="connsiteY1" fmla="*/ 22587 h 4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15216" h="45175">
                <a:moveTo>
                  <a:pt x="0" y="22587"/>
                </a:moveTo>
                <a:lnTo>
                  <a:pt x="1115216" y="22587"/>
                </a:lnTo>
              </a:path>
            </a:pathLst>
          </a:custGeom>
          <a:noFill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2428" tIns="-5293" rIns="542427" bIns="-5293" numCol="1" spcCol="1270" anchor="ctr" anchorCtr="0">
            <a:noAutofit/>
          </a:bodyPr>
          <a:lstStyle/>
          <a:p>
            <a:pPr marL="0" lvl="0" indent="0" algn="ctr" defTabSz="222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he-IL" sz="500" kern="120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E56DF52-9E71-74D8-17F0-9B1A6832AC70}"/>
              </a:ext>
            </a:extLst>
          </p:cNvPr>
          <p:cNvSpPr/>
          <p:nvPr/>
        </p:nvSpPr>
        <p:spPr>
          <a:xfrm>
            <a:off x="6780768" y="4674320"/>
            <a:ext cx="1737360" cy="60878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200" kern="1200" dirty="0">
                <a:solidFill>
                  <a:schemeClr val="tx1"/>
                </a:solidFill>
              </a:rPr>
              <a:t>מסכות רפואיות  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93EAFC9-FE0D-4328-6090-EDC99ADFD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537595">
            <a:off x="5499365" y="5214503"/>
            <a:ext cx="1473122" cy="45175"/>
          </a:xfrm>
          <a:custGeom>
            <a:avLst/>
            <a:gdLst>
              <a:gd name="connsiteX0" fmla="*/ 0 w 1473122"/>
              <a:gd name="connsiteY0" fmla="*/ 22587 h 45175"/>
              <a:gd name="connsiteX1" fmla="*/ 1473122 w 1473122"/>
              <a:gd name="connsiteY1" fmla="*/ 22587 h 4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3122" h="45175">
                <a:moveTo>
                  <a:pt x="0" y="22587"/>
                </a:moveTo>
                <a:lnTo>
                  <a:pt x="1473122" y="22587"/>
                </a:lnTo>
              </a:path>
            </a:pathLst>
          </a:custGeom>
          <a:noFill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2433" tIns="-14241" rIns="712432" bIns="-14241" numCol="1" spcCol="1270" anchor="ctr" anchorCtr="0">
            <a:noAutofit/>
          </a:bodyPr>
          <a:lstStyle/>
          <a:p>
            <a:pPr marL="0" lvl="0" indent="0" algn="ctr" defTabSz="222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he-IL" sz="500" kern="1200">
              <a:solidFill>
                <a:schemeClr val="tx1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A60B861-7E8E-4208-2D6E-CA42901889EC}"/>
              </a:ext>
            </a:extLst>
          </p:cNvPr>
          <p:cNvSpPr/>
          <p:nvPr/>
        </p:nvSpPr>
        <p:spPr>
          <a:xfrm>
            <a:off x="6780767" y="5487656"/>
            <a:ext cx="1737360" cy="49017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200" kern="1200" dirty="0">
                <a:solidFill>
                  <a:schemeClr val="tx1"/>
                </a:solidFill>
              </a:rPr>
              <a:t>חקר עם מסכות </a:t>
            </a:r>
          </a:p>
        </p:txBody>
      </p:sp>
    </p:spTree>
    <p:extLst>
      <p:ext uri="{BB962C8B-B14F-4D97-AF65-F5344CB8AC3E}">
        <p14:creationId xmlns:p14="http://schemas.microsoft.com/office/powerpoint/2010/main" val="332842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החשיבות של חיטוי וניקוי ידיים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e-IL" dirty="0"/>
              <a:t>בימים אלו אנו מרבים לשטוף ידיים ולשמור על </a:t>
            </a:r>
            <a:r>
              <a:rPr lang="he-I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היגיינה</a:t>
            </a:r>
            <a:r>
              <a:rPr lang="he-IL" dirty="0"/>
              <a:t> אף יותר מאשר בעבר וזאת על מנת להישמר מהדבקה בנגיף הקורונה.</a:t>
            </a:r>
          </a:p>
          <a:p>
            <a:r>
              <a:rPr lang="he-IL" dirty="0"/>
              <a:t>אולם המושג </a:t>
            </a:r>
            <a:r>
              <a:rPr lang="he-I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היגיינה </a:t>
            </a:r>
            <a:r>
              <a:rPr lang="he-IL" dirty="0"/>
              <a:t>לא היה תמיד ידוע לבני האדם. </a:t>
            </a:r>
          </a:p>
          <a:p>
            <a:r>
              <a:rPr lang="he-IL" dirty="0"/>
              <a:t>גם  הכללים לשמירת </a:t>
            </a:r>
            <a:r>
              <a:rPr lang="he-I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היגיינה </a:t>
            </a:r>
            <a:r>
              <a:rPr lang="he-IL" dirty="0"/>
              <a:t>לא היו ידועים וגם כאשר היו ידועים לא תמיד היו מקובלים. </a:t>
            </a:r>
          </a:p>
          <a:p>
            <a:r>
              <a:rPr lang="he-IL" dirty="0"/>
              <a:t>התפתחות המדע הביאה את האנושות לידע והבנה המאפשרים כיום כללי התנהגות לשמירה על הבריאות ולעליה בתוחלת החיים ושמירה על </a:t>
            </a:r>
            <a:r>
              <a:rPr lang="he-I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היגיינה.</a:t>
            </a:r>
            <a:r>
              <a:rPr lang="he-IL" dirty="0"/>
              <a:t>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78433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FF0000"/>
                </a:solidFill>
              </a:rPr>
              <a:t>היגיינה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b="1" dirty="0"/>
              <a:t>היגיינה</a:t>
            </a:r>
            <a:r>
              <a:rPr lang="he-IL" dirty="0"/>
              <a:t> היא שמירה על הניקיון,  מההיבט הבריאותי  והרפואי.</a:t>
            </a:r>
          </a:p>
          <a:p>
            <a:r>
              <a:rPr lang="he-IL" dirty="0"/>
              <a:t>מקור המילה הוא בשמה של אלת הבריאות במיתולוגיה היוונית  </a:t>
            </a:r>
            <a:r>
              <a:rPr lang="he-IL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היגיאה</a:t>
            </a:r>
            <a:endParaRPr lang="he-I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e-I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תמונה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49080"/>
            <a:ext cx="3058194" cy="203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88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התפתחות הידע בתחום </a:t>
            </a:r>
            <a:r>
              <a:rPr lang="he-I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ההיגיינה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היכנסו ל</a:t>
            </a:r>
            <a:r>
              <a:rPr lang="he-IL" dirty="0">
                <a:hlinkClick r:id="rId2"/>
              </a:rPr>
              <a:t>אתר</a:t>
            </a:r>
            <a:r>
              <a:rPr lang="he-IL" dirty="0"/>
              <a:t> המציג את ציר הזמן בחקר מיקרואורגניזמים, עמוד 1. </a:t>
            </a:r>
          </a:p>
          <a:p>
            <a:r>
              <a:rPr lang="he-IL" dirty="0"/>
              <a:t>עברו עם הסמן על התאריכים בין </a:t>
            </a:r>
            <a:r>
              <a:rPr lang="he-IL" dirty="0">
                <a:solidFill>
                  <a:schemeClr val="accent2">
                    <a:lumMod val="50000"/>
                  </a:schemeClr>
                </a:solidFill>
              </a:rPr>
              <a:t>1546</a:t>
            </a:r>
            <a:r>
              <a:rPr lang="he-IL" dirty="0"/>
              <a:t> ועד </a:t>
            </a:r>
            <a:r>
              <a:rPr lang="he-IL" dirty="0">
                <a:solidFill>
                  <a:schemeClr val="accent2">
                    <a:lumMod val="50000"/>
                  </a:schemeClr>
                </a:solidFill>
              </a:rPr>
              <a:t>1977</a:t>
            </a:r>
            <a:r>
              <a:rPr lang="he-IL" dirty="0"/>
              <a:t> וראו את ההתפתחות שחלה בתאריכים הרשומים. </a:t>
            </a:r>
          </a:p>
          <a:p>
            <a:r>
              <a:rPr lang="he-IL" dirty="0"/>
              <a:t>לחצו על התחנות בתאריכים הבאים וקראו את המידע על האירועים בתאריכים אלו. </a:t>
            </a:r>
          </a:p>
          <a:p>
            <a:r>
              <a:rPr lang="he-IL" dirty="0"/>
              <a:t>1673, 1796, 1847, 1861, 1898 .</a:t>
            </a:r>
          </a:p>
          <a:p>
            <a:r>
              <a:rPr lang="he-IL" dirty="0"/>
              <a:t>מהו, לדעתכם, האירוע החשוב ביותר?</a:t>
            </a:r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50090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אנשים ותרומתם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אנשים שמחקריהם הביאו למצב הידוע והמקובל כיום. כמה מהם....</a:t>
            </a:r>
          </a:p>
          <a:p>
            <a:r>
              <a:rPr lang="he-IL" b="1" dirty="0" err="1">
                <a:solidFill>
                  <a:srgbClr val="00B0F0"/>
                </a:solidFill>
              </a:rPr>
              <a:t>איגנץ</a:t>
            </a:r>
            <a:r>
              <a:rPr lang="he-IL" b="1" dirty="0">
                <a:solidFill>
                  <a:srgbClr val="00B0F0"/>
                </a:solidFill>
              </a:rPr>
              <a:t> </a:t>
            </a:r>
            <a:r>
              <a:rPr lang="he-IL" b="1" dirty="0" err="1">
                <a:solidFill>
                  <a:srgbClr val="00B0F0"/>
                </a:solidFill>
              </a:rPr>
              <a:t>זמלוויס</a:t>
            </a:r>
            <a:r>
              <a:rPr lang="he-IL" b="1" dirty="0">
                <a:solidFill>
                  <a:srgbClr val="00B0F0"/>
                </a:solidFill>
              </a:rPr>
              <a:t> </a:t>
            </a:r>
            <a:r>
              <a:rPr lang="he-IL" dirty="0"/>
              <a:t>- רופא</a:t>
            </a:r>
          </a:p>
          <a:p>
            <a:r>
              <a:rPr lang="he-IL" b="1" dirty="0">
                <a:solidFill>
                  <a:srgbClr val="00B0F0"/>
                </a:solidFill>
              </a:rPr>
              <a:t>לואי פסטר </a:t>
            </a:r>
            <a:r>
              <a:rPr lang="he-IL" dirty="0"/>
              <a:t>- מדען</a:t>
            </a:r>
          </a:p>
          <a:p>
            <a:r>
              <a:rPr lang="he-IL" b="1" dirty="0">
                <a:solidFill>
                  <a:srgbClr val="00B0F0"/>
                </a:solidFill>
              </a:rPr>
              <a:t>פלורנס </a:t>
            </a:r>
            <a:r>
              <a:rPr lang="he-IL" b="1" dirty="0" err="1">
                <a:solidFill>
                  <a:srgbClr val="00B0F0"/>
                </a:solidFill>
              </a:rPr>
              <a:t>נייטינגל</a:t>
            </a:r>
            <a:r>
              <a:rPr lang="he-IL" b="1" dirty="0">
                <a:solidFill>
                  <a:srgbClr val="00B0F0"/>
                </a:solidFill>
              </a:rPr>
              <a:t> </a:t>
            </a:r>
            <a:r>
              <a:rPr lang="he-IL" dirty="0"/>
              <a:t>- אחות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28427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i="1" dirty="0"/>
              <a:t>מי הם היו ומה תרומתם?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חלוקת הכתה ל-3 קבוצות.</a:t>
            </a:r>
          </a:p>
          <a:p>
            <a:r>
              <a:rPr lang="he-IL" dirty="0"/>
              <a:t>כל קבוצה מחפשת מידע באתר </a:t>
            </a:r>
            <a:r>
              <a:rPr lang="en-US" dirty="0"/>
              <a:t>google</a:t>
            </a:r>
            <a:r>
              <a:rPr lang="he-IL" dirty="0"/>
              <a:t> על אחד מהאנשים הנ"ל למשך 5 -10 דקות</a:t>
            </a:r>
          </a:p>
          <a:p>
            <a:r>
              <a:rPr lang="he-IL" dirty="0"/>
              <a:t>מציגים את המידע במשך 2 דקות לכל הכתה. </a:t>
            </a:r>
          </a:p>
        </p:txBody>
      </p:sp>
    </p:spTree>
    <p:extLst>
      <p:ext uri="{BB962C8B-B14F-4D97-AF65-F5344CB8AC3E}">
        <p14:creationId xmlns:p14="http://schemas.microsoft.com/office/powerpoint/2010/main" val="62178471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5598</TotalTime>
  <Words>1107</Words>
  <Application>Microsoft Office PowerPoint</Application>
  <PresentationFormat>On-screen Show (4:3)</PresentationFormat>
  <Paragraphs>168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ערכת נושא Office</vt:lpstr>
      <vt:lpstr>הטמעת תכנית מצוינות בכימיה – לבוגרי כיתה ט' </vt:lpstr>
      <vt:lpstr>מכינה בכימיה לבוגרי כתות ט'</vt:lpstr>
      <vt:lpstr>כימיה ורפואה- חומרים ומוצרים  להגנה מפני נגיף הקורונה</vt:lpstr>
      <vt:lpstr>כימיה ורפואה</vt:lpstr>
      <vt:lpstr>החשיבות של חיטוי וניקוי ידיים</vt:lpstr>
      <vt:lpstr>היגיינה</vt:lpstr>
      <vt:lpstr>התפתחות הידע בתחום ההיגיינה</vt:lpstr>
      <vt:lpstr>אנשים ותרומתם</vt:lpstr>
      <vt:lpstr>מי הם היו ומה תרומתם?</vt:lpstr>
      <vt:lpstr> סיפורו של: איגנץ זמלוויס   1818-1865 </vt:lpstr>
      <vt:lpstr>לואי פסטר: גילוי חידקים</vt:lpstr>
      <vt:lpstr>פלורנס נייטינגל</vt:lpstr>
      <vt:lpstr>חומרי חיטוי - כיום</vt:lpstr>
      <vt:lpstr>ניסוי חקר עם חומרי חיטוי</vt:lpstr>
      <vt:lpstr>כפפות חד פעמיות</vt:lpstr>
      <vt:lpstr>השוואה בין סוגי כפפות</vt:lpstr>
      <vt:lpstr>פעילות עם כפפות </vt:lpstr>
      <vt:lpstr>ממה עשויות כפפות?</vt:lpstr>
      <vt:lpstr>כפפות לטקס</vt:lpstr>
      <vt:lpstr>כפפות ניטריל </vt:lpstr>
      <vt:lpstr>כפפות פוליאתילן</vt:lpstr>
      <vt:lpstr>כל הכפפות עשויות מפולימרים.  טבעיים או סינטטים.  </vt:lpstr>
      <vt:lpstr>מה הם פולימרים?</vt:lpstr>
      <vt:lpstr>פולימרים מלאכותיים</vt:lpstr>
      <vt:lpstr>הפולימרים</vt:lpstr>
      <vt:lpstr>הפולימר הוא חומר הבנוי משרשראות רבות....</vt:lpstr>
      <vt:lpstr>מבנה מולקולרי של פולימרים</vt:lpstr>
      <vt:lpstr>תכונות של פולימר</vt:lpstr>
      <vt:lpstr>הכנת כפפות באופן תעשייתי </vt:lpstr>
      <vt:lpstr>מסכות </vt:lpstr>
      <vt:lpstr>מסכה רפואית</vt:lpstr>
      <vt:lpstr>מבנה של מסכה רפואית</vt:lpstr>
      <vt:lpstr>חקר עם מסכה רפואית </vt:lpstr>
      <vt:lpstr>בוחנים את כושר ספיגת המים של שכבות המסכה (1,2,3) 4-נייר, 5- נייר ניגוב</vt:lpstr>
      <vt:lpstr>שאלות להמשך חקר...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הטמעת תכנית מצוינות בכימיה – לבוגרי כיתה ט'</dc:title>
  <dc:creator>MIRIAM</dc:creator>
  <cp:lastModifiedBy>Shelly Livne</cp:lastModifiedBy>
  <cp:revision>43</cp:revision>
  <dcterms:created xsi:type="dcterms:W3CDTF">2020-06-04T07:53:12Z</dcterms:created>
  <dcterms:modified xsi:type="dcterms:W3CDTF">2025-12-11T12:44:29Z</dcterms:modified>
</cp:coreProperties>
</file>