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1" r:id="rId13"/>
    <p:sldId id="266" r:id="rId14"/>
    <p:sldId id="267" r:id="rId15"/>
    <p:sldId id="268" r:id="rId16"/>
    <p:sldId id="270" r:id="rId17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6" d="100"/>
          <a:sy n="76" d="100"/>
        </p:scale>
        <p:origin x="48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2" name="מציין מיקום של תאריך 29">
            <a:extLst>
              <a:ext uri="{FF2B5EF4-FFF2-40B4-BE49-F238E27FC236}">
                <a16:creationId xmlns:a16="http://schemas.microsoft.com/office/drawing/2014/main" id="{488FB5CA-B15E-0A5B-94A5-D62FA214A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מציין מיקום של כותרת תחתונה 18">
            <a:extLst>
              <a:ext uri="{FF2B5EF4-FFF2-40B4-BE49-F238E27FC236}">
                <a16:creationId xmlns:a16="http://schemas.microsoft.com/office/drawing/2014/main" id="{AC093B1B-73EC-1972-6F74-15DF0E9B6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מציין מיקום של מספר שקופית 26">
            <a:extLst>
              <a:ext uri="{FF2B5EF4-FFF2-40B4-BE49-F238E27FC236}">
                <a16:creationId xmlns:a16="http://schemas.microsoft.com/office/drawing/2014/main" id="{9B1A070E-3218-8FF7-3115-1DDC912FF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9DCE2"/>
                </a:solidFill>
              </a:defRPr>
            </a:lvl1pPr>
          </a:lstStyle>
          <a:p>
            <a:fld id="{81E3F8C7-8985-49C5-9F6D-3D2C8A58A37C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848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9">
            <a:extLst>
              <a:ext uri="{FF2B5EF4-FFF2-40B4-BE49-F238E27FC236}">
                <a16:creationId xmlns:a16="http://schemas.microsoft.com/office/drawing/2014/main" id="{B12CAA65-D32B-5073-2B84-655E7D3C9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21">
            <a:extLst>
              <a:ext uri="{FF2B5EF4-FFF2-40B4-BE49-F238E27FC236}">
                <a16:creationId xmlns:a16="http://schemas.microsoft.com/office/drawing/2014/main" id="{5B5F88A8-49D7-47D6-EAAF-0D7BF606B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17">
            <a:extLst>
              <a:ext uri="{FF2B5EF4-FFF2-40B4-BE49-F238E27FC236}">
                <a16:creationId xmlns:a16="http://schemas.microsoft.com/office/drawing/2014/main" id="{0DE39FFE-31AE-5127-0A83-D29B6D881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E0730-3FFE-4BFD-8C54-20BE0777C49D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78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9">
            <a:extLst>
              <a:ext uri="{FF2B5EF4-FFF2-40B4-BE49-F238E27FC236}">
                <a16:creationId xmlns:a16="http://schemas.microsoft.com/office/drawing/2014/main" id="{2066E680-F684-D824-F821-53E10B1B6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21">
            <a:extLst>
              <a:ext uri="{FF2B5EF4-FFF2-40B4-BE49-F238E27FC236}">
                <a16:creationId xmlns:a16="http://schemas.microsoft.com/office/drawing/2014/main" id="{96080D95-E5E5-A85D-4C82-AB81A06C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17">
            <a:extLst>
              <a:ext uri="{FF2B5EF4-FFF2-40B4-BE49-F238E27FC236}">
                <a16:creationId xmlns:a16="http://schemas.microsoft.com/office/drawing/2014/main" id="{ED4DF864-2030-A4DA-6D6F-0391C512E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2DFBF-FE38-410C-8DA9-20068AF975DE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994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9">
            <a:extLst>
              <a:ext uri="{FF2B5EF4-FFF2-40B4-BE49-F238E27FC236}">
                <a16:creationId xmlns:a16="http://schemas.microsoft.com/office/drawing/2014/main" id="{12E1E589-EAAA-A1B5-5BB7-A1C4F3E1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21">
            <a:extLst>
              <a:ext uri="{FF2B5EF4-FFF2-40B4-BE49-F238E27FC236}">
                <a16:creationId xmlns:a16="http://schemas.microsoft.com/office/drawing/2014/main" id="{B231371E-14D7-1A56-9061-2C9ECBDA6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17">
            <a:extLst>
              <a:ext uri="{FF2B5EF4-FFF2-40B4-BE49-F238E27FC236}">
                <a16:creationId xmlns:a16="http://schemas.microsoft.com/office/drawing/2014/main" id="{23FFA49B-288B-C05D-94BD-25BFEC0A4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94A63-E194-4CB9-ADD0-35400183224B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12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C6743EE-983E-9B11-1F8F-B602E0FE3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9548F99-FA90-3A86-8E7C-D367108CB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EE9028F-2312-7123-9A19-E94F2D7E4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9DCE2"/>
                </a:solidFill>
              </a:defRPr>
            </a:lvl1pPr>
          </a:lstStyle>
          <a:p>
            <a:fld id="{1598A634-F6FA-42AA-B379-89D43BF7C83D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879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9">
            <a:extLst>
              <a:ext uri="{FF2B5EF4-FFF2-40B4-BE49-F238E27FC236}">
                <a16:creationId xmlns:a16="http://schemas.microsoft.com/office/drawing/2014/main" id="{37AA0B93-ABA1-FEAF-4EE7-40E382D75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כותרת תחתונה 21">
            <a:extLst>
              <a:ext uri="{FF2B5EF4-FFF2-40B4-BE49-F238E27FC236}">
                <a16:creationId xmlns:a16="http://schemas.microsoft.com/office/drawing/2014/main" id="{651AB661-7E0A-6BFB-8A23-5AA1E3611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17">
            <a:extLst>
              <a:ext uri="{FF2B5EF4-FFF2-40B4-BE49-F238E27FC236}">
                <a16:creationId xmlns:a16="http://schemas.microsoft.com/office/drawing/2014/main" id="{6EE2756D-55D6-503D-936B-A6FF7582D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DCC7F-19FC-4370-9CF5-73C7C2D88CD3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60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9">
            <a:extLst>
              <a:ext uri="{FF2B5EF4-FFF2-40B4-BE49-F238E27FC236}">
                <a16:creationId xmlns:a16="http://schemas.microsoft.com/office/drawing/2014/main" id="{D7783D44-B942-87B0-67EE-0C6FC5FC5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מציין מיקום של כותרת תחתונה 21">
            <a:extLst>
              <a:ext uri="{FF2B5EF4-FFF2-40B4-BE49-F238E27FC236}">
                <a16:creationId xmlns:a16="http://schemas.microsoft.com/office/drawing/2014/main" id="{258CF0AC-7E0C-94A5-F3B0-842E61D73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מציין מיקום של מספר שקופית 17">
            <a:extLst>
              <a:ext uri="{FF2B5EF4-FFF2-40B4-BE49-F238E27FC236}">
                <a16:creationId xmlns:a16="http://schemas.microsoft.com/office/drawing/2014/main" id="{8E7A0CD6-D06A-AE8D-5AD0-5AC87924C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04905-B7F0-4268-9D44-EEA17AD20851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35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9">
            <a:extLst>
              <a:ext uri="{FF2B5EF4-FFF2-40B4-BE49-F238E27FC236}">
                <a16:creationId xmlns:a16="http://schemas.microsoft.com/office/drawing/2014/main" id="{42C3B196-69A2-3DBE-0252-75928D2D2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מציין מיקום של כותרת תחתונה 21">
            <a:extLst>
              <a:ext uri="{FF2B5EF4-FFF2-40B4-BE49-F238E27FC236}">
                <a16:creationId xmlns:a16="http://schemas.microsoft.com/office/drawing/2014/main" id="{66FCDA18-56A0-E194-DF9B-D58CDCDE3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מספר שקופית 17">
            <a:extLst>
              <a:ext uri="{FF2B5EF4-FFF2-40B4-BE49-F238E27FC236}">
                <a16:creationId xmlns:a16="http://schemas.microsoft.com/office/drawing/2014/main" id="{43341FAE-58F9-AE22-C60C-3DC4297D4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B0CBA-42CA-4034-99AE-F632F209BBCA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41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9">
            <a:extLst>
              <a:ext uri="{FF2B5EF4-FFF2-40B4-BE49-F238E27FC236}">
                <a16:creationId xmlns:a16="http://schemas.microsoft.com/office/drawing/2014/main" id="{E91A4E98-742A-39CB-E591-1D22C6047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מציין מיקום של כותרת תחתונה 21">
            <a:extLst>
              <a:ext uri="{FF2B5EF4-FFF2-40B4-BE49-F238E27FC236}">
                <a16:creationId xmlns:a16="http://schemas.microsoft.com/office/drawing/2014/main" id="{65EE6EA5-B28D-3D39-C34B-2D768BF2B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מציין מיקום של מספר שקופית 17">
            <a:extLst>
              <a:ext uri="{FF2B5EF4-FFF2-40B4-BE49-F238E27FC236}">
                <a16:creationId xmlns:a16="http://schemas.microsoft.com/office/drawing/2014/main" id="{0AF09A3A-832D-E97F-1772-9EC82AD2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ABFBB-8396-4E8B-8B72-A77D844C1501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045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9">
            <a:extLst>
              <a:ext uri="{FF2B5EF4-FFF2-40B4-BE49-F238E27FC236}">
                <a16:creationId xmlns:a16="http://schemas.microsoft.com/office/drawing/2014/main" id="{4FEEB6C3-6C6D-1880-DDAD-57F24FC3C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כותרת תחתונה 21">
            <a:extLst>
              <a:ext uri="{FF2B5EF4-FFF2-40B4-BE49-F238E27FC236}">
                <a16:creationId xmlns:a16="http://schemas.microsoft.com/office/drawing/2014/main" id="{68F2630C-9FC5-19EE-C6B3-F4012DB4E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17">
            <a:extLst>
              <a:ext uri="{FF2B5EF4-FFF2-40B4-BE49-F238E27FC236}">
                <a16:creationId xmlns:a16="http://schemas.microsoft.com/office/drawing/2014/main" id="{FBC2840B-5A20-B54B-D15A-A34AA604F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F9854-929C-4123-8B9E-9A680FE1A596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62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עם פינה יחידה חתוכה ומעוגלת 13">
            <a:extLst>
              <a:ext uri="{FF2B5EF4-FFF2-40B4-BE49-F238E27FC236}">
                <a16:creationId xmlns:a16="http://schemas.microsoft.com/office/drawing/2014/main" id="{F54ECC51-27A6-AE84-6EB5-422C95BD202E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משולש ישר-זווית 14">
            <a:extLst>
              <a:ext uri="{FF2B5EF4-FFF2-40B4-BE49-F238E27FC236}">
                <a16:creationId xmlns:a16="http://schemas.microsoft.com/office/drawing/2014/main" id="{C0B7018B-154A-B737-83B1-77A3948DD1C4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צורה חופשית 15">
            <a:extLst>
              <a:ext uri="{FF2B5EF4-FFF2-40B4-BE49-F238E27FC236}">
                <a16:creationId xmlns:a16="http://schemas.microsoft.com/office/drawing/2014/main" id="{94DC23F4-DEF2-B940-A39B-10758318477A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צורה חופשית 16">
            <a:extLst>
              <a:ext uri="{FF2B5EF4-FFF2-40B4-BE49-F238E27FC236}">
                <a16:creationId xmlns:a16="http://schemas.microsoft.com/office/drawing/2014/main" id="{3306418B-032F-29D0-A495-F90543323E0B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e-IL" noProof="0"/>
              <a:t>לחץ על הסמל כדי להוסיף תמונה</a:t>
            </a:r>
            <a:endParaRPr lang="en-US" noProof="0" dirty="0"/>
          </a:p>
        </p:txBody>
      </p:sp>
      <p:sp>
        <p:nvSpPr>
          <p:cNvPr id="9" name="מציין מיקום של תאריך 4">
            <a:extLst>
              <a:ext uri="{FF2B5EF4-FFF2-40B4-BE49-F238E27FC236}">
                <a16:creationId xmlns:a16="http://schemas.microsoft.com/office/drawing/2014/main" id="{FE702B57-0BD0-8EB8-B858-36A51AE63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מציין מיקום של כותרת תחתונה 5">
            <a:extLst>
              <a:ext uri="{FF2B5EF4-FFF2-40B4-BE49-F238E27FC236}">
                <a16:creationId xmlns:a16="http://schemas.microsoft.com/office/drawing/2014/main" id="{0FDDC5CC-0B25-F859-C8AE-932DA7F36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מציין מיקום של מספר שקופית 6">
            <a:extLst>
              <a:ext uri="{FF2B5EF4-FFF2-40B4-BE49-F238E27FC236}">
                <a16:creationId xmlns:a16="http://schemas.microsoft.com/office/drawing/2014/main" id="{7D23FD5F-BF01-0E89-0659-94DAC94A6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36248A7D-6035-4124-8AC7-BD960897DB25}" type="slidenum">
              <a:rPr lang="he-IL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8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צורה חופשית 6">
            <a:extLst>
              <a:ext uri="{FF2B5EF4-FFF2-40B4-BE49-F238E27FC236}">
                <a16:creationId xmlns:a16="http://schemas.microsoft.com/office/drawing/2014/main" id="{D8250E94-4767-9507-FE8C-724E005624E1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צורה חופשית 7">
            <a:extLst>
              <a:ext uri="{FF2B5EF4-FFF2-40B4-BE49-F238E27FC236}">
                <a16:creationId xmlns:a16="http://schemas.microsoft.com/office/drawing/2014/main" id="{10B22741-9E15-34E2-F9F6-DF4535A30021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מציין מיקום של כותרת 8">
            <a:extLst>
              <a:ext uri="{FF2B5EF4-FFF2-40B4-BE49-F238E27FC236}">
                <a16:creationId xmlns:a16="http://schemas.microsoft.com/office/drawing/2014/main" id="{82F60031-27CA-9E6A-C850-8FF9773A800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</a:p>
        </p:txBody>
      </p:sp>
      <p:sp>
        <p:nvSpPr>
          <p:cNvPr id="1029" name="מציין מיקום טקסט 29">
            <a:extLst>
              <a:ext uri="{FF2B5EF4-FFF2-40B4-BE49-F238E27FC236}">
                <a16:creationId xmlns:a16="http://schemas.microsoft.com/office/drawing/2014/main" id="{3FED9055-9516-6467-A325-25BB3E841A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10" name="מציין מיקום של תאריך 9">
            <a:extLst>
              <a:ext uri="{FF2B5EF4-FFF2-40B4-BE49-F238E27FC236}">
                <a16:creationId xmlns:a16="http://schemas.microsoft.com/office/drawing/2014/main" id="{F952E9FB-250D-45FD-0D31-D8030EA51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מציין מיקום של כותרת תחתונה 21">
            <a:extLst>
              <a:ext uri="{FF2B5EF4-FFF2-40B4-BE49-F238E27FC236}">
                <a16:creationId xmlns:a16="http://schemas.microsoft.com/office/drawing/2014/main" id="{C4270324-62B1-7665-74FE-04B7F638A6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מציין מיקום של מספר שקופית 17">
            <a:extLst>
              <a:ext uri="{FF2B5EF4-FFF2-40B4-BE49-F238E27FC236}">
                <a16:creationId xmlns:a16="http://schemas.microsoft.com/office/drawing/2014/main" id="{247D772D-C173-49E7-46FE-E6D14D4A2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A93C93"/>
                </a:solidFill>
              </a:defRPr>
            </a:lvl1pPr>
          </a:lstStyle>
          <a:p>
            <a:fld id="{7F2D4434-AB28-4CBB-BC1F-BCC7D020F3AD}" type="slidenum">
              <a:rPr lang="he-IL" altLang="en-US"/>
              <a:pPr/>
              <a:t>‹#›</a:t>
            </a:fld>
            <a:endParaRPr lang="en-US" altLang="en-US"/>
          </a:p>
        </p:txBody>
      </p:sp>
      <p:grpSp>
        <p:nvGrpSpPr>
          <p:cNvPr id="1033" name="קבוצה 1">
            <a:extLst>
              <a:ext uri="{FF2B5EF4-FFF2-40B4-BE49-F238E27FC236}">
                <a16:creationId xmlns:a16="http://schemas.microsoft.com/office/drawing/2014/main" id="{F32EF928-5C68-0DAD-18C5-61DC4079C4C7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צורה חופשית 11">
              <a:extLst>
                <a:ext uri="{FF2B5EF4-FFF2-40B4-BE49-F238E27FC236}">
                  <a16:creationId xmlns:a16="http://schemas.microsoft.com/office/drawing/2014/main" id="{714FBC0F-9C67-8A77-D4D1-33FCD55EDA47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צורה חופשית 12">
              <a:extLst>
                <a:ext uri="{FF2B5EF4-FFF2-40B4-BE49-F238E27FC236}">
                  <a16:creationId xmlns:a16="http://schemas.microsoft.com/office/drawing/2014/main" id="{77D07891-0AAC-3BFB-5E7B-E9C392054042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7" r:id="rId2"/>
    <p:sldLayoutId id="2147483736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7" r:id="rId9"/>
    <p:sldLayoutId id="2147483733" r:id="rId10"/>
    <p:sldLayoutId id="2147483734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charset="0"/>
        </a:defRPr>
      </a:lvl9pPr>
    </p:titleStyle>
    <p:bodyStyle>
      <a:lvl1pPr marL="273050" indent="-273050" algn="r" rtl="1" eaLnBrk="0" fontAlgn="base" hangingPunct="0">
        <a:spcBef>
          <a:spcPct val="20000"/>
        </a:spcBef>
        <a:spcAft>
          <a:spcPct val="0"/>
        </a:spcAft>
        <a:buClr>
          <a:srgbClr val="DE6C36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r" rtl="1" eaLnBrk="0" fontAlgn="base" hangingPunct="0">
        <a:spcBef>
          <a:spcPct val="20000"/>
        </a:spcBef>
        <a:spcAft>
          <a:spcPct val="0"/>
        </a:spcAft>
        <a:buClr>
          <a:srgbClr val="DE6C36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r" rtl="1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chemcenter.weizmann.ac.il/_Uploads/foto-in/File/crystak_student.do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chemcenter.weizmann.ac.il/_Uploads/foto-in/File/crystak_student.do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FFE12C93-F6B8-A37A-EF1C-A92C58FA0A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5650" y="1125538"/>
            <a:ext cx="7345363" cy="2808287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0" tIns="45720" rIns="18288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SzPct val="95000"/>
              <a:buFont typeface="Wingdings 2" panose="05020102010507070707" pitchFamily="18" charset="2"/>
              <a:buNone/>
              <a:tabLst/>
              <a:defRPr/>
            </a:pPr>
            <a:r>
              <a:rPr kumimoji="0" lang="he-IL" altLang="he-IL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קורס חומרים</a:t>
            </a:r>
          </a:p>
          <a:p>
            <a:pPr marL="0" marR="0" lvl="0" indent="0" algn="ctr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SzPct val="95000"/>
              <a:buFont typeface="Wingdings 2" panose="05020102010507070707" pitchFamily="18" charset="2"/>
              <a:buNone/>
              <a:tabLst/>
              <a:defRPr/>
            </a:pPr>
            <a:r>
              <a:rPr kumimoji="0" lang="he-IL" altLang="he-IL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יישום לשדה החינוכי</a:t>
            </a:r>
          </a:p>
          <a:p>
            <a:pPr marL="0" marR="0" lvl="0" indent="0" algn="ctr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SzPct val="95000"/>
              <a:buFont typeface="Wingdings 2" panose="05020102010507070707" pitchFamily="18" charset="2"/>
              <a:buNone/>
              <a:tabLst/>
              <a:defRPr/>
            </a:pPr>
            <a:endParaRPr kumimoji="0" lang="he-IL" altLang="he-I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SzPct val="95000"/>
              <a:buFont typeface="Wingdings 2" panose="05020102010507070707" pitchFamily="18" charset="2"/>
              <a:buNone/>
              <a:tabLst/>
              <a:defRPr/>
            </a:pPr>
            <a:r>
              <a:rPr kumimoji="0" lang="he-IL" altLang="he-IL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המרצה: פרופ' איגור </a:t>
            </a:r>
            <a:r>
              <a:rPr kumimoji="0" lang="he-IL" altLang="he-IL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לובומירסקי</a:t>
            </a:r>
            <a:endParaRPr kumimoji="0" lang="he-IL" altLang="he-I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1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DE6C36"/>
              </a:buClr>
              <a:buSzPct val="95000"/>
              <a:buFont typeface="Wingdings 2" panose="05020102010507070707" pitchFamily="18" charset="2"/>
              <a:buNone/>
              <a:tabLst/>
              <a:defRPr/>
            </a:pPr>
            <a:r>
              <a:rPr kumimoji="0" lang="he-IL" altLang="he-IL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מתרגלים: איתי לברט, ד"ר רון </a:t>
            </a:r>
            <a:r>
              <a:rPr kumimoji="0" lang="he-IL" altLang="he-IL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בלונדר</a:t>
            </a:r>
            <a:endParaRPr kumimoji="0" lang="en-US" altLang="he-I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123" name="Text Box 4">
            <a:extLst>
              <a:ext uri="{FF2B5EF4-FFF2-40B4-BE49-F238E27FC236}">
                <a16:creationId xmlns:a16="http://schemas.microsoft.com/office/drawing/2014/main" id="{DE6CD8CC-5575-E7B7-E092-D49DE23B9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076700"/>
            <a:ext cx="58324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DE6C36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David" panose="020E0502060401010101" pitchFamily="34" charset="-79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cs typeface="David" panose="020E0502060401010101" pitchFamily="34" charset="-79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cs typeface="David" panose="020E0502060401010101" pitchFamily="34" charset="-79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DE6C36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David" panose="020E0502060401010101" pitchFamily="34" charset="-79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9B63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David" panose="020E0502060401010101" pitchFamily="34" charset="-79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B63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David" panose="020E0502060401010101" pitchFamily="34" charset="-79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B63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David" panose="020E0502060401010101" pitchFamily="34" charset="-79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B63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David" panose="020E0502060401010101" pitchFamily="34" charset="-79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B63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cs typeface="David" panose="020E0502060401010101" pitchFamily="34" charset="-79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2400">
                <a:latin typeface="Arial" panose="020B0604020202020204" pitchFamily="34" charset="0"/>
                <a:cs typeface="Arial" panose="020B0604020202020204" pitchFamily="34" charset="0"/>
              </a:rPr>
              <a:t>מגישות: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2400">
                <a:latin typeface="Arial" panose="020B0604020202020204" pitchFamily="34" charset="0"/>
                <a:cs typeface="Arial" panose="020B0604020202020204" pitchFamily="34" charset="0"/>
              </a:rPr>
              <a:t>אורית וינשטוק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he-IL" sz="2400">
                <a:latin typeface="Arial" panose="020B0604020202020204" pitchFamily="34" charset="0"/>
                <a:cs typeface="Arial" panose="020B0604020202020204" pitchFamily="34" charset="0"/>
              </a:rPr>
              <a:t>ושלומית וינטר</a:t>
            </a:r>
            <a:endParaRPr lang="en-US" altLang="he-IL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3ABDB84-E4BE-1FEE-5780-6687DEB221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he-IL"/>
              <a:t>כמה מקום פנוי יש במבנה גבישי?</a:t>
            </a:r>
            <a:endParaRPr lang="en-US" altLang="he-IL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EB773E6-0791-CA50-5E9B-7B591BD4A4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he-IL" altLang="he-IL" dirty="0">
                <a:solidFill>
                  <a:srgbClr val="9966FF"/>
                </a:solidFill>
              </a:rPr>
              <a:t>משימה לתלמיד:</a:t>
            </a:r>
          </a:p>
          <a:p>
            <a:pPr eaLnBrk="1" hangingPunct="1">
              <a:buFontTx/>
              <a:buNone/>
            </a:pPr>
            <a:endParaRPr lang="he-IL" altLang="he-IL" dirty="0">
              <a:solidFill>
                <a:srgbClr val="9966FF"/>
              </a:solidFill>
            </a:endParaRPr>
          </a:p>
          <a:p>
            <a:pPr eaLnBrk="1" hangingPunct="1">
              <a:buFontTx/>
              <a:buNone/>
            </a:pPr>
            <a:r>
              <a:rPr lang="he-IL" altLang="he-IL" sz="3600" dirty="0"/>
              <a:t>לתכנן ניסוי שימדוד את המקום הפנוי במבנה </a:t>
            </a:r>
          </a:p>
          <a:p>
            <a:pPr eaLnBrk="1" hangingPunct="1">
              <a:buFontTx/>
              <a:buNone/>
            </a:pPr>
            <a:r>
              <a:rPr lang="he-IL" altLang="he-IL" sz="3600" dirty="0"/>
              <a:t>גבישי כתלות בנפח האטומים.</a:t>
            </a:r>
            <a:endParaRPr lang="en-US" altLang="he-IL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672B79E-858A-F641-2E32-287D02A483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he-IL"/>
              <a:t>הצעה לניסוי שתלמיד עשוי לתכנן</a:t>
            </a:r>
            <a:endParaRPr lang="en-US" altLang="he-IL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223B7C9-A294-7C75-39AA-11CAAB014E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e-IL" altLang="he-IL"/>
              <a:t>מציאת הנפח הפנוי ע"י שני סוגי כדורים בגדלים שונים לקופסאות בנפח שווה.</a:t>
            </a:r>
          </a:p>
          <a:p>
            <a:pPr eaLnBrk="1" hangingPunct="1"/>
            <a:r>
              <a:rPr lang="he-IL" altLang="he-IL"/>
              <a:t>בניסוי הראשון יש להכניס לקופסא סוג אחד של כדורים עד "שאין מקום", ולאחר מכן למדוד את הנפח הפנוי ע"י שפיכת חול על לסגירת הקופסא.</a:t>
            </a:r>
          </a:p>
          <a:p>
            <a:pPr eaLnBrk="1" hangingPunct="1"/>
            <a:r>
              <a:rPr lang="he-IL" altLang="he-IL"/>
              <a:t>הניסוי השני זהה לראשון, ההבדל היחיד הוא גודל הכדורים.</a:t>
            </a:r>
            <a:endParaRPr lang="en-US" altLang="he-I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0801753-67F0-8656-A5C5-A571F6BA40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e-IL" altLang="he-IL"/>
              <a:t>אמצעי המדידה – משורה.</a:t>
            </a:r>
            <a:endParaRPr lang="en-US" altLang="he-IL"/>
          </a:p>
        </p:txBody>
      </p:sp>
      <p:pic>
        <p:nvPicPr>
          <p:cNvPr id="16388" name="Picture 4" descr="כענ 095">
            <a:extLst>
              <a:ext uri="{FF2B5EF4-FFF2-40B4-BE49-F238E27FC236}">
                <a16:creationId xmlns:a16="http://schemas.microsoft.com/office/drawing/2014/main" id="{2FF0D27C-863F-429E-59CE-7D7EBB0E2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2132856"/>
            <a:ext cx="5111750" cy="383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E79A4B2-BEB3-1BF4-A35A-2C6E9D004C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35975" cy="2649537"/>
          </a:xfrm>
        </p:spPr>
        <p:txBody>
          <a:bodyPr/>
          <a:lstStyle/>
          <a:p>
            <a:pPr algn="ctr" eaLnBrk="1" hangingPunct="1"/>
            <a:r>
              <a:rPr lang="he-IL" altLang="he-IL"/>
              <a:t>ניסוי מודרך כמותי:</a:t>
            </a:r>
            <a:br>
              <a:rPr lang="he-IL" altLang="he-IL"/>
            </a:br>
            <a:r>
              <a:rPr lang="he-IL" altLang="he-IL"/>
              <a:t>מציאת נפח ה"אטומים" הנכנסים לאתרי חדירה במודל גבישי</a:t>
            </a:r>
            <a:endParaRPr lang="en-US" altLang="he-IL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18A749E-C809-F7F6-9A5F-66A16F3D9A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3357563"/>
            <a:ext cx="8291513" cy="2768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e-IL" altLang="he-IL" dirty="0">
                <a:hlinkClick r:id="rId2"/>
              </a:rPr>
              <a:t>ההנחיות בדף פעילות לתלמיד</a:t>
            </a:r>
            <a:endParaRPr lang="en-US" altLang="he-I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62CAEF7-53BD-FCEE-4561-7650B4CFFC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e-IL" altLang="he-IL"/>
              <a:t>טיפים למורה</a:t>
            </a:r>
            <a:endParaRPr lang="en-US" altLang="he-IL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47C0E58-978E-33AE-6585-40349EF725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3294037"/>
          </a:xfrm>
        </p:spPr>
        <p:txBody>
          <a:bodyPr/>
          <a:lstStyle/>
          <a:p>
            <a:pPr eaLnBrk="1" hangingPunct="1"/>
            <a:r>
              <a:rPr lang="he-IL" altLang="he-IL" dirty="0"/>
              <a:t>עבור הניסויים הנ"ל יש לבחור קופסאות בגודל שיתאים לשתי שכבות לפחות של כדורים גדולים, ושהקופסא תצליח להיסגר (אחרת יש שכבה אחת של כדורים גדולים והרבה חול או הרבה כדורים קטנים/בינוניים).</a:t>
            </a:r>
            <a:endParaRPr lang="en-US" altLang="he-IL" dirty="0"/>
          </a:p>
          <a:p>
            <a:pPr eaLnBrk="1" hangingPunct="1"/>
            <a:r>
              <a:rPr lang="he-IL" altLang="he-IL" dirty="0"/>
              <a:t>כדאי ליצור מבנה יציב ראשוני של הכדורים הגדולים ע"י קיסמים – כך המבנה הראשוני מתקבע והכדורים הבינוניים לא יצליחו להיכנס ואילו הקטנים כן.</a:t>
            </a:r>
          </a:p>
          <a:p>
            <a:pPr marL="0" indent="0" eaLnBrk="1" hangingPunct="1">
              <a:buNone/>
            </a:pPr>
            <a:endParaRPr lang="en-US" altLang="he-I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583F9C1-28B2-3D74-AD00-5F943AEACE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e-IL" altLang="he-IL"/>
              <a:t>רפלקציה</a:t>
            </a:r>
            <a:endParaRPr lang="en-US" altLang="he-IL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4BD0FBA-D3C3-C794-D721-4F81116FE8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he-IL" altLang="he-IL"/>
              <a:t>בכדי להתאים את תוכן הקורס ורמתו הגבוהה לתלמידי תיכון חשבנו על מושגים שמצטלבים בין הקורס לסילבוס, ועיבנו אותם ע"י חומר מהקורס שאינו מסובך מדי.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he-IL" altLang="he-IL"/>
              <a:t>קושי נוסף – לא ידענו עד כמה כדאי להרחיב בנושאים שאינם כלולים בסילבוס.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he-IL" altLang="he-IL"/>
              <a:t>החידה/ניסוי מתאימים לתלמידי תיכון מכיוון שהמושגים מתכת וסגסוגת נמצאים בתוכנית הלימודים ואנו רק הרחבנו מושגים אלו.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he-I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002279A-2160-E30B-23DE-6B72DDE14C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e-IL" altLang="he-IL"/>
              <a:t>ביקורת על הפעילות</a:t>
            </a:r>
            <a:endParaRPr lang="en-US" altLang="he-IL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262D50C9-F0C0-10FA-C5FB-9360C68999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e-IL" altLang="he-IL" dirty="0"/>
              <a:t>כהמשך לניסוי המודרך, בו התלמיד מצא נפחים של כדורים שיכולים לחדור לחללים הריקים, רצינו להרחיב על חוקי </a:t>
            </a:r>
            <a:r>
              <a:rPr lang="en-US" altLang="he-IL" dirty="0"/>
              <a:t>Hume-Rothery</a:t>
            </a:r>
            <a:r>
              <a:rPr lang="he-IL" altLang="he-IL" dirty="0"/>
              <a:t> . בבואנו לשאול שאלות על יישומים של חוקים אלו ראינו שהנתונים בידינו אינם מתיישבים עם החוקים.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he-IL" altLang="he-IL" dirty="0"/>
              <a:t>    למשל, חוקים אלו אינם מתייחסים לנפח של אטומים בסגסוגת חדירה, אלא לסגסוגת החלפה.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he-IL" altLang="he-IL" dirty="0"/>
              <a:t>    כמו כן, לא ניתן להסביר את חוסר היכולת להכין סגסוגת מכסף ונחושת.</a:t>
            </a:r>
          </a:p>
          <a:p>
            <a:pPr eaLnBrk="1" hangingPunct="1"/>
            <a:r>
              <a:rPr lang="he-IL" altLang="he-IL" dirty="0"/>
              <a:t> ההרחבה לוקחת כ-2-3 שיעורים. לא בטוח שמורה יוכל להשקיע שיעורים אלה בנושאים שאינם בסילבוס, מפאת חוסר הזמן...</a:t>
            </a:r>
            <a:endParaRPr lang="en-US" altLang="he-I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63645C3-37E2-5CCE-1ED8-BF49986920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sz="4000" dirty="0"/>
              <a:t>סוג הפעילות : ניסוי</a:t>
            </a:r>
            <a:br>
              <a:rPr lang="he-IL" sz="4000" dirty="0"/>
            </a:br>
            <a:endParaRPr lang="en-US" sz="4000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04978D1-51D3-FF3B-BAC0-F1D2ACA438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e-IL" sz="2800" dirty="0">
                <a:solidFill>
                  <a:srgbClr val="9966FF"/>
                </a:solidFill>
              </a:rPr>
              <a:t>מטרת הפעילות: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he-IL" sz="2800" dirty="0"/>
              <a:t>   להרחיב את הידע של תלמידים בנושא גביש מתכתי מוצק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he-IL" sz="2800" dirty="0"/>
              <a:t>   תוך שילוב ניסויים.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e-IL" sz="2800" dirty="0">
                <a:solidFill>
                  <a:srgbClr val="9966FF"/>
                </a:solidFill>
              </a:rPr>
              <a:t>הפעילות מתאימה</a:t>
            </a:r>
            <a:r>
              <a:rPr lang="he-IL" sz="2800" dirty="0"/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he-IL" sz="2800" dirty="0"/>
              <a:t>   לתלמידי כיתה י' להרחבת מושג המוצק המתכתי ומושג הסגסוגת.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e-IL" sz="2800" dirty="0">
                <a:solidFill>
                  <a:srgbClr val="9966FF"/>
                </a:solidFill>
              </a:rPr>
              <a:t>הפעילות כוללת: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he-IL" sz="2800" dirty="0"/>
              <a:t>   ניסוי גילוי בהדגמה, תכנון ניסוי וביצועו , ניסוי מודרך + שאלות ודף מידע לתלמיד.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FA713AF-8162-B3A4-B221-19EFC8453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e-IL" altLang="he-IL"/>
              <a:t>כותרת הפעילות</a:t>
            </a:r>
            <a:endParaRPr lang="en-US" altLang="he-IL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4A833B3-80F9-F0FD-1E38-48CA4C0EB8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he-IL" altLang="he-IL"/>
          </a:p>
          <a:p>
            <a:pPr eaLnBrk="1" hangingPunct="1">
              <a:buFontTx/>
              <a:buNone/>
            </a:pPr>
            <a:r>
              <a:rPr lang="he-IL" altLang="he-IL" sz="2800" b="1" u="sng"/>
              <a:t>כותרת לתלמיד:</a:t>
            </a:r>
          </a:p>
          <a:p>
            <a:pPr eaLnBrk="1" hangingPunct="1">
              <a:buFontTx/>
              <a:buNone/>
            </a:pPr>
            <a:r>
              <a:rPr lang="he-IL" altLang="he-IL" sz="3200"/>
              <a:t>מה ההבדל בין מדליית זהב למדליית ארד, ולא רק </a:t>
            </a:r>
          </a:p>
          <a:p>
            <a:pPr eaLnBrk="1" hangingPunct="1">
              <a:buFontTx/>
              <a:buNone/>
            </a:pPr>
            <a:r>
              <a:rPr lang="he-IL" altLang="he-IL" sz="3200"/>
              <a:t>בספורט ?</a:t>
            </a:r>
          </a:p>
          <a:p>
            <a:pPr eaLnBrk="1" hangingPunct="1">
              <a:buFontTx/>
              <a:buNone/>
            </a:pPr>
            <a:r>
              <a:rPr lang="he-IL" altLang="he-IL" sz="2800" b="1" u="sng"/>
              <a:t>כותרת למורה:</a:t>
            </a:r>
          </a:p>
          <a:p>
            <a:pPr eaLnBrk="1" hangingPunct="1">
              <a:buFontTx/>
              <a:buNone/>
            </a:pPr>
            <a:r>
              <a:rPr lang="he-IL" altLang="he-IL" sz="3200"/>
              <a:t>מושגים שונים במבנה גבישי מתכתי מוצק והקשר </a:t>
            </a:r>
          </a:p>
          <a:p>
            <a:pPr eaLnBrk="1" hangingPunct="1">
              <a:buFontTx/>
              <a:buNone/>
            </a:pPr>
            <a:r>
              <a:rPr lang="he-IL" altLang="he-IL" sz="3200"/>
              <a:t>לחיי היום יום. </a:t>
            </a:r>
            <a:endParaRPr lang="en-US" altLang="he-IL" sz="3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0C5AAA0-D4A4-53B3-6399-8F3468D341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sz="4000" dirty="0"/>
              <a:t>ניסוי גילוי בהדגמה:</a:t>
            </a:r>
            <a:br>
              <a:rPr lang="he-IL" sz="4000" dirty="0"/>
            </a:br>
            <a:r>
              <a:rPr lang="he-IL" sz="4000" dirty="0"/>
              <a:t>מבנה של גביש מוצק</a:t>
            </a:r>
            <a:endParaRPr lang="en-US" sz="4000" dirty="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C95D573-ECA6-F8E7-86D4-8E22C73EAF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he-IL" altLang="he-IL"/>
              <a:t>א. הכניסו כדורים גדולים לתוך קופסא.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e-IL" altLang="he-IL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e-IL" altLang="he-IL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e-IL" altLang="he-IL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e-IL" altLang="he-IL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e-IL" altLang="he-IL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e-IL" altLang="he-IL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he-IL" altLang="he-IL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he-IL" altLang="he-IL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he-IL" altLang="he-IL"/>
              <a:t>האם יש מקום בקופסא?</a:t>
            </a:r>
            <a:endParaRPr lang="en-US" altLang="he-IL"/>
          </a:p>
        </p:txBody>
      </p:sp>
      <p:pic>
        <p:nvPicPr>
          <p:cNvPr id="8196" name="Picture 4" descr="כענ 082">
            <a:extLst>
              <a:ext uri="{FF2B5EF4-FFF2-40B4-BE49-F238E27FC236}">
                <a16:creationId xmlns:a16="http://schemas.microsoft.com/office/drawing/2014/main" id="{DC04FF9F-A199-6BB1-AEEB-06100F1B3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781300"/>
            <a:ext cx="4967288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C5B5094-CC0A-611C-4C39-860D946701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96950" y="908050"/>
            <a:ext cx="8147050" cy="1152525"/>
          </a:xfrm>
        </p:spPr>
        <p:txBody>
          <a:bodyPr/>
          <a:lstStyle/>
          <a:p>
            <a:pPr algn="ctr" eaLnBrk="1" hangingPunct="1"/>
            <a:r>
              <a:rPr lang="he-IL" altLang="he-IL" sz="4000"/>
              <a:t>ב. הכניסו לקופסא גם כדורים בינוניים</a:t>
            </a:r>
            <a:endParaRPr lang="en-US" altLang="he-IL" sz="400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AC58219-05BC-07C8-129E-6547DA47A13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914400" y="836613"/>
            <a:ext cx="8229600" cy="53181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he-IL" altLang="he-IL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he-IL" altLang="he-IL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he-IL" altLang="he-IL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he-IL" altLang="he-IL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he-IL" altLang="he-IL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he-IL" altLang="he-IL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he-IL" altLang="he-IL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he-IL" altLang="he-IL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he-IL" altLang="he-IL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he-IL" altLang="he-IL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he-IL" altLang="he-IL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he-IL" altLang="he-IL"/>
              <a:t>האם  עדיין יש מקום?</a:t>
            </a:r>
            <a:endParaRPr lang="en-US" altLang="he-IL"/>
          </a:p>
        </p:txBody>
      </p:sp>
      <p:pic>
        <p:nvPicPr>
          <p:cNvPr id="9220" name="Picture 4" descr="כענ 084">
            <a:extLst>
              <a:ext uri="{FF2B5EF4-FFF2-40B4-BE49-F238E27FC236}">
                <a16:creationId xmlns:a16="http://schemas.microsoft.com/office/drawing/2014/main" id="{112EFA12-85F8-34CA-E4C0-95B853A6F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060575"/>
            <a:ext cx="5256212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C37D4B4-43BC-4F0C-900B-B99BFD2C60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/>
              <a:t>ג. הכניסו לקופסא גם כדורים קטנים</a:t>
            </a:r>
            <a:endParaRPr 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D630FFB-2D3E-2D87-25B6-EE92F251AE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he-IL" altLang="he-IL"/>
          </a:p>
          <a:p>
            <a:pPr eaLnBrk="1" hangingPunct="1">
              <a:buFontTx/>
              <a:buNone/>
            </a:pPr>
            <a:endParaRPr lang="he-IL" altLang="he-IL"/>
          </a:p>
          <a:p>
            <a:pPr eaLnBrk="1" hangingPunct="1">
              <a:buFontTx/>
              <a:buNone/>
            </a:pPr>
            <a:endParaRPr lang="he-IL" altLang="he-IL"/>
          </a:p>
          <a:p>
            <a:pPr eaLnBrk="1" hangingPunct="1">
              <a:buFontTx/>
              <a:buNone/>
            </a:pPr>
            <a:endParaRPr lang="he-IL" altLang="he-IL"/>
          </a:p>
          <a:p>
            <a:pPr eaLnBrk="1" hangingPunct="1">
              <a:buFontTx/>
              <a:buNone/>
            </a:pPr>
            <a:endParaRPr lang="he-IL" altLang="he-IL"/>
          </a:p>
          <a:p>
            <a:pPr eaLnBrk="1" hangingPunct="1">
              <a:buFontTx/>
              <a:buNone/>
            </a:pPr>
            <a:endParaRPr lang="he-IL" altLang="he-IL"/>
          </a:p>
          <a:p>
            <a:pPr algn="ctr" eaLnBrk="1" hangingPunct="1">
              <a:buFontTx/>
              <a:buNone/>
            </a:pPr>
            <a:endParaRPr lang="he-IL" altLang="he-IL"/>
          </a:p>
          <a:p>
            <a:pPr algn="ctr" eaLnBrk="1" hangingPunct="1">
              <a:buFontTx/>
              <a:buNone/>
            </a:pPr>
            <a:endParaRPr lang="he-IL" altLang="he-IL"/>
          </a:p>
          <a:p>
            <a:pPr algn="ctr" eaLnBrk="1" hangingPunct="1">
              <a:buFontTx/>
              <a:buNone/>
            </a:pPr>
            <a:r>
              <a:rPr lang="he-IL" altLang="he-IL"/>
              <a:t>האם עדיין יש מקום?</a:t>
            </a:r>
            <a:endParaRPr lang="en-US" altLang="he-IL"/>
          </a:p>
        </p:txBody>
      </p:sp>
      <p:pic>
        <p:nvPicPr>
          <p:cNvPr id="10244" name="Picture 4" descr="כענ 088">
            <a:extLst>
              <a:ext uri="{FF2B5EF4-FFF2-40B4-BE49-F238E27FC236}">
                <a16:creationId xmlns:a16="http://schemas.microsoft.com/office/drawing/2014/main" id="{B00B0F2B-FBF5-F9C4-5658-CDA729AA8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205038"/>
            <a:ext cx="5400675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D2873DC-84AB-29EC-A0EA-61D44DE166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sz="4000"/>
              <a:t>ד. הכניסו חול לקופסא המכילה את שלושת סוגי הכדורים</a:t>
            </a:r>
            <a:endParaRPr lang="en-US" sz="400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FD476C8-50E0-7DBD-8045-DA1BE2B17A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he-IL"/>
          </a:p>
        </p:txBody>
      </p:sp>
      <p:pic>
        <p:nvPicPr>
          <p:cNvPr id="11268" name="Picture 6" descr="כענ 091">
            <a:extLst>
              <a:ext uri="{FF2B5EF4-FFF2-40B4-BE49-F238E27FC236}">
                <a16:creationId xmlns:a16="http://schemas.microsoft.com/office/drawing/2014/main" id="{7E02D208-F711-57C0-DDDF-C3DC8C3DA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127250"/>
            <a:ext cx="5545137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>
            <a:extLst>
              <a:ext uri="{FF2B5EF4-FFF2-40B4-BE49-F238E27FC236}">
                <a16:creationId xmlns:a16="http://schemas.microsoft.com/office/drawing/2014/main" id="{C7C16E19-7B19-A99D-390F-D12200AE1F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he-IL" altLang="he-IL" sz="4000"/>
              <a:t>מה הקשר בין הניסוי למבנה גבישי מוצק?</a:t>
            </a:r>
            <a:endParaRPr lang="en-US" altLang="he-IL" sz="4000"/>
          </a:p>
        </p:txBody>
      </p:sp>
      <p:sp>
        <p:nvSpPr>
          <p:cNvPr id="12291" name="Rectangle 7">
            <a:extLst>
              <a:ext uri="{FF2B5EF4-FFF2-40B4-BE49-F238E27FC236}">
                <a16:creationId xmlns:a16="http://schemas.microsoft.com/office/drawing/2014/main" id="{8FAD3C11-31AB-4D15-9BD1-6DCC8BFD8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e-IL" altLang="he-IL"/>
              <a:t>בגביש</a:t>
            </a:r>
          </a:p>
          <a:p>
            <a:pPr eaLnBrk="1" hangingPunct="1"/>
            <a:r>
              <a:rPr lang="he-IL" altLang="he-IL" sz="2400"/>
              <a:t>חלקיקי החומר הם אטומים</a:t>
            </a:r>
          </a:p>
          <a:p>
            <a:pPr eaLnBrk="1" hangingPunct="1"/>
            <a:r>
              <a:rPr lang="he-IL" altLang="he-IL" sz="2400"/>
              <a:t>בין חלקיקי החומר קיים מקום ריק שאיננו מלא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he-IL" altLang="he-IL" sz="2400"/>
          </a:p>
          <a:p>
            <a:pPr eaLnBrk="1" hangingPunct="1"/>
            <a:r>
              <a:rPr lang="he-IL" altLang="he-IL" sz="2400"/>
              <a:t>סדר הגודל של חלקיקי החומר הוא בננומטרים ואינו נראה לעין</a:t>
            </a:r>
          </a:p>
          <a:p>
            <a:pPr eaLnBrk="1" hangingPunct="1"/>
            <a:r>
              <a:rPr lang="he-IL" altLang="he-IL" sz="2400"/>
              <a:t>לחלקיקים יש תנועה מסוג תנודה </a:t>
            </a:r>
          </a:p>
          <a:p>
            <a:pPr eaLnBrk="1" hangingPunct="1"/>
            <a:endParaRPr lang="en-US" altLang="he-IL"/>
          </a:p>
        </p:txBody>
      </p:sp>
      <p:sp>
        <p:nvSpPr>
          <p:cNvPr id="12292" name="Rectangle 8">
            <a:extLst>
              <a:ext uri="{FF2B5EF4-FFF2-40B4-BE49-F238E27FC236}">
                <a16:creationId xmlns:a16="http://schemas.microsoft.com/office/drawing/2014/main" id="{F4E50A68-7EA9-504A-6556-047ED3120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e-IL" altLang="he-IL"/>
              <a:t>בניסוי</a:t>
            </a:r>
          </a:p>
          <a:p>
            <a:pPr eaLnBrk="1" hangingPunct="1"/>
            <a:r>
              <a:rPr lang="he-IL" altLang="he-IL" sz="2400"/>
              <a:t>חלקיקי החומר הם כדורי קלקר</a:t>
            </a:r>
          </a:p>
          <a:p>
            <a:pPr eaLnBrk="1" hangingPunct="1"/>
            <a:r>
              <a:rPr lang="he-IL" altLang="he-IL" sz="2400"/>
              <a:t>בין חלקיקי החומר קיים חלל שמולא ע"י הכדורים הקטנים והחול</a:t>
            </a:r>
          </a:p>
          <a:p>
            <a:pPr eaLnBrk="1" hangingPunct="1"/>
            <a:r>
              <a:rPr lang="he-IL" altLang="he-IL" sz="2400"/>
              <a:t>גודל החלקיקים גדול ונראה לעין</a:t>
            </a:r>
          </a:p>
          <a:p>
            <a:pPr eaLnBrk="1" hangingPunct="1"/>
            <a:endParaRPr lang="he-IL" altLang="he-IL" sz="2400"/>
          </a:p>
          <a:p>
            <a:pPr eaLnBrk="1" hangingPunct="1"/>
            <a:r>
              <a:rPr lang="he-IL" altLang="he-IL" sz="2400"/>
              <a:t>לכדורים אין יכולת תנועה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he-IL" altLang="he-IL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3C496227-B59A-30F7-55F5-284CE1ADDF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he-IL" altLang="he-IL"/>
              <a:t>דף מידע לתלמיד</a:t>
            </a:r>
            <a:endParaRPr lang="en-US" altLang="he-IL"/>
          </a:p>
        </p:txBody>
      </p:sp>
      <p:sp>
        <p:nvSpPr>
          <p:cNvPr id="13315" name="Rectangle 5">
            <a:extLst>
              <a:ext uri="{FF2B5EF4-FFF2-40B4-BE49-F238E27FC236}">
                <a16:creationId xmlns:a16="http://schemas.microsoft.com/office/drawing/2014/main" id="{136A55DB-688B-E8D9-5DB0-AD7A9D6109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he-IL" altLang="he-IL" dirty="0">
                <a:hlinkClick r:id="rId2"/>
              </a:rPr>
              <a:t>ההנחיות בדף פעילות לתלמיד</a:t>
            </a:r>
            <a:endParaRPr lang="en-US" altLang="he-I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זרימה">
  <a:themeElements>
    <a:clrScheme name="שפע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זרימה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זרימ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שפע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שפע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553</Words>
  <Application>Microsoft Office PowerPoint</Application>
  <PresentationFormat>On-screen Show (4:3)</PresentationFormat>
  <Paragraphs>98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Constantia</vt:lpstr>
      <vt:lpstr>David</vt:lpstr>
      <vt:lpstr>Wingdings 2</vt:lpstr>
      <vt:lpstr>זרימה</vt:lpstr>
      <vt:lpstr>קורס חומרים יישום לשדה החינוכי  המרצה: פרופ' איגור לובומירסקי מתרגלים: איתי לברט, ד"ר רון בלונדר</vt:lpstr>
      <vt:lpstr>סוג הפעילות : ניסוי </vt:lpstr>
      <vt:lpstr>כותרת הפעילות</vt:lpstr>
      <vt:lpstr>ניסוי גילוי בהדגמה: מבנה של גביש מוצק</vt:lpstr>
      <vt:lpstr>ב. הכניסו לקופסא גם כדורים בינוניים</vt:lpstr>
      <vt:lpstr>ג. הכניסו לקופסא גם כדורים קטנים</vt:lpstr>
      <vt:lpstr>ד. הכניסו חול לקופסא המכילה את שלושת סוגי הכדורים</vt:lpstr>
      <vt:lpstr>מה הקשר בין הניסוי למבנה גבישי מוצק?</vt:lpstr>
      <vt:lpstr>דף מידע לתלמיד</vt:lpstr>
      <vt:lpstr>כמה מקום פנוי יש במבנה גבישי?</vt:lpstr>
      <vt:lpstr>הצעה לניסוי שתלמיד עשוי לתכנן</vt:lpstr>
      <vt:lpstr>אמצעי המדידה – משורה.</vt:lpstr>
      <vt:lpstr>ניסוי מודרך כמותי: מציאת נפח ה"אטומים" הנכנסים לאתרי חדירה במודל גבישי</vt:lpstr>
      <vt:lpstr>טיפים למורה</vt:lpstr>
      <vt:lpstr>רפלקציה</vt:lpstr>
      <vt:lpstr>ביקורת על הפעילות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על מה אני מדבר...</dc:title>
  <dc:creator>R</dc:creator>
  <cp:lastModifiedBy>Shelly Livne</cp:lastModifiedBy>
  <cp:revision>21</cp:revision>
  <dcterms:created xsi:type="dcterms:W3CDTF">2010-06-18T09:08:49Z</dcterms:created>
  <dcterms:modified xsi:type="dcterms:W3CDTF">2025-05-26T10:54:05Z</dcterms:modified>
</cp:coreProperties>
</file>