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3" r:id="rId1"/>
  </p:sldMasterIdLst>
  <p:notesMasterIdLst>
    <p:notesMasterId r:id="rId21"/>
  </p:notesMasterIdLst>
  <p:handoutMasterIdLst>
    <p:handoutMasterId r:id="rId22"/>
  </p:handoutMasterIdLst>
  <p:sldIdLst>
    <p:sldId id="290" r:id="rId2"/>
    <p:sldId id="305" r:id="rId3"/>
    <p:sldId id="295" r:id="rId4"/>
    <p:sldId id="262" r:id="rId5"/>
    <p:sldId id="281" r:id="rId6"/>
    <p:sldId id="258" r:id="rId7"/>
    <p:sldId id="291" r:id="rId8"/>
    <p:sldId id="299" r:id="rId9"/>
    <p:sldId id="287" r:id="rId10"/>
    <p:sldId id="283" r:id="rId11"/>
    <p:sldId id="293" r:id="rId12"/>
    <p:sldId id="292" r:id="rId13"/>
    <p:sldId id="302" r:id="rId14"/>
    <p:sldId id="296" r:id="rId15"/>
    <p:sldId id="266" r:id="rId16"/>
    <p:sldId id="288" r:id="rId17"/>
    <p:sldId id="264" r:id="rId18"/>
    <p:sldId id="304" r:id="rId19"/>
    <p:sldId id="280" r:id="rId20"/>
  </p:sldIdLst>
  <p:sldSz cx="9144000" cy="6858000" type="screen4x3"/>
  <p:notesSz cx="6772275" cy="9902825"/>
  <p:defaultTextStyle>
    <a:defPPr>
      <a:defRPr lang="he-IL"/>
    </a:defPPr>
    <a:lvl1pPr algn="r" rtl="1"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1pPr>
    <a:lvl2pPr marL="457200" algn="r" rtl="1"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2pPr>
    <a:lvl3pPr marL="914400" algn="r" rtl="1"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3pPr>
    <a:lvl4pPr marL="1371600" algn="r" rtl="1"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4pPr>
    <a:lvl5pPr marL="1828800" algn="r" rtl="1" fontAlgn="base">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CC66"/>
    <a:srgbClr val="FF9999"/>
    <a:srgbClr val="9933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6513" autoAdjust="0"/>
  </p:normalViewPr>
  <p:slideViewPr>
    <p:cSldViewPr>
      <p:cViewPr varScale="1">
        <p:scale>
          <a:sx n="69" d="100"/>
          <a:sy n="69" d="100"/>
        </p:scale>
        <p:origin x="701"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4" b="1" i="0" u="none" strike="noStrike" baseline="0">
                <a:solidFill>
                  <a:srgbClr val="000000"/>
                </a:solidFill>
                <a:latin typeface="Arial"/>
                <a:ea typeface="Arial"/>
                <a:cs typeface="Arial"/>
              </a:defRPr>
            </a:pPr>
            <a:r>
              <a:rPr lang="he-IL"/>
              <a:t>הסיכון לחלות בסרטן ריאות בקרב מעשנים ולא-מעשנים</a:t>
            </a:r>
          </a:p>
        </c:rich>
      </c:tx>
      <c:layout>
        <c:manualLayout>
          <c:xMode val="edge"/>
          <c:yMode val="edge"/>
          <c:x val="0.12552301255230125"/>
          <c:y val="2.0710059171597635E-2"/>
        </c:manualLayout>
      </c:layout>
      <c:overlay val="0"/>
      <c:spPr>
        <a:noFill/>
        <a:ln w="22024">
          <a:noFill/>
        </a:ln>
      </c:spPr>
    </c:title>
    <c:autoTitleDeleted val="0"/>
    <c:plotArea>
      <c:layout>
        <c:manualLayout>
          <c:layoutTarget val="inner"/>
          <c:xMode val="edge"/>
          <c:yMode val="edge"/>
          <c:x val="0.18200836820083682"/>
          <c:y val="0.29289940828402367"/>
          <c:w val="0.79916317991631802"/>
          <c:h val="0.48520710059171596"/>
        </c:manualLayout>
      </c:layout>
      <c:barChart>
        <c:barDir val="col"/>
        <c:grouping val="clustered"/>
        <c:varyColors val="0"/>
        <c:ser>
          <c:idx val="0"/>
          <c:order val="0"/>
          <c:spPr>
            <a:solidFill>
              <a:srgbClr val="9999FF"/>
            </a:solidFill>
            <a:ln w="11012">
              <a:solidFill>
                <a:srgbClr val="000000"/>
              </a:solidFill>
              <a:prstDash val="solid"/>
            </a:ln>
          </c:spPr>
          <c:invertIfNegative val="0"/>
          <c:val>
            <c:numRef>
              <c:f>Sheet1!$C$5:$C$10</c:f>
              <c:numCache>
                <c:formatCode>General</c:formatCode>
                <c:ptCount val="6"/>
                <c:pt idx="0">
                  <c:v>0.08</c:v>
                </c:pt>
                <c:pt idx="1">
                  <c:v>7.0000000000000007E-2</c:v>
                </c:pt>
                <c:pt idx="2">
                  <c:v>0.75</c:v>
                </c:pt>
                <c:pt idx="3">
                  <c:v>1.05</c:v>
                </c:pt>
                <c:pt idx="4">
                  <c:v>1</c:v>
                </c:pt>
                <c:pt idx="5">
                  <c:v>1.48</c:v>
                </c:pt>
              </c:numCache>
            </c:numRef>
          </c:val>
          <c:extLst>
            <c:ext xmlns:c16="http://schemas.microsoft.com/office/drawing/2014/chart" uri="{C3380CC4-5D6E-409C-BE32-E72D297353CC}">
              <c16:uniqueId val="{00000000-2658-4B59-8321-D436DC933CE8}"/>
            </c:ext>
          </c:extLst>
        </c:ser>
        <c:dLbls>
          <c:showLegendKey val="0"/>
          <c:showVal val="0"/>
          <c:showCatName val="0"/>
          <c:showSerName val="0"/>
          <c:showPercent val="0"/>
          <c:showBubbleSize val="0"/>
        </c:dLbls>
        <c:gapWidth val="150"/>
        <c:axId val="405315520"/>
        <c:axId val="1"/>
      </c:barChart>
      <c:catAx>
        <c:axId val="405315520"/>
        <c:scaling>
          <c:orientation val="minMax"/>
        </c:scaling>
        <c:delete val="0"/>
        <c:axPos val="b"/>
        <c:title>
          <c:tx>
            <c:rich>
              <a:bodyPr/>
              <a:lstStyle/>
              <a:p>
                <a:pPr>
                  <a:defRPr sz="1040" b="1" i="0" u="none" strike="noStrike" baseline="0">
                    <a:solidFill>
                      <a:srgbClr val="000000"/>
                    </a:solidFill>
                    <a:latin typeface="Arial"/>
                    <a:ea typeface="Arial"/>
                    <a:cs typeface="Arial"/>
                  </a:defRPr>
                </a:pPr>
                <a:r>
                  <a:rPr lang="he-IL"/>
                  <a:t>מספר הקבוצה</a:t>
                </a:r>
              </a:p>
            </c:rich>
          </c:tx>
          <c:layout>
            <c:manualLayout>
              <c:xMode val="edge"/>
              <c:yMode val="edge"/>
              <c:x val="0.78033472803347281"/>
              <c:y val="0.87869822485207105"/>
            </c:manualLayout>
          </c:layout>
          <c:overlay val="0"/>
          <c:spPr>
            <a:noFill/>
            <a:ln w="22024">
              <a:noFill/>
            </a:ln>
          </c:spPr>
        </c:title>
        <c:numFmt formatCode="General" sourceLinked="1"/>
        <c:majorTickMark val="out"/>
        <c:minorTickMark val="none"/>
        <c:tickLblPos val="nextTo"/>
        <c:spPr>
          <a:ln w="2753">
            <a:solidFill>
              <a:srgbClr val="000000"/>
            </a:solidFill>
            <a:prstDash val="solid"/>
          </a:ln>
        </c:spPr>
        <c:txPr>
          <a:bodyPr rot="0" vert="horz"/>
          <a:lstStyle/>
          <a:p>
            <a:pPr>
              <a:defRPr sz="104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753">
              <a:solidFill>
                <a:srgbClr val="000000"/>
              </a:solidFill>
              <a:prstDash val="solid"/>
            </a:ln>
          </c:spPr>
        </c:majorGridlines>
        <c:title>
          <c:tx>
            <c:rich>
              <a:bodyPr/>
              <a:lstStyle/>
              <a:p>
                <a:pPr>
                  <a:defRPr sz="1040" b="1" i="0" u="none" strike="noStrike" baseline="0">
                    <a:solidFill>
                      <a:srgbClr val="000000"/>
                    </a:solidFill>
                    <a:latin typeface="Arial"/>
                    <a:ea typeface="Arial"/>
                    <a:cs typeface="Arial"/>
                  </a:defRPr>
                </a:pPr>
                <a:r>
                  <a:rPr lang="he-IL"/>
                  <a:t>הסיכון היחסי לחלות בסרטן הריאות </a:t>
                </a:r>
              </a:p>
            </c:rich>
          </c:tx>
          <c:layout>
            <c:manualLayout>
              <c:xMode val="edge"/>
              <c:yMode val="edge"/>
              <c:x val="2.3012552301255231E-2"/>
              <c:y val="0.26331360946745563"/>
            </c:manualLayout>
          </c:layout>
          <c:overlay val="0"/>
          <c:spPr>
            <a:noFill/>
            <a:ln w="22024">
              <a:noFill/>
            </a:ln>
          </c:spPr>
        </c:title>
        <c:numFmt formatCode="General" sourceLinked="1"/>
        <c:majorTickMark val="out"/>
        <c:minorTickMark val="none"/>
        <c:tickLblPos val="nextTo"/>
        <c:spPr>
          <a:ln w="2753">
            <a:solidFill>
              <a:srgbClr val="000000"/>
            </a:solidFill>
            <a:prstDash val="solid"/>
          </a:ln>
        </c:spPr>
        <c:txPr>
          <a:bodyPr rot="0" vert="horz"/>
          <a:lstStyle/>
          <a:p>
            <a:pPr>
              <a:defRPr sz="737" b="0" i="0" u="none" strike="noStrike" baseline="0">
                <a:solidFill>
                  <a:srgbClr val="000000"/>
                </a:solidFill>
                <a:latin typeface="Arial"/>
                <a:ea typeface="Arial"/>
                <a:cs typeface="Arial"/>
              </a:defRPr>
            </a:pPr>
            <a:endParaRPr lang="en-US"/>
          </a:p>
        </c:txPr>
        <c:crossAx val="405315520"/>
        <c:crosses val="autoZero"/>
        <c:crossBetween val="between"/>
        <c:majorUnit val="0.1"/>
      </c:valAx>
      <c:spPr>
        <a:solidFill>
          <a:srgbClr val="C0C0C0"/>
        </a:solidFill>
        <a:ln w="11012">
          <a:solidFill>
            <a:srgbClr val="808080"/>
          </a:solidFill>
          <a:prstDash val="solid"/>
        </a:ln>
      </c:spPr>
    </c:plotArea>
    <c:plotVisOnly val="1"/>
    <c:dispBlanksAs val="gap"/>
    <c:showDLblsOverMax val="0"/>
  </c:chart>
  <c:spPr>
    <a:solidFill>
      <a:srgbClr val="FFFFFF"/>
    </a:solidFill>
    <a:ln w="2753">
      <a:solidFill>
        <a:srgbClr val="000000"/>
      </a:solidFill>
      <a:prstDash val="solid"/>
    </a:ln>
  </c:spPr>
  <c:txPr>
    <a:bodyPr/>
    <a:lstStyle/>
    <a:p>
      <a:pPr>
        <a:defRPr sz="104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695" b="1" i="0" u="none" strike="noStrike" baseline="0">
                <a:solidFill>
                  <a:srgbClr val="000000"/>
                </a:solidFill>
                <a:latin typeface="Arial"/>
                <a:ea typeface="Arial"/>
                <a:cs typeface="Arial"/>
              </a:defRPr>
            </a:pPr>
            <a:r>
              <a:rPr lang="he-IL"/>
              <a:t>השפעת הטמפרטורה על הצפיפות</a:t>
            </a:r>
          </a:p>
        </c:rich>
      </c:tx>
      <c:layout>
        <c:manualLayout>
          <c:xMode val="edge"/>
          <c:yMode val="edge"/>
          <c:x val="0.15695067264573992"/>
          <c:y val="2.0408163265306121E-2"/>
        </c:manualLayout>
      </c:layout>
      <c:overlay val="0"/>
      <c:spPr>
        <a:noFill/>
        <a:ln w="22076">
          <a:noFill/>
        </a:ln>
      </c:spPr>
    </c:title>
    <c:autoTitleDeleted val="0"/>
    <c:plotArea>
      <c:layout>
        <c:manualLayout>
          <c:layoutTarget val="inner"/>
          <c:xMode val="edge"/>
          <c:yMode val="edge"/>
          <c:x val="0.14798206278026907"/>
          <c:y val="0.25850340136054423"/>
          <c:w val="0.81165919282511212"/>
          <c:h val="0.53061224489795922"/>
        </c:manualLayout>
      </c:layout>
      <c:scatterChart>
        <c:scatterStyle val="smoothMarker"/>
        <c:varyColors val="0"/>
        <c:ser>
          <c:idx val="0"/>
          <c:order val="0"/>
          <c:tx>
            <c:strRef>
              <c:f>גיליון1!$B$14</c:f>
              <c:strCache>
                <c:ptCount val="1"/>
                <c:pt idx="0">
                  <c:v>צפיפות</c:v>
                </c:pt>
              </c:strCache>
            </c:strRef>
          </c:tx>
          <c:spPr>
            <a:ln w="11038">
              <a:solidFill>
                <a:srgbClr val="000080"/>
              </a:solidFill>
              <a:prstDash val="solid"/>
            </a:ln>
          </c:spPr>
          <c:marker>
            <c:symbol val="none"/>
          </c:marker>
          <c:xVal>
            <c:numRef>
              <c:f>גיליון1!$A$15:$A$22</c:f>
              <c:numCache>
                <c:formatCode>General</c:formatCode>
                <c:ptCount val="8"/>
                <c:pt idx="0">
                  <c:v>10</c:v>
                </c:pt>
                <c:pt idx="1">
                  <c:v>20</c:v>
                </c:pt>
                <c:pt idx="2">
                  <c:v>30</c:v>
                </c:pt>
                <c:pt idx="3">
                  <c:v>40</c:v>
                </c:pt>
                <c:pt idx="4">
                  <c:v>50</c:v>
                </c:pt>
                <c:pt idx="5">
                  <c:v>60</c:v>
                </c:pt>
                <c:pt idx="6">
                  <c:v>70</c:v>
                </c:pt>
                <c:pt idx="7">
                  <c:v>80</c:v>
                </c:pt>
              </c:numCache>
            </c:numRef>
          </c:xVal>
          <c:yVal>
            <c:numRef>
              <c:f>גיליון1!$B$15:$B$22</c:f>
              <c:numCache>
                <c:formatCode>General</c:formatCode>
                <c:ptCount val="8"/>
                <c:pt idx="0">
                  <c:v>1.5</c:v>
                </c:pt>
                <c:pt idx="1">
                  <c:v>1.4</c:v>
                </c:pt>
                <c:pt idx="2">
                  <c:v>1.3</c:v>
                </c:pt>
                <c:pt idx="3">
                  <c:v>1.2</c:v>
                </c:pt>
                <c:pt idx="4">
                  <c:v>1.6</c:v>
                </c:pt>
                <c:pt idx="5">
                  <c:v>1.9</c:v>
                </c:pt>
                <c:pt idx="6">
                  <c:v>2.2999999999999998</c:v>
                </c:pt>
                <c:pt idx="7">
                  <c:v>2.6</c:v>
                </c:pt>
              </c:numCache>
            </c:numRef>
          </c:yVal>
          <c:smooth val="1"/>
          <c:extLst>
            <c:ext xmlns:c16="http://schemas.microsoft.com/office/drawing/2014/chart" uri="{C3380CC4-5D6E-409C-BE32-E72D297353CC}">
              <c16:uniqueId val="{00000000-EA9F-47AD-AB24-A87FE24E5BED}"/>
            </c:ext>
          </c:extLst>
        </c:ser>
        <c:dLbls>
          <c:showLegendKey val="0"/>
          <c:showVal val="0"/>
          <c:showCatName val="0"/>
          <c:showSerName val="0"/>
          <c:showPercent val="0"/>
          <c:showBubbleSize val="0"/>
        </c:dLbls>
        <c:axId val="297661888"/>
        <c:axId val="1"/>
      </c:scatterChart>
      <c:valAx>
        <c:axId val="297661888"/>
        <c:scaling>
          <c:orientation val="minMax"/>
        </c:scaling>
        <c:delete val="0"/>
        <c:axPos val="b"/>
        <c:title>
          <c:tx>
            <c:rich>
              <a:bodyPr/>
              <a:lstStyle/>
              <a:p>
                <a:pPr>
                  <a:defRPr sz="695" b="1" i="0" u="none" strike="noStrike" baseline="0">
                    <a:solidFill>
                      <a:srgbClr val="000000"/>
                    </a:solidFill>
                    <a:latin typeface="Arial"/>
                    <a:ea typeface="Arial"/>
                    <a:cs typeface="Arial"/>
                  </a:defRPr>
                </a:pPr>
                <a:r>
                  <a:rPr lang="he-IL"/>
                  <a:t>טמפרטורה</a:t>
                </a:r>
              </a:p>
            </c:rich>
          </c:tx>
          <c:layout>
            <c:manualLayout>
              <c:xMode val="edge"/>
              <c:yMode val="edge"/>
              <c:x val="0.43049327354260092"/>
              <c:y val="0.78231292517006801"/>
            </c:manualLayout>
          </c:layout>
          <c:overlay val="0"/>
          <c:spPr>
            <a:noFill/>
            <a:ln w="22076">
              <a:noFill/>
            </a:ln>
          </c:spPr>
        </c:title>
        <c:numFmt formatCode="General" sourceLinked="1"/>
        <c:majorTickMark val="none"/>
        <c:minorTickMark val="none"/>
        <c:tickLblPos val="none"/>
        <c:spPr>
          <a:ln w="2759">
            <a:solidFill>
              <a:srgbClr val="000000"/>
            </a:solidFill>
            <a:prstDash val="solid"/>
          </a:ln>
        </c:spPr>
        <c:crossAx val="1"/>
        <c:crosses val="autoZero"/>
        <c:crossBetween val="midCat"/>
      </c:valAx>
      <c:valAx>
        <c:axId val="1"/>
        <c:scaling>
          <c:orientation val="minMax"/>
        </c:scaling>
        <c:delete val="0"/>
        <c:axPos val="l"/>
        <c:title>
          <c:tx>
            <c:rich>
              <a:bodyPr/>
              <a:lstStyle/>
              <a:p>
                <a:pPr>
                  <a:defRPr sz="695" b="1" i="0" u="none" strike="noStrike" baseline="0">
                    <a:solidFill>
                      <a:srgbClr val="000000"/>
                    </a:solidFill>
                    <a:latin typeface="Arial"/>
                    <a:ea typeface="Arial"/>
                    <a:cs typeface="Arial"/>
                  </a:defRPr>
                </a:pPr>
                <a:r>
                  <a:rPr lang="he-IL"/>
                  <a:t>צפיפות</a:t>
                </a:r>
              </a:p>
            </c:rich>
          </c:tx>
          <c:layout>
            <c:manualLayout>
              <c:xMode val="edge"/>
              <c:yMode val="edge"/>
              <c:x val="4.9327354260089683E-2"/>
              <c:y val="0.40136054421768708"/>
            </c:manualLayout>
          </c:layout>
          <c:overlay val="0"/>
          <c:spPr>
            <a:noFill/>
            <a:ln w="22076">
              <a:noFill/>
            </a:ln>
          </c:spPr>
        </c:title>
        <c:numFmt formatCode="General" sourceLinked="1"/>
        <c:majorTickMark val="none"/>
        <c:minorTickMark val="none"/>
        <c:tickLblPos val="none"/>
        <c:spPr>
          <a:ln w="2759">
            <a:solidFill>
              <a:srgbClr val="000000"/>
            </a:solidFill>
            <a:prstDash val="solid"/>
          </a:ln>
        </c:spPr>
        <c:crossAx val="297661888"/>
        <c:crosses val="autoZero"/>
        <c:crossBetween val="midCat"/>
      </c:valAx>
      <c:spPr>
        <a:solidFill>
          <a:srgbClr val="C0C0C0"/>
        </a:solidFill>
        <a:ln w="11038">
          <a:solidFill>
            <a:srgbClr val="808080"/>
          </a:solidFill>
          <a:prstDash val="solid"/>
        </a:ln>
      </c:spPr>
    </c:plotArea>
    <c:plotVisOnly val="1"/>
    <c:dispBlanksAs val="gap"/>
    <c:showDLblsOverMax val="0"/>
  </c:chart>
  <c:spPr>
    <a:solidFill>
      <a:srgbClr val="FFFFFF"/>
    </a:solidFill>
    <a:ln w="2759">
      <a:solidFill>
        <a:srgbClr val="000000"/>
      </a:solidFill>
      <a:prstDash val="solid"/>
    </a:ln>
  </c:spPr>
  <c:txPr>
    <a:bodyPr/>
    <a:lstStyle/>
    <a:p>
      <a:pPr>
        <a:defRPr sz="69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31" b="1" i="0" u="none" strike="noStrike" baseline="0">
                <a:solidFill>
                  <a:srgbClr val="000000"/>
                </a:solidFill>
                <a:latin typeface="Arial"/>
                <a:ea typeface="Arial"/>
                <a:cs typeface="Arial"/>
              </a:defRPr>
            </a:pPr>
            <a:r>
              <a:rPr lang="he-IL"/>
              <a:t>השפעת הטמפרטורה על הצפיפות</a:t>
            </a:r>
          </a:p>
        </c:rich>
      </c:tx>
      <c:layout>
        <c:manualLayout>
          <c:xMode val="edge"/>
          <c:yMode val="edge"/>
          <c:x val="0.15695067264573992"/>
          <c:y val="2.0408163265306121E-2"/>
        </c:manualLayout>
      </c:layout>
      <c:overlay val="0"/>
      <c:spPr>
        <a:noFill/>
        <a:ln w="54944">
          <a:noFill/>
        </a:ln>
      </c:spPr>
    </c:title>
    <c:autoTitleDeleted val="0"/>
    <c:plotArea>
      <c:layout>
        <c:manualLayout>
          <c:layoutTarget val="inner"/>
          <c:xMode val="edge"/>
          <c:yMode val="edge"/>
          <c:x val="0.14798206278026907"/>
          <c:y val="0.25850340136054423"/>
          <c:w val="0.81165919282511212"/>
          <c:h val="0.53061224489795922"/>
        </c:manualLayout>
      </c:layout>
      <c:scatterChart>
        <c:scatterStyle val="smoothMarker"/>
        <c:varyColors val="0"/>
        <c:ser>
          <c:idx val="0"/>
          <c:order val="0"/>
          <c:tx>
            <c:strRef>
              <c:f>גיליון1!$B$14</c:f>
              <c:strCache>
                <c:ptCount val="1"/>
                <c:pt idx="0">
                  <c:v>צפיפות</c:v>
                </c:pt>
              </c:strCache>
            </c:strRef>
          </c:tx>
          <c:spPr>
            <a:ln w="27472">
              <a:solidFill>
                <a:srgbClr val="000080"/>
              </a:solidFill>
              <a:prstDash val="solid"/>
            </a:ln>
          </c:spPr>
          <c:marker>
            <c:symbol val="none"/>
          </c:marker>
          <c:xVal>
            <c:numRef>
              <c:f>גיליון1!$A$15:$A$22</c:f>
              <c:numCache>
                <c:formatCode>General</c:formatCode>
                <c:ptCount val="8"/>
                <c:pt idx="0">
                  <c:v>10</c:v>
                </c:pt>
                <c:pt idx="1">
                  <c:v>20</c:v>
                </c:pt>
                <c:pt idx="2">
                  <c:v>30</c:v>
                </c:pt>
                <c:pt idx="3">
                  <c:v>40</c:v>
                </c:pt>
                <c:pt idx="4">
                  <c:v>50</c:v>
                </c:pt>
                <c:pt idx="5">
                  <c:v>60</c:v>
                </c:pt>
                <c:pt idx="6">
                  <c:v>70</c:v>
                </c:pt>
                <c:pt idx="7">
                  <c:v>80</c:v>
                </c:pt>
              </c:numCache>
            </c:numRef>
          </c:xVal>
          <c:yVal>
            <c:numRef>
              <c:f>גיליון1!$B$15:$B$22</c:f>
              <c:numCache>
                <c:formatCode>General</c:formatCode>
                <c:ptCount val="8"/>
                <c:pt idx="0">
                  <c:v>1.5</c:v>
                </c:pt>
                <c:pt idx="1">
                  <c:v>1.4</c:v>
                </c:pt>
                <c:pt idx="2">
                  <c:v>1.3</c:v>
                </c:pt>
                <c:pt idx="3">
                  <c:v>1.2</c:v>
                </c:pt>
                <c:pt idx="4">
                  <c:v>1.6</c:v>
                </c:pt>
                <c:pt idx="5">
                  <c:v>1.9</c:v>
                </c:pt>
                <c:pt idx="6">
                  <c:v>2.2999999999999998</c:v>
                </c:pt>
                <c:pt idx="7">
                  <c:v>2.6</c:v>
                </c:pt>
              </c:numCache>
            </c:numRef>
          </c:yVal>
          <c:smooth val="1"/>
          <c:extLst>
            <c:ext xmlns:c16="http://schemas.microsoft.com/office/drawing/2014/chart" uri="{C3380CC4-5D6E-409C-BE32-E72D297353CC}">
              <c16:uniqueId val="{00000000-6DD3-4334-A0EE-BCADA7E0C738}"/>
            </c:ext>
          </c:extLst>
        </c:ser>
        <c:dLbls>
          <c:showLegendKey val="0"/>
          <c:showVal val="0"/>
          <c:showCatName val="0"/>
          <c:showSerName val="0"/>
          <c:showPercent val="0"/>
          <c:showBubbleSize val="0"/>
        </c:dLbls>
        <c:axId val="407971408"/>
        <c:axId val="1"/>
      </c:scatterChart>
      <c:valAx>
        <c:axId val="407971408"/>
        <c:scaling>
          <c:orientation val="minMax"/>
        </c:scaling>
        <c:delete val="0"/>
        <c:axPos val="b"/>
        <c:title>
          <c:tx>
            <c:rich>
              <a:bodyPr/>
              <a:lstStyle/>
              <a:p>
                <a:pPr>
                  <a:defRPr sz="1731" b="1" i="0" u="none" strike="noStrike" baseline="0">
                    <a:solidFill>
                      <a:srgbClr val="000000"/>
                    </a:solidFill>
                    <a:latin typeface="Arial"/>
                    <a:ea typeface="Arial"/>
                    <a:cs typeface="Arial"/>
                  </a:defRPr>
                </a:pPr>
                <a:r>
                  <a:rPr lang="he-IL"/>
                  <a:t>טמפרטורה</a:t>
                </a:r>
              </a:p>
            </c:rich>
          </c:tx>
          <c:layout>
            <c:manualLayout>
              <c:xMode val="edge"/>
              <c:yMode val="edge"/>
              <c:x val="0.43049327354260092"/>
              <c:y val="0.78231292517006801"/>
            </c:manualLayout>
          </c:layout>
          <c:overlay val="0"/>
          <c:spPr>
            <a:noFill/>
            <a:ln w="54944">
              <a:noFill/>
            </a:ln>
          </c:spPr>
        </c:title>
        <c:numFmt formatCode="General" sourceLinked="1"/>
        <c:majorTickMark val="none"/>
        <c:minorTickMark val="none"/>
        <c:tickLblPos val="none"/>
        <c:spPr>
          <a:ln w="6868">
            <a:solidFill>
              <a:srgbClr val="000000"/>
            </a:solidFill>
            <a:prstDash val="solid"/>
          </a:ln>
        </c:spPr>
        <c:crossAx val="1"/>
        <c:crosses val="autoZero"/>
        <c:crossBetween val="midCat"/>
      </c:valAx>
      <c:valAx>
        <c:axId val="1"/>
        <c:scaling>
          <c:orientation val="minMax"/>
        </c:scaling>
        <c:delete val="0"/>
        <c:axPos val="l"/>
        <c:title>
          <c:tx>
            <c:rich>
              <a:bodyPr/>
              <a:lstStyle/>
              <a:p>
                <a:pPr>
                  <a:defRPr sz="1731" b="1" i="0" u="none" strike="noStrike" baseline="0">
                    <a:solidFill>
                      <a:srgbClr val="000000"/>
                    </a:solidFill>
                    <a:latin typeface="Arial"/>
                    <a:ea typeface="Arial"/>
                    <a:cs typeface="Arial"/>
                  </a:defRPr>
                </a:pPr>
                <a:r>
                  <a:rPr lang="he-IL"/>
                  <a:t>צפיפות</a:t>
                </a:r>
              </a:p>
            </c:rich>
          </c:tx>
          <c:layout>
            <c:manualLayout>
              <c:xMode val="edge"/>
              <c:yMode val="edge"/>
              <c:x val="4.9327354260089683E-2"/>
              <c:y val="0.40136054421768708"/>
            </c:manualLayout>
          </c:layout>
          <c:overlay val="0"/>
          <c:spPr>
            <a:noFill/>
            <a:ln w="54944">
              <a:noFill/>
            </a:ln>
          </c:spPr>
        </c:title>
        <c:numFmt formatCode="General" sourceLinked="1"/>
        <c:majorTickMark val="none"/>
        <c:minorTickMark val="none"/>
        <c:tickLblPos val="none"/>
        <c:spPr>
          <a:ln w="6868">
            <a:solidFill>
              <a:srgbClr val="000000"/>
            </a:solidFill>
            <a:prstDash val="solid"/>
          </a:ln>
        </c:spPr>
        <c:crossAx val="407971408"/>
        <c:crosses val="autoZero"/>
        <c:crossBetween val="midCat"/>
      </c:valAx>
      <c:spPr>
        <a:solidFill>
          <a:srgbClr val="C0C0C0"/>
        </a:solidFill>
        <a:ln w="27472">
          <a:solidFill>
            <a:srgbClr val="808080"/>
          </a:solidFill>
          <a:prstDash val="solid"/>
        </a:ln>
      </c:spPr>
    </c:plotArea>
    <c:plotVisOnly val="1"/>
    <c:dispBlanksAs val="gap"/>
    <c:showDLblsOverMax val="0"/>
  </c:chart>
  <c:spPr>
    <a:solidFill>
      <a:srgbClr val="FFFFFF"/>
    </a:solidFill>
    <a:ln w="6868">
      <a:solidFill>
        <a:srgbClr val="000000"/>
      </a:solidFill>
      <a:prstDash val="solid"/>
    </a:ln>
  </c:spPr>
  <c:txPr>
    <a:bodyPr/>
    <a:lstStyle/>
    <a:p>
      <a:pPr>
        <a:defRPr sz="1731"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7F35D-9D04-8170-FB5C-2AB3A60634C9}"/>
              </a:ext>
            </a:extLst>
          </p:cNvPr>
          <p:cNvSpPr>
            <a:spLocks noGrp="1"/>
          </p:cNvSpPr>
          <p:nvPr>
            <p:ph type="hdr" sz="quarter"/>
          </p:nvPr>
        </p:nvSpPr>
        <p:spPr>
          <a:xfrm>
            <a:off x="3836988" y="0"/>
            <a:ext cx="2935287" cy="495300"/>
          </a:xfrm>
          <a:prstGeom prst="rect">
            <a:avLst/>
          </a:prstGeom>
        </p:spPr>
        <p:txBody>
          <a:bodyPr vert="horz" lIns="91440" tIns="45720" rIns="91440" bIns="45720" rtlCol="1"/>
          <a:lstStyle>
            <a:lvl1pPr algn="r">
              <a:defRPr sz="1200"/>
            </a:lvl1pPr>
          </a:lstStyle>
          <a:p>
            <a:pPr>
              <a:defRPr/>
            </a:pPr>
            <a:endParaRPr lang="he-IL"/>
          </a:p>
        </p:txBody>
      </p:sp>
      <p:sp>
        <p:nvSpPr>
          <p:cNvPr id="3" name="Date Placeholder 2">
            <a:extLst>
              <a:ext uri="{FF2B5EF4-FFF2-40B4-BE49-F238E27FC236}">
                <a16:creationId xmlns:a16="http://schemas.microsoft.com/office/drawing/2014/main" id="{2E8F34B1-8B04-FF51-B102-B38FF826670E}"/>
              </a:ext>
            </a:extLst>
          </p:cNvPr>
          <p:cNvSpPr>
            <a:spLocks noGrp="1"/>
          </p:cNvSpPr>
          <p:nvPr>
            <p:ph type="dt" sz="quarter" idx="1"/>
          </p:nvPr>
        </p:nvSpPr>
        <p:spPr>
          <a:xfrm>
            <a:off x="1588" y="0"/>
            <a:ext cx="2935287" cy="495300"/>
          </a:xfrm>
          <a:prstGeom prst="rect">
            <a:avLst/>
          </a:prstGeom>
        </p:spPr>
        <p:txBody>
          <a:bodyPr vert="horz" lIns="91440" tIns="45720" rIns="91440" bIns="45720" rtlCol="1"/>
          <a:lstStyle>
            <a:lvl1pPr algn="l">
              <a:defRPr sz="1200"/>
            </a:lvl1pPr>
          </a:lstStyle>
          <a:p>
            <a:pPr>
              <a:defRPr/>
            </a:pPr>
            <a:fld id="{E8936D56-D794-40AF-B810-130973A7C3CB}" type="datetimeFigureOut">
              <a:rPr lang="he-IL"/>
              <a:pPr>
                <a:defRPr/>
              </a:pPr>
              <a:t>י"ב/תמוז/תשפ"ה</a:t>
            </a:fld>
            <a:endParaRPr lang="he-IL"/>
          </a:p>
        </p:txBody>
      </p:sp>
      <p:sp>
        <p:nvSpPr>
          <p:cNvPr id="4" name="Footer Placeholder 3">
            <a:extLst>
              <a:ext uri="{FF2B5EF4-FFF2-40B4-BE49-F238E27FC236}">
                <a16:creationId xmlns:a16="http://schemas.microsoft.com/office/drawing/2014/main" id="{6176DF8D-B19E-0302-68AC-2E98B5BB73F7}"/>
              </a:ext>
            </a:extLst>
          </p:cNvPr>
          <p:cNvSpPr>
            <a:spLocks noGrp="1"/>
          </p:cNvSpPr>
          <p:nvPr>
            <p:ph type="ftr" sz="quarter" idx="2"/>
          </p:nvPr>
        </p:nvSpPr>
        <p:spPr>
          <a:xfrm>
            <a:off x="3836988" y="9405938"/>
            <a:ext cx="2935287" cy="495300"/>
          </a:xfrm>
          <a:prstGeom prst="rect">
            <a:avLst/>
          </a:prstGeom>
        </p:spPr>
        <p:txBody>
          <a:bodyPr vert="horz" lIns="91440" tIns="45720" rIns="91440" bIns="45720" rtlCol="1" anchor="b"/>
          <a:lstStyle>
            <a:lvl1pPr algn="r">
              <a:defRPr sz="1200"/>
            </a:lvl1pPr>
          </a:lstStyle>
          <a:p>
            <a:pPr>
              <a:defRPr/>
            </a:pPr>
            <a:endParaRPr lang="he-IL"/>
          </a:p>
        </p:txBody>
      </p:sp>
      <p:sp>
        <p:nvSpPr>
          <p:cNvPr id="5" name="Slide Number Placeholder 4">
            <a:extLst>
              <a:ext uri="{FF2B5EF4-FFF2-40B4-BE49-F238E27FC236}">
                <a16:creationId xmlns:a16="http://schemas.microsoft.com/office/drawing/2014/main" id="{7767399E-FE6C-4635-B3B9-168D3DAC0C2A}"/>
              </a:ext>
            </a:extLst>
          </p:cNvPr>
          <p:cNvSpPr>
            <a:spLocks noGrp="1"/>
          </p:cNvSpPr>
          <p:nvPr>
            <p:ph type="sldNum" sz="quarter" idx="3"/>
          </p:nvPr>
        </p:nvSpPr>
        <p:spPr>
          <a:xfrm>
            <a:off x="1588" y="9405938"/>
            <a:ext cx="2935287" cy="4953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727851CC-4133-4461-A932-E64349598E85}" type="slidenum">
              <a:rPr lang="he-IL" altLang="en-US"/>
              <a:pPr/>
              <a:t>‹#›</a:t>
            </a:fld>
            <a:endParaRPr lang="he-IL"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879C17-738D-2FC3-E145-670D8B0AB511}"/>
              </a:ext>
            </a:extLst>
          </p:cNvPr>
          <p:cNvSpPr>
            <a:spLocks noGrp="1"/>
          </p:cNvSpPr>
          <p:nvPr>
            <p:ph type="hdr" sz="quarter"/>
          </p:nvPr>
        </p:nvSpPr>
        <p:spPr>
          <a:xfrm>
            <a:off x="3836988" y="0"/>
            <a:ext cx="2935287" cy="495300"/>
          </a:xfrm>
          <a:prstGeom prst="rect">
            <a:avLst/>
          </a:prstGeom>
        </p:spPr>
        <p:txBody>
          <a:bodyPr vert="horz" lIns="91440" tIns="45720" rIns="91440" bIns="45720" rtlCol="1"/>
          <a:lstStyle>
            <a:lvl1pPr algn="r">
              <a:defRPr sz="1200"/>
            </a:lvl1pPr>
          </a:lstStyle>
          <a:p>
            <a:pPr>
              <a:defRPr/>
            </a:pPr>
            <a:endParaRPr lang="he-IL"/>
          </a:p>
        </p:txBody>
      </p:sp>
      <p:sp>
        <p:nvSpPr>
          <p:cNvPr id="3" name="Date Placeholder 2">
            <a:extLst>
              <a:ext uri="{FF2B5EF4-FFF2-40B4-BE49-F238E27FC236}">
                <a16:creationId xmlns:a16="http://schemas.microsoft.com/office/drawing/2014/main" id="{A67D66AD-09B7-BDB7-7C81-62C7EC5A5650}"/>
              </a:ext>
            </a:extLst>
          </p:cNvPr>
          <p:cNvSpPr>
            <a:spLocks noGrp="1"/>
          </p:cNvSpPr>
          <p:nvPr>
            <p:ph type="dt" idx="1"/>
          </p:nvPr>
        </p:nvSpPr>
        <p:spPr>
          <a:xfrm>
            <a:off x="1588" y="0"/>
            <a:ext cx="2935287" cy="495300"/>
          </a:xfrm>
          <a:prstGeom prst="rect">
            <a:avLst/>
          </a:prstGeom>
        </p:spPr>
        <p:txBody>
          <a:bodyPr vert="horz" lIns="91440" tIns="45720" rIns="91440" bIns="45720" rtlCol="1"/>
          <a:lstStyle>
            <a:lvl1pPr algn="l">
              <a:defRPr sz="1200"/>
            </a:lvl1pPr>
          </a:lstStyle>
          <a:p>
            <a:pPr>
              <a:defRPr/>
            </a:pPr>
            <a:fld id="{CADD07FF-44CF-4E4C-BEF8-BC7E0CBDBFDD}" type="datetimeFigureOut">
              <a:rPr lang="he-IL"/>
              <a:pPr>
                <a:defRPr/>
              </a:pPr>
              <a:t>י"ב/תמוז/תשפ"ה</a:t>
            </a:fld>
            <a:endParaRPr lang="he-IL"/>
          </a:p>
        </p:txBody>
      </p:sp>
      <p:sp>
        <p:nvSpPr>
          <p:cNvPr id="4" name="Slide Image Placeholder 3">
            <a:extLst>
              <a:ext uri="{FF2B5EF4-FFF2-40B4-BE49-F238E27FC236}">
                <a16:creationId xmlns:a16="http://schemas.microsoft.com/office/drawing/2014/main" id="{08FA94B3-3F41-2F3A-A4DE-0AB33CDC56F3}"/>
              </a:ext>
            </a:extLst>
          </p:cNvPr>
          <p:cNvSpPr>
            <a:spLocks noGrp="1" noRot="1" noChangeAspect="1"/>
          </p:cNvSpPr>
          <p:nvPr>
            <p:ph type="sldImg" idx="2"/>
          </p:nvPr>
        </p:nvSpPr>
        <p:spPr>
          <a:xfrm>
            <a:off x="911225" y="742950"/>
            <a:ext cx="4949825" cy="3713163"/>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a:extLst>
              <a:ext uri="{FF2B5EF4-FFF2-40B4-BE49-F238E27FC236}">
                <a16:creationId xmlns:a16="http://schemas.microsoft.com/office/drawing/2014/main" id="{2046B273-6702-74B4-79EE-EC456B1556A3}"/>
              </a:ext>
            </a:extLst>
          </p:cNvPr>
          <p:cNvSpPr>
            <a:spLocks noGrp="1"/>
          </p:cNvSpPr>
          <p:nvPr>
            <p:ph type="body" sz="quarter" idx="3"/>
          </p:nvPr>
        </p:nvSpPr>
        <p:spPr>
          <a:xfrm>
            <a:off x="677863" y="4703763"/>
            <a:ext cx="5416550" cy="4456112"/>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44FE6B-077E-5A2A-BDE1-97ECBBD181A8}"/>
              </a:ext>
            </a:extLst>
          </p:cNvPr>
          <p:cNvSpPr>
            <a:spLocks noGrp="1"/>
          </p:cNvSpPr>
          <p:nvPr>
            <p:ph type="ftr" sz="quarter" idx="4"/>
          </p:nvPr>
        </p:nvSpPr>
        <p:spPr>
          <a:xfrm>
            <a:off x="3836988" y="9405938"/>
            <a:ext cx="2935287" cy="495300"/>
          </a:xfrm>
          <a:prstGeom prst="rect">
            <a:avLst/>
          </a:prstGeom>
        </p:spPr>
        <p:txBody>
          <a:bodyPr vert="horz" lIns="91440" tIns="45720" rIns="91440" bIns="45720" rtlCol="1" anchor="b"/>
          <a:lstStyle>
            <a:lvl1pPr algn="r">
              <a:defRPr sz="1200"/>
            </a:lvl1pPr>
          </a:lstStyle>
          <a:p>
            <a:pPr>
              <a:defRPr/>
            </a:pPr>
            <a:endParaRPr lang="he-IL"/>
          </a:p>
        </p:txBody>
      </p:sp>
      <p:sp>
        <p:nvSpPr>
          <p:cNvPr id="7" name="Slide Number Placeholder 6">
            <a:extLst>
              <a:ext uri="{FF2B5EF4-FFF2-40B4-BE49-F238E27FC236}">
                <a16:creationId xmlns:a16="http://schemas.microsoft.com/office/drawing/2014/main" id="{C920698E-7212-B752-B0DF-461B4634A4C3}"/>
              </a:ext>
            </a:extLst>
          </p:cNvPr>
          <p:cNvSpPr>
            <a:spLocks noGrp="1"/>
          </p:cNvSpPr>
          <p:nvPr>
            <p:ph type="sldNum" sz="quarter" idx="5"/>
          </p:nvPr>
        </p:nvSpPr>
        <p:spPr>
          <a:xfrm>
            <a:off x="1588" y="9405938"/>
            <a:ext cx="2935287" cy="4953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0BD4FC76-0F80-4C83-BFB5-D40CAA028F64}" type="slidenum">
              <a:rPr lang="he-IL" altLang="en-US"/>
              <a:pPr/>
              <a:t>‹#›</a:t>
            </a:fld>
            <a:endParaRPr lang="he-IL"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97E932B-2A83-596F-1E78-BCDBCEBAE8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453A631-6903-F85D-F1DC-8865FC8DD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ייצוג חזותי נועד להגיש מידע באופן  המדגיש את המראה החזותי, הנראה לעין.  ייצוג המאפשר העברת מסר ללא צורך להתעמק בקריאת טקסט.  כל יצירות האמנות כלולים בסוג ייצוג זה - ציור, תרשים, קומיקס, פסל, תצלום, כרזה.  כמו כן נכללים בו עיצובים גרפיים -  דיאגראמות, גרפים, שרטוטים למיניהם, מפות דרכים ומסלולים. גם סמלים, אייקונים ותמרורים הם סוג של ייצוג מידע חזותי.  </a:t>
            </a:r>
          </a:p>
        </p:txBody>
      </p:sp>
      <p:sp>
        <p:nvSpPr>
          <p:cNvPr id="36868" name="Slide Number Placeholder 3">
            <a:extLst>
              <a:ext uri="{FF2B5EF4-FFF2-40B4-BE49-F238E27FC236}">
                <a16:creationId xmlns:a16="http://schemas.microsoft.com/office/drawing/2014/main" id="{D81A7CE0-DF7F-271F-D054-306A08EDC5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D6038DF4-AB12-4286-9C40-5604CE1EC37C}" type="slidenum">
              <a:rPr lang="he-IL" altLang="en-US" sz="1200"/>
              <a:pPr eaLnBrk="1" hangingPunct="1"/>
              <a:t>1</a:t>
            </a:fld>
            <a:endParaRPr lang="he-IL"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DA32EB7-68E0-6867-347A-321F66B213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CCF4138-20C8-9D61-58D5-506262389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גרף רציף ועמודות נבדלים זה מזה בסוג המשתנים שהם מייצגים.</a:t>
            </a:r>
          </a:p>
        </p:txBody>
      </p:sp>
      <p:sp>
        <p:nvSpPr>
          <p:cNvPr id="46084" name="Slide Number Placeholder 3">
            <a:extLst>
              <a:ext uri="{FF2B5EF4-FFF2-40B4-BE49-F238E27FC236}">
                <a16:creationId xmlns:a16="http://schemas.microsoft.com/office/drawing/2014/main" id="{5B24B26B-E507-0DCC-436C-DC74A1A60E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E8ADFFDF-2158-4F40-89EA-1B8ABBC33B27}" type="slidenum">
              <a:rPr lang="he-IL" altLang="en-US" sz="1200"/>
              <a:pPr eaLnBrk="1" hangingPunct="1"/>
              <a:t>11</a:t>
            </a:fld>
            <a:endParaRPr lang="he-IL"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37B0C94-FCA1-BBF8-9969-56CBC4AAA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40AC094-31F8-B962-E0FA-4874DAEEE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אז מהן הסוגיות שאת הנתונים שלהן מציגים בגרף עמודות או רציף? אפשר לבקש מהתלמידים שיתנו דוגמאות ויתאימו את סוג הגרף. בנוסף, ניתן לדון במיקרים הנ"ל ואחרים.</a:t>
            </a:r>
          </a:p>
          <a:p>
            <a:r>
              <a:rPr lang="he-IL" altLang="en-US"/>
              <a:t>גם כאן, החיבור הוא דרך סוגיות מחיי יום יום שאין להן זיקה לכימיה. לאחר מכן, כמובן מדגימים מתוך נושאי התכן.</a:t>
            </a:r>
          </a:p>
          <a:p>
            <a:r>
              <a:rPr lang="he-IL" altLang="en-US"/>
              <a:t>בחלק מהמיקרים רצוי להדגים או לעשות ניסוי תלמיד. ישרת כמה מטרות: לגוון ההוראה, לתרגון כתיבת טבלה, לבחור ולשרטט גרף. ניתן לאפשר להם לבחור בגרף שנראה להם ורק לאחר מיכן לדון.</a:t>
            </a:r>
          </a:p>
        </p:txBody>
      </p:sp>
      <p:sp>
        <p:nvSpPr>
          <p:cNvPr id="47108" name="Slide Number Placeholder 3">
            <a:extLst>
              <a:ext uri="{FF2B5EF4-FFF2-40B4-BE49-F238E27FC236}">
                <a16:creationId xmlns:a16="http://schemas.microsoft.com/office/drawing/2014/main" id="{AA19B1F9-24DC-5936-2205-FFD9DEAB83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094E31DA-AEA2-43A5-B332-A5DA3D06401A}" type="slidenum">
              <a:rPr lang="he-IL" altLang="en-US" sz="1200"/>
              <a:pPr eaLnBrk="1" hangingPunct="1"/>
              <a:t>12</a:t>
            </a:fld>
            <a:endParaRPr lang="he-IL"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1B55DF2-4E94-A9E3-4C1E-301CD22559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DC00B8B-2A89-24C6-4CED-25260CEBD7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בשקף הנוכחי ובזה שאחריו ניתן לדון בדוגמאות. </a:t>
            </a:r>
          </a:p>
          <a:p>
            <a:r>
              <a:rPr lang="he-IL" altLang="en-US"/>
              <a:t>יש להדגיש בפני התלמידים את הצורך במיקרא בחלק מהגרפים. גם בגרף עמודות וגם בגרף רציף.</a:t>
            </a:r>
          </a:p>
        </p:txBody>
      </p:sp>
      <p:sp>
        <p:nvSpPr>
          <p:cNvPr id="48132" name="Slide Number Placeholder 3">
            <a:extLst>
              <a:ext uri="{FF2B5EF4-FFF2-40B4-BE49-F238E27FC236}">
                <a16:creationId xmlns:a16="http://schemas.microsoft.com/office/drawing/2014/main" id="{37EAB237-1009-95D8-F997-8DE8ABDA0D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AF638B70-7871-4A02-B704-FEECE3613287}" type="slidenum">
              <a:rPr lang="he-IL" altLang="en-US" sz="1200"/>
              <a:pPr eaLnBrk="1" hangingPunct="1"/>
              <a:t>13</a:t>
            </a:fld>
            <a:endParaRPr lang="he-IL"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FD50CC0-FB28-5766-D02A-7FE3061401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98ADD36-899B-0275-1803-ED4A68DFD2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הגרף הזה הופיע בעיתון מעריב בתחילת חודש ספטמבר, אחרי המהפכה במצריים והמתקפה על שגרירות ישראל במצריים. אפשר לנתח את הגרף, מה ההשוואה המתוארת? מה המסקנות מתוך הגרף? מה חסר בגרף?  </a:t>
            </a:r>
          </a:p>
        </p:txBody>
      </p:sp>
      <p:sp>
        <p:nvSpPr>
          <p:cNvPr id="49156" name="Slide Number Placeholder 3">
            <a:extLst>
              <a:ext uri="{FF2B5EF4-FFF2-40B4-BE49-F238E27FC236}">
                <a16:creationId xmlns:a16="http://schemas.microsoft.com/office/drawing/2014/main" id="{C9CBF63E-DE9A-0180-9993-E80A7BAA33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7566AE97-7A6F-4E31-BA7B-CD5B8D62601B}" type="slidenum">
              <a:rPr lang="he-IL" altLang="en-US" sz="1200"/>
              <a:pPr eaLnBrk="1" hangingPunct="1"/>
              <a:t>14</a:t>
            </a:fld>
            <a:endParaRPr lang="he-IL"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92392C3-9990-569C-358C-CC9966483F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A66198E-C798-386F-9E3D-0BBE9B89BC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למה צריך לשים לב כאשר קוראים או משרטטים גרף עמודות?</a:t>
            </a:r>
          </a:p>
        </p:txBody>
      </p:sp>
      <p:sp>
        <p:nvSpPr>
          <p:cNvPr id="50180" name="Slide Number Placeholder 3">
            <a:extLst>
              <a:ext uri="{FF2B5EF4-FFF2-40B4-BE49-F238E27FC236}">
                <a16:creationId xmlns:a16="http://schemas.microsoft.com/office/drawing/2014/main" id="{5227A485-CF11-C749-B278-D3AFD4E366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0380B400-6914-4731-ACAE-0D85E2E51B0D}" type="slidenum">
              <a:rPr lang="he-IL" altLang="en-US" sz="1200"/>
              <a:pPr eaLnBrk="1" hangingPunct="1"/>
              <a:t>15</a:t>
            </a:fld>
            <a:endParaRPr lang="he-IL"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80825DD-794C-1669-5103-DB0201933E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62163F4-735B-D164-F0D9-D00FA71B8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נוהגים להשתמש בשני סוגי גרפים רציפים- סכמטי ומפורש. ניתן לקיים דיון עם התלמידים – מה לדעתכם ההבדל בין גרף סכמטי למפורש? מתי נוהגים להשתמש בכל אחד מהם?</a:t>
            </a:r>
          </a:p>
          <a:p>
            <a:r>
              <a:rPr lang="he-IL" altLang="en-US"/>
              <a:t>בכל מקרה, יש לשים לב למיומנויות הבאות שהשליטה בהן חשובה.</a:t>
            </a:r>
          </a:p>
        </p:txBody>
      </p:sp>
      <p:sp>
        <p:nvSpPr>
          <p:cNvPr id="51204" name="Slide Number Placeholder 3">
            <a:extLst>
              <a:ext uri="{FF2B5EF4-FFF2-40B4-BE49-F238E27FC236}">
                <a16:creationId xmlns:a16="http://schemas.microsoft.com/office/drawing/2014/main" id="{CFA72498-AAC2-8460-5126-79FF09CC81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E4F56C2C-8BC5-4109-BC4E-58789704239A}" type="slidenum">
              <a:rPr lang="he-IL" altLang="en-US" sz="1200"/>
              <a:pPr eaLnBrk="1" hangingPunct="1"/>
              <a:t>17</a:t>
            </a:fld>
            <a:endParaRPr lang="he-IL"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79E1BAB-A54E-E455-42E3-A5492D91C5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611E3F51-4E51-1594-DD01-443B7CD0D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אפשר לבקש מתלמידים להמליל את כל אחד מהגרפים. זו מיומנות חשובה מאוד. תלמידים נוהגים להתייחס רק למגמה כללת. לדוגמא בגרף הימני, ככל שהלחץ גדול יותר אחוז האמוניה עולה. זה לא מספק. יש ללמד את התלמידים להתיחס גם לשיפוע (אפילו במילים פשוטות): עד לחץ של 200 אטמ' בערך אחוז האמוניה המתקבלת עולה בצורה חדה ולאחר מכן, עד 100 אטמ' העליה מתונה יותר וכו'....</a:t>
            </a:r>
          </a:p>
        </p:txBody>
      </p:sp>
      <p:sp>
        <p:nvSpPr>
          <p:cNvPr id="52228" name="Slide Number Placeholder 3">
            <a:extLst>
              <a:ext uri="{FF2B5EF4-FFF2-40B4-BE49-F238E27FC236}">
                <a16:creationId xmlns:a16="http://schemas.microsoft.com/office/drawing/2014/main" id="{AB153282-0C3C-66AE-F791-CC091C8176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C4237D48-6046-453E-A642-1741554269EA}" type="slidenum">
              <a:rPr lang="he-IL" altLang="en-US" sz="1200"/>
              <a:pPr eaLnBrk="1" hangingPunct="1"/>
              <a:t>18</a:t>
            </a:fld>
            <a:endParaRPr lang="he-IL"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427932E-7932-FF0B-EC50-466DA1F5C0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7950A5B-B72E-6DCA-84B9-67C4C20CF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ייצוג חזותי הוא ייצוג של מידע שאינו מילולי. כפי שנאמר, הייצוגים החזותיים יכולים להיות מסוגים שונים. אנו נעסוק בהצגה חזותית של מידע בגרף.</a:t>
            </a:r>
          </a:p>
        </p:txBody>
      </p:sp>
      <p:sp>
        <p:nvSpPr>
          <p:cNvPr id="37892" name="Slide Number Placeholder 3">
            <a:extLst>
              <a:ext uri="{FF2B5EF4-FFF2-40B4-BE49-F238E27FC236}">
                <a16:creationId xmlns:a16="http://schemas.microsoft.com/office/drawing/2014/main" id="{A4A6CE38-AA41-271E-3EC6-4E516E978B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D50F6789-1C70-47E0-BDC2-3805819D1949}" type="slidenum">
              <a:rPr lang="he-IL" altLang="en-US" sz="1200"/>
              <a:pPr eaLnBrk="1" hangingPunct="1"/>
              <a:t>3</a:t>
            </a:fld>
            <a:endParaRPr lang="he-IL"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789CBCB-326A-A16E-62E0-F380D5E7D4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3EB6D3A-C6B5-47D3-6A3E-6DFB770E2D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השימוש בגרף לצורך הצגת מידע מאפשר אירגון נתונים רבים בצורה ויזואלית, כך שניתן בקלות יחסית לקרוא את הנתונים ולהגיע להכללות. אירגון יעיל מקל על התלמיד לעבור את השלבים עד להכללות.  </a:t>
            </a:r>
          </a:p>
        </p:txBody>
      </p:sp>
      <p:sp>
        <p:nvSpPr>
          <p:cNvPr id="38916" name="Slide Number Placeholder 3">
            <a:extLst>
              <a:ext uri="{FF2B5EF4-FFF2-40B4-BE49-F238E27FC236}">
                <a16:creationId xmlns:a16="http://schemas.microsoft.com/office/drawing/2014/main" id="{5CCCFD64-D00A-F551-988B-26776EDE7F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D595CB4A-1EAC-4677-B447-22B088CD51BB}" type="slidenum">
              <a:rPr lang="he-IL" altLang="en-US" sz="1200"/>
              <a:pPr eaLnBrk="1" hangingPunct="1"/>
              <a:t>4</a:t>
            </a:fld>
            <a:endParaRPr lang="he-IL"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C5ABE05-3C04-4C12-5764-5941594822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CD53581-DED8-3133-A203-DD12F03DC5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המיומנויות שהתלמיד צריך לרכוש בלימודיו בכימיה הן בשני היבטים: קריאה ושרטוט גרפים. ב- 1 י"ל יש להתרכז בקריאת גרף. בכיתות טובות ובכיתות מגמה רצוי להתרכז גם בשרטוט גרף. מיומנויות אלו ישדרגו את הלמידה בכלל- לקראת קטע ממאמר מדעי- שאלת האנסין ויחידת המעבדה.</a:t>
            </a:r>
          </a:p>
        </p:txBody>
      </p:sp>
      <p:sp>
        <p:nvSpPr>
          <p:cNvPr id="39940" name="Slide Number Placeholder 3">
            <a:extLst>
              <a:ext uri="{FF2B5EF4-FFF2-40B4-BE49-F238E27FC236}">
                <a16:creationId xmlns:a16="http://schemas.microsoft.com/office/drawing/2014/main" id="{E7682B54-BD54-BF97-CF44-8D3D9284E7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8421E6A0-A94F-41CA-9731-5A520A64570B}" type="slidenum">
              <a:rPr lang="he-IL" altLang="en-US" sz="1200"/>
              <a:pPr eaLnBrk="1" hangingPunct="1"/>
              <a:t>5</a:t>
            </a:fld>
            <a:endParaRPr lang="he-IL"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D87498E-2087-29B6-FB6F-90384CD3F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78C20EC5-1DB7-2D4F-F395-96AA731015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כדי לשלוט במיומנויות הקשורות להצגה גרפית עלינו להתייחס ל- 3 סוגי גרפים משני ההיבטים- קריאה ושרטוט גרפים.</a:t>
            </a:r>
          </a:p>
        </p:txBody>
      </p:sp>
      <p:sp>
        <p:nvSpPr>
          <p:cNvPr id="40964" name="Slide Number Placeholder 3">
            <a:extLst>
              <a:ext uri="{FF2B5EF4-FFF2-40B4-BE49-F238E27FC236}">
                <a16:creationId xmlns:a16="http://schemas.microsoft.com/office/drawing/2014/main" id="{0589D7E5-56DF-2D97-7BA9-2DDAC06707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826EB8FD-26B5-4307-BDC0-655DE4FBBD15}" type="slidenum">
              <a:rPr lang="he-IL" altLang="en-US" sz="1200"/>
              <a:pPr eaLnBrk="1" hangingPunct="1"/>
              <a:t>6</a:t>
            </a:fld>
            <a:endParaRPr lang="he-IL"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9621713-DE2B-F2CC-28EF-16667C01E6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EA75F14-9617-8B12-2E44-389BD3EE6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en-US"/>
              <a:t>ניתן לקיים דיון עם התלמידים ולברר מה הם יודעים על סוגי הגרפים השונים. אילו סוגי גרפים קיימים ומתן דוגמאות לסוג הגרף המתאים להצגת נתונים שונים.</a:t>
            </a:r>
          </a:p>
        </p:txBody>
      </p:sp>
      <p:sp>
        <p:nvSpPr>
          <p:cNvPr id="41988" name="Slide Number Placeholder 3">
            <a:extLst>
              <a:ext uri="{FF2B5EF4-FFF2-40B4-BE49-F238E27FC236}">
                <a16:creationId xmlns:a16="http://schemas.microsoft.com/office/drawing/2014/main" id="{64640BEC-FB99-7514-C1ED-4919C8A492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41B7EA3D-0ADC-49A4-B529-904CA8379905}" type="slidenum">
              <a:rPr lang="he-IL" altLang="en-US" sz="1200"/>
              <a:pPr eaLnBrk="1" hangingPunct="1"/>
              <a:t>7</a:t>
            </a:fld>
            <a:endParaRPr lang="he-IL"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F7A20AE-5C52-F2E6-3DCC-C9023FABA9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3775C70-A768-0DAD-DDA8-DAAC63AE96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מומלץ להתחיל בדיון בסוגיות מחיי יום יום. התלמידים מתחברים לנושאים אלו. אפשר לבקש מהתלמידים להביא חשבון סלולרי שלהם ולדון בחלק היחסי של התשלום על השיחות  בחשבון, חבילת גלישה, </a:t>
            </a:r>
            <a:r>
              <a:rPr lang="en-US" altLang="en-US">
                <a:cs typeface="Arial" panose="020B0604020202020204" pitchFamily="34" charset="0"/>
              </a:rPr>
              <a:t>SMS</a:t>
            </a:r>
            <a:r>
              <a:rPr lang="he-IL" altLang="en-US"/>
              <a:t> וכו'. אפשר להשוות בחשבון הסלולרי את התשלום בחודשים שונים. כמו כן, ניתן לבקש מהתלמידים שיביאו את חשבון החשמל. בחשבון החשמל שאנו מקבלים יש השוואה של חודשים שונים בשנה האחרונה. ניתן לדבר על צריכת החשמל הגבוהה באילו חודשים? ועוד.....</a:t>
            </a:r>
          </a:p>
        </p:txBody>
      </p:sp>
      <p:sp>
        <p:nvSpPr>
          <p:cNvPr id="43012" name="Slide Number Placeholder 3">
            <a:extLst>
              <a:ext uri="{FF2B5EF4-FFF2-40B4-BE49-F238E27FC236}">
                <a16:creationId xmlns:a16="http://schemas.microsoft.com/office/drawing/2014/main" id="{63920EE9-4347-3736-12E8-9D2102F309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08DBCCB7-C6A7-4C82-90B7-AD027B49C11D}" type="slidenum">
              <a:rPr lang="he-IL" altLang="en-US" sz="1200"/>
              <a:pPr eaLnBrk="1" hangingPunct="1"/>
              <a:t>8</a:t>
            </a:fld>
            <a:endParaRPr lang="he-IL"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DD46F6D-CBD3-2F92-C6C2-5E9E836B9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1EB175E-B0E3-FEA5-B685-073187D905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אחרי דוגמאות מחיי יום יום ומהכימיה ניתן להגיע למסקנה מתי משתמשים בגרף עוגה.</a:t>
            </a:r>
          </a:p>
        </p:txBody>
      </p:sp>
      <p:sp>
        <p:nvSpPr>
          <p:cNvPr id="44036" name="Slide Number Placeholder 3">
            <a:extLst>
              <a:ext uri="{FF2B5EF4-FFF2-40B4-BE49-F238E27FC236}">
                <a16:creationId xmlns:a16="http://schemas.microsoft.com/office/drawing/2014/main" id="{1DC6C928-B5BC-E525-FFF0-8CABE5E96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CCF585BA-BA38-4FEB-9A7A-CCF07CB306CF}" type="slidenum">
              <a:rPr lang="he-IL" altLang="en-US" sz="1200"/>
              <a:pPr eaLnBrk="1" hangingPunct="1"/>
              <a:t>9</a:t>
            </a:fld>
            <a:endParaRPr lang="he-IL"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008CDBB-6AAB-7155-AEEE-42146D28E0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4DE87F3-6EA1-C57A-AB10-5A35BAEE00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למה חשוב להתייחס כאשר מנתחים/ קוראים או משרטטים גרף עגה?</a:t>
            </a:r>
          </a:p>
          <a:p>
            <a:endParaRPr lang="he-IL" altLang="en-US"/>
          </a:p>
        </p:txBody>
      </p:sp>
      <p:sp>
        <p:nvSpPr>
          <p:cNvPr id="45060" name="Slide Number Placeholder 3">
            <a:extLst>
              <a:ext uri="{FF2B5EF4-FFF2-40B4-BE49-F238E27FC236}">
                <a16:creationId xmlns:a16="http://schemas.microsoft.com/office/drawing/2014/main" id="{281850DE-F0F3-292F-D4D1-DABE3C291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fld id="{FC2E94BC-D0C6-4713-8C11-29F3528F4637}" type="slidenum">
              <a:rPr lang="he-IL" altLang="en-US" sz="1200"/>
              <a:pPr eaLnBrk="1" hangingPunct="1"/>
              <a:t>10</a:t>
            </a:fld>
            <a:endParaRPr lang="he-IL"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AA1A303-C7FA-7CCE-76B4-4AD8564BE4A4}"/>
              </a:ext>
            </a:extLst>
          </p:cNvPr>
          <p:cNvGrpSpPr>
            <a:grpSpLocks/>
          </p:cNvGrpSpPr>
          <p:nvPr/>
        </p:nvGrpSpPr>
        <p:grpSpPr bwMode="auto">
          <a:xfrm>
            <a:off x="4716463" y="5345113"/>
            <a:ext cx="4427537" cy="1512887"/>
            <a:chOff x="2971" y="3367"/>
            <a:chExt cx="2789" cy="953"/>
          </a:xfrm>
        </p:grpSpPr>
        <p:sp>
          <p:nvSpPr>
            <p:cNvPr id="3" name="Freeform 3">
              <a:extLst>
                <a:ext uri="{FF2B5EF4-FFF2-40B4-BE49-F238E27FC236}">
                  <a16:creationId xmlns:a16="http://schemas.microsoft.com/office/drawing/2014/main" id="{1548E053-EE1A-F3A1-0A95-65A33A269F8E}"/>
                </a:ext>
              </a:extLst>
            </p:cNvPr>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he-IL"/>
            </a:p>
          </p:txBody>
        </p:sp>
        <p:sp>
          <p:nvSpPr>
            <p:cNvPr id="4" name="Freeform 4">
              <a:extLst>
                <a:ext uri="{FF2B5EF4-FFF2-40B4-BE49-F238E27FC236}">
                  <a16:creationId xmlns:a16="http://schemas.microsoft.com/office/drawing/2014/main" id="{7AA3EDBD-4110-452B-A6DC-C631EFB9B894}"/>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5" name="Freeform 5">
              <a:extLst>
                <a:ext uri="{FF2B5EF4-FFF2-40B4-BE49-F238E27FC236}">
                  <a16:creationId xmlns:a16="http://schemas.microsoft.com/office/drawing/2014/main" id="{D0E7FFE3-C30B-AEF5-1F8F-755298C31587}"/>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6" name="Freeform 6">
              <a:extLst>
                <a:ext uri="{FF2B5EF4-FFF2-40B4-BE49-F238E27FC236}">
                  <a16:creationId xmlns:a16="http://schemas.microsoft.com/office/drawing/2014/main" id="{BDFA7D8D-DA58-5F72-41E7-BC2C9A628BC9}"/>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7" name="Freeform 7">
              <a:extLst>
                <a:ext uri="{FF2B5EF4-FFF2-40B4-BE49-F238E27FC236}">
                  <a16:creationId xmlns:a16="http://schemas.microsoft.com/office/drawing/2014/main" id="{05D7921C-3AE5-1E90-54D5-46320BA9B75C}"/>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 name="Freeform 8">
              <a:extLst>
                <a:ext uri="{FF2B5EF4-FFF2-40B4-BE49-F238E27FC236}">
                  <a16:creationId xmlns:a16="http://schemas.microsoft.com/office/drawing/2014/main" id="{9721C003-E271-14DE-4A06-5CB8E1165CC0}"/>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9" name="Freeform 9">
              <a:extLst>
                <a:ext uri="{FF2B5EF4-FFF2-40B4-BE49-F238E27FC236}">
                  <a16:creationId xmlns:a16="http://schemas.microsoft.com/office/drawing/2014/main" id="{7F45DB03-CFC3-CB56-A4F9-DB183B879BAF}"/>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10" name="Freeform 10">
              <a:extLst>
                <a:ext uri="{FF2B5EF4-FFF2-40B4-BE49-F238E27FC236}">
                  <a16:creationId xmlns:a16="http://schemas.microsoft.com/office/drawing/2014/main" id="{40DE3112-0268-961C-98BB-07F3CF6A5E15}"/>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11" name="Freeform 11">
              <a:extLst>
                <a:ext uri="{FF2B5EF4-FFF2-40B4-BE49-F238E27FC236}">
                  <a16:creationId xmlns:a16="http://schemas.microsoft.com/office/drawing/2014/main" id="{C31D658E-61C4-8C4F-887D-BAF3B2B2C704}"/>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12" name="Freeform 12">
              <a:extLst>
                <a:ext uri="{FF2B5EF4-FFF2-40B4-BE49-F238E27FC236}">
                  <a16:creationId xmlns:a16="http://schemas.microsoft.com/office/drawing/2014/main" id="{B74B2F6C-FB4E-5954-F0DF-BFFF6B576999}"/>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13" name="Freeform 13">
              <a:extLst>
                <a:ext uri="{FF2B5EF4-FFF2-40B4-BE49-F238E27FC236}">
                  <a16:creationId xmlns:a16="http://schemas.microsoft.com/office/drawing/2014/main" id="{187805A1-8FEC-13C4-866D-ED9A7FB54FC3}"/>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14" name="Freeform 14">
              <a:extLst>
                <a:ext uri="{FF2B5EF4-FFF2-40B4-BE49-F238E27FC236}">
                  <a16:creationId xmlns:a16="http://schemas.microsoft.com/office/drawing/2014/main" id="{49564BF0-C81B-08CE-36FA-C4DD1F2316ED}"/>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15" name="Freeform 15">
              <a:extLst>
                <a:ext uri="{FF2B5EF4-FFF2-40B4-BE49-F238E27FC236}">
                  <a16:creationId xmlns:a16="http://schemas.microsoft.com/office/drawing/2014/main" id="{041C496C-8403-2BCB-AA1A-F5796682D1B2}"/>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16" name="Freeform 16">
              <a:extLst>
                <a:ext uri="{FF2B5EF4-FFF2-40B4-BE49-F238E27FC236}">
                  <a16:creationId xmlns:a16="http://schemas.microsoft.com/office/drawing/2014/main" id="{CCFF72BC-606C-971A-2D41-B0C09BA1BB5E}"/>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17" name="Freeform 17">
              <a:extLst>
                <a:ext uri="{FF2B5EF4-FFF2-40B4-BE49-F238E27FC236}">
                  <a16:creationId xmlns:a16="http://schemas.microsoft.com/office/drawing/2014/main" id="{621D3D41-0982-87CB-D681-AD9F49E03906}"/>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grpSp>
      <p:sp>
        <p:nvSpPr>
          <p:cNvPr id="923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he-IL"/>
              <a:t>לחץ כדי לערוך סגנון כותרת של תבנית בסיס</a:t>
            </a:r>
          </a:p>
        </p:txBody>
      </p:sp>
      <p:sp>
        <p:nvSpPr>
          <p:cNvPr id="92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he-IL"/>
              <a:t>לחץ כדי לערוך סגנון כותרת משנה של תבנית בסיס</a:t>
            </a:r>
          </a:p>
        </p:txBody>
      </p:sp>
      <p:sp>
        <p:nvSpPr>
          <p:cNvPr id="18" name="Rectangle 20">
            <a:extLst>
              <a:ext uri="{FF2B5EF4-FFF2-40B4-BE49-F238E27FC236}">
                <a16:creationId xmlns:a16="http://schemas.microsoft.com/office/drawing/2014/main" id="{DD5DDC49-8F59-5FC9-3651-67C11E733798}"/>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15BFC6D1-76E9-8737-4889-5E5BF71F3510}"/>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BD73B30C-3039-7C04-5F6E-8B5BEE63CD8B}"/>
              </a:ext>
            </a:extLst>
          </p:cNvPr>
          <p:cNvSpPr>
            <a:spLocks noGrp="1" noChangeArrowheads="1"/>
          </p:cNvSpPr>
          <p:nvPr>
            <p:ph type="sldNum" sz="quarter" idx="12"/>
          </p:nvPr>
        </p:nvSpPr>
        <p:spPr/>
        <p:txBody>
          <a:bodyPr/>
          <a:lstStyle>
            <a:lvl1pPr>
              <a:defRPr/>
            </a:lvl1pPr>
          </a:lstStyle>
          <a:p>
            <a:fld id="{412C808A-A5BC-4CE2-A01C-BF10855D71BC}" type="slidenum">
              <a:rPr lang="he-IL" altLang="en-US"/>
              <a:pPr/>
              <a:t>‹#›</a:t>
            </a:fld>
            <a:endParaRPr lang="en-US" altLang="en-US"/>
          </a:p>
        </p:txBody>
      </p:sp>
    </p:spTree>
    <p:extLst>
      <p:ext uri="{BB962C8B-B14F-4D97-AF65-F5344CB8AC3E}">
        <p14:creationId xmlns:p14="http://schemas.microsoft.com/office/powerpoint/2010/main" val="34673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a:extLst>
              <a:ext uri="{FF2B5EF4-FFF2-40B4-BE49-F238E27FC236}">
                <a16:creationId xmlns:a16="http://schemas.microsoft.com/office/drawing/2014/main" id="{64EA084F-83D1-10B2-617B-CF7133BA226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F75C6DC9-42CD-2C2E-CC62-67ADE6111A4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FB8E84B9-93FA-4969-9967-7944D812C16A}"/>
              </a:ext>
            </a:extLst>
          </p:cNvPr>
          <p:cNvSpPr>
            <a:spLocks noGrp="1" noChangeArrowheads="1"/>
          </p:cNvSpPr>
          <p:nvPr>
            <p:ph type="sldNum" sz="quarter" idx="12"/>
          </p:nvPr>
        </p:nvSpPr>
        <p:spPr/>
        <p:txBody>
          <a:bodyPr/>
          <a:lstStyle>
            <a:lvl1pPr>
              <a:defRPr/>
            </a:lvl1pPr>
          </a:lstStyle>
          <a:p>
            <a:fld id="{53D1429A-E145-4C91-AA04-1BC07F9237DC}" type="slidenum">
              <a:rPr lang="he-IL" altLang="en-US"/>
              <a:pPr/>
              <a:t>‹#›</a:t>
            </a:fld>
            <a:endParaRPr lang="en-US" altLang="en-US"/>
          </a:p>
        </p:txBody>
      </p:sp>
    </p:spTree>
    <p:extLst>
      <p:ext uri="{BB962C8B-B14F-4D97-AF65-F5344CB8AC3E}">
        <p14:creationId xmlns:p14="http://schemas.microsoft.com/office/powerpoint/2010/main" val="351827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a:extLst>
              <a:ext uri="{FF2B5EF4-FFF2-40B4-BE49-F238E27FC236}">
                <a16:creationId xmlns:a16="http://schemas.microsoft.com/office/drawing/2014/main" id="{B03832F0-ED0B-8B96-94AC-EF1BBCF1DF0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E728C1F8-AB37-48BE-C38E-CE6EFC496D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A79883F1-4DAD-5902-CBD5-456C6B0E3AD2}"/>
              </a:ext>
            </a:extLst>
          </p:cNvPr>
          <p:cNvSpPr>
            <a:spLocks noGrp="1" noChangeArrowheads="1"/>
          </p:cNvSpPr>
          <p:nvPr>
            <p:ph type="sldNum" sz="quarter" idx="12"/>
          </p:nvPr>
        </p:nvSpPr>
        <p:spPr/>
        <p:txBody>
          <a:bodyPr/>
          <a:lstStyle>
            <a:lvl1pPr>
              <a:defRPr/>
            </a:lvl1pPr>
          </a:lstStyle>
          <a:p>
            <a:fld id="{17BAEDB4-E51C-43AC-9B19-4BC717EF9A43}" type="slidenum">
              <a:rPr lang="he-IL" altLang="en-US"/>
              <a:pPr/>
              <a:t>‹#›</a:t>
            </a:fld>
            <a:endParaRPr lang="en-US" altLang="en-US"/>
          </a:p>
        </p:txBody>
      </p:sp>
    </p:spTree>
    <p:extLst>
      <p:ext uri="{BB962C8B-B14F-4D97-AF65-F5344CB8AC3E}">
        <p14:creationId xmlns:p14="http://schemas.microsoft.com/office/powerpoint/2010/main" val="395792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a:extLst>
              <a:ext uri="{FF2B5EF4-FFF2-40B4-BE49-F238E27FC236}">
                <a16:creationId xmlns:a16="http://schemas.microsoft.com/office/drawing/2014/main" id="{DEB44630-10E8-7F2A-8857-6666800C222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8B13C866-546A-9EEC-7D76-3DE6FA7668E0}"/>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0F380C8B-F0ED-FC47-A6FC-E3786FC4462E}"/>
              </a:ext>
            </a:extLst>
          </p:cNvPr>
          <p:cNvSpPr>
            <a:spLocks noGrp="1" noChangeArrowheads="1"/>
          </p:cNvSpPr>
          <p:nvPr>
            <p:ph type="sldNum" sz="quarter" idx="12"/>
          </p:nvPr>
        </p:nvSpPr>
        <p:spPr/>
        <p:txBody>
          <a:bodyPr/>
          <a:lstStyle>
            <a:lvl1pPr>
              <a:defRPr/>
            </a:lvl1pPr>
          </a:lstStyle>
          <a:p>
            <a:fld id="{04C779B5-FD61-48EB-8081-883AE33485CE}" type="slidenum">
              <a:rPr lang="he-IL" altLang="en-US"/>
              <a:pPr/>
              <a:t>‹#›</a:t>
            </a:fld>
            <a:endParaRPr lang="en-US" altLang="en-US"/>
          </a:p>
        </p:txBody>
      </p:sp>
    </p:spTree>
    <p:extLst>
      <p:ext uri="{BB962C8B-B14F-4D97-AF65-F5344CB8AC3E}">
        <p14:creationId xmlns:p14="http://schemas.microsoft.com/office/powerpoint/2010/main" val="183482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600200"/>
            <a:ext cx="8229600" cy="4530725"/>
          </a:xfrm>
        </p:spPr>
        <p:txBody>
          <a:bodyPr/>
          <a:lstStyle/>
          <a:p>
            <a:pPr lvl="0"/>
            <a:endParaRPr lang="he-IL" noProof="0"/>
          </a:p>
        </p:txBody>
      </p:sp>
      <p:sp>
        <p:nvSpPr>
          <p:cNvPr id="4" name="Rectangle 19">
            <a:extLst>
              <a:ext uri="{FF2B5EF4-FFF2-40B4-BE49-F238E27FC236}">
                <a16:creationId xmlns:a16="http://schemas.microsoft.com/office/drawing/2014/main" id="{44228945-3872-13D7-F769-68AE2961510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ECE3EFD5-9E50-B356-8469-E54D81C85FC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BFD14FFD-0969-9758-B43C-C2B3ADB89D01}"/>
              </a:ext>
            </a:extLst>
          </p:cNvPr>
          <p:cNvSpPr>
            <a:spLocks noGrp="1" noChangeArrowheads="1"/>
          </p:cNvSpPr>
          <p:nvPr>
            <p:ph type="sldNum" sz="quarter" idx="12"/>
          </p:nvPr>
        </p:nvSpPr>
        <p:spPr/>
        <p:txBody>
          <a:bodyPr/>
          <a:lstStyle>
            <a:lvl1pPr>
              <a:defRPr/>
            </a:lvl1pPr>
          </a:lstStyle>
          <a:p>
            <a:fld id="{4FD7BE71-55D4-407D-BD9A-E09657113E70}" type="slidenum">
              <a:rPr lang="he-IL" altLang="en-US"/>
              <a:pPr/>
              <a:t>‹#›</a:t>
            </a:fld>
            <a:endParaRPr lang="en-US" altLang="en-US"/>
          </a:p>
        </p:txBody>
      </p:sp>
    </p:spTree>
    <p:extLst>
      <p:ext uri="{BB962C8B-B14F-4D97-AF65-F5344CB8AC3E}">
        <p14:creationId xmlns:p14="http://schemas.microsoft.com/office/powerpoint/2010/main" val="386415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3" name="Rectangle 19">
            <a:extLst>
              <a:ext uri="{FF2B5EF4-FFF2-40B4-BE49-F238E27FC236}">
                <a16:creationId xmlns:a16="http://schemas.microsoft.com/office/drawing/2014/main" id="{E676B513-2AE3-B0A1-0C78-08B13F26F61C}"/>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93520F2F-3A70-DEF8-45CB-9C96C759FB17}"/>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9FFBDB7E-9AD1-1E97-ACC3-38FE9D193079}"/>
              </a:ext>
            </a:extLst>
          </p:cNvPr>
          <p:cNvSpPr>
            <a:spLocks noGrp="1" noChangeArrowheads="1"/>
          </p:cNvSpPr>
          <p:nvPr>
            <p:ph type="sldNum" sz="quarter" idx="12"/>
          </p:nvPr>
        </p:nvSpPr>
        <p:spPr/>
        <p:txBody>
          <a:bodyPr/>
          <a:lstStyle>
            <a:lvl1pPr>
              <a:defRPr/>
            </a:lvl1pPr>
          </a:lstStyle>
          <a:p>
            <a:fld id="{0B4DAFE6-F724-445C-83F2-6817200B9490}" type="slidenum">
              <a:rPr lang="he-IL" altLang="en-US"/>
              <a:pPr/>
              <a:t>‹#›</a:t>
            </a:fld>
            <a:endParaRPr lang="en-US" altLang="en-US"/>
          </a:p>
        </p:txBody>
      </p:sp>
    </p:spTree>
    <p:extLst>
      <p:ext uri="{BB962C8B-B14F-4D97-AF65-F5344CB8AC3E}">
        <p14:creationId xmlns:p14="http://schemas.microsoft.com/office/powerpoint/2010/main" val="153346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a:extLst>
              <a:ext uri="{FF2B5EF4-FFF2-40B4-BE49-F238E27FC236}">
                <a16:creationId xmlns:a16="http://schemas.microsoft.com/office/drawing/2014/main" id="{3F9F2767-762A-F245-0C03-C3041E0FA6F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2D93DD8F-4524-65FC-05FA-6B09E9D4C61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402615C1-2AEE-2F3A-F9FB-3640ACF84C64}"/>
              </a:ext>
            </a:extLst>
          </p:cNvPr>
          <p:cNvSpPr>
            <a:spLocks noGrp="1" noChangeArrowheads="1"/>
          </p:cNvSpPr>
          <p:nvPr>
            <p:ph type="sldNum" sz="quarter" idx="12"/>
          </p:nvPr>
        </p:nvSpPr>
        <p:spPr/>
        <p:txBody>
          <a:bodyPr/>
          <a:lstStyle>
            <a:lvl1pPr>
              <a:defRPr/>
            </a:lvl1pPr>
          </a:lstStyle>
          <a:p>
            <a:fld id="{A04E72B1-8608-464A-8979-91B6046F7956}" type="slidenum">
              <a:rPr lang="he-IL" altLang="en-US"/>
              <a:pPr/>
              <a:t>‹#›</a:t>
            </a:fld>
            <a:endParaRPr lang="en-US" altLang="en-US"/>
          </a:p>
        </p:txBody>
      </p:sp>
    </p:spTree>
    <p:extLst>
      <p:ext uri="{BB962C8B-B14F-4D97-AF65-F5344CB8AC3E}">
        <p14:creationId xmlns:p14="http://schemas.microsoft.com/office/powerpoint/2010/main" val="223802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58E7CC22-B52E-74AC-D39B-701DF6B5183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E8D85868-BF3E-4CDE-CB58-D4136F6E5C4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411CF949-764C-1E7F-5C98-C6E4489D2E52}"/>
              </a:ext>
            </a:extLst>
          </p:cNvPr>
          <p:cNvSpPr>
            <a:spLocks noGrp="1" noChangeArrowheads="1"/>
          </p:cNvSpPr>
          <p:nvPr>
            <p:ph type="sldNum" sz="quarter" idx="12"/>
          </p:nvPr>
        </p:nvSpPr>
        <p:spPr/>
        <p:txBody>
          <a:bodyPr/>
          <a:lstStyle>
            <a:lvl1pPr>
              <a:defRPr/>
            </a:lvl1pPr>
          </a:lstStyle>
          <a:p>
            <a:fld id="{0A1C8B6F-DCC1-400C-B5E9-246D0A092D8F}" type="slidenum">
              <a:rPr lang="he-IL" altLang="en-US"/>
              <a:pPr/>
              <a:t>‹#›</a:t>
            </a:fld>
            <a:endParaRPr lang="en-US" altLang="en-US"/>
          </a:p>
        </p:txBody>
      </p:sp>
    </p:spTree>
    <p:extLst>
      <p:ext uri="{BB962C8B-B14F-4D97-AF65-F5344CB8AC3E}">
        <p14:creationId xmlns:p14="http://schemas.microsoft.com/office/powerpoint/2010/main" val="199603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a:extLst>
              <a:ext uri="{FF2B5EF4-FFF2-40B4-BE49-F238E27FC236}">
                <a16:creationId xmlns:a16="http://schemas.microsoft.com/office/drawing/2014/main" id="{D3CB7CA4-F8FA-B3FD-2A21-8EF8F6DEBDD0}"/>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6E7EEC54-7037-D41F-67E1-585113DF2AC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E8954C09-A6FB-33E1-8CEE-082F0B1829CA}"/>
              </a:ext>
            </a:extLst>
          </p:cNvPr>
          <p:cNvSpPr>
            <a:spLocks noGrp="1" noChangeArrowheads="1"/>
          </p:cNvSpPr>
          <p:nvPr>
            <p:ph type="sldNum" sz="quarter" idx="12"/>
          </p:nvPr>
        </p:nvSpPr>
        <p:spPr/>
        <p:txBody>
          <a:bodyPr/>
          <a:lstStyle>
            <a:lvl1pPr>
              <a:defRPr/>
            </a:lvl1pPr>
          </a:lstStyle>
          <a:p>
            <a:fld id="{A721201D-FFEA-4FF0-8FDD-B4F333C4559F}" type="slidenum">
              <a:rPr lang="he-IL" altLang="en-US"/>
              <a:pPr/>
              <a:t>‹#›</a:t>
            </a:fld>
            <a:endParaRPr lang="en-US" altLang="en-US"/>
          </a:p>
        </p:txBody>
      </p:sp>
    </p:spTree>
    <p:extLst>
      <p:ext uri="{BB962C8B-B14F-4D97-AF65-F5344CB8AC3E}">
        <p14:creationId xmlns:p14="http://schemas.microsoft.com/office/powerpoint/2010/main" val="58973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19">
            <a:extLst>
              <a:ext uri="{FF2B5EF4-FFF2-40B4-BE49-F238E27FC236}">
                <a16:creationId xmlns:a16="http://schemas.microsoft.com/office/drawing/2014/main" id="{15D3FFEB-1CF4-DEC4-36D9-D7CCD452AC73}"/>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820B81B6-3122-27EF-F485-292B12C6A131}"/>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CDE12473-81E6-52C8-0120-1443520A6D5F}"/>
              </a:ext>
            </a:extLst>
          </p:cNvPr>
          <p:cNvSpPr>
            <a:spLocks noGrp="1" noChangeArrowheads="1"/>
          </p:cNvSpPr>
          <p:nvPr>
            <p:ph type="sldNum" sz="quarter" idx="12"/>
          </p:nvPr>
        </p:nvSpPr>
        <p:spPr/>
        <p:txBody>
          <a:bodyPr/>
          <a:lstStyle>
            <a:lvl1pPr>
              <a:defRPr/>
            </a:lvl1pPr>
          </a:lstStyle>
          <a:p>
            <a:fld id="{A03C32A7-5227-4290-9203-318C18CEAB60}" type="slidenum">
              <a:rPr lang="he-IL" altLang="en-US"/>
              <a:pPr/>
              <a:t>‹#›</a:t>
            </a:fld>
            <a:endParaRPr lang="en-US" altLang="en-US"/>
          </a:p>
        </p:txBody>
      </p:sp>
    </p:spTree>
    <p:extLst>
      <p:ext uri="{BB962C8B-B14F-4D97-AF65-F5344CB8AC3E}">
        <p14:creationId xmlns:p14="http://schemas.microsoft.com/office/powerpoint/2010/main" val="189184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19">
            <a:extLst>
              <a:ext uri="{FF2B5EF4-FFF2-40B4-BE49-F238E27FC236}">
                <a16:creationId xmlns:a16="http://schemas.microsoft.com/office/drawing/2014/main" id="{3C093572-6A43-820A-71B9-A9824BC3313C}"/>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362F6E87-6EE8-6964-FA04-E7F71ADC2EFD}"/>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9956562E-1EA7-F6A7-5F17-8E0C11CB047F}"/>
              </a:ext>
            </a:extLst>
          </p:cNvPr>
          <p:cNvSpPr>
            <a:spLocks noGrp="1" noChangeArrowheads="1"/>
          </p:cNvSpPr>
          <p:nvPr>
            <p:ph type="sldNum" sz="quarter" idx="12"/>
          </p:nvPr>
        </p:nvSpPr>
        <p:spPr/>
        <p:txBody>
          <a:bodyPr/>
          <a:lstStyle>
            <a:lvl1pPr>
              <a:defRPr/>
            </a:lvl1pPr>
          </a:lstStyle>
          <a:p>
            <a:fld id="{EBA80900-62AD-4CF4-96A9-117A20B4E7F9}" type="slidenum">
              <a:rPr lang="he-IL" altLang="en-US"/>
              <a:pPr/>
              <a:t>‹#›</a:t>
            </a:fld>
            <a:endParaRPr lang="en-US" altLang="en-US"/>
          </a:p>
        </p:txBody>
      </p:sp>
    </p:spTree>
    <p:extLst>
      <p:ext uri="{BB962C8B-B14F-4D97-AF65-F5344CB8AC3E}">
        <p14:creationId xmlns:p14="http://schemas.microsoft.com/office/powerpoint/2010/main" val="406474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FB4BD8A0-D69E-4714-BE52-44639937CF4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467B45FC-7AC1-9137-739D-952A0D14B698}"/>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6B80125E-68A2-2C01-8F37-A06981C68671}"/>
              </a:ext>
            </a:extLst>
          </p:cNvPr>
          <p:cNvSpPr>
            <a:spLocks noGrp="1" noChangeArrowheads="1"/>
          </p:cNvSpPr>
          <p:nvPr>
            <p:ph type="sldNum" sz="quarter" idx="12"/>
          </p:nvPr>
        </p:nvSpPr>
        <p:spPr/>
        <p:txBody>
          <a:bodyPr/>
          <a:lstStyle>
            <a:lvl1pPr>
              <a:defRPr/>
            </a:lvl1pPr>
          </a:lstStyle>
          <a:p>
            <a:fld id="{34CBB63A-31E0-4495-98BB-A10DD696BDE3}" type="slidenum">
              <a:rPr lang="he-IL" altLang="en-US"/>
              <a:pPr/>
              <a:t>‹#›</a:t>
            </a:fld>
            <a:endParaRPr lang="en-US" altLang="en-US"/>
          </a:p>
        </p:txBody>
      </p:sp>
    </p:spTree>
    <p:extLst>
      <p:ext uri="{BB962C8B-B14F-4D97-AF65-F5344CB8AC3E}">
        <p14:creationId xmlns:p14="http://schemas.microsoft.com/office/powerpoint/2010/main" val="162164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A7583AC9-20E0-4AD0-CEB3-52767E8DF164}"/>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1FB6C9FF-9F9C-6CB1-105F-5D0559367D0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AB9A3DF0-44E7-402B-FDE7-2935171C7AF8}"/>
              </a:ext>
            </a:extLst>
          </p:cNvPr>
          <p:cNvSpPr>
            <a:spLocks noGrp="1" noChangeArrowheads="1"/>
          </p:cNvSpPr>
          <p:nvPr>
            <p:ph type="sldNum" sz="quarter" idx="12"/>
          </p:nvPr>
        </p:nvSpPr>
        <p:spPr/>
        <p:txBody>
          <a:bodyPr/>
          <a:lstStyle>
            <a:lvl1pPr>
              <a:defRPr/>
            </a:lvl1pPr>
          </a:lstStyle>
          <a:p>
            <a:fld id="{E1087BF1-DE8C-4F45-A41D-1560AB259AE0}" type="slidenum">
              <a:rPr lang="he-IL" altLang="en-US"/>
              <a:pPr/>
              <a:t>‹#›</a:t>
            </a:fld>
            <a:endParaRPr lang="en-US" altLang="en-US"/>
          </a:p>
        </p:txBody>
      </p:sp>
    </p:spTree>
    <p:extLst>
      <p:ext uri="{BB962C8B-B14F-4D97-AF65-F5344CB8AC3E}">
        <p14:creationId xmlns:p14="http://schemas.microsoft.com/office/powerpoint/2010/main" val="308196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784A3F24-A919-60E9-8ACD-80C33C8244C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51AA2C21-E8B4-60E7-AC36-9E31614609E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220E49EA-C022-1FB3-2B8E-00EC1911ED6F}"/>
              </a:ext>
            </a:extLst>
          </p:cNvPr>
          <p:cNvSpPr>
            <a:spLocks noGrp="1" noChangeArrowheads="1"/>
          </p:cNvSpPr>
          <p:nvPr>
            <p:ph type="sldNum" sz="quarter" idx="12"/>
          </p:nvPr>
        </p:nvSpPr>
        <p:spPr/>
        <p:txBody>
          <a:bodyPr/>
          <a:lstStyle>
            <a:lvl1pPr>
              <a:defRPr/>
            </a:lvl1pPr>
          </a:lstStyle>
          <a:p>
            <a:fld id="{CC7E9BB4-6846-4696-9398-0B01768B48A0}" type="slidenum">
              <a:rPr lang="he-IL" altLang="en-US"/>
              <a:pPr/>
              <a:t>‹#›</a:t>
            </a:fld>
            <a:endParaRPr lang="en-US" altLang="en-US"/>
          </a:p>
        </p:txBody>
      </p:sp>
    </p:spTree>
    <p:extLst>
      <p:ext uri="{BB962C8B-B14F-4D97-AF65-F5344CB8AC3E}">
        <p14:creationId xmlns:p14="http://schemas.microsoft.com/office/powerpoint/2010/main" val="418520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C43A5236-4E26-6552-7665-695690E582B1}"/>
              </a:ext>
            </a:extLst>
          </p:cNvPr>
          <p:cNvGrpSpPr>
            <a:grpSpLocks/>
          </p:cNvGrpSpPr>
          <p:nvPr/>
        </p:nvGrpSpPr>
        <p:grpSpPr bwMode="auto">
          <a:xfrm>
            <a:off x="4716463" y="5345113"/>
            <a:ext cx="4427537" cy="1512887"/>
            <a:chOff x="2971" y="3367"/>
            <a:chExt cx="2789" cy="953"/>
          </a:xfrm>
        </p:grpSpPr>
        <p:sp>
          <p:nvSpPr>
            <p:cNvPr id="1032" name="Freeform 3">
              <a:extLst>
                <a:ext uri="{FF2B5EF4-FFF2-40B4-BE49-F238E27FC236}">
                  <a16:creationId xmlns:a16="http://schemas.microsoft.com/office/drawing/2014/main" id="{FE7D0B96-8893-A0B5-5E46-D7CA22506ADC}"/>
                </a:ext>
              </a:extLst>
            </p:cNvPr>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he-IL"/>
            </a:p>
          </p:txBody>
        </p:sp>
        <p:sp>
          <p:nvSpPr>
            <p:cNvPr id="8196" name="Freeform 4">
              <a:extLst>
                <a:ext uri="{FF2B5EF4-FFF2-40B4-BE49-F238E27FC236}">
                  <a16:creationId xmlns:a16="http://schemas.microsoft.com/office/drawing/2014/main" id="{064C6CDC-CE78-0A2D-1DFD-423AC9EF0129}"/>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197" name="Freeform 5">
              <a:extLst>
                <a:ext uri="{FF2B5EF4-FFF2-40B4-BE49-F238E27FC236}">
                  <a16:creationId xmlns:a16="http://schemas.microsoft.com/office/drawing/2014/main" id="{00D8D873-32D2-EE69-4C7D-BD00FCCFAACB}"/>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198" name="Freeform 6">
              <a:extLst>
                <a:ext uri="{FF2B5EF4-FFF2-40B4-BE49-F238E27FC236}">
                  <a16:creationId xmlns:a16="http://schemas.microsoft.com/office/drawing/2014/main" id="{1F22CA33-5AE8-6597-F927-C524C5E25A24}"/>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199" name="Freeform 7">
              <a:extLst>
                <a:ext uri="{FF2B5EF4-FFF2-40B4-BE49-F238E27FC236}">
                  <a16:creationId xmlns:a16="http://schemas.microsoft.com/office/drawing/2014/main" id="{9913F07E-1320-D205-A7F5-63A5D04E0469}"/>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0" name="Freeform 8">
              <a:extLst>
                <a:ext uri="{FF2B5EF4-FFF2-40B4-BE49-F238E27FC236}">
                  <a16:creationId xmlns:a16="http://schemas.microsoft.com/office/drawing/2014/main" id="{1BBCEFDA-E3BA-A1CE-7DD7-D6C41C64C018}"/>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1" name="Freeform 9">
              <a:extLst>
                <a:ext uri="{FF2B5EF4-FFF2-40B4-BE49-F238E27FC236}">
                  <a16:creationId xmlns:a16="http://schemas.microsoft.com/office/drawing/2014/main" id="{3C673CB0-3227-1F6B-6411-91DBF504D047}"/>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2" name="Freeform 10">
              <a:extLst>
                <a:ext uri="{FF2B5EF4-FFF2-40B4-BE49-F238E27FC236}">
                  <a16:creationId xmlns:a16="http://schemas.microsoft.com/office/drawing/2014/main" id="{63FF0338-884F-0060-FB5C-C7DA99EF733A}"/>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3" name="Freeform 11">
              <a:extLst>
                <a:ext uri="{FF2B5EF4-FFF2-40B4-BE49-F238E27FC236}">
                  <a16:creationId xmlns:a16="http://schemas.microsoft.com/office/drawing/2014/main" id="{042B2596-A2EB-45DD-1DC9-FE31BE4A905B}"/>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4" name="Freeform 12">
              <a:extLst>
                <a:ext uri="{FF2B5EF4-FFF2-40B4-BE49-F238E27FC236}">
                  <a16:creationId xmlns:a16="http://schemas.microsoft.com/office/drawing/2014/main" id="{733136C3-E312-484F-2ECE-A6E825589D3D}"/>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5" name="Freeform 13">
              <a:extLst>
                <a:ext uri="{FF2B5EF4-FFF2-40B4-BE49-F238E27FC236}">
                  <a16:creationId xmlns:a16="http://schemas.microsoft.com/office/drawing/2014/main" id="{759425B7-D868-142E-1A76-96DB2B3CD698}"/>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6" name="Freeform 14">
              <a:extLst>
                <a:ext uri="{FF2B5EF4-FFF2-40B4-BE49-F238E27FC236}">
                  <a16:creationId xmlns:a16="http://schemas.microsoft.com/office/drawing/2014/main" id="{3776B7E1-F312-AAB3-EACB-B0EA53E54603}"/>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7" name="Freeform 15">
              <a:extLst>
                <a:ext uri="{FF2B5EF4-FFF2-40B4-BE49-F238E27FC236}">
                  <a16:creationId xmlns:a16="http://schemas.microsoft.com/office/drawing/2014/main" id="{C7198EA7-D320-C3CD-C103-5CC04B0745AC}"/>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8" name="Freeform 16">
              <a:extLst>
                <a:ext uri="{FF2B5EF4-FFF2-40B4-BE49-F238E27FC236}">
                  <a16:creationId xmlns:a16="http://schemas.microsoft.com/office/drawing/2014/main" id="{D85EADF0-A731-7DC3-8128-677141B72247}"/>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sp>
          <p:nvSpPr>
            <p:cNvPr id="8209" name="Freeform 17">
              <a:extLst>
                <a:ext uri="{FF2B5EF4-FFF2-40B4-BE49-F238E27FC236}">
                  <a16:creationId xmlns:a16="http://schemas.microsoft.com/office/drawing/2014/main" id="{824B8804-FE9A-270E-71CA-FD044EB4010D}"/>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he-IL"/>
            </a:p>
          </p:txBody>
        </p:sp>
      </p:grpSp>
      <p:sp>
        <p:nvSpPr>
          <p:cNvPr id="8210" name="Rectangle 18">
            <a:extLst>
              <a:ext uri="{FF2B5EF4-FFF2-40B4-BE49-F238E27FC236}">
                <a16:creationId xmlns:a16="http://schemas.microsoft.com/office/drawing/2014/main" id="{43AA5B19-F2B3-B4AA-9182-BA81C2A85EC0}"/>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e-IL"/>
              <a:t>לחץ כדי לערוך סגנון כותרת של תבנית בסיס</a:t>
            </a:r>
          </a:p>
        </p:txBody>
      </p:sp>
      <p:sp>
        <p:nvSpPr>
          <p:cNvPr id="8211" name="Rectangle 19">
            <a:extLst>
              <a:ext uri="{FF2B5EF4-FFF2-40B4-BE49-F238E27FC236}">
                <a16:creationId xmlns:a16="http://schemas.microsoft.com/office/drawing/2014/main" id="{A9159FDD-5194-40A0-E56E-D300AE1C72F9}"/>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defRPr>
            </a:lvl1pPr>
          </a:lstStyle>
          <a:p>
            <a:pPr>
              <a:defRPr/>
            </a:pPr>
            <a:endParaRPr lang="en-US"/>
          </a:p>
        </p:txBody>
      </p:sp>
      <p:sp>
        <p:nvSpPr>
          <p:cNvPr id="8212" name="Rectangle 20">
            <a:extLst>
              <a:ext uri="{FF2B5EF4-FFF2-40B4-BE49-F238E27FC236}">
                <a16:creationId xmlns:a16="http://schemas.microsoft.com/office/drawing/2014/main" id="{C27F209E-7E4B-7098-A3D7-680C1D636E6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defRPr>
            </a:lvl1pPr>
          </a:lstStyle>
          <a:p>
            <a:pPr>
              <a:defRPr/>
            </a:pPr>
            <a:endParaRPr lang="en-US"/>
          </a:p>
        </p:txBody>
      </p:sp>
      <p:sp>
        <p:nvSpPr>
          <p:cNvPr id="8213" name="Rectangle 21">
            <a:extLst>
              <a:ext uri="{FF2B5EF4-FFF2-40B4-BE49-F238E27FC236}">
                <a16:creationId xmlns:a16="http://schemas.microsoft.com/office/drawing/2014/main" id="{F5733794-DA76-30E5-29D5-A2C3EB88F484}"/>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fld id="{6D2D070D-A0A3-43AF-880F-912B4074596D}" type="slidenum">
              <a:rPr lang="he-IL" altLang="en-US"/>
              <a:pPr/>
              <a:t>‹#›</a:t>
            </a:fld>
            <a:endParaRPr lang="en-US" altLang="en-US"/>
          </a:p>
        </p:txBody>
      </p:sp>
      <p:sp>
        <p:nvSpPr>
          <p:cNvPr id="8214" name="Rectangle 22">
            <a:extLst>
              <a:ext uri="{FF2B5EF4-FFF2-40B4-BE49-F238E27FC236}">
                <a16:creationId xmlns:a16="http://schemas.microsoft.com/office/drawing/2014/main" id="{19F636FF-385A-2AD0-2669-C9019A098BA7}"/>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cSld>
  <p:clrMap bg1="dk1" tx1="lt1" bg2="dk2"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il/imgres?imgurl=http://comps.fotosearch.com/comp/LIF/LIF118/SA703063.jpg&amp;imgrefurl=http://www.fotosearch.co.il/LIF118/sa703063/&amp;h=320&amp;w=218&amp;sz=32&amp;tbnid=OXRIdG9yCiUVVM:&amp;tbnh=118&amp;tbnw=80&amp;prev=/search%3Fq%3D%25D7%25A6%25D7%2599%25D7%2595%25D7%25A8%2B%25D7%2597%25D7%25AA%25D7%259A%26tbm%3Disch%26tbo%3Du&amp;zoom=1&amp;q=%D7%A6%D7%99%D7%95%D7%A8+%D7%97%D7%AA%D7%9A&amp;hl=iw&amp;usg=__zckmzO4msOrKYBsffutSvXhDmOI=&amp;sa=X&amp;ei=Rul2TtqcIsKG4gTGhtTDDQ&amp;ved=0CBAQ9QEwA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advsofteng.com/gallery_pi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87BE-71AC-9AD0-4DC8-187EE4033033}"/>
              </a:ext>
            </a:extLst>
          </p:cNvPr>
          <p:cNvSpPr>
            <a:spLocks noGrp="1"/>
          </p:cNvSpPr>
          <p:nvPr>
            <p:ph type="ctrTitle" sz="quarter"/>
          </p:nvPr>
        </p:nvSpPr>
        <p:spPr/>
        <p:txBody>
          <a:bodyPr/>
          <a:lstStyle/>
          <a:p>
            <a:pPr eaLnBrk="1" hangingPunct="1">
              <a:defRPr/>
            </a:pPr>
            <a:r>
              <a:rPr lang="he-IL" dirty="0"/>
              <a:t>ייצוגים חזותיים</a:t>
            </a:r>
            <a:br>
              <a:rPr lang="he-IL" dirty="0"/>
            </a:br>
            <a:r>
              <a:rPr lang="he-IL" dirty="0"/>
              <a:t>גרפים</a:t>
            </a:r>
          </a:p>
        </p:txBody>
      </p:sp>
      <p:sp>
        <p:nvSpPr>
          <p:cNvPr id="19459" name="Text Box 4">
            <a:extLst>
              <a:ext uri="{FF2B5EF4-FFF2-40B4-BE49-F238E27FC236}">
                <a16:creationId xmlns:a16="http://schemas.microsoft.com/office/drawing/2014/main" id="{ADC439FA-DB2C-2BA2-80A3-2BD67785ABBD}"/>
              </a:ext>
              <a:ext uri="{C183D7F6-B498-43B3-948B-1728B52AA6E4}">
                <adec:decorative xmlns:adec="http://schemas.microsoft.com/office/drawing/2017/decorative" val="1"/>
              </a:ext>
            </a:extLst>
          </p:cNvPr>
          <p:cNvSpPr txBox="1">
            <a:spLocks noChangeArrowheads="1"/>
          </p:cNvSpPr>
          <p:nvPr/>
        </p:nvSpPr>
        <p:spPr bwMode="auto">
          <a:xfrm>
            <a:off x="642938" y="4572000"/>
            <a:ext cx="51038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FFC000"/>
                </a:solidFill>
              </a:rPr>
              <a:t>שרה אקונס</a:t>
            </a:r>
          </a:p>
          <a:p>
            <a:pPr algn="ctr" eaLnBrk="1" hangingPunct="1"/>
            <a:r>
              <a:rPr lang="he-IL" altLang="en-US" sz="2400" b="1">
                <a:solidFill>
                  <a:srgbClr val="FFC000"/>
                </a:solidFill>
              </a:rPr>
              <a:t>קורס מתוקשב להקניית אוריינות כימית - תשע"ב </a:t>
            </a:r>
          </a:p>
          <a:p>
            <a:pPr algn="ctr" eaLnBrk="1" hangingPunct="1"/>
            <a:r>
              <a:rPr lang="he-IL" altLang="en-US" sz="2400" b="1">
                <a:solidFill>
                  <a:srgbClr val="FFC000"/>
                </a:solidFill>
              </a:rPr>
              <a:t>מרכז המורים לכימיה</a:t>
            </a:r>
          </a:p>
          <a:p>
            <a:pPr algn="ctr" eaLnBrk="1" hangingPunct="1"/>
            <a:r>
              <a:rPr lang="he-IL" altLang="en-US" sz="2400" b="1">
                <a:solidFill>
                  <a:srgbClr val="FFC000"/>
                </a:solidFill>
              </a:rPr>
              <a:t>מכון ויצמן למדע</a:t>
            </a:r>
            <a:endParaRPr lang="en-US" altLang="en-US" sz="2400" b="1">
              <a:solidFill>
                <a:srgbClr val="FFC000"/>
              </a:solidFill>
              <a:sym typeface="Symbol" panose="05050102010706020507" pitchFamily="18" charset="2"/>
            </a:endParaRPr>
          </a:p>
        </p:txBody>
      </p:sp>
      <p:pic>
        <p:nvPicPr>
          <p:cNvPr id="19460" name="Picture 5">
            <a:extLst>
              <a:ext uri="{FF2B5EF4-FFF2-40B4-BE49-F238E27FC236}">
                <a16:creationId xmlns:a16="http://schemas.microsoft.com/office/drawing/2014/main" id="{2BA92158-D042-1A24-B8AF-ADAB48CBE36C}"/>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2188" y="4857750"/>
            <a:ext cx="21986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a:extLst>
              <a:ext uri="{FF2B5EF4-FFF2-40B4-BE49-F238E27FC236}">
                <a16:creationId xmlns:a16="http://schemas.microsoft.com/office/drawing/2014/main" id="{FB592CB6-3610-0B9C-651C-D391735EE6C9}"/>
              </a:ext>
              <a:ext uri="{C183D7F6-B498-43B3-948B-1728B52AA6E4}">
                <adec:decorative xmlns:adec="http://schemas.microsoft.com/office/drawing/2017/decorative" val="1"/>
              </a:ext>
            </a:extLst>
          </p:cNvPr>
          <p:cNvSpPr txBox="1">
            <a:spLocks noChangeArrowheads="1"/>
          </p:cNvSpPr>
          <p:nvPr/>
        </p:nvSpPr>
        <p:spPr bwMode="auto">
          <a:xfrm>
            <a:off x="6929438" y="5572125"/>
            <a:ext cx="500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he-IL" altLang="en-US" sz="2800" b="1">
                <a:solidFill>
                  <a:srgbClr val="FFC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00" name="Text Box 7">
            <a:extLst>
              <a:ext uri="{FF2B5EF4-FFF2-40B4-BE49-F238E27FC236}">
                <a16:creationId xmlns:a16="http://schemas.microsoft.com/office/drawing/2014/main" id="{801D2688-5CA8-90B5-F212-ECD362E6C524}"/>
              </a:ext>
            </a:extLst>
          </p:cNvPr>
          <p:cNvSpPr txBox="1">
            <a:spLocks noGrp="1" noChangeArrowheads="1"/>
          </p:cNvSpPr>
          <p:nvPr>
            <p:ph type="title" idx="4294967295"/>
          </p:nvPr>
        </p:nvSpPr>
        <p:spPr bwMode="auto">
          <a:xfrm>
            <a:off x="3335337" y="390579"/>
            <a:ext cx="2857500" cy="1014359"/>
          </a:xfrm>
          <a:prstGeom prst="rect">
            <a:avLst/>
          </a:prstGeom>
          <a:solidFill>
            <a:srgbClr val="FFFF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400" b="1" i="0" u="none" strike="noStrike" kern="1200" cap="none" spc="0" normalizeH="0" baseline="0" noProof="0" dirty="0">
                <a:ln>
                  <a:noFill/>
                </a:ln>
                <a:solidFill>
                  <a:srgbClr val="993300"/>
                </a:solidFill>
                <a:effectLst/>
                <a:uLnTx/>
                <a:uFillTx/>
                <a:latin typeface="Arial" panose="020B0604020202020204" pitchFamily="34" charset="0"/>
                <a:ea typeface="+mn-ea"/>
                <a:cs typeface="Arial" panose="020B0604020202020204" pitchFamily="34" charset="0"/>
              </a:rPr>
              <a:t>קריאה ושרטוט</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400" b="1" i="0" u="none" strike="noStrike" kern="1200" cap="none" spc="0" normalizeH="0" baseline="0" noProof="0" dirty="0">
                <a:ln>
                  <a:noFill/>
                </a:ln>
                <a:solidFill>
                  <a:srgbClr val="993300"/>
                </a:solidFill>
                <a:effectLst/>
                <a:uLnTx/>
                <a:uFillTx/>
                <a:latin typeface="Arial" panose="020B0604020202020204" pitchFamily="34" charset="0"/>
                <a:ea typeface="+mn-ea"/>
                <a:cs typeface="Arial" panose="020B0604020202020204" pitchFamily="34" charset="0"/>
              </a:rPr>
              <a:t> גרף</a:t>
            </a:r>
            <a:endParaRPr kumimoji="0" lang="en-US" altLang="en-US" sz="2400" b="1" i="0" u="none" strike="noStrike" kern="1200" cap="none" spc="0" normalizeH="0" baseline="0" noProof="0" dirty="0">
              <a:ln>
                <a:noFill/>
              </a:ln>
              <a:solidFill>
                <a:srgbClr val="993300"/>
              </a:solidFill>
              <a:effectLst/>
              <a:uLnTx/>
              <a:uFillTx/>
              <a:latin typeface="Arial" panose="020B0604020202020204" pitchFamily="34" charset="0"/>
              <a:ea typeface="+mn-ea"/>
              <a:cs typeface="Arial" panose="020B0604020202020204" pitchFamily="34" charset="0"/>
            </a:endParaRPr>
          </a:p>
        </p:txBody>
      </p:sp>
      <p:sp>
        <p:nvSpPr>
          <p:cNvPr id="28675" name="Text Box 8">
            <a:extLst>
              <a:ext uri="{FF2B5EF4-FFF2-40B4-BE49-F238E27FC236}">
                <a16:creationId xmlns:a16="http://schemas.microsoft.com/office/drawing/2014/main" id="{25D3284C-D555-5612-C9BC-1DDB4F3FB602}"/>
              </a:ext>
              <a:ext uri="{C183D7F6-B498-43B3-948B-1728B52AA6E4}">
                <adec:decorative xmlns:adec="http://schemas.microsoft.com/office/drawing/2017/decorative" val="1"/>
              </a:ext>
            </a:extLst>
          </p:cNvPr>
          <p:cNvSpPr txBox="1">
            <a:spLocks noChangeArrowheads="1"/>
          </p:cNvSpPr>
          <p:nvPr/>
        </p:nvSpPr>
        <p:spPr bwMode="auto">
          <a:xfrm>
            <a:off x="3563938" y="1773238"/>
            <a:ext cx="2303462" cy="528637"/>
          </a:xfrm>
          <a:prstGeom prst="rect">
            <a:avLst/>
          </a:prstGeom>
          <a:solidFill>
            <a:srgbClr val="FF9999"/>
          </a:solidFill>
          <a:ln w="9525">
            <a:solidFill>
              <a:schemeClr val="tx1"/>
            </a:solidFill>
            <a:miter lim="800000"/>
            <a:headEnd/>
            <a:tailEnd/>
          </a:ln>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000000"/>
                </a:solidFill>
                <a:latin typeface="Arial" panose="020B0604020202020204" pitchFamily="34" charset="0"/>
              </a:rPr>
              <a:t>סוגי גרפים</a:t>
            </a:r>
            <a:endParaRPr lang="en-US" altLang="en-US" sz="2800" b="1">
              <a:solidFill>
                <a:srgbClr val="000000"/>
              </a:solidFill>
              <a:latin typeface="Arial" panose="020B0604020202020204" pitchFamily="34" charset="0"/>
            </a:endParaRPr>
          </a:p>
        </p:txBody>
      </p:sp>
      <p:sp>
        <p:nvSpPr>
          <p:cNvPr id="12292" name="Rectangle 9">
            <a:extLst>
              <a:ext uri="{FF2B5EF4-FFF2-40B4-BE49-F238E27FC236}">
                <a16:creationId xmlns:a16="http://schemas.microsoft.com/office/drawing/2014/main" id="{6BBE1829-0615-5F39-DBEB-77ACF8C15F3C}"/>
              </a:ext>
              <a:ext uri="{C183D7F6-B498-43B3-948B-1728B52AA6E4}">
                <adec:decorative xmlns:adec="http://schemas.microsoft.com/office/drawing/2017/decorative" val="1"/>
              </a:ext>
            </a:extLst>
          </p:cNvPr>
          <p:cNvSpPr>
            <a:spLocks noChangeArrowheads="1"/>
          </p:cNvSpPr>
          <p:nvPr/>
        </p:nvSpPr>
        <p:spPr bwMode="auto">
          <a:xfrm>
            <a:off x="4211638" y="3789363"/>
            <a:ext cx="1276350" cy="436562"/>
          </a:xfrm>
          <a:prstGeom prst="rect">
            <a:avLst/>
          </a:prstGeom>
          <a:solidFill>
            <a:srgbClr val="FF9999"/>
          </a:solidFill>
          <a:ln w="9525">
            <a:solidFill>
              <a:schemeClr val="tx1"/>
            </a:solidFill>
            <a:miter lim="800000"/>
            <a:headEnd/>
            <a:tailEnd/>
          </a:ln>
        </p:spPr>
        <p:txBody>
          <a:bodyPr lIns="0" tIns="0" rIns="0" bIns="0">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800" b="1">
                <a:solidFill>
                  <a:srgbClr val="000000"/>
                </a:solidFill>
                <a:latin typeface="Arial" panose="020B0604020202020204" pitchFamily="34" charset="0"/>
              </a:rPr>
              <a:t>עמודות</a:t>
            </a:r>
            <a:endParaRPr lang="he-IL" altLang="en-US" sz="4000" b="1">
              <a:solidFill>
                <a:srgbClr val="000000"/>
              </a:solidFill>
              <a:latin typeface="Arial" panose="020B0604020202020204" pitchFamily="34" charset="0"/>
            </a:endParaRPr>
          </a:p>
        </p:txBody>
      </p:sp>
      <p:sp>
        <p:nvSpPr>
          <p:cNvPr id="12293" name="Rectangle 10">
            <a:extLst>
              <a:ext uri="{FF2B5EF4-FFF2-40B4-BE49-F238E27FC236}">
                <a16:creationId xmlns:a16="http://schemas.microsoft.com/office/drawing/2014/main" id="{41E23ACC-2BB0-4583-BF55-DE7F8A2F548D}"/>
              </a:ext>
              <a:ext uri="{C183D7F6-B498-43B3-948B-1728B52AA6E4}">
                <adec:decorative xmlns:adec="http://schemas.microsoft.com/office/drawing/2017/decorative" val="1"/>
              </a:ext>
            </a:extLst>
          </p:cNvPr>
          <p:cNvSpPr>
            <a:spLocks noChangeArrowheads="1"/>
          </p:cNvSpPr>
          <p:nvPr/>
        </p:nvSpPr>
        <p:spPr bwMode="auto">
          <a:xfrm>
            <a:off x="6659563" y="3789363"/>
            <a:ext cx="1276350" cy="436562"/>
          </a:xfrm>
          <a:prstGeom prst="rect">
            <a:avLst/>
          </a:prstGeom>
          <a:solidFill>
            <a:srgbClr val="FF9999"/>
          </a:solidFill>
          <a:ln w="9525">
            <a:solidFill>
              <a:schemeClr val="tx1"/>
            </a:solidFill>
            <a:miter lim="800000"/>
            <a:headEnd/>
            <a:tailEnd/>
          </a:ln>
        </p:spPr>
        <p:txBody>
          <a:bodyPr lIns="0" tIns="0" rIns="0" bIns="0">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800" b="1">
                <a:solidFill>
                  <a:srgbClr val="000000"/>
                </a:solidFill>
                <a:latin typeface="Arial" panose="020B0604020202020204" pitchFamily="34" charset="0"/>
              </a:rPr>
              <a:t>רציף</a:t>
            </a:r>
            <a:endParaRPr lang="he-IL" altLang="en-US" sz="4000" b="1">
              <a:solidFill>
                <a:srgbClr val="000000"/>
              </a:solidFill>
              <a:latin typeface="Arial" panose="020B0604020202020204" pitchFamily="34" charset="0"/>
            </a:endParaRPr>
          </a:p>
        </p:txBody>
      </p:sp>
      <p:sp>
        <p:nvSpPr>
          <p:cNvPr id="28678" name="Line 11">
            <a:extLst>
              <a:ext uri="{FF2B5EF4-FFF2-40B4-BE49-F238E27FC236}">
                <a16:creationId xmlns:a16="http://schemas.microsoft.com/office/drawing/2014/main" id="{3C12756B-E952-1ACD-22C4-E9675CCDE83B}"/>
              </a:ext>
              <a:ext uri="{C183D7F6-B498-43B3-948B-1728B52AA6E4}">
                <adec:decorative xmlns:adec="http://schemas.microsoft.com/office/drawing/2017/decorative" val="1"/>
              </a:ext>
            </a:extLst>
          </p:cNvPr>
          <p:cNvSpPr>
            <a:spLocks noChangeShapeType="1"/>
          </p:cNvSpPr>
          <p:nvPr/>
        </p:nvSpPr>
        <p:spPr bwMode="auto">
          <a:xfrm>
            <a:off x="4714875" y="1428750"/>
            <a:ext cx="0"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9" name="Line 12">
            <a:extLst>
              <a:ext uri="{FF2B5EF4-FFF2-40B4-BE49-F238E27FC236}">
                <a16:creationId xmlns:a16="http://schemas.microsoft.com/office/drawing/2014/main" id="{9BB68B58-4041-BBD0-E1AF-884F5C95220C}"/>
              </a:ext>
              <a:ext uri="{C183D7F6-B498-43B3-948B-1728B52AA6E4}">
                <adec:decorative xmlns:adec="http://schemas.microsoft.com/office/drawing/2017/decorative" val="1"/>
              </a:ext>
            </a:extLst>
          </p:cNvPr>
          <p:cNvSpPr>
            <a:spLocks noChangeShapeType="1"/>
          </p:cNvSpPr>
          <p:nvPr/>
        </p:nvSpPr>
        <p:spPr bwMode="auto">
          <a:xfrm flipH="1">
            <a:off x="2700338" y="2420938"/>
            <a:ext cx="1439862" cy="12255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8" name="Line 13">
            <a:extLst>
              <a:ext uri="{FF2B5EF4-FFF2-40B4-BE49-F238E27FC236}">
                <a16:creationId xmlns:a16="http://schemas.microsoft.com/office/drawing/2014/main" id="{9F14A3C9-2665-18D8-BDCC-A542888613C1}"/>
              </a:ext>
              <a:ext uri="{C183D7F6-B498-43B3-948B-1728B52AA6E4}">
                <adec:decorative xmlns:adec="http://schemas.microsoft.com/office/drawing/2017/decorative" val="1"/>
              </a:ext>
            </a:extLst>
          </p:cNvPr>
          <p:cNvSpPr>
            <a:spLocks noChangeShapeType="1"/>
          </p:cNvSpPr>
          <p:nvPr/>
        </p:nvSpPr>
        <p:spPr bwMode="auto">
          <a:xfrm>
            <a:off x="4716463" y="2349500"/>
            <a:ext cx="0" cy="12969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9" name="Line 14">
            <a:extLst>
              <a:ext uri="{FF2B5EF4-FFF2-40B4-BE49-F238E27FC236}">
                <a16:creationId xmlns:a16="http://schemas.microsoft.com/office/drawing/2014/main" id="{68BCB8D8-E074-8455-2182-4977418401AB}"/>
              </a:ext>
              <a:ext uri="{C183D7F6-B498-43B3-948B-1728B52AA6E4}">
                <adec:decorative xmlns:adec="http://schemas.microsoft.com/office/drawing/2017/decorative" val="1"/>
              </a:ext>
            </a:extLst>
          </p:cNvPr>
          <p:cNvSpPr>
            <a:spLocks noChangeShapeType="1"/>
          </p:cNvSpPr>
          <p:nvPr/>
        </p:nvSpPr>
        <p:spPr bwMode="auto">
          <a:xfrm>
            <a:off x="5292725" y="2349500"/>
            <a:ext cx="1800225" cy="1152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4" name="Oval 17">
            <a:extLst>
              <a:ext uri="{FF2B5EF4-FFF2-40B4-BE49-F238E27FC236}">
                <a16:creationId xmlns:a16="http://schemas.microsoft.com/office/drawing/2014/main" id="{8B57EB4C-B268-E9D1-BA09-3C58E1B205A9}"/>
              </a:ext>
              <a:ext uri="{C183D7F6-B498-43B3-948B-1728B52AA6E4}">
                <adec:decorative xmlns:adec="http://schemas.microsoft.com/office/drawing/2017/decorative" val="1"/>
              </a:ext>
            </a:extLst>
          </p:cNvPr>
          <p:cNvSpPr>
            <a:spLocks noChangeArrowheads="1"/>
          </p:cNvSpPr>
          <p:nvPr/>
        </p:nvSpPr>
        <p:spPr bwMode="auto">
          <a:xfrm>
            <a:off x="4140200" y="5000625"/>
            <a:ext cx="1717675" cy="1000297"/>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8695" name="Text Box 18">
            <a:extLst>
              <a:ext uri="{FF2B5EF4-FFF2-40B4-BE49-F238E27FC236}">
                <a16:creationId xmlns:a16="http://schemas.microsoft.com/office/drawing/2014/main" id="{EC8F6A93-2A61-3C94-E4CA-2F45E9DC7C63}"/>
              </a:ext>
              <a:ext uri="{C183D7F6-B498-43B3-948B-1728B52AA6E4}">
                <adec:decorative xmlns:adec="http://schemas.microsoft.com/office/drawing/2017/decorative" val="1"/>
              </a:ext>
            </a:extLst>
          </p:cNvPr>
          <p:cNvSpPr txBox="1">
            <a:spLocks noChangeArrowheads="1"/>
          </p:cNvSpPr>
          <p:nvPr/>
        </p:nvSpPr>
        <p:spPr bwMode="auto">
          <a:xfrm>
            <a:off x="4213719" y="5216028"/>
            <a:ext cx="1617422" cy="84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400" b="1">
                <a:solidFill>
                  <a:srgbClr val="993300"/>
                </a:solidFill>
                <a:latin typeface="Arial" panose="020B0604020202020204" pitchFamily="34" charset="0"/>
              </a:rPr>
              <a:t>כותרת</a:t>
            </a:r>
            <a:endParaRPr lang="en-US" altLang="en-US" sz="2400" b="1">
              <a:solidFill>
                <a:srgbClr val="993300"/>
              </a:solidFill>
              <a:latin typeface="Arial" panose="020B0604020202020204" pitchFamily="34" charset="0"/>
            </a:endParaRPr>
          </a:p>
        </p:txBody>
      </p:sp>
      <p:sp>
        <p:nvSpPr>
          <p:cNvPr id="28692" name="Oval 20">
            <a:extLst>
              <a:ext uri="{FF2B5EF4-FFF2-40B4-BE49-F238E27FC236}">
                <a16:creationId xmlns:a16="http://schemas.microsoft.com/office/drawing/2014/main" id="{0DCE957D-3762-67B6-9082-7EDE0DBD614B}"/>
              </a:ext>
              <a:ext uri="{C183D7F6-B498-43B3-948B-1728B52AA6E4}">
                <adec:decorative xmlns:adec="http://schemas.microsoft.com/office/drawing/2017/decorative" val="1"/>
              </a:ext>
            </a:extLst>
          </p:cNvPr>
          <p:cNvSpPr>
            <a:spLocks noChangeArrowheads="1"/>
          </p:cNvSpPr>
          <p:nvPr/>
        </p:nvSpPr>
        <p:spPr bwMode="auto">
          <a:xfrm>
            <a:off x="2195513" y="5102225"/>
            <a:ext cx="1584325" cy="1041400"/>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8693" name="Text Box 21">
            <a:extLst>
              <a:ext uri="{FF2B5EF4-FFF2-40B4-BE49-F238E27FC236}">
                <a16:creationId xmlns:a16="http://schemas.microsoft.com/office/drawing/2014/main" id="{8E852154-30D2-8D40-92DD-E878EC2FC67B}"/>
              </a:ext>
              <a:ext uri="{C183D7F6-B498-43B3-948B-1728B52AA6E4}">
                <adec:decorative xmlns:adec="http://schemas.microsoft.com/office/drawing/2017/decorative" val="1"/>
              </a:ext>
            </a:extLst>
          </p:cNvPr>
          <p:cNvSpPr txBox="1">
            <a:spLocks noChangeArrowheads="1"/>
          </p:cNvSpPr>
          <p:nvPr/>
        </p:nvSpPr>
        <p:spPr bwMode="auto">
          <a:xfrm>
            <a:off x="2000250" y="5214964"/>
            <a:ext cx="1928813" cy="83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400" b="1" dirty="0">
                <a:solidFill>
                  <a:srgbClr val="993300"/>
                </a:solidFill>
                <a:latin typeface="Arial" panose="020B0604020202020204" pitchFamily="34" charset="0"/>
              </a:rPr>
              <a:t>משמעות השלם</a:t>
            </a:r>
            <a:endParaRPr lang="en-US" altLang="en-US" sz="2400" b="1" dirty="0">
              <a:solidFill>
                <a:srgbClr val="993300"/>
              </a:solidFill>
              <a:latin typeface="Arial" panose="020B0604020202020204" pitchFamily="34" charset="0"/>
            </a:endParaRPr>
          </a:p>
        </p:txBody>
      </p:sp>
      <p:sp>
        <p:nvSpPr>
          <p:cNvPr id="28690" name="Oval 23">
            <a:extLst>
              <a:ext uri="{FF2B5EF4-FFF2-40B4-BE49-F238E27FC236}">
                <a16:creationId xmlns:a16="http://schemas.microsoft.com/office/drawing/2014/main" id="{9531B1D7-567F-922A-DBF6-0125EEC8D6BF}"/>
              </a:ext>
              <a:ext uri="{C183D7F6-B498-43B3-948B-1728B52AA6E4}">
                <adec:decorative xmlns:adec="http://schemas.microsoft.com/office/drawing/2017/decorative" val="1"/>
              </a:ext>
            </a:extLst>
          </p:cNvPr>
          <p:cNvSpPr>
            <a:spLocks noChangeArrowheads="1"/>
          </p:cNvSpPr>
          <p:nvPr/>
        </p:nvSpPr>
        <p:spPr bwMode="auto">
          <a:xfrm>
            <a:off x="107950" y="4941888"/>
            <a:ext cx="1871663" cy="935037"/>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8691" name="Text Box 24">
            <a:extLst>
              <a:ext uri="{FF2B5EF4-FFF2-40B4-BE49-F238E27FC236}">
                <a16:creationId xmlns:a16="http://schemas.microsoft.com/office/drawing/2014/main" id="{4DEE35F8-BD1B-EABE-FA45-301FD7C69117}"/>
              </a:ext>
              <a:ext uri="{C183D7F6-B498-43B3-948B-1728B52AA6E4}">
                <adec:decorative xmlns:adec="http://schemas.microsoft.com/office/drawing/2017/decorative" val="1"/>
              </a:ext>
            </a:extLst>
          </p:cNvPr>
          <p:cNvSpPr txBox="1">
            <a:spLocks noChangeArrowheads="1"/>
          </p:cNvSpPr>
          <p:nvPr/>
        </p:nvSpPr>
        <p:spPr bwMode="auto">
          <a:xfrm>
            <a:off x="107950" y="4941888"/>
            <a:ext cx="1871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400" b="1">
                <a:solidFill>
                  <a:srgbClr val="993300"/>
                </a:solidFill>
                <a:latin typeface="Arial" panose="020B0604020202020204" pitchFamily="34" charset="0"/>
              </a:rPr>
              <a:t>משמעות חלקי השלם</a:t>
            </a:r>
            <a:endParaRPr lang="en-US" altLang="en-US" sz="2400" b="1">
              <a:solidFill>
                <a:srgbClr val="993300"/>
              </a:solidFill>
              <a:latin typeface="Arial" panose="020B0604020202020204" pitchFamily="34" charset="0"/>
            </a:endParaRPr>
          </a:p>
        </p:txBody>
      </p:sp>
      <p:sp>
        <p:nvSpPr>
          <p:cNvPr id="28686" name="Line 25">
            <a:extLst>
              <a:ext uri="{FF2B5EF4-FFF2-40B4-BE49-F238E27FC236}">
                <a16:creationId xmlns:a16="http://schemas.microsoft.com/office/drawing/2014/main" id="{D3D42DC3-506E-5D02-66BF-5EB7BBA2D108}"/>
              </a:ext>
              <a:ext uri="{C183D7F6-B498-43B3-948B-1728B52AA6E4}">
                <adec:decorative xmlns:adec="http://schemas.microsoft.com/office/drawing/2017/decorative" val="1"/>
              </a:ext>
            </a:extLst>
          </p:cNvPr>
          <p:cNvSpPr>
            <a:spLocks noChangeShapeType="1"/>
          </p:cNvSpPr>
          <p:nvPr/>
        </p:nvSpPr>
        <p:spPr bwMode="auto">
          <a:xfrm>
            <a:off x="2555875" y="4365625"/>
            <a:ext cx="2016125" cy="792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7" name="Line 26">
            <a:extLst>
              <a:ext uri="{FF2B5EF4-FFF2-40B4-BE49-F238E27FC236}">
                <a16:creationId xmlns:a16="http://schemas.microsoft.com/office/drawing/2014/main" id="{738D257C-A88A-B2C7-1856-7ED059785FBC}"/>
              </a:ext>
              <a:ext uri="{C183D7F6-B498-43B3-948B-1728B52AA6E4}">
                <adec:decorative xmlns:adec="http://schemas.microsoft.com/office/drawing/2017/decorative" val="1"/>
              </a:ext>
            </a:extLst>
          </p:cNvPr>
          <p:cNvSpPr>
            <a:spLocks noChangeShapeType="1"/>
          </p:cNvSpPr>
          <p:nvPr/>
        </p:nvSpPr>
        <p:spPr bwMode="auto">
          <a:xfrm flipH="1">
            <a:off x="1258888" y="4365625"/>
            <a:ext cx="1296987"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8" name="Line 27">
            <a:extLst>
              <a:ext uri="{FF2B5EF4-FFF2-40B4-BE49-F238E27FC236}">
                <a16:creationId xmlns:a16="http://schemas.microsoft.com/office/drawing/2014/main" id="{E4EDE94D-DE18-E8CE-2E0A-9456DEE1A121}"/>
              </a:ext>
              <a:ext uri="{C183D7F6-B498-43B3-948B-1728B52AA6E4}">
                <adec:decorative xmlns:adec="http://schemas.microsoft.com/office/drawing/2017/decorative" val="1"/>
              </a:ext>
            </a:extLst>
          </p:cNvPr>
          <p:cNvSpPr>
            <a:spLocks noChangeShapeType="1"/>
          </p:cNvSpPr>
          <p:nvPr/>
        </p:nvSpPr>
        <p:spPr bwMode="auto">
          <a:xfrm>
            <a:off x="2555875" y="4365625"/>
            <a:ext cx="360363"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9" name="Rectangle 28">
            <a:extLst>
              <a:ext uri="{FF2B5EF4-FFF2-40B4-BE49-F238E27FC236}">
                <a16:creationId xmlns:a16="http://schemas.microsoft.com/office/drawing/2014/main" id="{030374E5-83C5-E1C5-FE87-3553AA177C38}"/>
              </a:ext>
              <a:ext uri="{C183D7F6-B498-43B3-948B-1728B52AA6E4}">
                <adec:decorative xmlns:adec="http://schemas.microsoft.com/office/drawing/2017/decorative" val="1"/>
              </a:ext>
            </a:extLst>
          </p:cNvPr>
          <p:cNvSpPr>
            <a:spLocks noChangeArrowheads="1"/>
          </p:cNvSpPr>
          <p:nvPr/>
        </p:nvSpPr>
        <p:spPr bwMode="auto">
          <a:xfrm>
            <a:off x="1835150" y="3716338"/>
            <a:ext cx="1512888" cy="436562"/>
          </a:xfrm>
          <a:prstGeom prst="rect">
            <a:avLst/>
          </a:prstGeom>
          <a:solidFill>
            <a:srgbClr val="FF9999"/>
          </a:solidFill>
          <a:ln w="9525">
            <a:solidFill>
              <a:schemeClr val="tx1"/>
            </a:solidFill>
            <a:miter lim="800000"/>
            <a:headEnd/>
            <a:tailEnd/>
          </a:ln>
        </p:spPr>
        <p:txBody>
          <a:bodyPr lIns="0" tIns="0" rIns="0" bIns="0">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800" b="1">
                <a:solidFill>
                  <a:srgbClr val="000000"/>
                </a:solidFill>
                <a:latin typeface="Arial" panose="020B0604020202020204" pitchFamily="34" charset="0"/>
              </a:rPr>
              <a:t>גרף עוגה</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8"/>
                                        </p:tgtEl>
                                        <p:attrNameLst>
                                          <p:attrName>style.visibility</p:attrName>
                                        </p:attrNameLst>
                                      </p:cBhvr>
                                      <p:to>
                                        <p:strVal val="visible"/>
                                      </p:to>
                                    </p:set>
                                    <p:anim calcmode="lin" valueType="num">
                                      <p:cBhvr additive="base">
                                        <p:cTn id="11" dur="500" fill="hold"/>
                                        <p:tgtEl>
                                          <p:spTgt spid="25608"/>
                                        </p:tgtEl>
                                        <p:attrNameLst>
                                          <p:attrName>ppt_x</p:attrName>
                                        </p:attrNameLst>
                                      </p:cBhvr>
                                      <p:tavLst>
                                        <p:tav tm="0">
                                          <p:val>
                                            <p:strVal val="#ppt_x"/>
                                          </p:val>
                                        </p:tav>
                                        <p:tav tm="100000">
                                          <p:val>
                                            <p:strVal val="#ppt_x"/>
                                          </p:val>
                                        </p:tav>
                                      </p:tavLst>
                                    </p:anim>
                                    <p:anim calcmode="lin" valueType="num">
                                      <p:cBhvr additive="base">
                                        <p:cTn id="12" dur="500" fill="hold"/>
                                        <p:tgtEl>
                                          <p:spTgt spid="2560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9"/>
                                        </p:tgtEl>
                                        <p:attrNameLst>
                                          <p:attrName>style.visibility</p:attrName>
                                        </p:attrNameLst>
                                      </p:cBhvr>
                                      <p:to>
                                        <p:strVal val="visible"/>
                                      </p:to>
                                    </p:set>
                                    <p:anim calcmode="lin" valueType="num">
                                      <p:cBhvr additive="base">
                                        <p:cTn id="15" dur="500" fill="hold"/>
                                        <p:tgtEl>
                                          <p:spTgt spid="25609"/>
                                        </p:tgtEl>
                                        <p:attrNameLst>
                                          <p:attrName>ppt_x</p:attrName>
                                        </p:attrNameLst>
                                      </p:cBhvr>
                                      <p:tavLst>
                                        <p:tav tm="0">
                                          <p:val>
                                            <p:strVal val="#ppt_x"/>
                                          </p:val>
                                        </p:tav>
                                        <p:tav tm="100000">
                                          <p:val>
                                            <p:strVal val="#ppt_x"/>
                                          </p:val>
                                        </p:tav>
                                      </p:tavLst>
                                    </p:anim>
                                    <p:anim calcmode="lin" valueType="num">
                                      <p:cBhvr additive="base">
                                        <p:cTn id="16" dur="500" fill="hold"/>
                                        <p:tgtEl>
                                          <p:spTgt spid="2560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ppt_x"/>
                                          </p:val>
                                        </p:tav>
                                        <p:tav tm="100000">
                                          <p:val>
                                            <p:strVal val="#ppt_x"/>
                                          </p:val>
                                        </p:tav>
                                      </p:tavLst>
                                    </p:anim>
                                    <p:anim calcmode="lin" valueType="num">
                                      <p:cBhvr additive="base">
                                        <p:cTn id="20"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C7BD6DB6-51B0-FF54-0639-60D4979C0057}"/>
              </a:ext>
            </a:extLst>
          </p:cNvPr>
          <p:cNvSpPr txBox="1">
            <a:spLocks noGrp="1" noChangeArrowheads="1"/>
          </p:cNvSpPr>
          <p:nvPr>
            <p:ph type="title" idx="4294967295"/>
          </p:nvPr>
        </p:nvSpPr>
        <p:spPr bwMode="auto">
          <a:xfrm>
            <a:off x="2840038" y="204788"/>
            <a:ext cx="3967162" cy="51911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במה תלוי סוג הגרף?</a:t>
            </a: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69" name="Text Box 9">
            <a:extLst>
              <a:ext uri="{FF2B5EF4-FFF2-40B4-BE49-F238E27FC236}">
                <a16:creationId xmlns:a16="http://schemas.microsoft.com/office/drawing/2014/main" id="{15AE504D-10BA-1664-8E02-75A6C9417B97}"/>
              </a:ext>
              <a:ext uri="{C183D7F6-B498-43B3-948B-1728B52AA6E4}">
                <adec:decorative xmlns:adec="http://schemas.microsoft.com/office/drawing/2017/decorative" val="1"/>
              </a:ext>
            </a:extLst>
          </p:cNvPr>
          <p:cNvSpPr txBox="1">
            <a:spLocks noChangeArrowheads="1"/>
          </p:cNvSpPr>
          <p:nvPr/>
        </p:nvSpPr>
        <p:spPr bwMode="auto">
          <a:xfrm>
            <a:off x="1403350" y="4854575"/>
            <a:ext cx="7092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he-IL" altLang="en-US" b="1">
                <a:latin typeface="Arial" panose="020B0604020202020204" pitchFamily="34" charset="0"/>
              </a:rPr>
              <a:t>ניתן לשרטט גרף קווי, עקום רק אם יש משמעות לכל נקודה ונקודה וכל נקודה עשויה להתקיים במציאות</a:t>
            </a:r>
            <a:endParaRPr lang="en-US" altLang="en-US" b="1">
              <a:latin typeface="Arial" panose="020B0604020202020204" pitchFamily="34" charset="0"/>
            </a:endParaRPr>
          </a:p>
        </p:txBody>
      </p:sp>
      <p:sp>
        <p:nvSpPr>
          <p:cNvPr id="15370" name="Text Box 10">
            <a:extLst>
              <a:ext uri="{FF2B5EF4-FFF2-40B4-BE49-F238E27FC236}">
                <a16:creationId xmlns:a16="http://schemas.microsoft.com/office/drawing/2014/main" id="{3AAEA55F-F892-9889-C95F-CD64D7557EF2}"/>
              </a:ext>
              <a:ext uri="{C183D7F6-B498-43B3-948B-1728B52AA6E4}">
                <adec:decorative xmlns:adec="http://schemas.microsoft.com/office/drawing/2017/decorative" val="1"/>
              </a:ext>
            </a:extLst>
          </p:cNvPr>
          <p:cNvSpPr txBox="1">
            <a:spLocks noChangeArrowheads="1"/>
          </p:cNvSpPr>
          <p:nvPr/>
        </p:nvSpPr>
        <p:spPr bwMode="auto">
          <a:xfrm>
            <a:off x="949325" y="5695950"/>
            <a:ext cx="7546975" cy="396875"/>
          </a:xfrm>
          <a:prstGeom prst="rect">
            <a:avLst/>
          </a:prstGeom>
          <a:noFill/>
          <a:ln w="9525">
            <a:noFill/>
            <a:miter lim="800000"/>
            <a:headEnd/>
            <a:tailEnd/>
          </a:ln>
        </p:spPr>
        <p:txBody>
          <a:bodyPr>
            <a:spAutoFit/>
          </a:bodyPr>
          <a:lstStyle/>
          <a:p>
            <a:pPr>
              <a:spcBef>
                <a:spcPct val="50000"/>
              </a:spcBef>
              <a:defRPr/>
            </a:pPr>
            <a:r>
              <a:rPr lang="he-IL" b="1">
                <a:solidFill>
                  <a:schemeClr val="tx2">
                    <a:lumMod val="90000"/>
                  </a:schemeClr>
                </a:solidFill>
                <a:latin typeface="Arial" pitchFamily="34" charset="0"/>
              </a:rPr>
              <a:t>מותר לשרטט עקום רק אם שני המשתנים המוצגים </a:t>
            </a:r>
            <a:r>
              <a:rPr lang="en-US" b="1">
                <a:solidFill>
                  <a:schemeClr val="tx2">
                    <a:lumMod val="90000"/>
                  </a:schemeClr>
                </a:solidFill>
                <a:latin typeface="Arial" pitchFamily="34" charset="0"/>
              </a:rPr>
              <a:t>X</a:t>
            </a:r>
            <a:r>
              <a:rPr lang="he-IL" b="1">
                <a:solidFill>
                  <a:schemeClr val="tx2">
                    <a:lumMod val="90000"/>
                  </a:schemeClr>
                </a:solidFill>
                <a:latin typeface="Arial" pitchFamily="34" charset="0"/>
              </a:rPr>
              <a:t> ו-</a:t>
            </a:r>
            <a:r>
              <a:rPr lang="en-US" b="1">
                <a:solidFill>
                  <a:schemeClr val="tx2">
                    <a:lumMod val="90000"/>
                  </a:schemeClr>
                </a:solidFill>
                <a:latin typeface="Arial" pitchFamily="34" charset="0"/>
              </a:rPr>
              <a:t>Y</a:t>
            </a:r>
            <a:r>
              <a:rPr lang="he-IL" b="1">
                <a:solidFill>
                  <a:schemeClr val="tx2">
                    <a:lumMod val="90000"/>
                  </a:schemeClr>
                </a:solidFill>
                <a:latin typeface="Arial" pitchFamily="34" charset="0"/>
              </a:rPr>
              <a:t> הם רציפים</a:t>
            </a:r>
            <a:endParaRPr lang="en-US" b="1">
              <a:solidFill>
                <a:schemeClr val="tx2">
                  <a:lumMod val="90000"/>
                </a:schemeClr>
              </a:solidFill>
              <a:latin typeface="Arial" pitchFamily="34" charset="0"/>
            </a:endParaRPr>
          </a:p>
        </p:txBody>
      </p:sp>
      <p:sp>
        <p:nvSpPr>
          <p:cNvPr id="15372" name="Text Box 12">
            <a:extLst>
              <a:ext uri="{FF2B5EF4-FFF2-40B4-BE49-F238E27FC236}">
                <a16:creationId xmlns:a16="http://schemas.microsoft.com/office/drawing/2014/main" id="{A3D49CBB-1D93-F57E-3BBA-45854A4E104E}"/>
              </a:ext>
              <a:ext uri="{C183D7F6-B498-43B3-948B-1728B52AA6E4}">
                <adec:decorative xmlns:adec="http://schemas.microsoft.com/office/drawing/2017/decorative" val="1"/>
              </a:ext>
            </a:extLst>
          </p:cNvPr>
          <p:cNvSpPr txBox="1">
            <a:spLocks noChangeArrowheads="1"/>
          </p:cNvSpPr>
          <p:nvPr/>
        </p:nvSpPr>
        <p:spPr bwMode="auto">
          <a:xfrm>
            <a:off x="165100" y="6327775"/>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1800" b="1">
                <a:solidFill>
                  <a:srgbClr val="800080"/>
                </a:solidFill>
                <a:latin typeface="Arial" panose="020B0604020202020204" pitchFamily="34" charset="0"/>
              </a:rPr>
              <a:t>י.ברק,  2004</a:t>
            </a:r>
            <a:endParaRPr lang="en-US" altLang="en-US" sz="1800" b="1">
              <a:solidFill>
                <a:srgbClr val="800080"/>
              </a:solidFill>
              <a:latin typeface="Arial" panose="020B0604020202020204" pitchFamily="34" charset="0"/>
            </a:endParaRPr>
          </a:p>
        </p:txBody>
      </p:sp>
      <p:sp>
        <p:nvSpPr>
          <p:cNvPr id="13332" name="Text Box 3">
            <a:extLst>
              <a:ext uri="{FF2B5EF4-FFF2-40B4-BE49-F238E27FC236}">
                <a16:creationId xmlns:a16="http://schemas.microsoft.com/office/drawing/2014/main" id="{3C55FD86-6298-05E8-CC72-F985F0317954}"/>
              </a:ext>
              <a:ext uri="{C183D7F6-B498-43B3-948B-1728B52AA6E4}">
                <adec:decorative xmlns:adec="http://schemas.microsoft.com/office/drawing/2017/decorative" val="1"/>
              </a:ext>
            </a:extLst>
          </p:cNvPr>
          <p:cNvSpPr txBox="1">
            <a:spLocks noChangeArrowheads="1"/>
          </p:cNvSpPr>
          <p:nvPr/>
        </p:nvSpPr>
        <p:spPr bwMode="auto">
          <a:xfrm>
            <a:off x="2152650" y="979325"/>
            <a:ext cx="5473700" cy="400050"/>
          </a:xfrm>
          <a:prstGeom prst="rect">
            <a:avLst/>
          </a:prstGeom>
          <a:noFill/>
          <a:ln w="9525">
            <a:noFill/>
            <a:miter lim="800000"/>
            <a:headEnd/>
            <a:tailEnd/>
          </a:ln>
        </p:spPr>
        <p:txBody>
          <a:bodyPr>
            <a:spAutoFit/>
          </a:bodyPr>
          <a:lstStyle/>
          <a:p>
            <a:pPr algn="ctr">
              <a:spcBef>
                <a:spcPct val="50000"/>
              </a:spcBef>
              <a:defRPr/>
            </a:pPr>
            <a:r>
              <a:rPr lang="he-IL" b="1" dirty="0">
                <a:solidFill>
                  <a:schemeClr val="tx2">
                    <a:lumMod val="90000"/>
                  </a:schemeClr>
                </a:solidFill>
                <a:latin typeface="Arial" pitchFamily="34" charset="0"/>
              </a:rPr>
              <a:t>סוג המשתנים</a:t>
            </a:r>
            <a:endParaRPr lang="en-US" b="1" dirty="0">
              <a:solidFill>
                <a:schemeClr val="tx2">
                  <a:lumMod val="90000"/>
                </a:schemeClr>
              </a:solidFill>
              <a:latin typeface="Arial" pitchFamily="34" charset="0"/>
            </a:endParaRPr>
          </a:p>
        </p:txBody>
      </p:sp>
      <p:sp>
        <p:nvSpPr>
          <p:cNvPr id="29717" name="Line 13">
            <a:extLst>
              <a:ext uri="{FF2B5EF4-FFF2-40B4-BE49-F238E27FC236}">
                <a16:creationId xmlns:a16="http://schemas.microsoft.com/office/drawing/2014/main" id="{3C046F9B-A277-A63F-AEF6-B54CF0AAE045}"/>
              </a:ext>
              <a:ext uri="{C183D7F6-B498-43B3-948B-1728B52AA6E4}">
                <adec:decorative xmlns:adec="http://schemas.microsoft.com/office/drawing/2017/decorative" val="1"/>
              </a:ext>
            </a:extLst>
          </p:cNvPr>
          <p:cNvSpPr>
            <a:spLocks noChangeShapeType="1"/>
          </p:cNvSpPr>
          <p:nvPr/>
        </p:nvSpPr>
        <p:spPr bwMode="auto">
          <a:xfrm>
            <a:off x="4824413" y="657225"/>
            <a:ext cx="0" cy="358775"/>
          </a:xfrm>
          <a:prstGeom prst="line">
            <a:avLst/>
          </a:prstGeom>
          <a:noFill/>
          <a:ln w="2857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79" name="Picture 19">
            <a:extLst>
              <a:ext uri="{FF2B5EF4-FFF2-40B4-BE49-F238E27FC236}">
                <a16:creationId xmlns:a16="http://schemas.microsoft.com/office/drawing/2014/main" id="{934C8234-CFF0-C4F9-DB8C-86946D1E112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16" t="19440" r="9581" b="7021"/>
          <a:stretch>
            <a:fillRect/>
          </a:stretch>
        </p:blipFill>
        <p:spPr bwMode="auto">
          <a:xfrm>
            <a:off x="6045200" y="2801938"/>
            <a:ext cx="1993900" cy="17621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5380" name="Picture 20">
            <a:extLst>
              <a:ext uri="{FF2B5EF4-FFF2-40B4-BE49-F238E27FC236}">
                <a16:creationId xmlns:a16="http://schemas.microsoft.com/office/drawing/2014/main" id="{EB66E3D9-E173-0E54-1C20-FAB7DDF500D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989" t="7796" r="5223" b="8347"/>
          <a:stretch>
            <a:fillRect/>
          </a:stretch>
        </p:blipFill>
        <p:spPr bwMode="auto">
          <a:xfrm>
            <a:off x="1463675" y="2801938"/>
            <a:ext cx="1887538" cy="17589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385" name="Text Box 25">
            <a:extLst>
              <a:ext uri="{FF2B5EF4-FFF2-40B4-BE49-F238E27FC236}">
                <a16:creationId xmlns:a16="http://schemas.microsoft.com/office/drawing/2014/main" id="{57B07E9F-406C-3EF7-AC42-64A74BCE0CD2}"/>
              </a:ext>
              <a:ext uri="{C183D7F6-B498-43B3-948B-1728B52AA6E4}">
                <adec:decorative xmlns:adec="http://schemas.microsoft.com/office/drawing/2017/decorative" val="1"/>
              </a:ext>
            </a:extLst>
          </p:cNvPr>
          <p:cNvSpPr txBox="1">
            <a:spLocks noChangeArrowheads="1"/>
          </p:cNvSpPr>
          <p:nvPr/>
        </p:nvSpPr>
        <p:spPr bwMode="auto">
          <a:xfrm>
            <a:off x="288925" y="1676400"/>
            <a:ext cx="4168775" cy="396875"/>
          </a:xfrm>
          <a:prstGeom prst="rect">
            <a:avLst/>
          </a:prstGeom>
          <a:noFill/>
          <a:ln w="9525">
            <a:noFill/>
            <a:miter lim="800000"/>
            <a:headEnd/>
            <a:tailEnd/>
          </a:ln>
        </p:spPr>
        <p:txBody>
          <a:bodyPr>
            <a:spAutoFit/>
          </a:bodyPr>
          <a:lstStyle/>
          <a:p>
            <a:pPr algn="ctr">
              <a:spcBef>
                <a:spcPct val="50000"/>
              </a:spcBef>
              <a:defRPr/>
            </a:pPr>
            <a:r>
              <a:rPr lang="he-IL" b="1" dirty="0">
                <a:solidFill>
                  <a:schemeClr val="tx2">
                    <a:lumMod val="90000"/>
                  </a:schemeClr>
                </a:solidFill>
                <a:latin typeface="Arial" pitchFamily="34" charset="0"/>
              </a:rPr>
              <a:t>לא כל ערך מספרי הוא בעל משמעות</a:t>
            </a:r>
            <a:endParaRPr lang="en-US" b="1" dirty="0">
              <a:solidFill>
                <a:schemeClr val="tx2">
                  <a:lumMod val="90000"/>
                </a:schemeClr>
              </a:solidFill>
              <a:latin typeface="Arial" pitchFamily="34" charset="0"/>
            </a:endParaRPr>
          </a:p>
        </p:txBody>
      </p:sp>
      <p:sp>
        <p:nvSpPr>
          <p:cNvPr id="29714" name="Text Box 4">
            <a:extLst>
              <a:ext uri="{FF2B5EF4-FFF2-40B4-BE49-F238E27FC236}">
                <a16:creationId xmlns:a16="http://schemas.microsoft.com/office/drawing/2014/main" id="{E9060481-8132-7BD4-2C04-6D882AC862E5}"/>
              </a:ext>
              <a:ext uri="{C183D7F6-B498-43B3-948B-1728B52AA6E4}">
                <adec:decorative xmlns:adec="http://schemas.microsoft.com/office/drawing/2017/decorative" val="1"/>
              </a:ext>
            </a:extLst>
          </p:cNvPr>
          <p:cNvSpPr txBox="1">
            <a:spLocks noChangeArrowheads="1"/>
          </p:cNvSpPr>
          <p:nvPr/>
        </p:nvSpPr>
        <p:spPr bwMode="auto">
          <a:xfrm>
            <a:off x="1641475" y="2324100"/>
            <a:ext cx="1462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b="1">
                <a:solidFill>
                  <a:schemeClr val="tx2"/>
                </a:solidFill>
                <a:latin typeface="Arial" panose="020B0604020202020204" pitchFamily="34" charset="0"/>
              </a:rPr>
              <a:t>בדידים</a:t>
            </a:r>
            <a:endParaRPr lang="en-US" altLang="en-US" b="1">
              <a:solidFill>
                <a:schemeClr val="tx2"/>
              </a:solidFill>
              <a:latin typeface="Arial" panose="020B0604020202020204" pitchFamily="34" charset="0"/>
            </a:endParaRPr>
          </a:p>
        </p:txBody>
      </p:sp>
      <p:sp>
        <p:nvSpPr>
          <p:cNvPr id="29715" name="Line 26">
            <a:extLst>
              <a:ext uri="{FF2B5EF4-FFF2-40B4-BE49-F238E27FC236}">
                <a16:creationId xmlns:a16="http://schemas.microsoft.com/office/drawing/2014/main" id="{D0BA293C-C548-1731-73E6-5AE43E0D381C}"/>
              </a:ext>
              <a:ext uri="{C183D7F6-B498-43B3-948B-1728B52AA6E4}">
                <adec:decorative xmlns:adec="http://schemas.microsoft.com/office/drawing/2017/decorative" val="1"/>
              </a:ext>
            </a:extLst>
          </p:cNvPr>
          <p:cNvSpPr>
            <a:spLocks noChangeShapeType="1"/>
          </p:cNvSpPr>
          <p:nvPr/>
        </p:nvSpPr>
        <p:spPr bwMode="auto">
          <a:xfrm flipH="1">
            <a:off x="2366963" y="2027238"/>
            <a:ext cx="12700" cy="384175"/>
          </a:xfrm>
          <a:prstGeom prst="line">
            <a:avLst/>
          </a:prstGeom>
          <a:noFill/>
          <a:ln w="2857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Text Box 6">
            <a:extLst>
              <a:ext uri="{FF2B5EF4-FFF2-40B4-BE49-F238E27FC236}">
                <a16:creationId xmlns:a16="http://schemas.microsoft.com/office/drawing/2014/main" id="{DB4D0B42-06EE-87D5-5E47-AA3E1F1237D6}"/>
              </a:ext>
              <a:ext uri="{C183D7F6-B498-43B3-948B-1728B52AA6E4}">
                <adec:decorative xmlns:adec="http://schemas.microsoft.com/office/drawing/2017/decorative" val="1"/>
              </a:ext>
            </a:extLst>
          </p:cNvPr>
          <p:cNvSpPr txBox="1">
            <a:spLocks noChangeArrowheads="1"/>
          </p:cNvSpPr>
          <p:nvPr/>
        </p:nvSpPr>
        <p:spPr bwMode="auto">
          <a:xfrm>
            <a:off x="5178425" y="1676400"/>
            <a:ext cx="3651250" cy="396875"/>
          </a:xfrm>
          <a:prstGeom prst="rect">
            <a:avLst/>
          </a:prstGeom>
          <a:noFill/>
          <a:ln w="9525">
            <a:noFill/>
            <a:miter lim="800000"/>
            <a:headEnd/>
            <a:tailEnd/>
          </a:ln>
        </p:spPr>
        <p:txBody>
          <a:bodyPr>
            <a:spAutoFit/>
          </a:bodyPr>
          <a:lstStyle/>
          <a:p>
            <a:pPr algn="ctr">
              <a:spcBef>
                <a:spcPct val="50000"/>
              </a:spcBef>
              <a:defRPr/>
            </a:pPr>
            <a:r>
              <a:rPr lang="he-IL" b="1" dirty="0">
                <a:solidFill>
                  <a:schemeClr val="tx2">
                    <a:lumMod val="90000"/>
                  </a:schemeClr>
                </a:solidFill>
                <a:latin typeface="Arial" pitchFamily="34" charset="0"/>
              </a:rPr>
              <a:t>כל ערך מספרי הוא בעל משמעות</a:t>
            </a:r>
            <a:endParaRPr lang="en-US" b="1" dirty="0">
              <a:solidFill>
                <a:schemeClr val="tx2">
                  <a:lumMod val="90000"/>
                </a:schemeClr>
              </a:solidFill>
              <a:latin typeface="Arial" pitchFamily="34" charset="0"/>
            </a:endParaRPr>
          </a:p>
        </p:txBody>
      </p:sp>
      <p:sp>
        <p:nvSpPr>
          <p:cNvPr id="29712" name="Text Box 5">
            <a:extLst>
              <a:ext uri="{FF2B5EF4-FFF2-40B4-BE49-F238E27FC236}">
                <a16:creationId xmlns:a16="http://schemas.microsoft.com/office/drawing/2014/main" id="{5FB56B39-D31B-B43A-1C23-D7A2A203F83F}"/>
              </a:ext>
              <a:ext uri="{C183D7F6-B498-43B3-948B-1728B52AA6E4}">
                <adec:decorative xmlns:adec="http://schemas.microsoft.com/office/drawing/2017/decorative" val="1"/>
              </a:ext>
            </a:extLst>
          </p:cNvPr>
          <p:cNvSpPr txBox="1">
            <a:spLocks noChangeArrowheads="1"/>
          </p:cNvSpPr>
          <p:nvPr/>
        </p:nvSpPr>
        <p:spPr bwMode="auto">
          <a:xfrm>
            <a:off x="6308725" y="2324100"/>
            <a:ext cx="139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b="1" dirty="0">
                <a:solidFill>
                  <a:schemeClr val="tx2"/>
                </a:solidFill>
                <a:latin typeface="Arial" panose="020B0604020202020204" pitchFamily="34" charset="0"/>
              </a:rPr>
              <a:t>רציפים</a:t>
            </a:r>
            <a:endParaRPr lang="en-US" altLang="en-US" b="1" dirty="0">
              <a:solidFill>
                <a:schemeClr val="tx2"/>
              </a:solidFill>
              <a:latin typeface="Arial" panose="020B0604020202020204" pitchFamily="34" charset="0"/>
            </a:endParaRPr>
          </a:p>
        </p:txBody>
      </p:sp>
      <p:sp>
        <p:nvSpPr>
          <p:cNvPr id="29713" name="Line 27">
            <a:extLst>
              <a:ext uri="{FF2B5EF4-FFF2-40B4-BE49-F238E27FC236}">
                <a16:creationId xmlns:a16="http://schemas.microsoft.com/office/drawing/2014/main" id="{ECDC198D-07D3-FF21-1F93-FD263DD49F77}"/>
              </a:ext>
              <a:ext uri="{C183D7F6-B498-43B3-948B-1728B52AA6E4}">
                <adec:decorative xmlns:adec="http://schemas.microsoft.com/office/drawing/2017/decorative" val="1"/>
              </a:ext>
            </a:extLst>
          </p:cNvPr>
          <p:cNvSpPr>
            <a:spLocks noChangeShapeType="1"/>
          </p:cNvSpPr>
          <p:nvPr/>
        </p:nvSpPr>
        <p:spPr bwMode="auto">
          <a:xfrm flipH="1">
            <a:off x="6997700" y="2027238"/>
            <a:ext cx="12700" cy="384175"/>
          </a:xfrm>
          <a:prstGeom prst="line">
            <a:avLst/>
          </a:prstGeom>
          <a:noFill/>
          <a:ln w="2857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0" name="Line 29">
            <a:extLst>
              <a:ext uri="{FF2B5EF4-FFF2-40B4-BE49-F238E27FC236}">
                <a16:creationId xmlns:a16="http://schemas.microsoft.com/office/drawing/2014/main" id="{577B93C1-9587-9620-088D-70B166828DEC}"/>
              </a:ext>
              <a:ext uri="{C183D7F6-B498-43B3-948B-1728B52AA6E4}">
                <adec:decorative xmlns:adec="http://schemas.microsoft.com/office/drawing/2017/decorative" val="1"/>
              </a:ext>
            </a:extLst>
          </p:cNvPr>
          <p:cNvSpPr>
            <a:spLocks noChangeShapeType="1"/>
          </p:cNvSpPr>
          <p:nvPr/>
        </p:nvSpPr>
        <p:spPr bwMode="auto">
          <a:xfrm flipH="1">
            <a:off x="4086225" y="1371600"/>
            <a:ext cx="673100" cy="300038"/>
          </a:xfrm>
          <a:prstGeom prst="line">
            <a:avLst/>
          </a:prstGeom>
          <a:noFill/>
          <a:ln w="2857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1" name="Line 30">
            <a:extLst>
              <a:ext uri="{FF2B5EF4-FFF2-40B4-BE49-F238E27FC236}">
                <a16:creationId xmlns:a16="http://schemas.microsoft.com/office/drawing/2014/main" id="{76CAE9F4-4691-3652-809B-04B1C411051B}"/>
              </a:ext>
              <a:ext uri="{C183D7F6-B498-43B3-948B-1728B52AA6E4}">
                <adec:decorative xmlns:adec="http://schemas.microsoft.com/office/drawing/2017/decorative" val="1"/>
              </a:ext>
            </a:extLst>
          </p:cNvPr>
          <p:cNvSpPr>
            <a:spLocks noChangeShapeType="1"/>
          </p:cNvSpPr>
          <p:nvPr/>
        </p:nvSpPr>
        <p:spPr bwMode="auto">
          <a:xfrm>
            <a:off x="4889500" y="1371600"/>
            <a:ext cx="673100" cy="300038"/>
          </a:xfrm>
          <a:prstGeom prst="line">
            <a:avLst/>
          </a:prstGeom>
          <a:noFill/>
          <a:ln w="2857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3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3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utoUpdateAnimBg="0"/>
      <p:bldP spid="15370" grpId="0" autoUpdateAnimBg="0"/>
      <p:bldP spid="15372" grpId="0" autoUpdateAnimBg="0"/>
      <p:bldP spid="15385" grpId="0" autoUpdateAnimBg="0"/>
      <p:bldP spid="1536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2611-E2F7-2320-D83C-30509C4790C3}"/>
              </a:ext>
            </a:extLst>
          </p:cNvPr>
          <p:cNvSpPr>
            <a:spLocks noGrp="1"/>
          </p:cNvSpPr>
          <p:nvPr>
            <p:ph type="ctrTitle" sz="quarter"/>
          </p:nvPr>
        </p:nvSpPr>
        <p:spPr>
          <a:xfrm>
            <a:off x="714375" y="785813"/>
            <a:ext cx="7772400" cy="1828800"/>
          </a:xfrm>
        </p:spPr>
        <p:txBody>
          <a:bodyPr/>
          <a:lstStyle/>
          <a:p>
            <a:pPr eaLnBrk="1" hangingPunct="1">
              <a:defRPr/>
            </a:pPr>
            <a:r>
              <a:rPr lang="he-IL" dirty="0"/>
              <a:t>גרף </a:t>
            </a:r>
            <a:br>
              <a:rPr lang="he-IL" dirty="0"/>
            </a:br>
            <a:r>
              <a:rPr lang="he-IL" dirty="0"/>
              <a:t>עמודות? רציף?</a:t>
            </a:r>
          </a:p>
        </p:txBody>
      </p:sp>
      <p:sp>
        <p:nvSpPr>
          <p:cNvPr id="4" name="Subtitle 3">
            <a:extLst>
              <a:ext uri="{FF2B5EF4-FFF2-40B4-BE49-F238E27FC236}">
                <a16:creationId xmlns:a16="http://schemas.microsoft.com/office/drawing/2014/main" id="{E7B604A0-2C41-EABF-E8A8-B3098EFAC2C4}"/>
              </a:ext>
            </a:extLst>
          </p:cNvPr>
          <p:cNvSpPr>
            <a:spLocks noGrp="1"/>
          </p:cNvSpPr>
          <p:nvPr>
            <p:ph type="subTitle" sz="quarter" idx="1"/>
          </p:nvPr>
        </p:nvSpPr>
        <p:spPr>
          <a:xfrm>
            <a:off x="500063" y="2786063"/>
            <a:ext cx="8286750" cy="3786187"/>
          </a:xfrm>
        </p:spPr>
        <p:txBody>
          <a:bodyPr/>
          <a:lstStyle/>
          <a:p>
            <a:pPr algn="r">
              <a:buFont typeface="Wingdings" pitchFamily="2" charset="2"/>
              <a:buChar char="ü"/>
              <a:defRPr/>
            </a:pPr>
            <a:r>
              <a:rPr lang="he-IL" sz="2400" dirty="0"/>
              <a:t>מספר בנים/ בנות בשכבת כיתה יוד על פי כיתות      </a:t>
            </a:r>
          </a:p>
          <a:p>
            <a:pPr algn="r">
              <a:buFont typeface="Wingdings" pitchFamily="2" charset="2"/>
              <a:buChar char="ü"/>
              <a:defRPr/>
            </a:pPr>
            <a:r>
              <a:rPr lang="he-IL" sz="2400" dirty="0"/>
              <a:t>מספר ק"ג מלפפונים, עגבניות, אפרסקים,שזיפים) שקנינו בסופר</a:t>
            </a:r>
          </a:p>
          <a:p>
            <a:pPr algn="r">
              <a:buFont typeface="Wingdings" pitchFamily="2" charset="2"/>
              <a:buChar char="ü"/>
              <a:defRPr/>
            </a:pPr>
            <a:r>
              <a:rPr lang="he-IL" sz="2400" dirty="0"/>
              <a:t>טמפרטורת הגוף במשך 24 שעות כל 3 שעות</a:t>
            </a:r>
          </a:p>
          <a:p>
            <a:pPr algn="r">
              <a:buFont typeface="Wingdings" pitchFamily="2" charset="2"/>
              <a:buChar char="ü"/>
              <a:defRPr/>
            </a:pPr>
            <a:r>
              <a:rPr lang="he-IL" sz="2400" dirty="0"/>
              <a:t>מספר יסודות מוצקים/ נוזלים/ גזים במערכה המחזורית</a:t>
            </a:r>
          </a:p>
          <a:p>
            <a:pPr algn="r">
              <a:buFont typeface="Wingdings" pitchFamily="2" charset="2"/>
              <a:buChar char="ü"/>
              <a:defRPr/>
            </a:pPr>
            <a:r>
              <a:rPr lang="he-IL" sz="2400" dirty="0"/>
              <a:t>חמום חומר מוצק ומעקב אחר שינוי הטמפרטורה (אפשר להדגים)</a:t>
            </a:r>
          </a:p>
          <a:p>
            <a:pPr algn="r">
              <a:buFont typeface="Wingdings" pitchFamily="2" charset="2"/>
              <a:buChar char="ü"/>
              <a:defRPr/>
            </a:pPr>
            <a:r>
              <a:rPr lang="he-IL" sz="2400" dirty="0"/>
              <a:t>מוליכות של תמיסה כתלות בריכוז (אפשר להדגים)</a:t>
            </a:r>
          </a:p>
          <a:p>
            <a:pPr algn="r">
              <a:buFont typeface="Wingdings" pitchFamily="2" charset="2"/>
              <a:buChar char="ü"/>
              <a:defRPr/>
            </a:pPr>
            <a:r>
              <a:rPr lang="he-IL" sz="2400" dirty="0"/>
              <a:t>אנרגיית יינון כתלות במס' אטומי (בכיתות ט, י מגמה)</a:t>
            </a:r>
          </a:p>
          <a:p>
            <a:pPr algn="r">
              <a:buFont typeface="Wingdings" pitchFamily="2" charset="2"/>
              <a:buChar char="ü"/>
              <a:defRPr/>
            </a:pPr>
            <a:r>
              <a:rPr lang="he-IL" sz="2400" dirty="0"/>
              <a:t>הסיכון לחלות בסרטן בקרב מעשנים ולא מעשנים</a:t>
            </a:r>
          </a:p>
          <a:p>
            <a:pPr algn="r">
              <a:buFont typeface="Wingdings" pitchFamily="2" charset="2"/>
              <a:buChar char="ü"/>
              <a:defRPr/>
            </a:pPr>
            <a:endParaRPr lang="he-IL"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C78E-FCC0-7865-8B52-632EB152A148}"/>
              </a:ext>
            </a:extLst>
          </p:cNvPr>
          <p:cNvSpPr>
            <a:spLocks noGrp="1"/>
          </p:cNvSpPr>
          <p:nvPr>
            <p:ph type="title"/>
          </p:nvPr>
        </p:nvSpPr>
        <p:spPr/>
        <p:txBody>
          <a:bodyPr/>
          <a:lstStyle/>
          <a:p>
            <a:pPr>
              <a:defRPr/>
            </a:pPr>
            <a:r>
              <a:rPr lang="he-IL" dirty="0"/>
              <a:t>מעשנים ולא מעשנים</a:t>
            </a:r>
          </a:p>
        </p:txBody>
      </p:sp>
      <p:sp>
        <p:nvSpPr>
          <p:cNvPr id="3" name="Content Placeholder 2">
            <a:extLst>
              <a:ext uri="{FF2B5EF4-FFF2-40B4-BE49-F238E27FC236}">
                <a16:creationId xmlns:a16="http://schemas.microsoft.com/office/drawing/2014/main" id="{A5724076-2408-8B0F-4EE0-96299738B0AD}"/>
              </a:ext>
            </a:extLst>
          </p:cNvPr>
          <p:cNvSpPr>
            <a:spLocks noGrp="1"/>
          </p:cNvSpPr>
          <p:nvPr>
            <p:ph sz="half" idx="1"/>
          </p:nvPr>
        </p:nvSpPr>
        <p:spPr/>
        <p:txBody>
          <a:bodyPr/>
          <a:lstStyle/>
          <a:p>
            <a:pPr eaLnBrk="1" hangingPunct="1">
              <a:buFont typeface="Wingdings" panose="05000000000000000000" pitchFamily="2" charset="2"/>
              <a:buNone/>
              <a:defRPr/>
            </a:pPr>
            <a:r>
              <a:rPr lang="he-IL" sz="2000" b="1" dirty="0">
                <a:latin typeface="+mj-lt"/>
              </a:rPr>
              <a:t>מספר הקבוצה</a:t>
            </a:r>
            <a:endParaRPr lang="en-US" sz="2000" b="1" dirty="0">
              <a:latin typeface="+mj-lt"/>
            </a:endParaRPr>
          </a:p>
          <a:p>
            <a:pPr eaLnBrk="1" hangingPunct="1">
              <a:buFont typeface="Wingdings" panose="05000000000000000000" pitchFamily="2" charset="2"/>
              <a:buNone/>
              <a:defRPr/>
            </a:pPr>
            <a:r>
              <a:rPr lang="he-IL" sz="2000" b="1" dirty="0">
                <a:latin typeface="+mj-lt"/>
              </a:rPr>
              <a:t>ומאפייני קבוצות המחקר</a:t>
            </a:r>
            <a:endParaRPr lang="he-IL" sz="2000" dirty="0">
              <a:latin typeface="+mj-lt"/>
            </a:endParaRPr>
          </a:p>
          <a:p>
            <a:pPr eaLnBrk="1" hangingPunct="1">
              <a:buFont typeface="Wingdings" panose="05000000000000000000" pitchFamily="2" charset="2"/>
              <a:buNone/>
              <a:defRPr/>
            </a:pPr>
            <a:r>
              <a:rPr lang="he-IL" sz="2000" dirty="0">
                <a:latin typeface="+mj-lt"/>
              </a:rPr>
              <a:t>1   לא עישנו מעולם</a:t>
            </a:r>
          </a:p>
          <a:p>
            <a:pPr eaLnBrk="1" hangingPunct="1">
              <a:buFont typeface="Wingdings" panose="05000000000000000000" pitchFamily="2" charset="2"/>
              <a:buNone/>
              <a:defRPr/>
            </a:pPr>
            <a:r>
              <a:rPr lang="he-IL" sz="2000" dirty="0">
                <a:latin typeface="+mj-lt"/>
              </a:rPr>
              <a:t>2   עישנו  עד גיל 35 והפסיקו לעשן </a:t>
            </a:r>
          </a:p>
          <a:p>
            <a:pPr eaLnBrk="1" hangingPunct="1">
              <a:buFont typeface="Wingdings" panose="05000000000000000000" pitchFamily="2" charset="2"/>
              <a:buNone/>
              <a:defRPr/>
            </a:pPr>
            <a:r>
              <a:rPr lang="he-IL" sz="2000" dirty="0">
                <a:latin typeface="+mj-lt"/>
              </a:rPr>
              <a:t>3   עישנו עד גיל 55 והפסיקו לעשן</a:t>
            </a:r>
          </a:p>
          <a:p>
            <a:pPr eaLnBrk="1" hangingPunct="1">
              <a:buFont typeface="Wingdings" panose="05000000000000000000" pitchFamily="2" charset="2"/>
              <a:buNone/>
              <a:defRPr/>
            </a:pPr>
            <a:r>
              <a:rPr lang="he-IL" sz="2000" dirty="0">
                <a:latin typeface="+mj-lt"/>
              </a:rPr>
              <a:t>4   מעשנים ברציפות מגיל צעיר סיגריות עם תכולת עיטרן נמוכה </a:t>
            </a:r>
          </a:p>
          <a:p>
            <a:pPr eaLnBrk="1" hangingPunct="1">
              <a:buFont typeface="Wingdings" panose="05000000000000000000" pitchFamily="2" charset="2"/>
              <a:buNone/>
              <a:defRPr/>
            </a:pPr>
            <a:r>
              <a:rPr lang="he-IL" sz="2000" dirty="0">
                <a:latin typeface="+mj-lt"/>
              </a:rPr>
              <a:t>5   מעשנים ברציפות מגיל צעיר סיגריות עם תכולת עיטרן בינונית </a:t>
            </a:r>
          </a:p>
          <a:p>
            <a:pPr eaLnBrk="1" hangingPunct="1">
              <a:buFont typeface="Wingdings" panose="05000000000000000000" pitchFamily="2" charset="2"/>
              <a:buNone/>
              <a:defRPr/>
            </a:pPr>
            <a:r>
              <a:rPr lang="he-IL" sz="2000" dirty="0">
                <a:latin typeface="+mj-lt"/>
              </a:rPr>
              <a:t>6   מעשנים ברציפות מגיל צעיר סיגריות עם תכולת עיטרן גבוהה </a:t>
            </a:r>
          </a:p>
        </p:txBody>
      </p:sp>
      <p:graphicFrame>
        <p:nvGraphicFramePr>
          <p:cNvPr id="4" name="Object 97">
            <a:extLst>
              <a:ext uri="{FF2B5EF4-FFF2-40B4-BE49-F238E27FC236}">
                <a16:creationId xmlns:a16="http://schemas.microsoft.com/office/drawing/2014/main" id="{1BD6C9CC-883B-B84E-8099-58048C62897D}"/>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3233865986"/>
              </p:ext>
            </p:extLst>
          </p:nvPr>
        </p:nvGraphicFramePr>
        <p:xfrm>
          <a:off x="4817946" y="2348880"/>
          <a:ext cx="3937000" cy="33432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91">
            <a:extLst>
              <a:ext uri="{FF2B5EF4-FFF2-40B4-BE49-F238E27FC236}">
                <a16:creationId xmlns:a16="http://schemas.microsoft.com/office/drawing/2014/main" id="{9ED186DE-757E-45F5-B77A-1EEED3C3341D}"/>
              </a:ext>
            </a:extLst>
          </p:cNvPr>
          <p:cNvSpPr>
            <a:spLocks noChangeArrowheads="1"/>
          </p:cNvSpPr>
          <p:nvPr/>
        </p:nvSpPr>
        <p:spPr bwMode="auto">
          <a:xfrm>
            <a:off x="1357081" y="5780087"/>
            <a:ext cx="7720012" cy="701675"/>
          </a:xfrm>
          <a:prstGeom prst="rect">
            <a:avLst/>
          </a:prstGeom>
          <a:noFill/>
          <a:ln w="9525">
            <a:noFill/>
            <a:miter lim="800000"/>
            <a:headEnd/>
            <a:tailEnd/>
          </a:ln>
        </p:spPr>
        <p:txBody>
          <a:bodyPr anchor="ctr">
            <a:spAutoFit/>
          </a:bodyPr>
          <a:lstStyle/>
          <a:p>
            <a:pPr algn="justLow">
              <a:defRPr/>
            </a:pPr>
            <a:r>
              <a:rPr lang="he-IL" dirty="0">
                <a:latin typeface="+mj-lt"/>
                <a:cs typeface="David" pitchFamily="2" charset="-79"/>
              </a:rPr>
              <a:t>* </a:t>
            </a:r>
            <a:r>
              <a:rPr lang="he-IL" dirty="0">
                <a:latin typeface="+mj-lt"/>
              </a:rPr>
              <a:t>הסיכון לחלות בסרטן ריאה בקרב אלה המעשנים ברציפות סיגריות עם תכולת עיטרן בינונית הוגדר כ=1 ושאר הממצאים מבוטאים ביחס אליו. </a:t>
            </a:r>
          </a:p>
        </p:txBody>
      </p:sp>
      <p:sp>
        <p:nvSpPr>
          <p:cNvPr id="8" name="Rectangle 7">
            <a:extLst>
              <a:ext uri="{FF2B5EF4-FFF2-40B4-BE49-F238E27FC236}">
                <a16:creationId xmlns:a16="http://schemas.microsoft.com/office/drawing/2014/main" id="{84024A36-277E-7B99-CEA1-24333A8ED2D8}"/>
              </a:ext>
              <a:ext uri="{C183D7F6-B498-43B3-948B-1728B52AA6E4}">
                <adec:decorative xmlns:adec="http://schemas.microsoft.com/office/drawing/2017/decorative" val="1"/>
              </a:ext>
            </a:extLst>
          </p:cNvPr>
          <p:cNvSpPr/>
          <p:nvPr/>
        </p:nvSpPr>
        <p:spPr>
          <a:xfrm>
            <a:off x="500063" y="285750"/>
            <a:ext cx="1414462" cy="400050"/>
          </a:xfrm>
          <a:prstGeom prst="rect">
            <a:avLst/>
          </a:prstGeom>
        </p:spPr>
        <p:txBody>
          <a:bodyPr wrap="none">
            <a:spAutoFit/>
          </a:bodyPr>
          <a:lstStyle/>
          <a:p>
            <a:pPr>
              <a:defRPr/>
            </a:pPr>
            <a:r>
              <a:rPr lang="he-IL" b="1" dirty="0">
                <a:solidFill>
                  <a:schemeClr val="tx2">
                    <a:lumMod val="75000"/>
                  </a:schemeClr>
                </a:solidFill>
              </a:rPr>
              <a:t>גרף עמודות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FADF-7B5C-43F7-D067-3EF88B7978C3}"/>
              </a:ext>
            </a:extLst>
          </p:cNvPr>
          <p:cNvSpPr>
            <a:spLocks noGrp="1"/>
          </p:cNvSpPr>
          <p:nvPr>
            <p:ph type="title"/>
          </p:nvPr>
        </p:nvSpPr>
        <p:spPr>
          <a:xfrm>
            <a:off x="457200" y="277813"/>
            <a:ext cx="8229600" cy="1865312"/>
          </a:xfrm>
        </p:spPr>
        <p:txBody>
          <a:bodyPr/>
          <a:lstStyle/>
          <a:p>
            <a:pPr>
              <a:defRPr/>
            </a:pPr>
            <a:r>
              <a:rPr lang="he-IL" dirty="0"/>
              <a:t> גרף המתאר את היקף הסחר </a:t>
            </a:r>
            <a:br>
              <a:rPr lang="he-IL" dirty="0"/>
            </a:br>
            <a:r>
              <a:rPr lang="he-IL" dirty="0"/>
              <a:t>ישראל- מצרים</a:t>
            </a:r>
          </a:p>
        </p:txBody>
      </p:sp>
      <p:sp>
        <p:nvSpPr>
          <p:cNvPr id="6" name="Rectangle 5">
            <a:extLst>
              <a:ext uri="{FF2B5EF4-FFF2-40B4-BE49-F238E27FC236}">
                <a16:creationId xmlns:a16="http://schemas.microsoft.com/office/drawing/2014/main" id="{A7FA94DD-DBD1-EDDD-BE46-8B57DDD43062}"/>
              </a:ext>
            </a:extLst>
          </p:cNvPr>
          <p:cNvSpPr/>
          <p:nvPr/>
        </p:nvSpPr>
        <p:spPr>
          <a:xfrm>
            <a:off x="827584" y="1681163"/>
            <a:ext cx="1657350" cy="461962"/>
          </a:xfrm>
          <a:prstGeom prst="rect">
            <a:avLst/>
          </a:prstGeom>
        </p:spPr>
        <p:txBody>
          <a:bodyPr wrap="none">
            <a:spAutoFit/>
          </a:bodyPr>
          <a:lstStyle/>
          <a:p>
            <a:pPr>
              <a:defRPr/>
            </a:pPr>
            <a:r>
              <a:rPr lang="he-IL" sz="2400" b="1" dirty="0">
                <a:solidFill>
                  <a:schemeClr val="tx2">
                    <a:lumMod val="75000"/>
                  </a:schemeClr>
                </a:solidFill>
              </a:rPr>
              <a:t>גרף עמודות</a:t>
            </a:r>
          </a:p>
        </p:txBody>
      </p:sp>
      <p:pic>
        <p:nvPicPr>
          <p:cNvPr id="31748" name="Picture 4" descr="גרף עמודות">
            <a:extLst>
              <a:ext uri="{FF2B5EF4-FFF2-40B4-BE49-F238E27FC236}">
                <a16:creationId xmlns:a16="http://schemas.microsoft.com/office/drawing/2014/main" id="{7D35C862-6EF4-9EEE-F686-013BFD5EB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85" r="27699"/>
          <a:stretch>
            <a:fillRect/>
          </a:stretch>
        </p:blipFill>
        <p:spPr bwMode="auto">
          <a:xfrm>
            <a:off x="1928813" y="2143125"/>
            <a:ext cx="564356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14" name="Text Box 7">
            <a:extLst>
              <a:ext uri="{FF2B5EF4-FFF2-40B4-BE49-F238E27FC236}">
                <a16:creationId xmlns:a16="http://schemas.microsoft.com/office/drawing/2014/main" id="{068117D2-2884-F8DE-3979-D36202AFB847}"/>
              </a:ext>
            </a:extLst>
          </p:cNvPr>
          <p:cNvSpPr txBox="1">
            <a:spLocks noGrp="1" noChangeArrowheads="1"/>
          </p:cNvSpPr>
          <p:nvPr>
            <p:ph type="title" idx="4294967295"/>
          </p:nvPr>
        </p:nvSpPr>
        <p:spPr bwMode="auto">
          <a:xfrm>
            <a:off x="3563938" y="266807"/>
            <a:ext cx="2185988" cy="953981"/>
          </a:xfrm>
          <a:prstGeom prst="rect">
            <a:avLst/>
          </a:prstGeom>
          <a:solidFill>
            <a:srgbClr val="FFFF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0" u="none" strike="noStrike" kern="1200" cap="none" spc="0" normalizeH="0" baseline="0" noProof="0" dirty="0">
                <a:ln>
                  <a:noFill/>
                </a:ln>
                <a:solidFill>
                  <a:srgbClr val="993300"/>
                </a:solidFill>
                <a:effectLst/>
                <a:uLnTx/>
                <a:uFillTx/>
                <a:latin typeface="Arial" panose="020B0604020202020204" pitchFamily="34" charset="0"/>
                <a:ea typeface="+mn-ea"/>
                <a:cs typeface="Arial" panose="020B0604020202020204" pitchFamily="34" charset="0"/>
              </a:rPr>
              <a:t>קריאה ושרטוט גרף</a:t>
            </a:r>
            <a:endParaRPr kumimoji="0" lang="en-US" altLang="en-US" sz="2800" b="1" i="0" u="none" strike="noStrike" kern="1200" cap="none" spc="0" normalizeH="0" baseline="0" noProof="0" dirty="0">
              <a:ln>
                <a:noFill/>
              </a:ln>
              <a:solidFill>
                <a:srgbClr val="993300"/>
              </a:solidFill>
              <a:effectLst/>
              <a:uLnTx/>
              <a:uFillTx/>
              <a:latin typeface="Arial" panose="020B0604020202020204" pitchFamily="34" charset="0"/>
              <a:ea typeface="+mn-ea"/>
              <a:cs typeface="Arial" panose="020B0604020202020204" pitchFamily="34" charset="0"/>
            </a:endParaRPr>
          </a:p>
        </p:txBody>
      </p:sp>
      <p:sp>
        <p:nvSpPr>
          <p:cNvPr id="32771" name="Text Box 8">
            <a:extLst>
              <a:ext uri="{FF2B5EF4-FFF2-40B4-BE49-F238E27FC236}">
                <a16:creationId xmlns:a16="http://schemas.microsoft.com/office/drawing/2014/main" id="{D083C2C3-B4A6-99FE-A439-EA869F7B33F6}"/>
              </a:ext>
              <a:ext uri="{C183D7F6-B498-43B3-948B-1728B52AA6E4}">
                <adec:decorative xmlns:adec="http://schemas.microsoft.com/office/drawing/2017/decorative" val="1"/>
              </a:ext>
            </a:extLst>
          </p:cNvPr>
          <p:cNvSpPr txBox="1">
            <a:spLocks noChangeArrowheads="1"/>
          </p:cNvSpPr>
          <p:nvPr/>
        </p:nvSpPr>
        <p:spPr bwMode="auto">
          <a:xfrm>
            <a:off x="3563938" y="1773238"/>
            <a:ext cx="2303462" cy="528637"/>
          </a:xfrm>
          <a:prstGeom prst="rect">
            <a:avLst/>
          </a:prstGeom>
          <a:solidFill>
            <a:srgbClr val="FF9999"/>
          </a:solidFill>
          <a:ln w="9525">
            <a:solidFill>
              <a:schemeClr val="tx1"/>
            </a:solidFill>
            <a:miter lim="800000"/>
            <a:headEnd/>
            <a:tailEnd/>
          </a:ln>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000000"/>
                </a:solidFill>
                <a:latin typeface="Arial" panose="020B0604020202020204" pitchFamily="34" charset="0"/>
              </a:rPr>
              <a:t>סוגי גרפים</a:t>
            </a:r>
            <a:endParaRPr lang="en-US" altLang="en-US" sz="2800" b="1">
              <a:solidFill>
                <a:srgbClr val="000000"/>
              </a:solidFill>
              <a:latin typeface="Arial" panose="020B0604020202020204" pitchFamily="34" charset="0"/>
            </a:endParaRPr>
          </a:p>
        </p:txBody>
      </p:sp>
      <p:sp>
        <p:nvSpPr>
          <p:cNvPr id="29700" name="Rectangle 9">
            <a:extLst>
              <a:ext uri="{FF2B5EF4-FFF2-40B4-BE49-F238E27FC236}">
                <a16:creationId xmlns:a16="http://schemas.microsoft.com/office/drawing/2014/main" id="{31167E9B-217C-8564-AC9C-2BBD7F06BAD2}"/>
              </a:ext>
              <a:ext uri="{C183D7F6-B498-43B3-948B-1728B52AA6E4}">
                <adec:decorative xmlns:adec="http://schemas.microsoft.com/office/drawing/2017/decorative" val="1"/>
              </a:ext>
            </a:extLst>
          </p:cNvPr>
          <p:cNvSpPr>
            <a:spLocks noChangeArrowheads="1"/>
          </p:cNvSpPr>
          <p:nvPr/>
        </p:nvSpPr>
        <p:spPr bwMode="auto">
          <a:xfrm>
            <a:off x="1331913" y="3716338"/>
            <a:ext cx="1276350" cy="436562"/>
          </a:xfrm>
          <a:prstGeom prst="rect">
            <a:avLst/>
          </a:prstGeom>
          <a:solidFill>
            <a:srgbClr val="FF9999"/>
          </a:solidFill>
          <a:ln w="9525">
            <a:solidFill>
              <a:schemeClr val="tx1"/>
            </a:solidFill>
            <a:miter lim="800000"/>
            <a:headEnd/>
            <a:tailEnd/>
          </a:ln>
        </p:spPr>
        <p:txBody>
          <a:bodyPr lIns="0" tIns="0" rIns="0" bIns="0">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800" b="1">
                <a:solidFill>
                  <a:srgbClr val="000000"/>
                </a:solidFill>
                <a:latin typeface="Arial" panose="020B0604020202020204" pitchFamily="34" charset="0"/>
              </a:rPr>
              <a:t>עוגה</a:t>
            </a:r>
            <a:endParaRPr lang="he-IL" altLang="en-US" sz="4000" b="1">
              <a:solidFill>
                <a:srgbClr val="000000"/>
              </a:solidFill>
              <a:latin typeface="Arial" panose="020B0604020202020204" pitchFamily="34" charset="0"/>
            </a:endParaRPr>
          </a:p>
        </p:txBody>
      </p:sp>
      <p:sp>
        <p:nvSpPr>
          <p:cNvPr id="32773" name="Line 10">
            <a:extLst>
              <a:ext uri="{FF2B5EF4-FFF2-40B4-BE49-F238E27FC236}">
                <a16:creationId xmlns:a16="http://schemas.microsoft.com/office/drawing/2014/main" id="{69760514-42F8-87CD-8544-F65CE66E4BDF}"/>
              </a:ext>
              <a:ext uri="{C183D7F6-B498-43B3-948B-1728B52AA6E4}">
                <adec:decorative xmlns:adec="http://schemas.microsoft.com/office/drawing/2017/decorative" val="1"/>
              </a:ext>
            </a:extLst>
          </p:cNvPr>
          <p:cNvSpPr>
            <a:spLocks noChangeShapeType="1"/>
          </p:cNvSpPr>
          <p:nvPr/>
        </p:nvSpPr>
        <p:spPr bwMode="auto">
          <a:xfrm>
            <a:off x="4714875" y="1357313"/>
            <a:ext cx="0" cy="574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 name="Line 11">
            <a:extLst>
              <a:ext uri="{FF2B5EF4-FFF2-40B4-BE49-F238E27FC236}">
                <a16:creationId xmlns:a16="http://schemas.microsoft.com/office/drawing/2014/main" id="{E7CD349C-66F9-CC97-E76C-25FA272BDBBF}"/>
              </a:ext>
              <a:ext uri="{C183D7F6-B498-43B3-948B-1728B52AA6E4}">
                <adec:decorative xmlns:adec="http://schemas.microsoft.com/office/drawing/2017/decorative" val="1"/>
              </a:ext>
            </a:extLst>
          </p:cNvPr>
          <p:cNvSpPr>
            <a:spLocks noChangeShapeType="1"/>
          </p:cNvSpPr>
          <p:nvPr/>
        </p:nvSpPr>
        <p:spPr bwMode="auto">
          <a:xfrm flipH="1">
            <a:off x="1908175" y="2420938"/>
            <a:ext cx="2087563" cy="12239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2" name="Line 12">
            <a:extLst>
              <a:ext uri="{FF2B5EF4-FFF2-40B4-BE49-F238E27FC236}">
                <a16:creationId xmlns:a16="http://schemas.microsoft.com/office/drawing/2014/main" id="{0B93806E-68E6-1688-FF19-5D4A6B3F7271}"/>
              </a:ext>
              <a:ext uri="{C183D7F6-B498-43B3-948B-1728B52AA6E4}">
                <adec:decorative xmlns:adec="http://schemas.microsoft.com/office/drawing/2017/decorative" val="1"/>
              </a:ext>
            </a:extLst>
          </p:cNvPr>
          <p:cNvSpPr>
            <a:spLocks noChangeShapeType="1"/>
          </p:cNvSpPr>
          <p:nvPr/>
        </p:nvSpPr>
        <p:spPr bwMode="auto">
          <a:xfrm>
            <a:off x="4716463" y="2420938"/>
            <a:ext cx="0" cy="12969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4" name="Line 13">
            <a:extLst>
              <a:ext uri="{FF2B5EF4-FFF2-40B4-BE49-F238E27FC236}">
                <a16:creationId xmlns:a16="http://schemas.microsoft.com/office/drawing/2014/main" id="{A9BAB35A-7A13-139E-6610-1ADDB08D7BBA}"/>
              </a:ext>
              <a:ext uri="{C183D7F6-B498-43B3-948B-1728B52AA6E4}">
                <adec:decorative xmlns:adec="http://schemas.microsoft.com/office/drawing/2017/decorative" val="1"/>
              </a:ext>
            </a:extLst>
          </p:cNvPr>
          <p:cNvSpPr>
            <a:spLocks noChangeShapeType="1"/>
          </p:cNvSpPr>
          <p:nvPr/>
        </p:nvSpPr>
        <p:spPr bwMode="auto">
          <a:xfrm>
            <a:off x="5292725" y="2420938"/>
            <a:ext cx="1800225" cy="1152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8" name="Oval 15">
            <a:extLst>
              <a:ext uri="{FF2B5EF4-FFF2-40B4-BE49-F238E27FC236}">
                <a16:creationId xmlns:a16="http://schemas.microsoft.com/office/drawing/2014/main" id="{66DB93F8-DA15-F9B8-70F6-E6ED66937DBB}"/>
              </a:ext>
              <a:ext uri="{C183D7F6-B498-43B3-948B-1728B52AA6E4}">
                <adec:decorative xmlns:adec="http://schemas.microsoft.com/office/drawing/2017/decorative" val="1"/>
              </a:ext>
            </a:extLst>
          </p:cNvPr>
          <p:cNvSpPr>
            <a:spLocks noChangeArrowheads="1"/>
          </p:cNvSpPr>
          <p:nvPr/>
        </p:nvSpPr>
        <p:spPr bwMode="auto">
          <a:xfrm>
            <a:off x="3805238" y="3716338"/>
            <a:ext cx="1871663" cy="576262"/>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32809" name="Text Box 16">
            <a:hlinkClick r:id="" action="ppaction://noaction"/>
            <a:extLst>
              <a:ext uri="{FF2B5EF4-FFF2-40B4-BE49-F238E27FC236}">
                <a16:creationId xmlns:a16="http://schemas.microsoft.com/office/drawing/2014/main" id="{209A5B26-44DB-4AAB-659E-69BAAAF547F4}"/>
              </a:ext>
              <a:ext uri="{C183D7F6-B498-43B3-948B-1728B52AA6E4}">
                <adec:decorative xmlns:adec="http://schemas.microsoft.com/office/drawing/2017/decorative" val="1"/>
              </a:ext>
            </a:extLst>
          </p:cNvPr>
          <p:cNvSpPr txBox="1">
            <a:spLocks noChangeArrowheads="1"/>
          </p:cNvSpPr>
          <p:nvPr/>
        </p:nvSpPr>
        <p:spPr bwMode="auto">
          <a:xfrm>
            <a:off x="3733800" y="3716338"/>
            <a:ext cx="1943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993300"/>
                </a:solidFill>
                <a:latin typeface="Arial" panose="020B0604020202020204" pitchFamily="34" charset="0"/>
              </a:rPr>
              <a:t>עמודות</a:t>
            </a:r>
            <a:endParaRPr lang="en-US" altLang="en-US" sz="2800" b="1">
              <a:solidFill>
                <a:srgbClr val="993300"/>
              </a:solidFill>
              <a:latin typeface="Arial" panose="020B0604020202020204" pitchFamily="34" charset="0"/>
            </a:endParaRPr>
          </a:p>
        </p:txBody>
      </p:sp>
      <p:sp>
        <p:nvSpPr>
          <p:cNvPr id="32806" name="Rectangle 18">
            <a:extLst>
              <a:ext uri="{FF2B5EF4-FFF2-40B4-BE49-F238E27FC236}">
                <a16:creationId xmlns:a16="http://schemas.microsoft.com/office/drawing/2014/main" id="{0196E36A-0B55-D027-3D93-500FA0F23D60}"/>
              </a:ext>
              <a:ext uri="{C183D7F6-B498-43B3-948B-1728B52AA6E4}">
                <adec:decorative xmlns:adec="http://schemas.microsoft.com/office/drawing/2017/decorative" val="1"/>
              </a:ext>
            </a:extLst>
          </p:cNvPr>
          <p:cNvSpPr>
            <a:spLocks noChangeArrowheads="1"/>
          </p:cNvSpPr>
          <p:nvPr/>
        </p:nvSpPr>
        <p:spPr bwMode="auto">
          <a:xfrm>
            <a:off x="6813550" y="3644900"/>
            <a:ext cx="1008063" cy="504825"/>
          </a:xfrm>
          <a:prstGeom prst="rect">
            <a:avLst/>
          </a:prstGeom>
          <a:solidFill>
            <a:srgbClr val="FF9999"/>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32807" name="Text Box 19">
            <a:extLst>
              <a:ext uri="{FF2B5EF4-FFF2-40B4-BE49-F238E27FC236}">
                <a16:creationId xmlns:a16="http://schemas.microsoft.com/office/drawing/2014/main" id="{99A88785-B758-1670-3E7D-A326EECE8798}"/>
              </a:ext>
              <a:ext uri="{C183D7F6-B498-43B3-948B-1728B52AA6E4}">
                <adec:decorative xmlns:adec="http://schemas.microsoft.com/office/drawing/2017/decorative" val="1"/>
              </a:ext>
            </a:extLst>
          </p:cNvPr>
          <p:cNvSpPr txBox="1">
            <a:spLocks noChangeArrowheads="1"/>
          </p:cNvSpPr>
          <p:nvPr/>
        </p:nvSpPr>
        <p:spPr bwMode="auto">
          <a:xfrm>
            <a:off x="6813550" y="3644900"/>
            <a:ext cx="1008063" cy="519113"/>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000000"/>
                </a:solidFill>
                <a:latin typeface="Arial" panose="020B0604020202020204" pitchFamily="34" charset="0"/>
              </a:rPr>
              <a:t>רציף</a:t>
            </a:r>
            <a:endParaRPr lang="en-US" altLang="en-US" sz="2800" b="1">
              <a:solidFill>
                <a:srgbClr val="000000"/>
              </a:solidFill>
              <a:latin typeface="Arial" panose="020B0604020202020204" pitchFamily="34" charset="0"/>
            </a:endParaRPr>
          </a:p>
        </p:txBody>
      </p:sp>
      <p:sp>
        <p:nvSpPr>
          <p:cNvPr id="32804" name="Oval 21">
            <a:extLst>
              <a:ext uri="{FF2B5EF4-FFF2-40B4-BE49-F238E27FC236}">
                <a16:creationId xmlns:a16="http://schemas.microsoft.com/office/drawing/2014/main" id="{B056987A-C34B-7C6B-A8FA-1EB53B4B7565}"/>
              </a:ext>
              <a:ext uri="{C183D7F6-B498-43B3-948B-1728B52AA6E4}">
                <adec:decorative xmlns:adec="http://schemas.microsoft.com/office/drawing/2017/decorative" val="1"/>
              </a:ext>
            </a:extLst>
          </p:cNvPr>
          <p:cNvSpPr>
            <a:spLocks noChangeArrowheads="1"/>
          </p:cNvSpPr>
          <p:nvPr/>
        </p:nvSpPr>
        <p:spPr bwMode="auto">
          <a:xfrm>
            <a:off x="7529513" y="4956175"/>
            <a:ext cx="1547812" cy="1065213"/>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32805" name="Text Box 22">
            <a:extLst>
              <a:ext uri="{FF2B5EF4-FFF2-40B4-BE49-F238E27FC236}">
                <a16:creationId xmlns:a16="http://schemas.microsoft.com/office/drawing/2014/main" id="{6948C9EA-542D-0875-339E-5B3C88FD88B0}"/>
              </a:ext>
              <a:ext uri="{C183D7F6-B498-43B3-948B-1728B52AA6E4}">
                <adec:decorative xmlns:adec="http://schemas.microsoft.com/office/drawing/2017/decorative" val="1"/>
              </a:ext>
            </a:extLst>
          </p:cNvPr>
          <p:cNvSpPr txBox="1">
            <a:spLocks noChangeArrowheads="1"/>
          </p:cNvSpPr>
          <p:nvPr/>
        </p:nvSpPr>
        <p:spPr bwMode="auto">
          <a:xfrm>
            <a:off x="7569664" y="5026602"/>
            <a:ext cx="1457473" cy="86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b="1">
                <a:solidFill>
                  <a:srgbClr val="993300"/>
                </a:solidFill>
                <a:latin typeface="Arial" panose="020B0604020202020204" pitchFamily="34" charset="0"/>
              </a:rPr>
              <a:t>כותרת</a:t>
            </a:r>
          </a:p>
          <a:p>
            <a:pPr algn="ctr" eaLnBrk="1" hangingPunct="1">
              <a:spcBef>
                <a:spcPct val="50000"/>
              </a:spcBef>
            </a:pPr>
            <a:r>
              <a:rPr lang="he-IL" altLang="en-US" b="1">
                <a:solidFill>
                  <a:srgbClr val="993300"/>
                </a:solidFill>
                <a:latin typeface="Arial" panose="020B0604020202020204" pitchFamily="34" charset="0"/>
              </a:rPr>
              <a:t>הצירים</a:t>
            </a:r>
            <a:endParaRPr lang="en-US" altLang="en-US" b="1">
              <a:solidFill>
                <a:srgbClr val="993300"/>
              </a:solidFill>
              <a:latin typeface="Arial" panose="020B0604020202020204" pitchFamily="34" charset="0"/>
            </a:endParaRPr>
          </a:p>
        </p:txBody>
      </p:sp>
      <p:sp>
        <p:nvSpPr>
          <p:cNvPr id="32800" name="Oval 24">
            <a:extLst>
              <a:ext uri="{FF2B5EF4-FFF2-40B4-BE49-F238E27FC236}">
                <a16:creationId xmlns:a16="http://schemas.microsoft.com/office/drawing/2014/main" id="{08D6CEBA-F9FC-5CD7-0823-ADCDAF674B34}"/>
              </a:ext>
              <a:ext uri="{C183D7F6-B498-43B3-948B-1728B52AA6E4}">
                <adec:decorative xmlns:adec="http://schemas.microsoft.com/office/drawing/2017/decorative" val="1"/>
              </a:ext>
            </a:extLst>
          </p:cNvPr>
          <p:cNvSpPr>
            <a:spLocks noChangeArrowheads="1"/>
          </p:cNvSpPr>
          <p:nvPr/>
        </p:nvSpPr>
        <p:spPr bwMode="auto">
          <a:xfrm>
            <a:off x="5813425" y="4886326"/>
            <a:ext cx="1584325" cy="865188"/>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32801" name="Text Box 25">
            <a:extLst>
              <a:ext uri="{FF2B5EF4-FFF2-40B4-BE49-F238E27FC236}">
                <a16:creationId xmlns:a16="http://schemas.microsoft.com/office/drawing/2014/main" id="{167DFFEB-2AF9-115A-39D3-B57AEC56004A}"/>
              </a:ext>
            </a:extLst>
          </p:cNvPr>
          <p:cNvSpPr txBox="1">
            <a:spLocks noChangeArrowheads="1"/>
          </p:cNvSpPr>
          <p:nvPr/>
        </p:nvSpPr>
        <p:spPr bwMode="auto">
          <a:xfrm>
            <a:off x="5902325" y="5062538"/>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400" b="1">
                <a:solidFill>
                  <a:srgbClr val="993300"/>
                </a:solidFill>
                <a:latin typeface="Arial" panose="020B0604020202020204" pitchFamily="34" charset="0"/>
              </a:rPr>
              <a:t>משתנים</a:t>
            </a:r>
            <a:endParaRPr lang="en-US" altLang="en-US" sz="2400" b="1">
              <a:solidFill>
                <a:srgbClr val="993300"/>
              </a:solidFill>
              <a:latin typeface="Arial" panose="020B0604020202020204" pitchFamily="34" charset="0"/>
            </a:endParaRPr>
          </a:p>
        </p:txBody>
      </p:sp>
      <p:sp>
        <p:nvSpPr>
          <p:cNvPr id="32802" name="Text Box 25">
            <a:extLst>
              <a:ext uri="{FF2B5EF4-FFF2-40B4-BE49-F238E27FC236}">
                <a16:creationId xmlns:a16="http://schemas.microsoft.com/office/drawing/2014/main" id="{E9ECFFCE-F7E7-5232-F1D3-8A8CA5B7ECB2}"/>
              </a:ext>
              <a:ext uri="{C183D7F6-B498-43B3-948B-1728B52AA6E4}">
                <adec:decorative xmlns:adec="http://schemas.microsoft.com/office/drawing/2017/decorative" val="1"/>
              </a:ext>
            </a:extLst>
          </p:cNvPr>
          <p:cNvSpPr txBox="1">
            <a:spLocks noChangeArrowheads="1"/>
          </p:cNvSpPr>
          <p:nvPr/>
        </p:nvSpPr>
        <p:spPr bwMode="auto">
          <a:xfrm>
            <a:off x="7327900" y="4319588"/>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400" b="1">
                <a:solidFill>
                  <a:srgbClr val="993300"/>
                </a:solidFill>
                <a:latin typeface="Arial" panose="020B0604020202020204" pitchFamily="34" charset="0"/>
              </a:rPr>
              <a:t>משתנים</a:t>
            </a:r>
            <a:endParaRPr lang="en-US" altLang="en-US" sz="2400" b="1">
              <a:solidFill>
                <a:srgbClr val="993300"/>
              </a:solidFill>
              <a:latin typeface="Arial" panose="020B0604020202020204" pitchFamily="34" charset="0"/>
            </a:endParaRPr>
          </a:p>
        </p:txBody>
      </p:sp>
      <p:sp>
        <p:nvSpPr>
          <p:cNvPr id="32803" name="Oval 24">
            <a:extLst>
              <a:ext uri="{FF2B5EF4-FFF2-40B4-BE49-F238E27FC236}">
                <a16:creationId xmlns:a16="http://schemas.microsoft.com/office/drawing/2014/main" id="{75946B3B-4BF0-E60B-2461-78FF4B88A663}"/>
              </a:ext>
              <a:ext uri="{C183D7F6-B498-43B3-948B-1728B52AA6E4}">
                <adec:decorative xmlns:adec="http://schemas.microsoft.com/office/drawing/2017/decorative" val="1"/>
              </a:ext>
            </a:extLst>
          </p:cNvPr>
          <p:cNvSpPr>
            <a:spLocks noChangeArrowheads="1"/>
          </p:cNvSpPr>
          <p:nvPr/>
        </p:nvSpPr>
        <p:spPr bwMode="auto">
          <a:xfrm>
            <a:off x="7483475" y="4090988"/>
            <a:ext cx="1601788" cy="865188"/>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he-IL" altLang="en-US" b="1">
                <a:solidFill>
                  <a:srgbClr val="993300"/>
                </a:solidFill>
              </a:rPr>
              <a:t>כותרת הגרף</a:t>
            </a:r>
          </a:p>
        </p:txBody>
      </p:sp>
      <p:sp>
        <p:nvSpPr>
          <p:cNvPr id="32798" name="Oval 27">
            <a:extLst>
              <a:ext uri="{FF2B5EF4-FFF2-40B4-BE49-F238E27FC236}">
                <a16:creationId xmlns:a16="http://schemas.microsoft.com/office/drawing/2014/main" id="{0C551FDC-081C-71B5-15E3-419BFF05C5A1}"/>
              </a:ext>
              <a:ext uri="{C183D7F6-B498-43B3-948B-1728B52AA6E4}">
                <adec:decorative xmlns:adec="http://schemas.microsoft.com/office/drawing/2017/decorative" val="1"/>
              </a:ext>
            </a:extLst>
          </p:cNvPr>
          <p:cNvSpPr>
            <a:spLocks noChangeArrowheads="1"/>
          </p:cNvSpPr>
          <p:nvPr/>
        </p:nvSpPr>
        <p:spPr bwMode="auto">
          <a:xfrm>
            <a:off x="3563938" y="4868863"/>
            <a:ext cx="1871662" cy="1152525"/>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32799" name="Text Box 28">
            <a:extLst>
              <a:ext uri="{FF2B5EF4-FFF2-40B4-BE49-F238E27FC236}">
                <a16:creationId xmlns:a16="http://schemas.microsoft.com/office/drawing/2014/main" id="{0C62F645-AB8C-0184-AA39-7541DD0CABC6}"/>
              </a:ext>
              <a:ext uri="{C183D7F6-B498-43B3-948B-1728B52AA6E4}">
                <adec:decorative xmlns:adec="http://schemas.microsoft.com/office/drawing/2017/decorative" val="1"/>
              </a:ext>
            </a:extLst>
          </p:cNvPr>
          <p:cNvSpPr txBox="1">
            <a:spLocks noChangeArrowheads="1"/>
          </p:cNvSpPr>
          <p:nvPr/>
        </p:nvSpPr>
        <p:spPr bwMode="auto">
          <a:xfrm>
            <a:off x="3563938" y="4868863"/>
            <a:ext cx="1871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b="1">
                <a:solidFill>
                  <a:srgbClr val="993300"/>
                </a:solidFill>
                <a:latin typeface="Arial" panose="020B0604020202020204" pitchFamily="34" charset="0"/>
              </a:rPr>
              <a:t>משמעות היחידות של הצירים</a:t>
            </a:r>
            <a:endParaRPr lang="en-US" altLang="en-US" b="1">
              <a:solidFill>
                <a:srgbClr val="993300"/>
              </a:solidFill>
              <a:latin typeface="Arial" panose="020B0604020202020204" pitchFamily="34" charset="0"/>
            </a:endParaRPr>
          </a:p>
        </p:txBody>
      </p:sp>
      <p:sp>
        <p:nvSpPr>
          <p:cNvPr id="32796" name="Oval 30">
            <a:extLst>
              <a:ext uri="{FF2B5EF4-FFF2-40B4-BE49-F238E27FC236}">
                <a16:creationId xmlns:a16="http://schemas.microsoft.com/office/drawing/2014/main" id="{D23B1065-5F8A-0AEC-AE9F-154FA8554074}"/>
              </a:ext>
              <a:ext uri="{C183D7F6-B498-43B3-948B-1728B52AA6E4}">
                <adec:decorative xmlns:adec="http://schemas.microsoft.com/office/drawing/2017/decorative" val="1"/>
              </a:ext>
            </a:extLst>
          </p:cNvPr>
          <p:cNvSpPr>
            <a:spLocks noChangeArrowheads="1"/>
          </p:cNvSpPr>
          <p:nvPr/>
        </p:nvSpPr>
        <p:spPr bwMode="auto">
          <a:xfrm>
            <a:off x="539751" y="4795838"/>
            <a:ext cx="2519363" cy="576262"/>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32797" name="Text Box 31">
            <a:extLst>
              <a:ext uri="{FF2B5EF4-FFF2-40B4-BE49-F238E27FC236}">
                <a16:creationId xmlns:a16="http://schemas.microsoft.com/office/drawing/2014/main" id="{230D0A03-26C1-FDBD-E4D9-2BE5EFF34D6E}"/>
              </a:ext>
              <a:ext uri="{C183D7F6-B498-43B3-948B-1728B52AA6E4}">
                <adec:decorative xmlns:adec="http://schemas.microsoft.com/office/drawing/2017/decorative" val="1"/>
              </a:ext>
            </a:extLst>
          </p:cNvPr>
          <p:cNvSpPr txBox="1">
            <a:spLocks noChangeArrowheads="1"/>
          </p:cNvSpPr>
          <p:nvPr/>
        </p:nvSpPr>
        <p:spPr bwMode="auto">
          <a:xfrm>
            <a:off x="468313" y="4867275"/>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b="1">
                <a:solidFill>
                  <a:srgbClr val="993300"/>
                </a:solidFill>
                <a:latin typeface="Arial" panose="020B0604020202020204" pitchFamily="34" charset="0"/>
              </a:rPr>
              <a:t>משמעות העמודות</a:t>
            </a:r>
            <a:endParaRPr lang="en-US" altLang="en-US" b="1">
              <a:solidFill>
                <a:srgbClr val="993300"/>
              </a:solidFill>
              <a:latin typeface="Arial" panose="020B0604020202020204" pitchFamily="34" charset="0"/>
            </a:endParaRPr>
          </a:p>
        </p:txBody>
      </p:sp>
      <p:sp>
        <p:nvSpPr>
          <p:cNvPr id="32794" name="Oval 33">
            <a:extLst>
              <a:ext uri="{FF2B5EF4-FFF2-40B4-BE49-F238E27FC236}">
                <a16:creationId xmlns:a16="http://schemas.microsoft.com/office/drawing/2014/main" id="{0A5FF504-4447-91C2-F2EB-AEA28ADB2BE8}"/>
              </a:ext>
              <a:ext uri="{C183D7F6-B498-43B3-948B-1728B52AA6E4}">
                <adec:decorative xmlns:adec="http://schemas.microsoft.com/office/drawing/2017/decorative" val="1"/>
              </a:ext>
            </a:extLst>
          </p:cNvPr>
          <p:cNvSpPr>
            <a:spLocks noChangeArrowheads="1"/>
          </p:cNvSpPr>
          <p:nvPr/>
        </p:nvSpPr>
        <p:spPr bwMode="auto">
          <a:xfrm>
            <a:off x="1908175" y="5661025"/>
            <a:ext cx="1368425" cy="576263"/>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32795" name="Text Box 34">
            <a:extLst>
              <a:ext uri="{FF2B5EF4-FFF2-40B4-BE49-F238E27FC236}">
                <a16:creationId xmlns:a16="http://schemas.microsoft.com/office/drawing/2014/main" id="{FDCD6F0D-0FBC-FECC-F1C5-15F8CB29ADAA}"/>
              </a:ext>
              <a:ext uri="{C183D7F6-B498-43B3-948B-1728B52AA6E4}">
                <adec:decorative xmlns:adec="http://schemas.microsoft.com/office/drawing/2017/decorative" val="1"/>
              </a:ext>
            </a:extLst>
          </p:cNvPr>
          <p:cNvSpPr txBox="1">
            <a:spLocks noChangeArrowheads="1"/>
          </p:cNvSpPr>
          <p:nvPr/>
        </p:nvSpPr>
        <p:spPr bwMode="auto">
          <a:xfrm>
            <a:off x="1763713" y="5711825"/>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b="1">
                <a:solidFill>
                  <a:srgbClr val="993300"/>
                </a:solidFill>
                <a:latin typeface="Arial" panose="020B0604020202020204" pitchFamily="34" charset="0"/>
              </a:rPr>
              <a:t>משתנה אחד</a:t>
            </a:r>
            <a:endParaRPr lang="en-US" altLang="en-US" b="1">
              <a:solidFill>
                <a:srgbClr val="993300"/>
              </a:solidFill>
              <a:latin typeface="Arial" panose="020B0604020202020204" pitchFamily="34" charset="0"/>
            </a:endParaRPr>
          </a:p>
        </p:txBody>
      </p:sp>
      <p:sp>
        <p:nvSpPr>
          <p:cNvPr id="32792" name="Oval 36">
            <a:extLst>
              <a:ext uri="{FF2B5EF4-FFF2-40B4-BE49-F238E27FC236}">
                <a16:creationId xmlns:a16="http://schemas.microsoft.com/office/drawing/2014/main" id="{107FBE6B-B8CE-9513-6D3E-BB6D0CF54AB5}"/>
              </a:ext>
              <a:ext uri="{C183D7F6-B498-43B3-948B-1728B52AA6E4}">
                <adec:decorative xmlns:adec="http://schemas.microsoft.com/office/drawing/2017/decorative" val="1"/>
              </a:ext>
            </a:extLst>
          </p:cNvPr>
          <p:cNvSpPr>
            <a:spLocks noChangeArrowheads="1"/>
          </p:cNvSpPr>
          <p:nvPr/>
        </p:nvSpPr>
        <p:spPr bwMode="auto">
          <a:xfrm>
            <a:off x="50800" y="5516563"/>
            <a:ext cx="1476375" cy="765175"/>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32793" name="Text Box 37">
            <a:extLst>
              <a:ext uri="{FF2B5EF4-FFF2-40B4-BE49-F238E27FC236}">
                <a16:creationId xmlns:a16="http://schemas.microsoft.com/office/drawing/2014/main" id="{2B2764D3-A706-598F-B08A-8F7AA6748153}"/>
              </a:ext>
              <a:ext uri="{C183D7F6-B498-43B3-948B-1728B52AA6E4}">
                <adec:decorative xmlns:adec="http://schemas.microsoft.com/office/drawing/2017/decorative" val="1"/>
              </a:ext>
            </a:extLst>
          </p:cNvPr>
          <p:cNvSpPr txBox="1">
            <a:spLocks noChangeArrowheads="1"/>
          </p:cNvSpPr>
          <p:nvPr/>
        </p:nvSpPr>
        <p:spPr bwMode="auto">
          <a:xfrm>
            <a:off x="-36513" y="5530851"/>
            <a:ext cx="1655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b="1">
                <a:solidFill>
                  <a:srgbClr val="993300"/>
                </a:solidFill>
                <a:latin typeface="Arial" panose="020B0604020202020204" pitchFamily="34" charset="0"/>
              </a:rPr>
              <a:t>2 משתנים ויותר</a:t>
            </a:r>
            <a:endParaRPr lang="en-US" altLang="en-US" b="1">
              <a:solidFill>
                <a:srgbClr val="993300"/>
              </a:solidFill>
              <a:latin typeface="Arial" panose="020B0604020202020204" pitchFamily="34" charset="0"/>
            </a:endParaRPr>
          </a:p>
        </p:txBody>
      </p:sp>
      <p:sp>
        <p:nvSpPr>
          <p:cNvPr id="20518" name="Line 38">
            <a:extLst>
              <a:ext uri="{FF2B5EF4-FFF2-40B4-BE49-F238E27FC236}">
                <a16:creationId xmlns:a16="http://schemas.microsoft.com/office/drawing/2014/main" id="{15D8682C-8ED3-665C-50C2-A0C7A9006537}"/>
              </a:ext>
              <a:ext uri="{C183D7F6-B498-43B3-948B-1728B52AA6E4}">
                <adec:decorative xmlns:adec="http://schemas.microsoft.com/office/drawing/2017/decorative" val="1"/>
              </a:ext>
            </a:extLst>
          </p:cNvPr>
          <p:cNvSpPr>
            <a:spLocks noChangeShapeType="1"/>
          </p:cNvSpPr>
          <p:nvPr/>
        </p:nvSpPr>
        <p:spPr bwMode="auto">
          <a:xfrm>
            <a:off x="4859338" y="4292600"/>
            <a:ext cx="3097212" cy="7556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9" name="Line 39">
            <a:extLst>
              <a:ext uri="{FF2B5EF4-FFF2-40B4-BE49-F238E27FC236}">
                <a16:creationId xmlns:a16="http://schemas.microsoft.com/office/drawing/2014/main" id="{A4777223-018B-7FA1-A44F-05BE37F108CD}"/>
              </a:ext>
              <a:ext uri="{C183D7F6-B498-43B3-948B-1728B52AA6E4}">
                <adec:decorative xmlns:adec="http://schemas.microsoft.com/office/drawing/2017/decorative" val="1"/>
              </a:ext>
            </a:extLst>
          </p:cNvPr>
          <p:cNvSpPr>
            <a:spLocks noChangeShapeType="1"/>
          </p:cNvSpPr>
          <p:nvPr/>
        </p:nvSpPr>
        <p:spPr bwMode="auto">
          <a:xfrm>
            <a:off x="4716463" y="4292600"/>
            <a:ext cx="151130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20" name="Line 40">
            <a:extLst>
              <a:ext uri="{FF2B5EF4-FFF2-40B4-BE49-F238E27FC236}">
                <a16:creationId xmlns:a16="http://schemas.microsoft.com/office/drawing/2014/main" id="{AC202FDD-58A4-F502-5B25-746FD06BABDF}"/>
              </a:ext>
              <a:ext uri="{C183D7F6-B498-43B3-948B-1728B52AA6E4}">
                <adec:decorative xmlns:adec="http://schemas.microsoft.com/office/drawing/2017/decorative" val="1"/>
              </a:ext>
            </a:extLst>
          </p:cNvPr>
          <p:cNvSpPr>
            <a:spLocks noChangeShapeType="1"/>
          </p:cNvSpPr>
          <p:nvPr/>
        </p:nvSpPr>
        <p:spPr bwMode="auto">
          <a:xfrm flipH="1">
            <a:off x="4572000" y="4292600"/>
            <a:ext cx="144463"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21" name="Line 41">
            <a:extLst>
              <a:ext uri="{FF2B5EF4-FFF2-40B4-BE49-F238E27FC236}">
                <a16:creationId xmlns:a16="http://schemas.microsoft.com/office/drawing/2014/main" id="{E09D961F-D74D-CAEA-C6DE-DED9129B330E}"/>
              </a:ext>
              <a:ext uri="{C183D7F6-B498-43B3-948B-1728B52AA6E4}">
                <adec:decorative xmlns:adec="http://schemas.microsoft.com/office/drawing/2017/decorative" val="1"/>
              </a:ext>
            </a:extLst>
          </p:cNvPr>
          <p:cNvSpPr>
            <a:spLocks noChangeShapeType="1"/>
          </p:cNvSpPr>
          <p:nvPr/>
        </p:nvSpPr>
        <p:spPr bwMode="auto">
          <a:xfrm flipH="1">
            <a:off x="2627313" y="4292600"/>
            <a:ext cx="2089150"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22" name="Line 42">
            <a:extLst>
              <a:ext uri="{FF2B5EF4-FFF2-40B4-BE49-F238E27FC236}">
                <a16:creationId xmlns:a16="http://schemas.microsoft.com/office/drawing/2014/main" id="{E5EE263F-A6D7-93F8-A176-984E21130960}"/>
              </a:ext>
              <a:ext uri="{C183D7F6-B498-43B3-948B-1728B52AA6E4}">
                <adec:decorative xmlns:adec="http://schemas.microsoft.com/office/drawing/2017/decorative" val="1"/>
              </a:ext>
            </a:extLst>
          </p:cNvPr>
          <p:cNvSpPr>
            <a:spLocks noChangeShapeType="1"/>
          </p:cNvSpPr>
          <p:nvPr/>
        </p:nvSpPr>
        <p:spPr bwMode="auto">
          <a:xfrm>
            <a:off x="1763713" y="5372100"/>
            <a:ext cx="576262" cy="2889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23" name="Line 43">
            <a:extLst>
              <a:ext uri="{FF2B5EF4-FFF2-40B4-BE49-F238E27FC236}">
                <a16:creationId xmlns:a16="http://schemas.microsoft.com/office/drawing/2014/main" id="{ABD133F2-B593-C557-805C-DFF25FCAE462}"/>
              </a:ext>
              <a:ext uri="{C183D7F6-B498-43B3-948B-1728B52AA6E4}">
                <adec:decorative xmlns:adec="http://schemas.microsoft.com/office/drawing/2017/decorative" val="1"/>
              </a:ext>
            </a:extLst>
          </p:cNvPr>
          <p:cNvSpPr>
            <a:spLocks noChangeShapeType="1"/>
          </p:cNvSpPr>
          <p:nvPr/>
        </p:nvSpPr>
        <p:spPr bwMode="auto">
          <a:xfrm flipH="1">
            <a:off x="1258888" y="5372100"/>
            <a:ext cx="504825" cy="215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41">
            <a:extLst>
              <a:ext uri="{FF2B5EF4-FFF2-40B4-BE49-F238E27FC236}">
                <a16:creationId xmlns:a16="http://schemas.microsoft.com/office/drawing/2014/main" id="{117DA3A6-E5AD-12E1-EE4D-DE2D1A7A6AC0}"/>
              </a:ext>
              <a:ext uri="{C183D7F6-B498-43B3-948B-1728B52AA6E4}">
                <adec:decorative xmlns:adec="http://schemas.microsoft.com/office/drawing/2017/decorative" val="1"/>
              </a:ext>
            </a:extLst>
          </p:cNvPr>
          <p:cNvSpPr>
            <a:spLocks noChangeShapeType="1"/>
          </p:cNvSpPr>
          <p:nvPr/>
        </p:nvSpPr>
        <p:spPr bwMode="auto">
          <a:xfrm>
            <a:off x="4741863" y="4292600"/>
            <a:ext cx="2576512" cy="241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wipe(up)">
                                      <p:cBhvr>
                                        <p:cTn id="7" dur="500"/>
                                        <p:tgtEl>
                                          <p:spTgt spid="20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29700"/>
                                        </p:tgtEl>
                                        <p:attrNameLst>
                                          <p:attrName>ppt_x</p:attrName>
                                        </p:attrNameLst>
                                      </p:cBhvr>
                                      <p:tavLst>
                                        <p:tav tm="0">
                                          <p:val>
                                            <p:strVal val="ppt_x"/>
                                          </p:val>
                                        </p:tav>
                                        <p:tav tm="100000">
                                          <p:val>
                                            <p:strVal val="ppt_x"/>
                                          </p:val>
                                        </p:tav>
                                      </p:tavLst>
                                    </p:anim>
                                    <p:anim calcmode="lin" valueType="num">
                                      <p:cBhvr additive="base">
                                        <p:cTn id="12" dur="500"/>
                                        <p:tgtEl>
                                          <p:spTgt spid="29700"/>
                                        </p:tgtEl>
                                        <p:attrNameLst>
                                          <p:attrName>ppt_y</p:attrName>
                                        </p:attrNameLst>
                                      </p:cBhvr>
                                      <p:tavLst>
                                        <p:tav tm="0">
                                          <p:val>
                                            <p:strVal val="ppt_y"/>
                                          </p:val>
                                        </p:tav>
                                        <p:tav tm="100000">
                                          <p:val>
                                            <p:strVal val="1+ppt_h/2"/>
                                          </p:val>
                                        </p:tav>
                                      </p:tavLst>
                                    </p:anim>
                                    <p:set>
                                      <p:cBhvr>
                                        <p:cTn id="13" dur="1" fill="hold">
                                          <p:stCondLst>
                                            <p:cond delay="499"/>
                                          </p:stCondLst>
                                        </p:cTn>
                                        <p:tgtEl>
                                          <p:spTgt spid="29700"/>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29702"/>
                                        </p:tgtEl>
                                        <p:attrNameLst>
                                          <p:attrName>ppt_x</p:attrName>
                                        </p:attrNameLst>
                                      </p:cBhvr>
                                      <p:tavLst>
                                        <p:tav tm="0">
                                          <p:val>
                                            <p:strVal val="ppt_x"/>
                                          </p:val>
                                        </p:tav>
                                        <p:tav tm="100000">
                                          <p:val>
                                            <p:strVal val="ppt_x"/>
                                          </p:val>
                                        </p:tav>
                                      </p:tavLst>
                                    </p:anim>
                                    <p:anim calcmode="lin" valueType="num">
                                      <p:cBhvr additive="base">
                                        <p:cTn id="16" dur="500"/>
                                        <p:tgtEl>
                                          <p:spTgt spid="29702"/>
                                        </p:tgtEl>
                                        <p:attrNameLst>
                                          <p:attrName>ppt_y</p:attrName>
                                        </p:attrNameLst>
                                      </p:cBhvr>
                                      <p:tavLst>
                                        <p:tav tm="0">
                                          <p:val>
                                            <p:strVal val="ppt_y"/>
                                          </p:val>
                                        </p:tav>
                                        <p:tav tm="100000">
                                          <p:val>
                                            <p:strVal val="1+ppt_h/2"/>
                                          </p:val>
                                        </p:tav>
                                      </p:tavLst>
                                    </p:anim>
                                    <p:set>
                                      <p:cBhvr>
                                        <p:cTn id="17" dur="1" fill="hold">
                                          <p:stCondLst>
                                            <p:cond delay="499"/>
                                          </p:stCondLst>
                                        </p:cTn>
                                        <p:tgtEl>
                                          <p:spTgt spid="29702"/>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29704"/>
                                        </p:tgtEl>
                                        <p:attrNameLst>
                                          <p:attrName>ppt_x</p:attrName>
                                        </p:attrNameLst>
                                      </p:cBhvr>
                                      <p:tavLst>
                                        <p:tav tm="0">
                                          <p:val>
                                            <p:strVal val="ppt_x"/>
                                          </p:val>
                                        </p:tav>
                                        <p:tav tm="100000">
                                          <p:val>
                                            <p:strVal val="ppt_x"/>
                                          </p:val>
                                        </p:tav>
                                      </p:tavLst>
                                    </p:anim>
                                    <p:anim calcmode="lin" valueType="num">
                                      <p:cBhvr additive="base">
                                        <p:cTn id="20" dur="500"/>
                                        <p:tgtEl>
                                          <p:spTgt spid="29704"/>
                                        </p:tgtEl>
                                        <p:attrNameLst>
                                          <p:attrName>ppt_y</p:attrName>
                                        </p:attrNameLst>
                                      </p:cBhvr>
                                      <p:tavLst>
                                        <p:tav tm="0">
                                          <p:val>
                                            <p:strVal val="ppt_y"/>
                                          </p:val>
                                        </p:tav>
                                        <p:tav tm="100000">
                                          <p:val>
                                            <p:strVal val="1+ppt_h/2"/>
                                          </p:val>
                                        </p:tav>
                                      </p:tavLst>
                                    </p:anim>
                                    <p:set>
                                      <p:cBhvr>
                                        <p:cTn id="21" dur="1" fill="hold">
                                          <p:stCondLst>
                                            <p:cond delay="499"/>
                                          </p:stCondLst>
                                        </p:cTn>
                                        <p:tgtEl>
                                          <p:spTgt spid="29704"/>
                                        </p:tgtEl>
                                        <p:attrNameLst>
                                          <p:attrName>style.visibility</p:attrName>
                                        </p:attrNameLst>
                                      </p:cBhvr>
                                      <p:to>
                                        <p:strVal val="hidden"/>
                                      </p:to>
                                    </p:set>
                                  </p:childTnLst>
                                </p:cTn>
                              </p:par>
                            </p:childTnLst>
                          </p:cTn>
                        </p:par>
                        <p:par>
                          <p:cTn id="22" fill="hold" nodeType="afterGroup">
                            <p:stCondLst>
                              <p:cond delay="500"/>
                            </p:stCondLst>
                            <p:childTnLst>
                              <p:par>
                                <p:cTn id="23" presetID="22" presetClass="entr" presetSubtype="2"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right)">
                                      <p:cBhvr>
                                        <p:cTn id="25" dur="500"/>
                                        <p:tgtEl>
                                          <p:spTgt spid="44"/>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20518"/>
                                        </p:tgtEl>
                                        <p:attrNameLst>
                                          <p:attrName>style.visibility</p:attrName>
                                        </p:attrNameLst>
                                      </p:cBhvr>
                                      <p:to>
                                        <p:strVal val="visible"/>
                                      </p:to>
                                    </p:set>
                                    <p:animEffect transition="in" filter="wipe(left)">
                                      <p:cBhvr>
                                        <p:cTn id="29" dur="500"/>
                                        <p:tgtEl>
                                          <p:spTgt spid="20518"/>
                                        </p:tgtEl>
                                      </p:cBhvr>
                                    </p:animEffect>
                                  </p:childTnLst>
                                </p:cTn>
                              </p:par>
                            </p:childTnLst>
                          </p:cTn>
                        </p:par>
                        <p:par>
                          <p:cTn id="30" fill="hold" nodeType="afterGroup">
                            <p:stCondLst>
                              <p:cond delay="1500"/>
                            </p:stCondLst>
                            <p:childTnLst>
                              <p:par>
                                <p:cTn id="31" presetID="22" presetClass="entr" presetSubtype="8" fill="hold" nodeType="afterEffect">
                                  <p:stCondLst>
                                    <p:cond delay="0"/>
                                  </p:stCondLst>
                                  <p:childTnLst>
                                    <p:set>
                                      <p:cBhvr>
                                        <p:cTn id="32" dur="1" fill="hold">
                                          <p:stCondLst>
                                            <p:cond delay="0"/>
                                          </p:stCondLst>
                                        </p:cTn>
                                        <p:tgtEl>
                                          <p:spTgt spid="20519"/>
                                        </p:tgtEl>
                                        <p:attrNameLst>
                                          <p:attrName>style.visibility</p:attrName>
                                        </p:attrNameLst>
                                      </p:cBhvr>
                                      <p:to>
                                        <p:strVal val="visible"/>
                                      </p:to>
                                    </p:set>
                                    <p:animEffect transition="in" filter="wipe(left)">
                                      <p:cBhvr>
                                        <p:cTn id="33" dur="500"/>
                                        <p:tgtEl>
                                          <p:spTgt spid="20519"/>
                                        </p:tgtEl>
                                      </p:cBhvr>
                                    </p:animEffect>
                                  </p:childTnLst>
                                </p:cTn>
                              </p:par>
                            </p:childTnLst>
                          </p:cTn>
                        </p:par>
                        <p:par>
                          <p:cTn id="34" fill="hold" nodeType="afterGroup">
                            <p:stCondLst>
                              <p:cond delay="2000"/>
                            </p:stCondLst>
                            <p:childTnLst>
                              <p:par>
                                <p:cTn id="35" presetID="22" presetClass="entr" presetSubtype="2" fill="hold" nodeType="afterEffect">
                                  <p:stCondLst>
                                    <p:cond delay="0"/>
                                  </p:stCondLst>
                                  <p:childTnLst>
                                    <p:set>
                                      <p:cBhvr>
                                        <p:cTn id="36" dur="1" fill="hold">
                                          <p:stCondLst>
                                            <p:cond delay="0"/>
                                          </p:stCondLst>
                                        </p:cTn>
                                        <p:tgtEl>
                                          <p:spTgt spid="20520"/>
                                        </p:tgtEl>
                                        <p:attrNameLst>
                                          <p:attrName>style.visibility</p:attrName>
                                        </p:attrNameLst>
                                      </p:cBhvr>
                                      <p:to>
                                        <p:strVal val="visible"/>
                                      </p:to>
                                    </p:set>
                                    <p:animEffect transition="in" filter="wipe(right)">
                                      <p:cBhvr>
                                        <p:cTn id="37" dur="500"/>
                                        <p:tgtEl>
                                          <p:spTgt spid="20520"/>
                                        </p:tgtEl>
                                      </p:cBhvr>
                                    </p:animEffect>
                                  </p:childTnLst>
                                </p:cTn>
                              </p:par>
                            </p:childTnLst>
                          </p:cTn>
                        </p:par>
                        <p:par>
                          <p:cTn id="38" fill="hold" nodeType="afterGroup">
                            <p:stCondLst>
                              <p:cond delay="2500"/>
                            </p:stCondLst>
                            <p:childTnLst>
                              <p:par>
                                <p:cTn id="39" presetID="22" presetClass="entr" presetSubtype="2" fill="hold" nodeType="afterEffect">
                                  <p:stCondLst>
                                    <p:cond delay="0"/>
                                  </p:stCondLst>
                                  <p:childTnLst>
                                    <p:set>
                                      <p:cBhvr>
                                        <p:cTn id="40" dur="1" fill="hold">
                                          <p:stCondLst>
                                            <p:cond delay="0"/>
                                          </p:stCondLst>
                                        </p:cTn>
                                        <p:tgtEl>
                                          <p:spTgt spid="20521"/>
                                        </p:tgtEl>
                                        <p:attrNameLst>
                                          <p:attrName>style.visibility</p:attrName>
                                        </p:attrNameLst>
                                      </p:cBhvr>
                                      <p:to>
                                        <p:strVal val="visible"/>
                                      </p:to>
                                    </p:set>
                                    <p:animEffect transition="in" filter="wipe(right)">
                                      <p:cBhvr>
                                        <p:cTn id="41" dur="500"/>
                                        <p:tgtEl>
                                          <p:spTgt spid="20521"/>
                                        </p:tgtEl>
                                      </p:cBhvr>
                                    </p:animEffect>
                                  </p:childTnLst>
                                </p:cTn>
                              </p:par>
                            </p:childTnLst>
                          </p:cTn>
                        </p:par>
                        <p:par>
                          <p:cTn id="42" fill="hold" nodeType="afterGroup">
                            <p:stCondLst>
                              <p:cond delay="3000"/>
                            </p:stCondLst>
                            <p:childTnLst>
                              <p:par>
                                <p:cTn id="43" presetID="9" presetClass="entr" presetSubtype="0" fill="hold" nodeType="afterEffect">
                                  <p:stCondLst>
                                    <p:cond delay="0"/>
                                  </p:stCondLst>
                                  <p:childTnLst>
                                    <p:set>
                                      <p:cBhvr>
                                        <p:cTn id="44" dur="1" fill="hold">
                                          <p:stCondLst>
                                            <p:cond delay="0"/>
                                          </p:stCondLst>
                                        </p:cTn>
                                        <p:tgtEl>
                                          <p:spTgt spid="20522"/>
                                        </p:tgtEl>
                                        <p:attrNameLst>
                                          <p:attrName>style.visibility</p:attrName>
                                        </p:attrNameLst>
                                      </p:cBhvr>
                                      <p:to>
                                        <p:strVal val="visible"/>
                                      </p:to>
                                    </p:set>
                                    <p:animEffect transition="in" filter="dissolve">
                                      <p:cBhvr>
                                        <p:cTn id="45" dur="1000"/>
                                        <p:tgtEl>
                                          <p:spTgt spid="20522"/>
                                        </p:tgtEl>
                                      </p:cBhvr>
                                    </p:animEffect>
                                  </p:childTnLst>
                                </p:cTn>
                              </p:par>
                              <p:par>
                                <p:cTn id="46" presetID="9" presetClass="entr" presetSubtype="0" fill="hold" nodeType="withEffect">
                                  <p:stCondLst>
                                    <p:cond delay="0"/>
                                  </p:stCondLst>
                                  <p:childTnLst>
                                    <p:set>
                                      <p:cBhvr>
                                        <p:cTn id="47" dur="1" fill="hold">
                                          <p:stCondLst>
                                            <p:cond delay="0"/>
                                          </p:stCondLst>
                                        </p:cTn>
                                        <p:tgtEl>
                                          <p:spTgt spid="20523"/>
                                        </p:tgtEl>
                                        <p:attrNameLst>
                                          <p:attrName>style.visibility</p:attrName>
                                        </p:attrNameLst>
                                      </p:cBhvr>
                                      <p:to>
                                        <p:strVal val="visible"/>
                                      </p:to>
                                    </p:set>
                                    <p:animEffect transition="in" filter="dissolve">
                                      <p:cBhvr>
                                        <p:cTn id="48" dur="1000"/>
                                        <p:tgtEl>
                                          <p:spTgt spid="20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45FE98C5-31B6-31A6-87EE-576BABA6DEFC}"/>
              </a:ext>
            </a:extLst>
          </p:cNvPr>
          <p:cNvSpPr txBox="1">
            <a:spLocks noGrp="1" noChangeArrowheads="1"/>
          </p:cNvSpPr>
          <p:nvPr>
            <p:ph type="title" idx="4294967295"/>
          </p:nvPr>
        </p:nvSpPr>
        <p:spPr bwMode="auto">
          <a:xfrm>
            <a:off x="0" y="1341438"/>
            <a:ext cx="9144000" cy="1766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342900" indent="-342900"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marL="342900" marR="0" lvl="0" indent="-342900" algn="ctr" defTabSz="914400" rtl="1" eaLnBrk="1" fontAlgn="base" latinLnBrk="0" hangingPunct="1">
              <a:lnSpc>
                <a:spcPct val="100000"/>
              </a:lnSpc>
              <a:spcBef>
                <a:spcPct val="20000"/>
              </a:spcBef>
              <a:spcAft>
                <a:spcPct val="0"/>
              </a:spcAft>
              <a:buClrTx/>
              <a:buSzTx/>
              <a:buFontTx/>
              <a:buNone/>
              <a:tabLst/>
              <a:defRPr/>
            </a:pPr>
            <a:r>
              <a:rPr kumimoji="0" lang="he-IL" altLang="en-US" sz="3200" b="1" i="0" u="none" strike="noStrike" kern="1200" cap="none" spc="0" normalizeH="0" baseline="0" noProof="0" dirty="0">
                <a:ln>
                  <a:noFill/>
                </a:ln>
                <a:solidFill>
                  <a:srgbClr val="800000"/>
                </a:solidFill>
                <a:effectLst/>
                <a:uLnTx/>
                <a:uFillTx/>
                <a:latin typeface="Arial" panose="020B0604020202020204" pitchFamily="34" charset="0"/>
                <a:ea typeface="+mn-ea"/>
                <a:cs typeface="Arial" panose="020B0604020202020204" pitchFamily="34" charset="0"/>
              </a:rPr>
              <a:t>מתי נכון וכדאי להשתמש בגרף עמודות?</a:t>
            </a:r>
            <a:r>
              <a:rPr kumimoji="0" lang="he-IL" altLang="en-US" sz="3200" b="1" i="0" u="sng" strike="noStrike" kern="1200" cap="none" spc="0" normalizeH="0" baseline="0" noProof="0" dirty="0">
                <a:ln>
                  <a:noFill/>
                </a:ln>
                <a:solidFill>
                  <a:srgbClr val="800000"/>
                </a:solidFill>
                <a:effectLst/>
                <a:uLnTx/>
                <a:uFillTx/>
                <a:latin typeface="Arial" panose="020B0604020202020204" pitchFamily="34" charset="0"/>
                <a:ea typeface="+mn-ea"/>
                <a:cs typeface="Arial" panose="020B0604020202020204" pitchFamily="34" charset="0"/>
              </a:rPr>
              <a:t> </a:t>
            </a:r>
          </a:p>
          <a:p>
            <a:pPr marL="342900" marR="0" lvl="0" indent="-342900" algn="r" defTabSz="914400" rtl="1" eaLnBrk="1" fontAlgn="base" latinLnBrk="0" hangingPunct="1">
              <a:lnSpc>
                <a:spcPct val="100000"/>
              </a:lnSpc>
              <a:spcBef>
                <a:spcPct val="20000"/>
              </a:spcBef>
              <a:spcAft>
                <a:spcPct val="0"/>
              </a:spcAft>
              <a:buClrTx/>
              <a:buSzTx/>
              <a:buFontTx/>
              <a:buNone/>
              <a:tabLst/>
              <a:defRPr/>
            </a:pPr>
            <a:endParaRPr kumimoji="0" lang="he-IL" altLang="en-US" sz="3200" b="1" i="0" u="none" strike="noStrike" kern="1200" cap="none" spc="0" normalizeH="0" baseline="0" noProof="0" dirty="0">
              <a:ln>
                <a:noFill/>
              </a:ln>
              <a:solidFill>
                <a:srgbClr val="800000"/>
              </a:solidFill>
              <a:effectLst/>
              <a:uLnTx/>
              <a:uFillTx/>
              <a:latin typeface="Arial" panose="020B0604020202020204" pitchFamily="34" charset="0"/>
              <a:ea typeface="+mn-ea"/>
              <a:cs typeface="Arial" panose="020B0604020202020204" pitchFamily="34" charset="0"/>
            </a:endParaRPr>
          </a:p>
          <a:p>
            <a:pPr marL="342900" marR="0" lvl="0" indent="-342900" algn="r" defTabSz="914400" rtl="1" eaLnBrk="1" fontAlgn="base" latinLnBrk="0" hangingPunct="1">
              <a:lnSpc>
                <a:spcPct val="100000"/>
              </a:lnSpc>
              <a:spcBef>
                <a:spcPct val="20000"/>
              </a:spcBef>
              <a:spcAft>
                <a:spcPct val="0"/>
              </a:spcAft>
              <a:buClrTx/>
              <a:buSzTx/>
              <a:buFontTx/>
              <a:buNone/>
              <a:tabLst/>
              <a:defRPr/>
            </a:pPr>
            <a:endParaRPr kumimoji="0" lang="he-IL"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p:txBody>
      </p:sp>
      <p:sp>
        <p:nvSpPr>
          <p:cNvPr id="52229" name="Rectangle 5">
            <a:extLst>
              <a:ext uri="{FF2B5EF4-FFF2-40B4-BE49-F238E27FC236}">
                <a16:creationId xmlns:a16="http://schemas.microsoft.com/office/drawing/2014/main" id="{F18191C8-77C6-54DC-07C8-FA4A6B7C8B10}"/>
              </a:ext>
            </a:extLst>
          </p:cNvPr>
          <p:cNvSpPr>
            <a:spLocks noChangeArrowheads="1"/>
          </p:cNvSpPr>
          <p:nvPr/>
        </p:nvSpPr>
        <p:spPr bwMode="auto">
          <a:xfrm>
            <a:off x="1214438" y="2852738"/>
            <a:ext cx="67151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buClr>
                <a:schemeClr val="hlink"/>
              </a:buClr>
              <a:buFont typeface="Wingdings" panose="05000000000000000000" pitchFamily="2" charset="2"/>
              <a:buChar char="ü"/>
            </a:pPr>
            <a:r>
              <a:rPr lang="he-IL" altLang="en-US" sz="2800" b="1">
                <a:latin typeface="Arial" panose="020B0604020202020204" pitchFamily="34" charset="0"/>
              </a:rPr>
              <a:t>כאשר  הנתונים הינם בדידים ולא רציפים.</a:t>
            </a:r>
          </a:p>
          <a:p>
            <a:pPr eaLnBrk="1" hangingPunct="1">
              <a:buClr>
                <a:schemeClr val="hlink"/>
              </a:buClr>
              <a:buFont typeface="Wingdings" panose="05000000000000000000" pitchFamily="2" charset="2"/>
              <a:buChar char="ü"/>
            </a:pPr>
            <a:endParaRPr lang="he-IL" altLang="en-US" sz="2800" b="1">
              <a:latin typeface="Arial" panose="020B0604020202020204" pitchFamily="34" charset="0"/>
            </a:endParaRPr>
          </a:p>
          <a:p>
            <a:pPr eaLnBrk="1" hangingPunct="1">
              <a:buClr>
                <a:schemeClr val="hlink"/>
              </a:buClr>
              <a:buFont typeface="Wingdings" panose="05000000000000000000" pitchFamily="2" charset="2"/>
              <a:buChar char="ü"/>
            </a:pPr>
            <a:r>
              <a:rPr lang="he-IL" altLang="en-US" sz="2800" b="1">
                <a:latin typeface="Arial" panose="020B0604020202020204" pitchFamily="34" charset="0"/>
              </a:rPr>
              <a:t>כאשר  יש יחס בין משתנה בלתי תלוי איכותי למשתנה תלוי כמותי.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dissolve">
                                      <p:cBhvr>
                                        <p:cTn id="7"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5" name="Rectangle 34">
            <a:extLst>
              <a:ext uri="{FF2B5EF4-FFF2-40B4-BE49-F238E27FC236}">
                <a16:creationId xmlns:a16="http://schemas.microsoft.com/office/drawing/2014/main" id="{76B07D72-7796-E642-91F7-D0A834E3284B}"/>
              </a:ext>
              <a:ext uri="{C183D7F6-B498-43B3-948B-1728B52AA6E4}">
                <adec:decorative xmlns:adec="http://schemas.microsoft.com/office/drawing/2017/decorative" val="0"/>
              </a:ext>
            </a:extLst>
          </p:cNvPr>
          <p:cNvSpPr>
            <a:spLocks noGrp="1" noChangeArrowheads="1"/>
          </p:cNvSpPr>
          <p:nvPr>
            <p:ph type="title" idx="4294967295"/>
          </p:nvPr>
        </p:nvSpPr>
        <p:spPr bwMode="auto">
          <a:xfrm>
            <a:off x="3284468" y="523649"/>
            <a:ext cx="3427674" cy="983812"/>
          </a:xfrm>
          <a:prstGeom prst="rect">
            <a:avLst/>
          </a:prstGeom>
          <a:solidFill>
            <a:srgbClr val="FFFF00"/>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a:ln>
                  <a:noFill/>
                </a:ln>
                <a:solidFill>
                  <a:srgbClr val="993300"/>
                </a:solidFill>
                <a:effectLst/>
                <a:uLnTx/>
                <a:uFillTx/>
                <a:latin typeface="Arial" panose="020B0604020202020204" pitchFamily="34" charset="0"/>
                <a:ea typeface="+mn-ea"/>
                <a:cs typeface="Arial" panose="020B0604020202020204" pitchFamily="34" charset="0"/>
              </a:rPr>
              <a:t>גרף רציף</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err="1">
                <a:ln>
                  <a:noFill/>
                </a:ln>
                <a:solidFill>
                  <a:srgbClr val="993300"/>
                </a:solidFill>
                <a:effectLst/>
                <a:uLnTx/>
                <a:uFillTx/>
                <a:latin typeface="Arial" panose="020B0604020202020204" pitchFamily="34" charset="0"/>
                <a:ea typeface="+mn-ea"/>
                <a:cs typeface="Arial" panose="020B0604020202020204" pitchFamily="34" charset="0"/>
              </a:rPr>
              <a:t>סכמטי</a:t>
            </a:r>
            <a:r>
              <a:rPr kumimoji="0" lang="he-IL" altLang="en-US" sz="3200" b="1" i="0" u="none" strike="noStrike" kern="1200" cap="none" spc="0" normalizeH="0" baseline="0" noProof="0" dirty="0">
                <a:ln>
                  <a:noFill/>
                </a:ln>
                <a:solidFill>
                  <a:srgbClr val="993300"/>
                </a:solidFill>
                <a:effectLst/>
                <a:uLnTx/>
                <a:uFillTx/>
                <a:latin typeface="Arial" panose="020B0604020202020204" pitchFamily="34" charset="0"/>
                <a:ea typeface="+mn-ea"/>
                <a:cs typeface="Arial" panose="020B0604020202020204" pitchFamily="34" charset="0"/>
              </a:rPr>
              <a:t> או מפורש</a:t>
            </a:r>
            <a:endParaRPr kumimoji="0" lang="en-US" altLang="en-US" sz="3200" b="1" i="0" u="none" strike="noStrike" kern="1200" cap="none" spc="0" normalizeH="0" baseline="0" noProof="0" dirty="0">
              <a:ln>
                <a:noFill/>
              </a:ln>
              <a:solidFill>
                <a:srgbClr val="993300"/>
              </a:solidFill>
              <a:effectLst/>
              <a:uLnTx/>
              <a:uFillTx/>
              <a:latin typeface="Arial" panose="020B0604020202020204" pitchFamily="34" charset="0"/>
              <a:ea typeface="+mn-ea"/>
              <a:cs typeface="Arial" panose="020B0604020202020204" pitchFamily="34" charset="0"/>
            </a:endParaRPr>
          </a:p>
        </p:txBody>
      </p:sp>
      <p:sp>
        <p:nvSpPr>
          <p:cNvPr id="2094" name="Oval 3">
            <a:extLst>
              <a:ext uri="{FF2B5EF4-FFF2-40B4-BE49-F238E27FC236}">
                <a16:creationId xmlns:a16="http://schemas.microsoft.com/office/drawing/2014/main" id="{2494AD7F-27A6-7884-C6B0-CFC0646A77D1}"/>
              </a:ext>
              <a:ext uri="{C183D7F6-B498-43B3-948B-1728B52AA6E4}">
                <adec:decorative xmlns:adec="http://schemas.microsoft.com/office/drawing/2017/decorative" val="1"/>
              </a:ext>
            </a:extLst>
          </p:cNvPr>
          <p:cNvSpPr>
            <a:spLocks noChangeArrowheads="1"/>
          </p:cNvSpPr>
          <p:nvPr/>
        </p:nvSpPr>
        <p:spPr bwMode="auto">
          <a:xfrm>
            <a:off x="7235825" y="1412875"/>
            <a:ext cx="1908175" cy="1470025"/>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95" name="Text Box 4">
            <a:extLst>
              <a:ext uri="{FF2B5EF4-FFF2-40B4-BE49-F238E27FC236}">
                <a16:creationId xmlns:a16="http://schemas.microsoft.com/office/drawing/2014/main" id="{3CDB083F-AFA8-5FCC-EE7F-4B0EC88183FC}"/>
              </a:ext>
              <a:ext uri="{C183D7F6-B498-43B3-948B-1728B52AA6E4}">
                <adec:decorative xmlns:adec="http://schemas.microsoft.com/office/drawing/2017/decorative" val="1"/>
              </a:ext>
            </a:extLst>
          </p:cNvPr>
          <p:cNvSpPr txBox="1">
            <a:spLocks noChangeArrowheads="1"/>
          </p:cNvSpPr>
          <p:nvPr/>
        </p:nvSpPr>
        <p:spPr bwMode="auto">
          <a:xfrm>
            <a:off x="7235825" y="1680956"/>
            <a:ext cx="1706732" cy="95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he-IL" altLang="en-US" sz="2800" b="1">
                <a:solidFill>
                  <a:srgbClr val="993300"/>
                </a:solidFill>
                <a:latin typeface="Arial" panose="020B0604020202020204" pitchFamily="34" charset="0"/>
              </a:rPr>
              <a:t>כותרת</a:t>
            </a:r>
            <a:endParaRPr lang="en-US" altLang="en-US" sz="2800" b="1">
              <a:solidFill>
                <a:srgbClr val="993300"/>
              </a:solidFill>
              <a:latin typeface="Arial" panose="020B0604020202020204" pitchFamily="34" charset="0"/>
            </a:endParaRPr>
          </a:p>
          <a:p>
            <a:pPr eaLnBrk="1" hangingPunct="1"/>
            <a:r>
              <a:rPr lang="he-IL" altLang="en-US" sz="2800" b="1">
                <a:solidFill>
                  <a:srgbClr val="993300"/>
                </a:solidFill>
                <a:latin typeface="Arial" panose="020B0604020202020204" pitchFamily="34" charset="0"/>
              </a:rPr>
              <a:t>   הגרף</a:t>
            </a:r>
            <a:endParaRPr lang="en-US" altLang="en-US" sz="2800" b="1">
              <a:solidFill>
                <a:srgbClr val="993300"/>
              </a:solidFill>
              <a:latin typeface="Arial" panose="020B0604020202020204" pitchFamily="34" charset="0"/>
            </a:endParaRPr>
          </a:p>
        </p:txBody>
      </p:sp>
      <p:sp>
        <p:nvSpPr>
          <p:cNvPr id="2092" name="Oval 6">
            <a:extLst>
              <a:ext uri="{FF2B5EF4-FFF2-40B4-BE49-F238E27FC236}">
                <a16:creationId xmlns:a16="http://schemas.microsoft.com/office/drawing/2014/main" id="{C2B88597-96F4-5A37-EC66-4134B6D8341F}"/>
              </a:ext>
              <a:ext uri="{C183D7F6-B498-43B3-948B-1728B52AA6E4}">
                <adec:decorative xmlns:adec="http://schemas.microsoft.com/office/drawing/2017/decorative" val="1"/>
              </a:ext>
            </a:extLst>
          </p:cNvPr>
          <p:cNvSpPr>
            <a:spLocks noChangeArrowheads="1"/>
          </p:cNvSpPr>
          <p:nvPr/>
        </p:nvSpPr>
        <p:spPr bwMode="auto">
          <a:xfrm>
            <a:off x="5219700" y="2781300"/>
            <a:ext cx="2016125" cy="1312863"/>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93" name="Text Box 7">
            <a:extLst>
              <a:ext uri="{FF2B5EF4-FFF2-40B4-BE49-F238E27FC236}">
                <a16:creationId xmlns:a16="http://schemas.microsoft.com/office/drawing/2014/main" id="{DA99C8E5-4FFA-DACB-2EFE-50143682E682}"/>
              </a:ext>
              <a:ext uri="{C183D7F6-B498-43B3-948B-1728B52AA6E4}">
                <adec:decorative xmlns:adec="http://schemas.microsoft.com/office/drawing/2017/decorative" val="1"/>
              </a:ext>
            </a:extLst>
          </p:cNvPr>
          <p:cNvSpPr txBox="1">
            <a:spLocks noChangeArrowheads="1"/>
          </p:cNvSpPr>
          <p:nvPr/>
        </p:nvSpPr>
        <p:spPr bwMode="auto">
          <a:xfrm>
            <a:off x="5303011" y="2781300"/>
            <a:ext cx="1930963" cy="95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800" b="1">
                <a:solidFill>
                  <a:srgbClr val="993300"/>
                </a:solidFill>
                <a:latin typeface="Arial" panose="020B0604020202020204" pitchFamily="34" charset="0"/>
              </a:rPr>
              <a:t>זיהוי</a:t>
            </a:r>
          </a:p>
          <a:p>
            <a:pPr algn="ctr" eaLnBrk="1" hangingPunct="1"/>
            <a:r>
              <a:rPr lang="he-IL" altLang="en-US" sz="2800" b="1">
                <a:solidFill>
                  <a:srgbClr val="993300"/>
                </a:solidFill>
                <a:latin typeface="Arial" panose="020B0604020202020204" pitchFamily="34" charset="0"/>
              </a:rPr>
              <a:t>המשתנים </a:t>
            </a:r>
            <a:endParaRPr lang="en-US" altLang="en-US" sz="2800" b="1">
              <a:solidFill>
                <a:srgbClr val="993300"/>
              </a:solidFill>
              <a:latin typeface="Arial" panose="020B0604020202020204" pitchFamily="34" charset="0"/>
            </a:endParaRPr>
          </a:p>
        </p:txBody>
      </p:sp>
      <p:sp>
        <p:nvSpPr>
          <p:cNvPr id="2090" name="Oval 9">
            <a:extLst>
              <a:ext uri="{FF2B5EF4-FFF2-40B4-BE49-F238E27FC236}">
                <a16:creationId xmlns:a16="http://schemas.microsoft.com/office/drawing/2014/main" id="{0A7DD645-CB0C-BB80-BD1B-43F2CAC094E8}"/>
              </a:ext>
              <a:ext uri="{C183D7F6-B498-43B3-948B-1728B52AA6E4}">
                <adec:decorative xmlns:adec="http://schemas.microsoft.com/office/drawing/2017/decorative" val="1"/>
              </a:ext>
            </a:extLst>
          </p:cNvPr>
          <p:cNvSpPr>
            <a:spLocks noChangeArrowheads="1"/>
          </p:cNvSpPr>
          <p:nvPr/>
        </p:nvSpPr>
        <p:spPr bwMode="auto">
          <a:xfrm>
            <a:off x="2545837" y="3027363"/>
            <a:ext cx="2097426" cy="1265237"/>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91" name="Text Box 10">
            <a:extLst>
              <a:ext uri="{FF2B5EF4-FFF2-40B4-BE49-F238E27FC236}">
                <a16:creationId xmlns:a16="http://schemas.microsoft.com/office/drawing/2014/main" id="{95C4ABB8-85EF-786A-F2D8-051E152A5399}"/>
              </a:ext>
              <a:ext uri="{C183D7F6-B498-43B3-948B-1728B52AA6E4}">
                <adec:decorative xmlns:adec="http://schemas.microsoft.com/office/drawing/2017/decorative" val="1"/>
              </a:ext>
            </a:extLst>
          </p:cNvPr>
          <p:cNvSpPr txBox="1">
            <a:spLocks noChangeArrowheads="1"/>
          </p:cNvSpPr>
          <p:nvPr/>
        </p:nvSpPr>
        <p:spPr bwMode="auto">
          <a:xfrm>
            <a:off x="2214563" y="3143319"/>
            <a:ext cx="2881312" cy="95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800" b="1">
                <a:solidFill>
                  <a:srgbClr val="993300"/>
                </a:solidFill>
                <a:latin typeface="Arial" panose="020B0604020202020204" pitchFamily="34" charset="0"/>
              </a:rPr>
              <a:t>היחידות על</a:t>
            </a:r>
          </a:p>
          <a:p>
            <a:pPr algn="ctr" eaLnBrk="1" hangingPunct="1"/>
            <a:r>
              <a:rPr lang="he-IL" altLang="en-US" sz="2800" b="1">
                <a:solidFill>
                  <a:srgbClr val="993300"/>
                </a:solidFill>
                <a:latin typeface="Arial" panose="020B0604020202020204" pitchFamily="34" charset="0"/>
              </a:rPr>
              <a:t>הצירים </a:t>
            </a:r>
            <a:endParaRPr lang="en-US" altLang="en-US" sz="2800" b="1">
              <a:solidFill>
                <a:srgbClr val="993300"/>
              </a:solidFill>
              <a:latin typeface="Arial" panose="020B0604020202020204" pitchFamily="34" charset="0"/>
            </a:endParaRPr>
          </a:p>
        </p:txBody>
      </p:sp>
      <p:sp>
        <p:nvSpPr>
          <p:cNvPr id="2088" name="Oval 12">
            <a:extLst>
              <a:ext uri="{FF2B5EF4-FFF2-40B4-BE49-F238E27FC236}">
                <a16:creationId xmlns:a16="http://schemas.microsoft.com/office/drawing/2014/main" id="{2367E3E8-662A-B3C4-6CFA-62012292AF8A}"/>
              </a:ext>
              <a:ext uri="{C183D7F6-B498-43B3-948B-1728B52AA6E4}">
                <adec:decorative xmlns:adec="http://schemas.microsoft.com/office/drawing/2017/decorative" val="1"/>
              </a:ext>
            </a:extLst>
          </p:cNvPr>
          <p:cNvSpPr>
            <a:spLocks noChangeArrowheads="1"/>
          </p:cNvSpPr>
          <p:nvPr/>
        </p:nvSpPr>
        <p:spPr bwMode="auto">
          <a:xfrm>
            <a:off x="684213" y="2276475"/>
            <a:ext cx="1728787" cy="1008063"/>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89" name="Text Box 13">
            <a:extLst>
              <a:ext uri="{FF2B5EF4-FFF2-40B4-BE49-F238E27FC236}">
                <a16:creationId xmlns:a16="http://schemas.microsoft.com/office/drawing/2014/main" id="{DF15C83F-A1C7-A2A1-0EF3-F68E599D9333}"/>
              </a:ext>
              <a:ext uri="{C183D7F6-B498-43B3-948B-1728B52AA6E4}">
                <adec:decorative xmlns:adec="http://schemas.microsoft.com/office/drawing/2017/decorative" val="1"/>
              </a:ext>
            </a:extLst>
          </p:cNvPr>
          <p:cNvSpPr txBox="1">
            <a:spLocks noChangeArrowheads="1"/>
          </p:cNvSpPr>
          <p:nvPr/>
        </p:nvSpPr>
        <p:spPr bwMode="auto">
          <a:xfrm>
            <a:off x="755650" y="2347913"/>
            <a:ext cx="1584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993300"/>
                </a:solidFill>
                <a:latin typeface="Arial" panose="020B0604020202020204" pitchFamily="34" charset="0"/>
              </a:rPr>
              <a:t>מגמת הקו </a:t>
            </a:r>
            <a:endParaRPr lang="en-US" altLang="en-US" sz="2800" b="1">
              <a:solidFill>
                <a:srgbClr val="993300"/>
              </a:solidFill>
              <a:latin typeface="Arial" panose="020B0604020202020204" pitchFamily="34" charset="0"/>
            </a:endParaRPr>
          </a:p>
        </p:txBody>
      </p:sp>
      <p:sp>
        <p:nvSpPr>
          <p:cNvPr id="2086" name="Oval 15">
            <a:extLst>
              <a:ext uri="{FF2B5EF4-FFF2-40B4-BE49-F238E27FC236}">
                <a16:creationId xmlns:a16="http://schemas.microsoft.com/office/drawing/2014/main" id="{CCC25DA4-BAC6-C072-998E-DED1C2C51C52}"/>
              </a:ext>
              <a:ext uri="{C183D7F6-B498-43B3-948B-1728B52AA6E4}">
                <adec:decorative xmlns:adec="http://schemas.microsoft.com/office/drawing/2017/decorative" val="1"/>
              </a:ext>
            </a:extLst>
          </p:cNvPr>
          <p:cNvSpPr>
            <a:spLocks noChangeArrowheads="1"/>
          </p:cNvSpPr>
          <p:nvPr/>
        </p:nvSpPr>
        <p:spPr bwMode="auto">
          <a:xfrm>
            <a:off x="6804025" y="4365625"/>
            <a:ext cx="1008063" cy="1008063"/>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87" name="Text Box 16">
            <a:extLst>
              <a:ext uri="{FF2B5EF4-FFF2-40B4-BE49-F238E27FC236}">
                <a16:creationId xmlns:a16="http://schemas.microsoft.com/office/drawing/2014/main" id="{5F0DE19B-DD47-3B45-14C7-ED656F2CBFB2}"/>
              </a:ext>
              <a:ext uri="{C183D7F6-B498-43B3-948B-1728B52AA6E4}">
                <adec:decorative xmlns:adec="http://schemas.microsoft.com/office/drawing/2017/decorative" val="1"/>
              </a:ext>
            </a:extLst>
          </p:cNvPr>
          <p:cNvSpPr txBox="1">
            <a:spLocks noChangeArrowheads="1"/>
          </p:cNvSpPr>
          <p:nvPr/>
        </p:nvSpPr>
        <p:spPr bwMode="auto">
          <a:xfrm>
            <a:off x="6877050" y="4365625"/>
            <a:ext cx="86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993300"/>
                </a:solidFill>
                <a:latin typeface="Arial" panose="020B0604020202020204" pitchFamily="34" charset="0"/>
              </a:rPr>
              <a:t>ציר </a:t>
            </a:r>
            <a:r>
              <a:rPr lang="en-US" altLang="en-US" sz="2800" b="1">
                <a:solidFill>
                  <a:srgbClr val="993300"/>
                </a:solidFill>
                <a:latin typeface="Arial" panose="020B0604020202020204" pitchFamily="34" charset="0"/>
              </a:rPr>
              <a:t>X</a:t>
            </a:r>
          </a:p>
        </p:txBody>
      </p:sp>
      <p:sp>
        <p:nvSpPr>
          <p:cNvPr id="2084" name="Oval 18">
            <a:extLst>
              <a:ext uri="{FF2B5EF4-FFF2-40B4-BE49-F238E27FC236}">
                <a16:creationId xmlns:a16="http://schemas.microsoft.com/office/drawing/2014/main" id="{9E35190A-9CB9-CC2A-4753-94F75D63402F}"/>
              </a:ext>
              <a:ext uri="{C183D7F6-B498-43B3-948B-1728B52AA6E4}">
                <adec:decorative xmlns:adec="http://schemas.microsoft.com/office/drawing/2017/decorative" val="1"/>
              </a:ext>
            </a:extLst>
          </p:cNvPr>
          <p:cNvSpPr>
            <a:spLocks noChangeArrowheads="1"/>
          </p:cNvSpPr>
          <p:nvPr/>
        </p:nvSpPr>
        <p:spPr bwMode="auto">
          <a:xfrm>
            <a:off x="5219700" y="4365625"/>
            <a:ext cx="1008063" cy="1008063"/>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85" name="Text Box 19">
            <a:extLst>
              <a:ext uri="{FF2B5EF4-FFF2-40B4-BE49-F238E27FC236}">
                <a16:creationId xmlns:a16="http://schemas.microsoft.com/office/drawing/2014/main" id="{523DF757-043A-6D71-3CDB-7EA1E2A74C64}"/>
              </a:ext>
              <a:ext uri="{C183D7F6-B498-43B3-948B-1728B52AA6E4}">
                <adec:decorative xmlns:adec="http://schemas.microsoft.com/office/drawing/2017/decorative" val="1"/>
              </a:ext>
            </a:extLst>
          </p:cNvPr>
          <p:cNvSpPr txBox="1">
            <a:spLocks noChangeArrowheads="1"/>
          </p:cNvSpPr>
          <p:nvPr/>
        </p:nvSpPr>
        <p:spPr bwMode="auto">
          <a:xfrm>
            <a:off x="5291138" y="4395788"/>
            <a:ext cx="86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993300"/>
                </a:solidFill>
                <a:latin typeface="Arial" panose="020B0604020202020204" pitchFamily="34" charset="0"/>
              </a:rPr>
              <a:t>ציר </a:t>
            </a:r>
            <a:r>
              <a:rPr lang="en-US" altLang="en-US" sz="2800" b="1">
                <a:solidFill>
                  <a:srgbClr val="993300"/>
                </a:solidFill>
                <a:latin typeface="Arial" panose="020B0604020202020204" pitchFamily="34" charset="0"/>
              </a:rPr>
              <a:t>Y</a:t>
            </a:r>
          </a:p>
        </p:txBody>
      </p:sp>
      <p:sp>
        <p:nvSpPr>
          <p:cNvPr id="2082" name="Oval 21">
            <a:extLst>
              <a:ext uri="{FF2B5EF4-FFF2-40B4-BE49-F238E27FC236}">
                <a16:creationId xmlns:a16="http://schemas.microsoft.com/office/drawing/2014/main" id="{26C11093-B631-134F-DBC4-1BC21BB8F115}"/>
              </a:ext>
              <a:ext uri="{C183D7F6-B498-43B3-948B-1728B52AA6E4}">
                <adec:decorative xmlns:adec="http://schemas.microsoft.com/office/drawing/2017/decorative" val="1"/>
              </a:ext>
            </a:extLst>
          </p:cNvPr>
          <p:cNvSpPr>
            <a:spLocks noChangeArrowheads="1"/>
          </p:cNvSpPr>
          <p:nvPr/>
        </p:nvSpPr>
        <p:spPr bwMode="auto">
          <a:xfrm>
            <a:off x="2857500" y="5286375"/>
            <a:ext cx="1081088" cy="574675"/>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83" name="Text Box 22">
            <a:extLst>
              <a:ext uri="{FF2B5EF4-FFF2-40B4-BE49-F238E27FC236}">
                <a16:creationId xmlns:a16="http://schemas.microsoft.com/office/drawing/2014/main" id="{311A65A1-AED0-CCEF-5005-53BF980E3A6A}"/>
              </a:ext>
              <a:ext uri="{C183D7F6-B498-43B3-948B-1728B52AA6E4}">
                <adec:decorative xmlns:adec="http://schemas.microsoft.com/office/drawing/2017/decorative" val="1"/>
              </a:ext>
            </a:extLst>
          </p:cNvPr>
          <p:cNvSpPr txBox="1">
            <a:spLocks noChangeArrowheads="1"/>
          </p:cNvSpPr>
          <p:nvPr/>
        </p:nvSpPr>
        <p:spPr bwMode="auto">
          <a:xfrm>
            <a:off x="2857500" y="5286375"/>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993300"/>
                </a:solidFill>
                <a:latin typeface="Arial" panose="020B0604020202020204" pitchFamily="34" charset="0"/>
              </a:rPr>
              <a:t>עולה</a:t>
            </a:r>
            <a:endParaRPr lang="en-US" altLang="en-US" sz="2800" b="1">
              <a:solidFill>
                <a:srgbClr val="993300"/>
              </a:solidFill>
              <a:latin typeface="Arial" panose="020B0604020202020204" pitchFamily="34" charset="0"/>
            </a:endParaRPr>
          </a:p>
        </p:txBody>
      </p:sp>
      <p:sp>
        <p:nvSpPr>
          <p:cNvPr id="2080" name="Oval 24">
            <a:extLst>
              <a:ext uri="{FF2B5EF4-FFF2-40B4-BE49-F238E27FC236}">
                <a16:creationId xmlns:a16="http://schemas.microsoft.com/office/drawing/2014/main" id="{8DFA2712-D398-17B9-5927-B2460F1EF020}"/>
              </a:ext>
              <a:ext uri="{C183D7F6-B498-43B3-948B-1728B52AA6E4}">
                <adec:decorative xmlns:adec="http://schemas.microsoft.com/office/drawing/2017/decorative" val="1"/>
              </a:ext>
            </a:extLst>
          </p:cNvPr>
          <p:cNvSpPr>
            <a:spLocks noChangeArrowheads="1"/>
          </p:cNvSpPr>
          <p:nvPr/>
        </p:nvSpPr>
        <p:spPr bwMode="auto">
          <a:xfrm>
            <a:off x="1571625" y="5072063"/>
            <a:ext cx="1081088" cy="574675"/>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81" name="Text Box 25">
            <a:extLst>
              <a:ext uri="{FF2B5EF4-FFF2-40B4-BE49-F238E27FC236}">
                <a16:creationId xmlns:a16="http://schemas.microsoft.com/office/drawing/2014/main" id="{DD268B8B-A631-C566-6CD1-6B29BCF01192}"/>
              </a:ext>
              <a:ext uri="{C183D7F6-B498-43B3-948B-1728B52AA6E4}">
                <adec:decorative xmlns:adec="http://schemas.microsoft.com/office/drawing/2017/decorative" val="1"/>
              </a:ext>
            </a:extLst>
          </p:cNvPr>
          <p:cNvSpPr txBox="1">
            <a:spLocks noChangeArrowheads="1"/>
          </p:cNvSpPr>
          <p:nvPr/>
        </p:nvSpPr>
        <p:spPr bwMode="auto">
          <a:xfrm>
            <a:off x="1571625" y="5143501"/>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993300"/>
                </a:solidFill>
                <a:latin typeface="Arial" panose="020B0604020202020204" pitchFamily="34" charset="0"/>
              </a:rPr>
              <a:t>יורד</a:t>
            </a:r>
            <a:endParaRPr lang="en-US" altLang="en-US" sz="2800" b="1">
              <a:solidFill>
                <a:srgbClr val="993300"/>
              </a:solidFill>
              <a:latin typeface="Arial" panose="020B0604020202020204" pitchFamily="34" charset="0"/>
            </a:endParaRPr>
          </a:p>
        </p:txBody>
      </p:sp>
      <p:sp>
        <p:nvSpPr>
          <p:cNvPr id="2078" name="Oval 27">
            <a:extLst>
              <a:ext uri="{FF2B5EF4-FFF2-40B4-BE49-F238E27FC236}">
                <a16:creationId xmlns:a16="http://schemas.microsoft.com/office/drawing/2014/main" id="{A6A1AB40-8351-98E1-B289-5537C50AE8AB}"/>
              </a:ext>
              <a:ext uri="{C183D7F6-B498-43B3-948B-1728B52AA6E4}">
                <adec:decorative xmlns:adec="http://schemas.microsoft.com/office/drawing/2017/decorative" val="1"/>
              </a:ext>
            </a:extLst>
          </p:cNvPr>
          <p:cNvSpPr>
            <a:spLocks noChangeArrowheads="1"/>
          </p:cNvSpPr>
          <p:nvPr/>
        </p:nvSpPr>
        <p:spPr bwMode="auto">
          <a:xfrm>
            <a:off x="4143375" y="5214938"/>
            <a:ext cx="1081088" cy="574675"/>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79" name="Text Box 28">
            <a:extLst>
              <a:ext uri="{FF2B5EF4-FFF2-40B4-BE49-F238E27FC236}">
                <a16:creationId xmlns:a16="http://schemas.microsoft.com/office/drawing/2014/main" id="{11E9AAA4-E8F4-9469-FB05-DC8878672886}"/>
              </a:ext>
              <a:ext uri="{C183D7F6-B498-43B3-948B-1728B52AA6E4}">
                <adec:decorative xmlns:adec="http://schemas.microsoft.com/office/drawing/2017/decorative" val="1"/>
              </a:ext>
            </a:extLst>
          </p:cNvPr>
          <p:cNvSpPr txBox="1">
            <a:spLocks noChangeArrowheads="1"/>
          </p:cNvSpPr>
          <p:nvPr/>
        </p:nvSpPr>
        <p:spPr bwMode="auto">
          <a:xfrm>
            <a:off x="4143375" y="5286376"/>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993300"/>
                </a:solidFill>
                <a:latin typeface="Arial" panose="020B0604020202020204" pitchFamily="34" charset="0"/>
              </a:rPr>
              <a:t>אופקי</a:t>
            </a:r>
            <a:endParaRPr lang="en-US" altLang="en-US" sz="2800" b="1">
              <a:solidFill>
                <a:srgbClr val="993300"/>
              </a:solidFill>
              <a:latin typeface="Arial" panose="020B0604020202020204" pitchFamily="34" charset="0"/>
            </a:endParaRPr>
          </a:p>
        </p:txBody>
      </p:sp>
      <p:sp>
        <p:nvSpPr>
          <p:cNvPr id="2076" name="Oval 30">
            <a:extLst>
              <a:ext uri="{FF2B5EF4-FFF2-40B4-BE49-F238E27FC236}">
                <a16:creationId xmlns:a16="http://schemas.microsoft.com/office/drawing/2014/main" id="{3372C81A-AF45-926E-F257-24655A5F8099}"/>
              </a:ext>
              <a:ext uri="{C183D7F6-B498-43B3-948B-1728B52AA6E4}">
                <adec:decorative xmlns:adec="http://schemas.microsoft.com/office/drawing/2017/decorative" val="1"/>
              </a:ext>
            </a:extLst>
          </p:cNvPr>
          <p:cNvSpPr>
            <a:spLocks noChangeArrowheads="1"/>
          </p:cNvSpPr>
          <p:nvPr/>
        </p:nvSpPr>
        <p:spPr bwMode="auto">
          <a:xfrm>
            <a:off x="0" y="5214938"/>
            <a:ext cx="1225550" cy="574675"/>
          </a:xfrm>
          <a:prstGeom prst="ellipse">
            <a:avLst/>
          </a:prstGeom>
          <a:solidFill>
            <a:srgbClr val="FFFF66"/>
          </a:solidFill>
          <a:ln w="9525">
            <a:solidFill>
              <a:schemeClr val="tx1"/>
            </a:solidFill>
            <a:round/>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endParaRPr lang="he-IL" altLang="en-US"/>
          </a:p>
        </p:txBody>
      </p:sp>
      <p:sp>
        <p:nvSpPr>
          <p:cNvPr id="2077" name="Text Box 31">
            <a:extLst>
              <a:ext uri="{FF2B5EF4-FFF2-40B4-BE49-F238E27FC236}">
                <a16:creationId xmlns:a16="http://schemas.microsoft.com/office/drawing/2014/main" id="{6673D7E6-6E08-B973-FBD4-21BE40396170}"/>
              </a:ext>
              <a:ext uri="{C183D7F6-B498-43B3-948B-1728B52AA6E4}">
                <adec:decorative xmlns:adec="http://schemas.microsoft.com/office/drawing/2017/decorative" val="1"/>
              </a:ext>
            </a:extLst>
          </p:cNvPr>
          <p:cNvSpPr txBox="1">
            <a:spLocks noChangeArrowheads="1"/>
          </p:cNvSpPr>
          <p:nvPr/>
        </p:nvSpPr>
        <p:spPr bwMode="auto">
          <a:xfrm>
            <a:off x="0" y="5214938"/>
            <a:ext cx="1441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993300"/>
                </a:solidFill>
                <a:latin typeface="Arial" panose="020B0604020202020204" pitchFamily="34" charset="0"/>
              </a:rPr>
              <a:t>משתנה</a:t>
            </a:r>
            <a:endParaRPr lang="en-US" altLang="en-US" sz="2800" b="1">
              <a:solidFill>
                <a:srgbClr val="993300"/>
              </a:solidFill>
              <a:latin typeface="Arial" panose="020B0604020202020204" pitchFamily="34" charset="0"/>
            </a:endParaRPr>
          </a:p>
        </p:txBody>
      </p:sp>
      <p:sp>
        <p:nvSpPr>
          <p:cNvPr id="18467" name="Line 35">
            <a:extLst>
              <a:ext uri="{FF2B5EF4-FFF2-40B4-BE49-F238E27FC236}">
                <a16:creationId xmlns:a16="http://schemas.microsoft.com/office/drawing/2014/main" id="{824F5BEE-9AB9-71AB-4712-AB284BECA07A}"/>
              </a:ext>
              <a:ext uri="{C183D7F6-B498-43B3-948B-1728B52AA6E4}">
                <adec:decorative xmlns:adec="http://schemas.microsoft.com/office/drawing/2017/decorative" val="1"/>
              </a:ext>
            </a:extLst>
          </p:cNvPr>
          <p:cNvSpPr>
            <a:spLocks noChangeShapeType="1"/>
          </p:cNvSpPr>
          <p:nvPr/>
        </p:nvSpPr>
        <p:spPr bwMode="auto">
          <a:xfrm flipH="1">
            <a:off x="642938" y="3857625"/>
            <a:ext cx="863600" cy="1368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36">
            <a:extLst>
              <a:ext uri="{FF2B5EF4-FFF2-40B4-BE49-F238E27FC236}">
                <a16:creationId xmlns:a16="http://schemas.microsoft.com/office/drawing/2014/main" id="{F62FE695-41D5-6909-43A8-C9BDC5A7C668}"/>
              </a:ext>
              <a:ext uri="{C183D7F6-B498-43B3-948B-1728B52AA6E4}">
                <adec:decorative xmlns:adec="http://schemas.microsoft.com/office/drawing/2017/decorative" val="1"/>
              </a:ext>
            </a:extLst>
          </p:cNvPr>
          <p:cNvSpPr>
            <a:spLocks noChangeShapeType="1"/>
          </p:cNvSpPr>
          <p:nvPr/>
        </p:nvSpPr>
        <p:spPr bwMode="auto">
          <a:xfrm>
            <a:off x="1428750" y="3857625"/>
            <a:ext cx="720725" cy="12255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9" name="Line 37">
            <a:extLst>
              <a:ext uri="{FF2B5EF4-FFF2-40B4-BE49-F238E27FC236}">
                <a16:creationId xmlns:a16="http://schemas.microsoft.com/office/drawing/2014/main" id="{056450C7-CD8F-9C0C-D2C2-C137D306550C}"/>
              </a:ext>
              <a:ext uri="{C183D7F6-B498-43B3-948B-1728B52AA6E4}">
                <adec:decorative xmlns:adec="http://schemas.microsoft.com/office/drawing/2017/decorative" val="1"/>
              </a:ext>
            </a:extLst>
          </p:cNvPr>
          <p:cNvSpPr>
            <a:spLocks noChangeShapeType="1"/>
          </p:cNvSpPr>
          <p:nvPr/>
        </p:nvSpPr>
        <p:spPr bwMode="auto">
          <a:xfrm>
            <a:off x="1428750" y="3929063"/>
            <a:ext cx="2089150" cy="1368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0" name="Line 38">
            <a:extLst>
              <a:ext uri="{FF2B5EF4-FFF2-40B4-BE49-F238E27FC236}">
                <a16:creationId xmlns:a16="http://schemas.microsoft.com/office/drawing/2014/main" id="{7AE66878-C21A-20D5-A532-A2F65FFA2CB9}"/>
              </a:ext>
              <a:ext uri="{C183D7F6-B498-43B3-948B-1728B52AA6E4}">
                <adec:decorative xmlns:adec="http://schemas.microsoft.com/office/drawing/2017/decorative" val="1"/>
              </a:ext>
            </a:extLst>
          </p:cNvPr>
          <p:cNvSpPr>
            <a:spLocks noChangeShapeType="1"/>
          </p:cNvSpPr>
          <p:nvPr/>
        </p:nvSpPr>
        <p:spPr bwMode="auto">
          <a:xfrm>
            <a:off x="1428750" y="3857625"/>
            <a:ext cx="3168650" cy="1368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1" name="Line 39">
            <a:extLst>
              <a:ext uri="{FF2B5EF4-FFF2-40B4-BE49-F238E27FC236}">
                <a16:creationId xmlns:a16="http://schemas.microsoft.com/office/drawing/2014/main" id="{CEF987B3-7A85-68B8-C0EE-15C41142DABD}"/>
              </a:ext>
              <a:ext uri="{C183D7F6-B498-43B3-948B-1728B52AA6E4}">
                <adec:decorative xmlns:adec="http://schemas.microsoft.com/office/drawing/2017/decorative" val="1"/>
              </a:ext>
            </a:extLst>
          </p:cNvPr>
          <p:cNvSpPr>
            <a:spLocks noChangeShapeType="1"/>
          </p:cNvSpPr>
          <p:nvPr/>
        </p:nvSpPr>
        <p:spPr bwMode="auto">
          <a:xfrm>
            <a:off x="1476375" y="3284538"/>
            <a:ext cx="0" cy="649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Line 40">
            <a:extLst>
              <a:ext uri="{FF2B5EF4-FFF2-40B4-BE49-F238E27FC236}">
                <a16:creationId xmlns:a16="http://schemas.microsoft.com/office/drawing/2014/main" id="{837610DB-77A0-177F-D880-041D1065D41B}"/>
              </a:ext>
              <a:ext uri="{C183D7F6-B498-43B3-948B-1728B52AA6E4}">
                <adec:decorative xmlns:adec="http://schemas.microsoft.com/office/drawing/2017/decorative" val="1"/>
              </a:ext>
            </a:extLst>
          </p:cNvPr>
          <p:cNvSpPr>
            <a:spLocks noChangeShapeType="1"/>
          </p:cNvSpPr>
          <p:nvPr/>
        </p:nvSpPr>
        <p:spPr bwMode="auto">
          <a:xfrm flipH="1">
            <a:off x="1857375" y="1500188"/>
            <a:ext cx="2162175" cy="9286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3" name="Line 41">
            <a:extLst>
              <a:ext uri="{FF2B5EF4-FFF2-40B4-BE49-F238E27FC236}">
                <a16:creationId xmlns:a16="http://schemas.microsoft.com/office/drawing/2014/main" id="{03D1EE4A-4026-2D2A-B29D-87F1D4926515}"/>
              </a:ext>
              <a:ext uri="{C183D7F6-B498-43B3-948B-1728B52AA6E4}">
                <adec:decorative xmlns:adec="http://schemas.microsoft.com/office/drawing/2017/decorative" val="1"/>
              </a:ext>
            </a:extLst>
          </p:cNvPr>
          <p:cNvSpPr>
            <a:spLocks noChangeShapeType="1"/>
          </p:cNvSpPr>
          <p:nvPr/>
        </p:nvSpPr>
        <p:spPr bwMode="auto">
          <a:xfrm flipH="1">
            <a:off x="3643313" y="1571625"/>
            <a:ext cx="504825" cy="15001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4" name="Line 42">
            <a:extLst>
              <a:ext uri="{FF2B5EF4-FFF2-40B4-BE49-F238E27FC236}">
                <a16:creationId xmlns:a16="http://schemas.microsoft.com/office/drawing/2014/main" id="{2D47B194-9A45-5BB7-90A2-5FA39DCB88C9}"/>
              </a:ext>
              <a:ext uri="{C183D7F6-B498-43B3-948B-1728B52AA6E4}">
                <adec:decorative xmlns:adec="http://schemas.microsoft.com/office/drawing/2017/decorative" val="1"/>
              </a:ext>
            </a:extLst>
          </p:cNvPr>
          <p:cNvSpPr>
            <a:spLocks noChangeShapeType="1"/>
          </p:cNvSpPr>
          <p:nvPr/>
        </p:nvSpPr>
        <p:spPr bwMode="auto">
          <a:xfrm>
            <a:off x="5214938" y="1571625"/>
            <a:ext cx="1152525" cy="13668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5" name="Line 43">
            <a:extLst>
              <a:ext uri="{FF2B5EF4-FFF2-40B4-BE49-F238E27FC236}">
                <a16:creationId xmlns:a16="http://schemas.microsoft.com/office/drawing/2014/main" id="{192632A7-84FD-D8C1-B14C-AE61F30A6EBE}"/>
              </a:ext>
              <a:ext uri="{C183D7F6-B498-43B3-948B-1728B52AA6E4}">
                <adec:decorative xmlns:adec="http://schemas.microsoft.com/office/drawing/2017/decorative" val="1"/>
              </a:ext>
            </a:extLst>
          </p:cNvPr>
          <p:cNvSpPr>
            <a:spLocks noChangeShapeType="1"/>
          </p:cNvSpPr>
          <p:nvPr/>
        </p:nvSpPr>
        <p:spPr bwMode="auto">
          <a:xfrm>
            <a:off x="5786438" y="1571625"/>
            <a:ext cx="1571625" cy="3571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6" name="Line 44">
            <a:extLst>
              <a:ext uri="{FF2B5EF4-FFF2-40B4-BE49-F238E27FC236}">
                <a16:creationId xmlns:a16="http://schemas.microsoft.com/office/drawing/2014/main" id="{ADB61A50-8BE7-D2F2-8528-6ACC08EACF4A}"/>
              </a:ext>
              <a:ext uri="{C183D7F6-B498-43B3-948B-1728B52AA6E4}">
                <adec:decorative xmlns:adec="http://schemas.microsoft.com/office/drawing/2017/decorative" val="1"/>
              </a:ext>
            </a:extLst>
          </p:cNvPr>
          <p:cNvSpPr>
            <a:spLocks noChangeShapeType="1"/>
          </p:cNvSpPr>
          <p:nvPr/>
        </p:nvSpPr>
        <p:spPr bwMode="auto">
          <a:xfrm flipH="1">
            <a:off x="5508625" y="4005263"/>
            <a:ext cx="576263" cy="5032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7" name="Line 45">
            <a:extLst>
              <a:ext uri="{FF2B5EF4-FFF2-40B4-BE49-F238E27FC236}">
                <a16:creationId xmlns:a16="http://schemas.microsoft.com/office/drawing/2014/main" id="{2FF312BD-18DF-0C57-0E8B-7822CB114DE9}"/>
              </a:ext>
              <a:ext uri="{C183D7F6-B498-43B3-948B-1728B52AA6E4}">
                <adec:decorative xmlns:adec="http://schemas.microsoft.com/office/drawing/2017/decorative" val="1"/>
              </a:ext>
            </a:extLst>
          </p:cNvPr>
          <p:cNvSpPr>
            <a:spLocks noChangeShapeType="1"/>
          </p:cNvSpPr>
          <p:nvPr/>
        </p:nvSpPr>
        <p:spPr bwMode="auto">
          <a:xfrm>
            <a:off x="6659563" y="3933825"/>
            <a:ext cx="504825"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073" name="Picture 1">
            <a:extLst>
              <a:ext uri="{FF2B5EF4-FFF2-40B4-BE49-F238E27FC236}">
                <a16:creationId xmlns:a16="http://schemas.microsoft.com/office/drawing/2014/main" id="{59BEFD45-AD26-32F4-B57C-79C088C7D7D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85750"/>
            <a:ext cx="17795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55">
            <a:extLst>
              <a:ext uri="{FF2B5EF4-FFF2-40B4-BE49-F238E27FC236}">
                <a16:creationId xmlns:a16="http://schemas.microsoft.com/office/drawing/2014/main" id="{9644E2A6-89DA-7D02-6B84-3FB9487D0E0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54464101"/>
              </p:ext>
            </p:extLst>
          </p:nvPr>
        </p:nvGraphicFramePr>
        <p:xfrm>
          <a:off x="7265988" y="50800"/>
          <a:ext cx="1827212" cy="12080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75"/>
                                        </p:tgtEl>
                                        <p:attrNameLst>
                                          <p:attrName>style.visibility</p:attrName>
                                        </p:attrNameLst>
                                      </p:cBhvr>
                                      <p:to>
                                        <p:strVal val="visible"/>
                                      </p:to>
                                    </p:set>
                                    <p:animEffect transition="in" filter="dissolve">
                                      <p:cBhvr>
                                        <p:cTn id="7" dur="500"/>
                                        <p:tgtEl>
                                          <p:spTgt spid="18475"/>
                                        </p:tgtEl>
                                      </p:cBhvr>
                                    </p:animEffect>
                                  </p:childTnLst>
                                </p:cTn>
                              </p:par>
                              <p:par>
                                <p:cTn id="8" presetID="9" presetClass="entr" presetSubtype="0" fill="hold" nodeType="withEffect">
                                  <p:stCondLst>
                                    <p:cond delay="0"/>
                                  </p:stCondLst>
                                  <p:childTnLst>
                                    <p:set>
                                      <p:cBhvr>
                                        <p:cTn id="9" dur="1" fill="hold">
                                          <p:stCondLst>
                                            <p:cond delay="0"/>
                                          </p:stCondLst>
                                        </p:cTn>
                                        <p:tgtEl>
                                          <p:spTgt spid="18474"/>
                                        </p:tgtEl>
                                        <p:attrNameLst>
                                          <p:attrName>style.visibility</p:attrName>
                                        </p:attrNameLst>
                                      </p:cBhvr>
                                      <p:to>
                                        <p:strVal val="visible"/>
                                      </p:to>
                                    </p:set>
                                    <p:animEffect transition="in" filter="dissolve">
                                      <p:cBhvr>
                                        <p:cTn id="10" dur="500"/>
                                        <p:tgtEl>
                                          <p:spTgt spid="18474"/>
                                        </p:tgtEl>
                                      </p:cBhvr>
                                    </p:animEffect>
                                  </p:childTnLst>
                                </p:cTn>
                              </p:par>
                              <p:par>
                                <p:cTn id="11" presetID="9" presetClass="entr" presetSubtype="0" fill="hold" nodeType="withEffect">
                                  <p:stCondLst>
                                    <p:cond delay="0"/>
                                  </p:stCondLst>
                                  <p:childTnLst>
                                    <p:set>
                                      <p:cBhvr>
                                        <p:cTn id="12" dur="1" fill="hold">
                                          <p:stCondLst>
                                            <p:cond delay="0"/>
                                          </p:stCondLst>
                                        </p:cTn>
                                        <p:tgtEl>
                                          <p:spTgt spid="18473"/>
                                        </p:tgtEl>
                                        <p:attrNameLst>
                                          <p:attrName>style.visibility</p:attrName>
                                        </p:attrNameLst>
                                      </p:cBhvr>
                                      <p:to>
                                        <p:strVal val="visible"/>
                                      </p:to>
                                    </p:set>
                                    <p:animEffect transition="in" filter="dissolve">
                                      <p:cBhvr>
                                        <p:cTn id="13" dur="500"/>
                                        <p:tgtEl>
                                          <p:spTgt spid="18473"/>
                                        </p:tgtEl>
                                      </p:cBhvr>
                                    </p:animEffect>
                                  </p:childTnLst>
                                </p:cTn>
                              </p:par>
                              <p:par>
                                <p:cTn id="14" presetID="9" presetClass="entr" presetSubtype="0" fill="hold" nodeType="withEffect">
                                  <p:stCondLst>
                                    <p:cond delay="0"/>
                                  </p:stCondLst>
                                  <p:childTnLst>
                                    <p:set>
                                      <p:cBhvr>
                                        <p:cTn id="15" dur="1" fill="hold">
                                          <p:stCondLst>
                                            <p:cond delay="0"/>
                                          </p:stCondLst>
                                        </p:cTn>
                                        <p:tgtEl>
                                          <p:spTgt spid="18472"/>
                                        </p:tgtEl>
                                        <p:attrNameLst>
                                          <p:attrName>style.visibility</p:attrName>
                                        </p:attrNameLst>
                                      </p:cBhvr>
                                      <p:to>
                                        <p:strVal val="visible"/>
                                      </p:to>
                                    </p:set>
                                    <p:animEffect transition="in" filter="dissolve">
                                      <p:cBhvr>
                                        <p:cTn id="16" dur="500"/>
                                        <p:tgtEl>
                                          <p:spTgt spid="18472"/>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8477"/>
                                        </p:tgtEl>
                                        <p:attrNameLst>
                                          <p:attrName>style.visibility</p:attrName>
                                        </p:attrNameLst>
                                      </p:cBhvr>
                                      <p:to>
                                        <p:strVal val="visible"/>
                                      </p:to>
                                    </p:set>
                                    <p:animEffect transition="in" filter="wipe(up)">
                                      <p:cBhvr>
                                        <p:cTn id="20" dur="1000"/>
                                        <p:tgtEl>
                                          <p:spTgt spid="18477"/>
                                        </p:tgtEl>
                                      </p:cBhvr>
                                    </p:animEffect>
                                  </p:childTnLst>
                                </p:cTn>
                              </p:par>
                              <p:par>
                                <p:cTn id="21" presetID="22" presetClass="entr" presetSubtype="1" fill="hold" nodeType="withEffect">
                                  <p:stCondLst>
                                    <p:cond delay="0"/>
                                  </p:stCondLst>
                                  <p:childTnLst>
                                    <p:set>
                                      <p:cBhvr>
                                        <p:cTn id="22" dur="1" fill="hold">
                                          <p:stCondLst>
                                            <p:cond delay="0"/>
                                          </p:stCondLst>
                                        </p:cTn>
                                        <p:tgtEl>
                                          <p:spTgt spid="18476"/>
                                        </p:tgtEl>
                                        <p:attrNameLst>
                                          <p:attrName>style.visibility</p:attrName>
                                        </p:attrNameLst>
                                      </p:cBhvr>
                                      <p:to>
                                        <p:strVal val="visible"/>
                                      </p:to>
                                    </p:set>
                                    <p:animEffect transition="in" filter="wipe(up)">
                                      <p:cBhvr>
                                        <p:cTn id="23" dur="1000"/>
                                        <p:tgtEl>
                                          <p:spTgt spid="18476"/>
                                        </p:tgtEl>
                                      </p:cBhvr>
                                    </p:animEffect>
                                  </p:childTnLst>
                                </p:cTn>
                              </p:par>
                            </p:childTnLst>
                          </p:cTn>
                        </p:par>
                        <p:par>
                          <p:cTn id="24" fill="hold" nodeType="afterGroup">
                            <p:stCondLst>
                              <p:cond delay="1500"/>
                            </p:stCondLst>
                            <p:childTnLst>
                              <p:par>
                                <p:cTn id="25" presetID="22" presetClass="entr" presetSubtype="1" fill="hold" nodeType="afterEffect">
                                  <p:stCondLst>
                                    <p:cond delay="0"/>
                                  </p:stCondLst>
                                  <p:childTnLst>
                                    <p:set>
                                      <p:cBhvr>
                                        <p:cTn id="26" dur="1" fill="hold">
                                          <p:stCondLst>
                                            <p:cond delay="0"/>
                                          </p:stCondLst>
                                        </p:cTn>
                                        <p:tgtEl>
                                          <p:spTgt spid="18471"/>
                                        </p:tgtEl>
                                        <p:attrNameLst>
                                          <p:attrName>style.visibility</p:attrName>
                                        </p:attrNameLst>
                                      </p:cBhvr>
                                      <p:to>
                                        <p:strVal val="visible"/>
                                      </p:to>
                                    </p:set>
                                    <p:animEffect transition="in" filter="wipe(up)">
                                      <p:cBhvr>
                                        <p:cTn id="27" dur="500"/>
                                        <p:tgtEl>
                                          <p:spTgt spid="18471"/>
                                        </p:tgtEl>
                                      </p:cBhvr>
                                    </p:animEffect>
                                  </p:childTnLst>
                                </p:cTn>
                              </p:par>
                            </p:childTnLst>
                          </p:cTn>
                        </p:par>
                        <p:par>
                          <p:cTn id="28" fill="hold" nodeType="afterGroup">
                            <p:stCondLst>
                              <p:cond delay="2000"/>
                            </p:stCondLst>
                            <p:childTnLst>
                              <p:par>
                                <p:cTn id="29" presetID="1" presetClass="entr" presetSubtype="0" fill="hold" nodeType="afterEffect">
                                  <p:stCondLst>
                                    <p:cond delay="0"/>
                                  </p:stCondLst>
                                  <p:childTnLst>
                                    <p:set>
                                      <p:cBhvr>
                                        <p:cTn id="30" dur="1" fill="hold">
                                          <p:stCondLst>
                                            <p:cond delay="0"/>
                                          </p:stCondLst>
                                        </p:cTn>
                                        <p:tgtEl>
                                          <p:spTgt spid="184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705DFB62-99B5-8CB1-B9B1-4502A28C7134}"/>
              </a:ext>
            </a:extLst>
          </p:cNvPr>
          <p:cNvSpPr>
            <a:spLocks noGrp="1"/>
          </p:cNvSpPr>
          <p:nvPr>
            <p:ph type="title"/>
          </p:nvPr>
        </p:nvSpPr>
        <p:spPr>
          <a:xfrm>
            <a:off x="5286375" y="277813"/>
            <a:ext cx="3400425" cy="1139825"/>
          </a:xfrm>
        </p:spPr>
        <p:txBody>
          <a:bodyPr/>
          <a:lstStyle/>
          <a:p>
            <a:r>
              <a:rPr lang="he-IL" altLang="en-US" sz="2000" b="1" dirty="0">
                <a:solidFill>
                  <a:schemeClr val="tx1"/>
                </a:solidFill>
                <a:effectLst/>
                <a:cs typeface="Times New Roman" panose="02020603050405020304" pitchFamily="18" charset="0"/>
              </a:rPr>
              <a:t>גרף המתאר את הקשר בין כמות </a:t>
            </a:r>
            <a:r>
              <a:rPr lang="he-IL" altLang="en-US" sz="2000" b="1" dirty="0" err="1">
                <a:solidFill>
                  <a:schemeClr val="tx1"/>
                </a:solidFill>
                <a:effectLst/>
                <a:cs typeface="Times New Roman" panose="02020603050405020304" pitchFamily="18" charset="0"/>
              </a:rPr>
              <a:t>האמוניה</a:t>
            </a:r>
            <a:r>
              <a:rPr lang="he-IL" altLang="en-US" sz="2000" b="1" dirty="0">
                <a:solidFill>
                  <a:schemeClr val="tx1"/>
                </a:solidFill>
                <a:effectLst/>
                <a:cs typeface="Times New Roman" panose="02020603050405020304" pitchFamily="18" charset="0"/>
              </a:rPr>
              <a:t> המתקבלת לבין הלחץ בטמפרטורה של </a:t>
            </a:r>
            <a:r>
              <a:rPr lang="en-US" altLang="en-US" sz="2000" b="1" dirty="0">
                <a:solidFill>
                  <a:schemeClr val="tx1"/>
                </a:solidFill>
                <a:effectLst/>
                <a:cs typeface="Times New Roman" panose="02020603050405020304" pitchFamily="18" charset="0"/>
              </a:rPr>
              <a:t>300</a:t>
            </a:r>
            <a:r>
              <a:rPr lang="en-US" altLang="en-US" sz="2000" b="1" baseline="30000" dirty="0">
                <a:solidFill>
                  <a:schemeClr val="tx1"/>
                </a:solidFill>
                <a:effectLst/>
                <a:cs typeface="Times New Roman" panose="02020603050405020304" pitchFamily="18" charset="0"/>
              </a:rPr>
              <a:t>0</a:t>
            </a:r>
            <a:r>
              <a:rPr lang="en-US" altLang="en-US" sz="2000" b="1" dirty="0">
                <a:solidFill>
                  <a:schemeClr val="tx1"/>
                </a:solidFill>
                <a:effectLst/>
                <a:cs typeface="Times New Roman" panose="02020603050405020304" pitchFamily="18" charset="0"/>
              </a:rPr>
              <a:t>C</a:t>
            </a:r>
            <a:r>
              <a:rPr lang="he-IL" altLang="en-US" sz="2000" b="1" dirty="0">
                <a:solidFill>
                  <a:schemeClr val="tx1"/>
                </a:solidFill>
                <a:effectLst/>
                <a:cs typeface="Times New Roman" panose="02020603050405020304" pitchFamily="18" charset="0"/>
              </a:rPr>
              <a:t> .</a:t>
            </a:r>
            <a:endParaRPr lang="en-US" altLang="en-US" sz="2000" b="1" dirty="0">
              <a:solidFill>
                <a:schemeClr val="tx1"/>
              </a:solidFill>
              <a:effectLst/>
              <a:latin typeface="Verdana" panose="020B0604030504040204" pitchFamily="34" charset="0"/>
            </a:endParaRPr>
          </a:p>
        </p:txBody>
      </p:sp>
      <p:pic>
        <p:nvPicPr>
          <p:cNvPr id="3076" name="Picture 1" descr="גרף המתאר את הקשר בין כמות האמוניה המתקבלת לבין הלחץ בטמפרטורה של 3000C .">
            <a:extLst>
              <a:ext uri="{FF2B5EF4-FFF2-40B4-BE49-F238E27FC236}">
                <a16:creationId xmlns:a16="http://schemas.microsoft.com/office/drawing/2014/main" id="{669F204F-926D-2545-CBB6-D3373592A38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14938" y="2214563"/>
            <a:ext cx="3727450" cy="2428875"/>
          </a:xfrm>
          <a:noFill/>
          <a:extLst>
            <a:ext uri="{909E8E84-426E-40DD-AFC4-6F175D3DCCD1}">
              <a14:hiddenFill xmlns:a14="http://schemas.microsoft.com/office/drawing/2010/main">
                <a:solidFill>
                  <a:srgbClr val="FFFFFF"/>
                </a:solidFill>
              </a14:hiddenFill>
            </a:ext>
          </a:extLst>
        </p:spPr>
      </p:pic>
      <p:graphicFrame>
        <p:nvGraphicFramePr>
          <p:cNvPr id="2" name="Object 2" descr="השפעת הטמפרטורה על הצפיפות">
            <a:extLst>
              <a:ext uri="{FF2B5EF4-FFF2-40B4-BE49-F238E27FC236}">
                <a16:creationId xmlns:a16="http://schemas.microsoft.com/office/drawing/2014/main" id="{2BAEDFEB-B79C-B68D-A9DA-D45207CECB85}"/>
              </a:ext>
            </a:extLst>
          </p:cNvPr>
          <p:cNvGraphicFramePr>
            <a:graphicFrameLocks noGrp="1" noChangeAspect="1"/>
          </p:cNvGraphicFramePr>
          <p:nvPr>
            <p:ph sz="half" idx="1"/>
            <p:extLst>
              <p:ext uri="{D42A27DB-BD31-4B8C-83A1-F6EECF244321}">
                <p14:modId xmlns:p14="http://schemas.microsoft.com/office/powerpoint/2010/main" val="2876941275"/>
              </p:ext>
            </p:extLst>
          </p:nvPr>
        </p:nvGraphicFramePr>
        <p:xfrm>
          <a:off x="336550" y="3265488"/>
          <a:ext cx="4699000" cy="31337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DA720B9-15E6-0BF7-FA88-ED9AE68957FA}"/>
              </a:ext>
            </a:extLst>
          </p:cNvPr>
          <p:cNvSpPr>
            <a:spLocks noGrp="1" noChangeArrowheads="1"/>
          </p:cNvSpPr>
          <p:nvPr>
            <p:ph type="title"/>
          </p:nvPr>
        </p:nvSpPr>
        <p:spPr/>
        <p:txBody>
          <a:bodyPr/>
          <a:lstStyle/>
          <a:p>
            <a:pPr eaLnBrk="1" hangingPunct="1"/>
            <a:r>
              <a:rPr lang="he-IL" altLang="en-US">
                <a:effectLst/>
              </a:rPr>
              <a:t>הייצוג החזותי</a:t>
            </a:r>
            <a:endParaRPr lang="en-US" altLang="en-US">
              <a:effectLst/>
            </a:endParaRPr>
          </a:p>
        </p:txBody>
      </p:sp>
      <p:sp>
        <p:nvSpPr>
          <p:cNvPr id="34819" name="Rectangle 4">
            <a:extLst>
              <a:ext uri="{FF2B5EF4-FFF2-40B4-BE49-F238E27FC236}">
                <a16:creationId xmlns:a16="http://schemas.microsoft.com/office/drawing/2014/main" id="{9236456E-00AC-C721-62D9-1E51F45CA7B7}"/>
              </a:ext>
            </a:extLst>
          </p:cNvPr>
          <p:cNvSpPr>
            <a:spLocks noGrp="1" noChangeArrowheads="1"/>
          </p:cNvSpPr>
          <p:nvPr>
            <p:ph idx="1"/>
          </p:nvPr>
        </p:nvSpPr>
        <p:spPr>
          <a:xfrm>
            <a:off x="0" y="1600200"/>
            <a:ext cx="8686800" cy="4530725"/>
          </a:xfrm>
          <a:noFill/>
          <a:extLst>
            <a:ext uri="{909E8E84-426E-40DD-AFC4-6F175D3DCCD1}">
              <a14:hiddenFill xmlns:a14="http://schemas.microsoft.com/office/drawing/2010/main">
                <a:solidFill>
                  <a:srgbClr val="FFFFFF"/>
                </a:solidFill>
              </a14:hiddenFill>
            </a:ext>
          </a:extLst>
        </p:spPr>
        <p:txBody>
          <a:bodyPr/>
          <a:lstStyle/>
          <a:p>
            <a:pPr eaLnBrk="1" hangingPunct="1"/>
            <a:endParaRPr lang="he-IL" altLang="en-US">
              <a:effectLst/>
            </a:endParaRPr>
          </a:p>
          <a:p>
            <a:pPr eaLnBrk="1" hangingPunct="1"/>
            <a:r>
              <a:rPr lang="he-IL" altLang="en-US">
                <a:effectLst/>
              </a:rPr>
              <a:t>ממיר מלל רב ברישום "קטן" ועל כן הוא חסכוני ונוח.</a:t>
            </a:r>
          </a:p>
          <a:p>
            <a:pPr eaLnBrk="1" hangingPunct="1"/>
            <a:r>
              <a:rPr lang="he-IL" altLang="en-US">
                <a:effectLst/>
              </a:rPr>
              <a:t>המתבונן בו יכול לעשות סינתזה בין פרטים רבים ולהסיק מסקנות מהנתונים.</a:t>
            </a:r>
          </a:p>
          <a:p>
            <a:pPr eaLnBrk="1" hangingPunct="1"/>
            <a:r>
              <a:rPr lang="he-IL" altLang="en-US">
                <a:effectLst/>
              </a:rPr>
              <a:t>במקצת הייצוגים החזותיים, כמו הטבלה או הדיאגרמה, אפשר לראות טכניקה של </a:t>
            </a:r>
            <a:r>
              <a:rPr lang="he-IL" altLang="en-US" b="1">
                <a:effectLst/>
              </a:rPr>
              <a:t>סיכום</a:t>
            </a:r>
            <a:r>
              <a:rPr lang="he-IL" altLang="en-US">
                <a:effectLst/>
              </a:rPr>
              <a:t> בסכמה לפי עקרונות שונים של ארגון.</a:t>
            </a:r>
          </a:p>
          <a:p>
            <a:pPr eaLnBrk="1" hangingPunct="1"/>
            <a:r>
              <a:rPr lang="he-IL" altLang="en-US">
                <a:effectLst/>
              </a:rPr>
              <a:t>עשוי לצמצם גוף ידע גדול למבנה קומפקטי.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15F47F-5A3A-7C00-B536-C7FB4B859367}"/>
              </a:ext>
            </a:extLst>
          </p:cNvPr>
          <p:cNvSpPr txBox="1">
            <a:spLocks noGrp="1"/>
          </p:cNvSpPr>
          <p:nvPr>
            <p:ph type="title" idx="4294967295"/>
          </p:nvPr>
        </p:nvSpPr>
        <p:spPr>
          <a:xfrm>
            <a:off x="1028700" y="1844824"/>
            <a:ext cx="7086600" cy="292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מצגת זו מיועדת למורי כימיה.</a:t>
            </a:r>
            <a:br>
              <a:rPr kumimoji="0" lang="he-IL"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br>
            <a:r>
              <a:rPr kumimoji="0" lang="he-IL"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כל מורה מוזמן להשתמש בחומרים בהתאם לכיתתו ולראות עיניו.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AutoShape 16">
            <a:extLst>
              <a:ext uri="{FF2B5EF4-FFF2-40B4-BE49-F238E27FC236}">
                <a16:creationId xmlns:a16="http://schemas.microsoft.com/office/drawing/2014/main" id="{BEBB82A7-9369-ED87-C713-6597DCBDA001}"/>
              </a:ext>
            </a:extLst>
          </p:cNvPr>
          <p:cNvSpPr>
            <a:spLocks noGrp="1" noChangeArrowheads="1"/>
          </p:cNvSpPr>
          <p:nvPr>
            <p:ph type="title" idx="4294967295"/>
          </p:nvPr>
        </p:nvSpPr>
        <p:spPr bwMode="auto">
          <a:xfrm>
            <a:off x="3419475" y="476250"/>
            <a:ext cx="1871663" cy="720725"/>
          </a:xfrm>
          <a:prstGeom prst="flowChartAlternateProcess">
            <a:avLst/>
          </a:prstGeom>
          <a:solidFill>
            <a:schemeClr val="tx2"/>
          </a:solidFill>
          <a:ln w="9525">
            <a:solidFill>
              <a:schemeClr val="tx1"/>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en-US"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ייצוג חזותי</a:t>
            </a:r>
            <a:endParaRPr kumimoji="0" lang="en-US" altLang="en-US"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512" name="AutoShape 25">
            <a:extLst>
              <a:ext uri="{FF2B5EF4-FFF2-40B4-BE49-F238E27FC236}">
                <a16:creationId xmlns:a16="http://schemas.microsoft.com/office/drawing/2014/main" id="{E2AE18D8-0E3E-2733-C929-B71BA78B17AB}"/>
              </a:ext>
            </a:extLst>
          </p:cNvPr>
          <p:cNvSpPr>
            <a:spLocks noChangeArrowheads="1"/>
          </p:cNvSpPr>
          <p:nvPr/>
        </p:nvSpPr>
        <p:spPr bwMode="auto">
          <a:xfrm>
            <a:off x="6372225" y="2060575"/>
            <a:ext cx="1655763" cy="649288"/>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טבלה</a:t>
            </a:r>
            <a:endParaRPr lang="en-US" altLang="en-US" sz="2400" b="1">
              <a:solidFill>
                <a:srgbClr val="000000"/>
              </a:solidFill>
            </a:endParaRPr>
          </a:p>
        </p:txBody>
      </p:sp>
      <p:sp>
        <p:nvSpPr>
          <p:cNvPr id="21510" name="AutoShape 21">
            <a:extLst>
              <a:ext uri="{FF2B5EF4-FFF2-40B4-BE49-F238E27FC236}">
                <a16:creationId xmlns:a16="http://schemas.microsoft.com/office/drawing/2014/main" id="{69A6A513-BFED-DDE6-1978-CC2AC42D526C}"/>
              </a:ext>
              <a:ext uri="{C183D7F6-B498-43B3-948B-1728B52AA6E4}">
                <adec:decorative xmlns:adec="http://schemas.microsoft.com/office/drawing/2017/decorative" val="0"/>
              </a:ext>
            </a:extLst>
          </p:cNvPr>
          <p:cNvSpPr>
            <a:spLocks noChangeArrowheads="1"/>
          </p:cNvSpPr>
          <p:nvPr/>
        </p:nvSpPr>
        <p:spPr bwMode="auto">
          <a:xfrm>
            <a:off x="3914543" y="2075714"/>
            <a:ext cx="1655762" cy="722313"/>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dirty="0">
                <a:solidFill>
                  <a:srgbClr val="000000"/>
                </a:solidFill>
              </a:rPr>
              <a:t>תמונה</a:t>
            </a:r>
            <a:endParaRPr lang="en-US" altLang="en-US" sz="2400" b="1" dirty="0">
              <a:solidFill>
                <a:srgbClr val="000000"/>
              </a:solidFill>
            </a:endParaRPr>
          </a:p>
        </p:txBody>
      </p:sp>
      <p:sp>
        <p:nvSpPr>
          <p:cNvPr id="21511" name="AutoShape 23">
            <a:extLst>
              <a:ext uri="{FF2B5EF4-FFF2-40B4-BE49-F238E27FC236}">
                <a16:creationId xmlns:a16="http://schemas.microsoft.com/office/drawing/2014/main" id="{0503801A-A3D7-9028-0B98-F2670BAD6DB3}"/>
              </a:ext>
            </a:extLst>
          </p:cNvPr>
          <p:cNvSpPr>
            <a:spLocks noChangeArrowheads="1"/>
          </p:cNvSpPr>
          <p:nvPr/>
        </p:nvSpPr>
        <p:spPr bwMode="auto">
          <a:xfrm>
            <a:off x="1016793" y="2094687"/>
            <a:ext cx="2214563" cy="647700"/>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איור</a:t>
            </a:r>
          </a:p>
          <a:p>
            <a:pPr algn="ctr" eaLnBrk="1" hangingPunct="1"/>
            <a:r>
              <a:rPr lang="he-IL" altLang="en-US" sz="1400" b="1">
                <a:solidFill>
                  <a:srgbClr val="000000"/>
                </a:solidFill>
              </a:rPr>
              <a:t>הצגה של רעיון בצורה גרפית</a:t>
            </a:r>
            <a:endParaRPr lang="en-US" altLang="en-US" sz="1400" b="1">
              <a:solidFill>
                <a:srgbClr val="000000"/>
              </a:solidFill>
            </a:endParaRPr>
          </a:p>
        </p:txBody>
      </p:sp>
      <p:sp>
        <p:nvSpPr>
          <p:cNvPr id="21515" name="AutoShape 29">
            <a:extLst>
              <a:ext uri="{FF2B5EF4-FFF2-40B4-BE49-F238E27FC236}">
                <a16:creationId xmlns:a16="http://schemas.microsoft.com/office/drawing/2014/main" id="{5D5E49AD-F1E3-6D4B-7CB5-5AD0C047EA16}"/>
              </a:ext>
            </a:extLst>
          </p:cNvPr>
          <p:cNvSpPr>
            <a:spLocks noChangeArrowheads="1"/>
          </p:cNvSpPr>
          <p:nvPr/>
        </p:nvSpPr>
        <p:spPr bwMode="auto">
          <a:xfrm>
            <a:off x="2987675" y="3068638"/>
            <a:ext cx="935038" cy="649287"/>
          </a:xfrm>
          <a:prstGeom prst="flowChartAlternateProcess">
            <a:avLst/>
          </a:prstGeom>
          <a:solidFill>
            <a:srgbClr val="FFFF00"/>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גרף</a:t>
            </a:r>
            <a:endParaRPr lang="en-US" altLang="en-US" sz="2400" b="1">
              <a:solidFill>
                <a:srgbClr val="000000"/>
              </a:solidFill>
            </a:endParaRPr>
          </a:p>
        </p:txBody>
      </p:sp>
      <p:sp>
        <p:nvSpPr>
          <p:cNvPr id="21514" name="AutoShape 28">
            <a:extLst>
              <a:ext uri="{FF2B5EF4-FFF2-40B4-BE49-F238E27FC236}">
                <a16:creationId xmlns:a16="http://schemas.microsoft.com/office/drawing/2014/main" id="{C109E5A8-AB42-BE41-1759-57B265FEA4CE}"/>
              </a:ext>
              <a:ext uri="{C183D7F6-B498-43B3-948B-1728B52AA6E4}">
                <adec:decorative xmlns:adec="http://schemas.microsoft.com/office/drawing/2017/decorative" val="0"/>
              </a:ext>
            </a:extLst>
          </p:cNvPr>
          <p:cNvSpPr>
            <a:spLocks noChangeArrowheads="1"/>
          </p:cNvSpPr>
          <p:nvPr/>
        </p:nvSpPr>
        <p:spPr bwMode="auto">
          <a:xfrm>
            <a:off x="1835150" y="3068638"/>
            <a:ext cx="863600" cy="649287"/>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חתך</a:t>
            </a:r>
            <a:endParaRPr lang="en-US" altLang="en-US" sz="2400" b="1">
              <a:solidFill>
                <a:srgbClr val="000000"/>
              </a:solidFill>
            </a:endParaRPr>
          </a:p>
        </p:txBody>
      </p:sp>
      <p:sp>
        <p:nvSpPr>
          <p:cNvPr id="21513" name="AutoShape 27">
            <a:extLst>
              <a:ext uri="{FF2B5EF4-FFF2-40B4-BE49-F238E27FC236}">
                <a16:creationId xmlns:a16="http://schemas.microsoft.com/office/drawing/2014/main" id="{2EE66DB9-B6FB-D5E2-3E85-91F91D642987}"/>
              </a:ext>
              <a:ext uri="{C183D7F6-B498-43B3-948B-1728B52AA6E4}">
                <adec:decorative xmlns:adec="http://schemas.microsoft.com/office/drawing/2017/decorative" val="0"/>
              </a:ext>
            </a:extLst>
          </p:cNvPr>
          <p:cNvSpPr>
            <a:spLocks noChangeArrowheads="1"/>
          </p:cNvSpPr>
          <p:nvPr/>
        </p:nvSpPr>
        <p:spPr bwMode="auto">
          <a:xfrm>
            <a:off x="684213" y="3068638"/>
            <a:ext cx="935037" cy="649287"/>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תרשים</a:t>
            </a:r>
            <a:endParaRPr lang="en-US" altLang="en-US" sz="2400" b="1">
              <a:solidFill>
                <a:srgbClr val="000000"/>
              </a:solidFill>
            </a:endParaRPr>
          </a:p>
        </p:txBody>
      </p:sp>
      <p:sp>
        <p:nvSpPr>
          <p:cNvPr id="21520" name="Line 58">
            <a:extLst>
              <a:ext uri="{FF2B5EF4-FFF2-40B4-BE49-F238E27FC236}">
                <a16:creationId xmlns:a16="http://schemas.microsoft.com/office/drawing/2014/main" id="{6C6824DC-3F68-A38F-AE3E-02349FDA691D}"/>
              </a:ext>
              <a:ext uri="{C183D7F6-B498-43B3-948B-1728B52AA6E4}">
                <adec:decorative xmlns:adec="http://schemas.microsoft.com/office/drawing/2017/decorative" val="1"/>
              </a:ext>
            </a:extLst>
          </p:cNvPr>
          <p:cNvSpPr>
            <a:spLocks noChangeShapeType="1"/>
          </p:cNvSpPr>
          <p:nvPr/>
        </p:nvSpPr>
        <p:spPr bwMode="auto">
          <a:xfrm flipH="1">
            <a:off x="2339975" y="1196975"/>
            <a:ext cx="2016125" cy="8651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1" name="Line 59">
            <a:extLst>
              <a:ext uri="{FF2B5EF4-FFF2-40B4-BE49-F238E27FC236}">
                <a16:creationId xmlns:a16="http://schemas.microsoft.com/office/drawing/2014/main" id="{601388C2-6211-A4F7-B9C3-F9E4FF94EDC1}"/>
              </a:ext>
              <a:ext uri="{C183D7F6-B498-43B3-948B-1728B52AA6E4}">
                <adec:decorative xmlns:adec="http://schemas.microsoft.com/office/drawing/2017/decorative" val="1"/>
              </a:ext>
            </a:extLst>
          </p:cNvPr>
          <p:cNvSpPr>
            <a:spLocks noChangeShapeType="1"/>
          </p:cNvSpPr>
          <p:nvPr/>
        </p:nvSpPr>
        <p:spPr bwMode="auto">
          <a:xfrm>
            <a:off x="4356100" y="1196975"/>
            <a:ext cx="0"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2" name="Line 60">
            <a:extLst>
              <a:ext uri="{FF2B5EF4-FFF2-40B4-BE49-F238E27FC236}">
                <a16:creationId xmlns:a16="http://schemas.microsoft.com/office/drawing/2014/main" id="{A8509DB7-F160-2F5C-5601-F7F4848BC3C8}"/>
              </a:ext>
              <a:ext uri="{C183D7F6-B498-43B3-948B-1728B52AA6E4}">
                <adec:decorative xmlns:adec="http://schemas.microsoft.com/office/drawing/2017/decorative" val="1"/>
              </a:ext>
            </a:extLst>
          </p:cNvPr>
          <p:cNvSpPr>
            <a:spLocks noChangeShapeType="1"/>
          </p:cNvSpPr>
          <p:nvPr/>
        </p:nvSpPr>
        <p:spPr bwMode="auto">
          <a:xfrm>
            <a:off x="4356100" y="1196975"/>
            <a:ext cx="2520950"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1523" name="Line 61">
            <a:extLst>
              <a:ext uri="{FF2B5EF4-FFF2-40B4-BE49-F238E27FC236}">
                <a16:creationId xmlns:a16="http://schemas.microsoft.com/office/drawing/2014/main" id="{98E9164E-64B6-93C2-4481-DF7E814D752A}"/>
              </a:ext>
              <a:ext uri="{C183D7F6-B498-43B3-948B-1728B52AA6E4}">
                <adec:decorative xmlns:adec="http://schemas.microsoft.com/office/drawing/2017/decorative" val="1"/>
              </a:ext>
            </a:extLst>
          </p:cNvPr>
          <p:cNvSpPr>
            <a:spLocks noChangeShapeType="1"/>
          </p:cNvSpPr>
          <p:nvPr/>
        </p:nvSpPr>
        <p:spPr bwMode="auto">
          <a:xfrm flipH="1">
            <a:off x="1331913" y="2708275"/>
            <a:ext cx="792162"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4" name="Line 62">
            <a:extLst>
              <a:ext uri="{FF2B5EF4-FFF2-40B4-BE49-F238E27FC236}">
                <a16:creationId xmlns:a16="http://schemas.microsoft.com/office/drawing/2014/main" id="{693237F9-36C8-43A7-889F-2FA51923FBDE}"/>
              </a:ext>
              <a:ext uri="{C183D7F6-B498-43B3-948B-1728B52AA6E4}">
                <adec:decorative xmlns:adec="http://schemas.microsoft.com/office/drawing/2017/decorative" val="1"/>
              </a:ext>
            </a:extLst>
          </p:cNvPr>
          <p:cNvSpPr>
            <a:spLocks noChangeShapeType="1"/>
          </p:cNvSpPr>
          <p:nvPr/>
        </p:nvSpPr>
        <p:spPr bwMode="auto">
          <a:xfrm>
            <a:off x="2051050" y="2708275"/>
            <a:ext cx="73025" cy="5048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5" name="Line 63">
            <a:extLst>
              <a:ext uri="{FF2B5EF4-FFF2-40B4-BE49-F238E27FC236}">
                <a16:creationId xmlns:a16="http://schemas.microsoft.com/office/drawing/2014/main" id="{D40A56D6-3037-3937-B339-245E07109F0B}"/>
              </a:ext>
              <a:ext uri="{C183D7F6-B498-43B3-948B-1728B52AA6E4}">
                <adec:decorative xmlns:adec="http://schemas.microsoft.com/office/drawing/2017/decorative" val="1"/>
              </a:ext>
            </a:extLst>
          </p:cNvPr>
          <p:cNvSpPr>
            <a:spLocks noChangeShapeType="1"/>
          </p:cNvSpPr>
          <p:nvPr/>
        </p:nvSpPr>
        <p:spPr bwMode="auto">
          <a:xfrm>
            <a:off x="2051050" y="2708275"/>
            <a:ext cx="1296988"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7" name="TextBox 22">
            <a:extLst>
              <a:ext uri="{FF2B5EF4-FFF2-40B4-BE49-F238E27FC236}">
                <a16:creationId xmlns:a16="http://schemas.microsoft.com/office/drawing/2014/main" id="{866DBCA7-7DC2-8CBB-00EA-96C4CCA37F77}"/>
              </a:ext>
              <a:ext uri="{C183D7F6-B498-43B3-948B-1728B52AA6E4}">
                <adec:decorative xmlns:adec="http://schemas.microsoft.com/office/drawing/2017/decorative" val="1"/>
              </a:ext>
            </a:extLst>
          </p:cNvPr>
          <p:cNvSpPr txBox="1">
            <a:spLocks noChangeArrowheads="1"/>
          </p:cNvSpPr>
          <p:nvPr/>
        </p:nvSpPr>
        <p:spPr bwMode="auto">
          <a:xfrm>
            <a:off x="285750" y="3786188"/>
            <a:ext cx="1500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he-IL" altLang="en-US" sz="1400"/>
              <a:t>מפה, אילן יוחסין, תרשים זרימה</a:t>
            </a:r>
          </a:p>
        </p:txBody>
      </p:sp>
      <p:sp>
        <p:nvSpPr>
          <p:cNvPr id="21528" name="TextBox 23">
            <a:extLst>
              <a:ext uri="{FF2B5EF4-FFF2-40B4-BE49-F238E27FC236}">
                <a16:creationId xmlns:a16="http://schemas.microsoft.com/office/drawing/2014/main" id="{FF916E35-86C8-917D-C4DE-132F5FF8D760}"/>
              </a:ext>
              <a:ext uri="{C183D7F6-B498-43B3-948B-1728B52AA6E4}">
                <adec:decorative xmlns:adec="http://schemas.microsoft.com/office/drawing/2017/decorative" val="1"/>
              </a:ext>
            </a:extLst>
          </p:cNvPr>
          <p:cNvSpPr txBox="1">
            <a:spLocks noChangeArrowheads="1"/>
          </p:cNvSpPr>
          <p:nvPr/>
        </p:nvSpPr>
        <p:spPr bwMode="auto">
          <a:xfrm>
            <a:off x="2643188" y="3786188"/>
            <a:ext cx="1857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he-IL" altLang="en-US" sz="1400"/>
              <a:t>הצגה חזותית של מידע מספרי(בדרך כלל)</a:t>
            </a:r>
          </a:p>
        </p:txBody>
      </p:sp>
      <p:pic>
        <p:nvPicPr>
          <p:cNvPr id="21529" name="Picture 26">
            <a:hlinkClick r:id="rId3"/>
            <a:extLst>
              <a:ext uri="{FF2B5EF4-FFF2-40B4-BE49-F238E27FC236}">
                <a16:creationId xmlns:a16="http://schemas.microsoft.com/office/drawing/2014/main" id="{7C8D222A-FB6B-42C4-3595-4DC5A86299C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301" y="4509120"/>
            <a:ext cx="1176048" cy="172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A3A89E0-A298-640E-EB23-EDA65812D936}"/>
              </a:ext>
            </a:extLst>
          </p:cNvPr>
          <p:cNvSpPr>
            <a:spLocks noGrp="1" noChangeArrowheads="1"/>
          </p:cNvSpPr>
          <p:nvPr>
            <p:ph type="title"/>
          </p:nvPr>
        </p:nvSpPr>
        <p:spPr/>
        <p:txBody>
          <a:bodyPr/>
          <a:lstStyle/>
          <a:p>
            <a:pPr eaLnBrk="1" hangingPunct="1">
              <a:defRPr/>
            </a:pPr>
            <a:r>
              <a:rPr lang="he-IL" b="1" u="sng" dirty="0"/>
              <a:t>גרף לשם מה?</a:t>
            </a:r>
            <a:endParaRPr lang="en-US" dirty="0"/>
          </a:p>
        </p:txBody>
      </p:sp>
      <p:sp>
        <p:nvSpPr>
          <p:cNvPr id="16387" name="Rectangle 3">
            <a:extLst>
              <a:ext uri="{FF2B5EF4-FFF2-40B4-BE49-F238E27FC236}">
                <a16:creationId xmlns:a16="http://schemas.microsoft.com/office/drawing/2014/main" id="{853A131E-C55E-FACE-C178-2B8876D3E4CD}"/>
              </a:ext>
            </a:extLst>
          </p:cNvPr>
          <p:cNvSpPr>
            <a:spLocks noGrp="1" noChangeArrowheads="1"/>
          </p:cNvSpPr>
          <p:nvPr>
            <p:ph idx="1"/>
          </p:nvPr>
        </p:nvSpPr>
        <p:spPr>
          <a:xfrm>
            <a:off x="539750" y="1125538"/>
            <a:ext cx="8280400" cy="4824412"/>
          </a:xfrm>
        </p:spPr>
        <p:txBody>
          <a:bodyPr/>
          <a:lstStyle/>
          <a:p>
            <a:pPr eaLnBrk="1" hangingPunct="1">
              <a:lnSpc>
                <a:spcPct val="90000"/>
              </a:lnSpc>
              <a:buFont typeface="Wingdings" panose="05000000000000000000" pitchFamily="2" charset="2"/>
              <a:buNone/>
              <a:defRPr/>
            </a:pPr>
            <a:r>
              <a:rPr lang="he-IL" dirty="0"/>
              <a:t>   </a:t>
            </a:r>
          </a:p>
          <a:p>
            <a:pPr eaLnBrk="1" hangingPunct="1">
              <a:lnSpc>
                <a:spcPct val="90000"/>
              </a:lnSpc>
              <a:buFont typeface="Wingdings" panose="05000000000000000000" pitchFamily="2" charset="2"/>
              <a:buChar char="ü"/>
              <a:defRPr/>
            </a:pPr>
            <a:r>
              <a:rPr lang="he-IL" dirty="0"/>
              <a:t>ניתן לרכז בו נתונים רבים ולהשוות ביניהם.</a:t>
            </a:r>
          </a:p>
          <a:p>
            <a:pPr eaLnBrk="1" hangingPunct="1">
              <a:lnSpc>
                <a:spcPct val="90000"/>
              </a:lnSpc>
              <a:buFont typeface="Wingdings" panose="05000000000000000000" pitchFamily="2" charset="2"/>
              <a:buChar char="ü"/>
              <a:defRPr/>
            </a:pPr>
            <a:r>
              <a:rPr lang="he-IL" dirty="0"/>
              <a:t>מאפשר ראיה של מגמות ותהליכים.</a:t>
            </a:r>
          </a:p>
          <a:p>
            <a:pPr eaLnBrk="1" hangingPunct="1">
              <a:lnSpc>
                <a:spcPct val="90000"/>
              </a:lnSpc>
              <a:buFont typeface="Wingdings" panose="05000000000000000000" pitchFamily="2" charset="2"/>
              <a:buChar char="ü"/>
              <a:defRPr/>
            </a:pPr>
            <a:r>
              <a:rPr lang="he-IL" dirty="0"/>
              <a:t>משדרג את המידע לקראת מסקנות.</a:t>
            </a:r>
          </a:p>
          <a:p>
            <a:pPr eaLnBrk="1" hangingPunct="1">
              <a:buFont typeface="Wingdings" panose="05000000000000000000" pitchFamily="2" charset="2"/>
              <a:buChar char="ü"/>
              <a:defRPr/>
            </a:pPr>
            <a:r>
              <a:rPr lang="he-IL" dirty="0"/>
              <a:t>ויזואלי ופחות מילולי.</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9987" name="Group 51">
            <a:extLst>
              <a:ext uri="{FF2B5EF4-FFF2-40B4-BE49-F238E27FC236}">
                <a16:creationId xmlns:a16="http://schemas.microsoft.com/office/drawing/2014/main" id="{5BD3FBDF-2C9D-3254-4E81-2EF7C221DF15}"/>
              </a:ext>
            </a:extLst>
          </p:cNvPr>
          <p:cNvGraphicFramePr>
            <a:graphicFrameLocks noGrp="1"/>
          </p:cNvGraphicFramePr>
          <p:nvPr>
            <p:extLst>
              <p:ext uri="{D42A27DB-BD31-4B8C-83A1-F6EECF244321}">
                <p14:modId xmlns:p14="http://schemas.microsoft.com/office/powerpoint/2010/main" val="1866572964"/>
              </p:ext>
            </p:extLst>
          </p:nvPr>
        </p:nvGraphicFramePr>
        <p:xfrm>
          <a:off x="428625" y="500063"/>
          <a:ext cx="8386763" cy="6126326"/>
        </p:xfrm>
        <a:graphic>
          <a:graphicData uri="http://schemas.openxmlformats.org/drawingml/2006/table">
            <a:tbl>
              <a:tblPr rtl="1" firstRow="1"/>
              <a:tblGrid>
                <a:gridCol w="8386763">
                  <a:extLst>
                    <a:ext uri="{9D8B030D-6E8A-4147-A177-3AD203B41FA5}">
                      <a16:colId xmlns:a16="http://schemas.microsoft.com/office/drawing/2014/main" val="20000"/>
                    </a:ext>
                  </a:extLst>
                </a:gridCol>
              </a:tblGrid>
              <a:tr h="822923">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הפקת מידע</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מהערכים </a:t>
                      </a:r>
                      <a:r>
                        <a:rPr kumimoji="0" lang="he-IL" sz="2400" b="0" i="0" u="none" strike="noStrike" cap="none" normalizeH="0" baseline="0" dirty="0" err="1">
                          <a:ln>
                            <a:noFill/>
                          </a:ln>
                          <a:solidFill>
                            <a:schemeClr val="tx1"/>
                          </a:solidFill>
                          <a:effectLst>
                            <a:outerShdw blurRad="38100" dist="38100" dir="2700000" algn="tl">
                              <a:srgbClr val="000000"/>
                            </a:outerShdw>
                          </a:effectLst>
                          <a:latin typeface="Verdana" pitchFamily="34" charset="0"/>
                          <a:cs typeface="Arial" pitchFamily="34" charset="0"/>
                        </a:rPr>
                        <a:t>בסקלת</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הציר, מראשית הצירים, </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br>
                      <a:r>
                        <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משיעורי נקודות בגרף - שיעור </a:t>
                      </a:r>
                      <a:r>
                        <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X</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ושיעור </a:t>
                      </a:r>
                      <a:r>
                        <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Y</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74">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הפקת מידע משילוב</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טקסט + גרף, או שני גרפים</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74">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חישוב מתמטי</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מתוך הנתונים המופיעים בצירים או בגרף</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923">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תיאור צורת ההשתנות</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של הגרף </a:t>
                      </a: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והפקת מידע ממנה</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b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שיפוע בקטעים השונים, נקודות מינימום ונקודות מקסימום</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23">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בחירת הגרף המתאים </a:t>
                      </a:r>
                      <a:r>
                        <a:rPr kumimoji="0" lang="he-IL" sz="2400" b="1" i="0" u="none" strike="noStrike" cap="none" normalizeH="0" baseline="0" dirty="0" err="1">
                          <a:ln>
                            <a:noFill/>
                          </a:ln>
                          <a:solidFill>
                            <a:schemeClr val="tx1"/>
                          </a:solidFill>
                          <a:effectLst>
                            <a:outerShdw blurRad="38100" dist="38100" dir="2700000" algn="tl">
                              <a:srgbClr val="000000"/>
                            </a:outerShdw>
                          </a:effectLst>
                          <a:latin typeface="Verdana" pitchFamily="34" charset="0"/>
                          <a:cs typeface="Arial" pitchFamily="34" charset="0"/>
                        </a:rPr>
                        <a:t>ליצוג</a:t>
                      </a: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צורת ההשתנות של המשתנה, </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לאור המידע בטקסט או הנתונים בטבלה</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74">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השוואה בין עקומים</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בתוך אותה מערכת צירים</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74">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פרשנות והסקת מסקנות</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על פי הנתונים המוצגים בגרף</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174">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ניתוח משמעות הגרף</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 בעקבות שינוי סקלת הציר וגודל היחידות</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174">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שרטוט עקום נוסף </a:t>
                      </a:r>
                      <a:r>
                        <a:rPr kumimoji="0" lang="he-IL"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בתוך מערכת צירים נתונה</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174">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המרת טבלת נתונים לגרף</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174">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rPr>
                        <a:t>שרטוט גרף על סמך תיאור תופעה</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3583" name="Text Box 53">
            <a:extLst>
              <a:ext uri="{FF2B5EF4-FFF2-40B4-BE49-F238E27FC236}">
                <a16:creationId xmlns:a16="http://schemas.microsoft.com/office/drawing/2014/main" id="{6EA1E1B2-A75C-CB81-C96B-B97B51C78E24}"/>
              </a:ext>
            </a:extLst>
          </p:cNvPr>
          <p:cNvSpPr txBox="1">
            <a:spLocks noGrp="1" noChangeArrowheads="1"/>
          </p:cNvSpPr>
          <p:nvPr>
            <p:ph type="title" idx="4294967295"/>
          </p:nvPr>
        </p:nvSpPr>
        <p:spPr bwMode="auto">
          <a:xfrm>
            <a:off x="3214688" y="0"/>
            <a:ext cx="3457575" cy="5191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he-IL" altLang="en-US" sz="2800" b="1" i="0" u="none" strike="noStrike" kern="1200" cap="none" spc="0" normalizeH="0" baseline="0" noProof="0" dirty="0">
                <a:ln>
                  <a:noFill/>
                </a:ln>
                <a:solidFill>
                  <a:schemeClr val="tx1"/>
                </a:solidFill>
                <a:effectLst/>
                <a:uLnTx/>
                <a:uFillTx/>
                <a:latin typeface="Verdana" panose="020B0604030504040204" pitchFamily="34" charset="0"/>
                <a:ea typeface="+mn-ea"/>
                <a:cs typeface="Arial" panose="020B0604020202020204" pitchFamily="34" charset="0"/>
              </a:rPr>
              <a:t>ובכל הקשור לגרף:</a:t>
            </a:r>
            <a:endParaRPr kumimoji="0" lang="en-US" altLang="en-US" sz="2800" b="1" i="0" u="none" strike="noStrike" kern="1200" cap="none" spc="0" normalizeH="0" baseline="0" noProof="0" dirty="0">
              <a:ln>
                <a:noFill/>
              </a:ln>
              <a:solidFill>
                <a:schemeClr val="tx1"/>
              </a:solidFill>
              <a:effectLst/>
              <a:uLnTx/>
              <a:uFillTx/>
              <a:latin typeface="Verdana" panose="020B060403050404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AutoShape 16">
            <a:extLst>
              <a:ext uri="{FF2B5EF4-FFF2-40B4-BE49-F238E27FC236}">
                <a16:creationId xmlns:a16="http://schemas.microsoft.com/office/drawing/2014/main" id="{C9EA31B8-CF3C-A562-325D-0C313DA651F5}"/>
              </a:ext>
            </a:extLst>
          </p:cNvPr>
          <p:cNvSpPr>
            <a:spLocks noGrp="1" noChangeArrowheads="1"/>
          </p:cNvSpPr>
          <p:nvPr>
            <p:ph type="title" idx="4294967295"/>
          </p:nvPr>
        </p:nvSpPr>
        <p:spPr bwMode="auto">
          <a:xfrm>
            <a:off x="3419475" y="476250"/>
            <a:ext cx="1871663" cy="720725"/>
          </a:xfrm>
          <a:prstGeom prst="flowChartAlternateProcess">
            <a:avLst/>
          </a:prstGeom>
          <a:solidFill>
            <a:schemeClr val="tx2"/>
          </a:solidFill>
          <a:ln w="9525">
            <a:solidFill>
              <a:schemeClr val="tx1"/>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en-US"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ייצוג  חזותי</a:t>
            </a:r>
            <a:endParaRPr kumimoji="0" lang="en-US" altLang="en-US"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584" name="AutoShape 25">
            <a:extLst>
              <a:ext uri="{FF2B5EF4-FFF2-40B4-BE49-F238E27FC236}">
                <a16:creationId xmlns:a16="http://schemas.microsoft.com/office/drawing/2014/main" id="{AA166391-57BB-D8F5-3790-8C05E9CF3933}"/>
              </a:ext>
            </a:extLst>
          </p:cNvPr>
          <p:cNvSpPr>
            <a:spLocks noChangeArrowheads="1"/>
          </p:cNvSpPr>
          <p:nvPr/>
        </p:nvSpPr>
        <p:spPr bwMode="auto">
          <a:xfrm>
            <a:off x="6372225" y="2060575"/>
            <a:ext cx="1655763" cy="649288"/>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טבלה</a:t>
            </a:r>
            <a:endParaRPr lang="en-US" altLang="en-US" sz="2400" b="1">
              <a:solidFill>
                <a:srgbClr val="000000"/>
              </a:solidFill>
            </a:endParaRPr>
          </a:p>
        </p:txBody>
      </p:sp>
      <p:sp>
        <p:nvSpPr>
          <p:cNvPr id="24582" name="AutoShape 21">
            <a:extLst>
              <a:ext uri="{FF2B5EF4-FFF2-40B4-BE49-F238E27FC236}">
                <a16:creationId xmlns:a16="http://schemas.microsoft.com/office/drawing/2014/main" id="{A49AD1B0-1E53-7908-BBCC-64946A2FDE7F}"/>
              </a:ext>
            </a:extLst>
          </p:cNvPr>
          <p:cNvSpPr>
            <a:spLocks noChangeArrowheads="1"/>
          </p:cNvSpPr>
          <p:nvPr/>
        </p:nvSpPr>
        <p:spPr bwMode="auto">
          <a:xfrm>
            <a:off x="3563938" y="2060575"/>
            <a:ext cx="1655762" cy="722313"/>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תמונה</a:t>
            </a:r>
            <a:endParaRPr lang="en-US" altLang="en-US" sz="2400" b="1">
              <a:solidFill>
                <a:srgbClr val="000000"/>
              </a:solidFill>
            </a:endParaRPr>
          </a:p>
        </p:txBody>
      </p:sp>
      <p:sp>
        <p:nvSpPr>
          <p:cNvPr id="24583" name="AutoShape 23">
            <a:extLst>
              <a:ext uri="{FF2B5EF4-FFF2-40B4-BE49-F238E27FC236}">
                <a16:creationId xmlns:a16="http://schemas.microsoft.com/office/drawing/2014/main" id="{107B8071-4EB9-5DD2-F4E2-5C1484BEDEDD}"/>
              </a:ext>
            </a:extLst>
          </p:cNvPr>
          <p:cNvSpPr>
            <a:spLocks noChangeArrowheads="1"/>
          </p:cNvSpPr>
          <p:nvPr/>
        </p:nvSpPr>
        <p:spPr bwMode="auto">
          <a:xfrm>
            <a:off x="1331913" y="2060575"/>
            <a:ext cx="1655762" cy="647700"/>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איור</a:t>
            </a:r>
            <a:endParaRPr lang="en-US" altLang="en-US" sz="2400" b="1">
              <a:solidFill>
                <a:srgbClr val="000000"/>
              </a:solidFill>
            </a:endParaRPr>
          </a:p>
        </p:txBody>
      </p:sp>
      <p:sp>
        <p:nvSpPr>
          <p:cNvPr id="24587" name="AutoShape 29">
            <a:extLst>
              <a:ext uri="{FF2B5EF4-FFF2-40B4-BE49-F238E27FC236}">
                <a16:creationId xmlns:a16="http://schemas.microsoft.com/office/drawing/2014/main" id="{811A543E-4A86-EAB1-5507-0A3C6C383C13}"/>
              </a:ext>
              <a:ext uri="{C183D7F6-B498-43B3-948B-1728B52AA6E4}">
                <adec:decorative xmlns:adec="http://schemas.microsoft.com/office/drawing/2017/decorative" val="1"/>
              </a:ext>
            </a:extLst>
          </p:cNvPr>
          <p:cNvSpPr>
            <a:spLocks noChangeArrowheads="1"/>
          </p:cNvSpPr>
          <p:nvPr/>
        </p:nvSpPr>
        <p:spPr bwMode="auto">
          <a:xfrm>
            <a:off x="2987675" y="3068638"/>
            <a:ext cx="935038" cy="649287"/>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גרף</a:t>
            </a:r>
            <a:endParaRPr lang="en-US" altLang="en-US" sz="2400" b="1">
              <a:solidFill>
                <a:srgbClr val="000000"/>
              </a:solidFill>
            </a:endParaRPr>
          </a:p>
        </p:txBody>
      </p:sp>
      <p:sp>
        <p:nvSpPr>
          <p:cNvPr id="24586" name="AutoShape 28">
            <a:extLst>
              <a:ext uri="{FF2B5EF4-FFF2-40B4-BE49-F238E27FC236}">
                <a16:creationId xmlns:a16="http://schemas.microsoft.com/office/drawing/2014/main" id="{46A7A283-0DED-467D-2008-41A3742CBD16}"/>
              </a:ext>
              <a:ext uri="{C183D7F6-B498-43B3-948B-1728B52AA6E4}">
                <adec:decorative xmlns:adec="http://schemas.microsoft.com/office/drawing/2017/decorative" val="1"/>
              </a:ext>
            </a:extLst>
          </p:cNvPr>
          <p:cNvSpPr>
            <a:spLocks noChangeArrowheads="1"/>
          </p:cNvSpPr>
          <p:nvPr/>
        </p:nvSpPr>
        <p:spPr bwMode="auto">
          <a:xfrm>
            <a:off x="1835150" y="3068638"/>
            <a:ext cx="863600" cy="649287"/>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חתך</a:t>
            </a:r>
            <a:endParaRPr lang="en-US" altLang="en-US" sz="2400" b="1">
              <a:solidFill>
                <a:srgbClr val="000000"/>
              </a:solidFill>
            </a:endParaRPr>
          </a:p>
        </p:txBody>
      </p:sp>
      <p:sp>
        <p:nvSpPr>
          <p:cNvPr id="24585" name="AutoShape 27">
            <a:extLst>
              <a:ext uri="{FF2B5EF4-FFF2-40B4-BE49-F238E27FC236}">
                <a16:creationId xmlns:a16="http://schemas.microsoft.com/office/drawing/2014/main" id="{9C957D8C-7B20-B11A-656B-AE78702E90B7}"/>
              </a:ext>
              <a:ext uri="{C183D7F6-B498-43B3-948B-1728B52AA6E4}">
                <adec:decorative xmlns:adec="http://schemas.microsoft.com/office/drawing/2017/decorative" val="1"/>
              </a:ext>
            </a:extLst>
          </p:cNvPr>
          <p:cNvSpPr>
            <a:spLocks noChangeArrowheads="1"/>
          </p:cNvSpPr>
          <p:nvPr/>
        </p:nvSpPr>
        <p:spPr bwMode="auto">
          <a:xfrm>
            <a:off x="684213" y="3068638"/>
            <a:ext cx="935037" cy="649287"/>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תרשים</a:t>
            </a:r>
            <a:endParaRPr lang="en-US" altLang="en-US" sz="2400" b="1">
              <a:solidFill>
                <a:srgbClr val="000000"/>
              </a:solidFill>
            </a:endParaRPr>
          </a:p>
        </p:txBody>
      </p:sp>
      <p:sp>
        <p:nvSpPr>
          <p:cNvPr id="24607" name="AutoShape 69">
            <a:extLst>
              <a:ext uri="{FF2B5EF4-FFF2-40B4-BE49-F238E27FC236}">
                <a16:creationId xmlns:a16="http://schemas.microsoft.com/office/drawing/2014/main" id="{27231243-E577-0E26-4622-D848D611714F}"/>
              </a:ext>
              <a:ext uri="{C183D7F6-B498-43B3-948B-1728B52AA6E4}">
                <adec:decorative xmlns:adec="http://schemas.microsoft.com/office/drawing/2017/decorative" val="1"/>
              </a:ext>
            </a:extLst>
          </p:cNvPr>
          <p:cNvSpPr>
            <a:spLocks noChangeArrowheads="1"/>
          </p:cNvSpPr>
          <p:nvPr/>
        </p:nvSpPr>
        <p:spPr bwMode="auto">
          <a:xfrm>
            <a:off x="3779838" y="4365625"/>
            <a:ext cx="1081087" cy="649288"/>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קריאה</a:t>
            </a:r>
            <a:endParaRPr lang="en-US" altLang="en-US" sz="2400" b="1">
              <a:solidFill>
                <a:srgbClr val="000000"/>
              </a:solidFill>
            </a:endParaRPr>
          </a:p>
        </p:txBody>
      </p:sp>
      <p:sp>
        <p:nvSpPr>
          <p:cNvPr id="24606" name="AutoShape 68">
            <a:extLst>
              <a:ext uri="{FF2B5EF4-FFF2-40B4-BE49-F238E27FC236}">
                <a16:creationId xmlns:a16="http://schemas.microsoft.com/office/drawing/2014/main" id="{B7896B5C-176D-E417-AC72-0EC05A499F32}"/>
              </a:ext>
              <a:ext uri="{C183D7F6-B498-43B3-948B-1728B52AA6E4}">
                <adec:decorative xmlns:adec="http://schemas.microsoft.com/office/drawing/2017/decorative" val="1"/>
              </a:ext>
            </a:extLst>
          </p:cNvPr>
          <p:cNvSpPr>
            <a:spLocks noChangeArrowheads="1"/>
          </p:cNvSpPr>
          <p:nvPr/>
        </p:nvSpPr>
        <p:spPr bwMode="auto">
          <a:xfrm>
            <a:off x="2339975" y="4365625"/>
            <a:ext cx="1008063" cy="649288"/>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שרטוט</a:t>
            </a:r>
            <a:endParaRPr lang="en-US" altLang="en-US" sz="2400" b="1">
              <a:solidFill>
                <a:srgbClr val="000000"/>
              </a:solidFill>
            </a:endParaRPr>
          </a:p>
        </p:txBody>
      </p:sp>
      <p:sp>
        <p:nvSpPr>
          <p:cNvPr id="24608" name="AutoShape 70">
            <a:extLst>
              <a:ext uri="{FF2B5EF4-FFF2-40B4-BE49-F238E27FC236}">
                <a16:creationId xmlns:a16="http://schemas.microsoft.com/office/drawing/2014/main" id="{16501050-2ABE-F0CD-7321-6A8F3D07EF96}"/>
              </a:ext>
              <a:ext uri="{C183D7F6-B498-43B3-948B-1728B52AA6E4}">
                <adec:decorative xmlns:adec="http://schemas.microsoft.com/office/drawing/2017/decorative" val="1"/>
              </a:ext>
            </a:extLst>
          </p:cNvPr>
          <p:cNvSpPr>
            <a:spLocks noChangeArrowheads="1"/>
          </p:cNvSpPr>
          <p:nvPr/>
        </p:nvSpPr>
        <p:spPr bwMode="auto">
          <a:xfrm>
            <a:off x="3779838" y="5300663"/>
            <a:ext cx="1081087" cy="649287"/>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dirty="0">
                <a:solidFill>
                  <a:srgbClr val="000000"/>
                </a:solidFill>
              </a:rPr>
              <a:t>סוגי</a:t>
            </a:r>
          </a:p>
          <a:p>
            <a:pPr algn="ctr" eaLnBrk="1" hangingPunct="1"/>
            <a:r>
              <a:rPr lang="he-IL" altLang="en-US" sz="2400" b="1" dirty="0">
                <a:solidFill>
                  <a:srgbClr val="000000"/>
                </a:solidFill>
              </a:rPr>
              <a:t>גרפים</a:t>
            </a:r>
            <a:endParaRPr lang="en-US" altLang="en-US" sz="2400" b="1" dirty="0">
              <a:solidFill>
                <a:srgbClr val="000000"/>
              </a:solidFill>
            </a:endParaRPr>
          </a:p>
        </p:txBody>
      </p:sp>
      <p:sp>
        <p:nvSpPr>
          <p:cNvPr id="24588" name="AutoShape 30">
            <a:extLst>
              <a:ext uri="{FF2B5EF4-FFF2-40B4-BE49-F238E27FC236}">
                <a16:creationId xmlns:a16="http://schemas.microsoft.com/office/drawing/2014/main" id="{515E9DD1-1CB5-12A1-7C37-94204A62DAAC}"/>
              </a:ext>
              <a:ext uri="{C183D7F6-B498-43B3-948B-1728B52AA6E4}">
                <adec:decorative xmlns:adec="http://schemas.microsoft.com/office/drawing/2017/decorative" val="1"/>
              </a:ext>
            </a:extLst>
          </p:cNvPr>
          <p:cNvSpPr>
            <a:spLocks noChangeArrowheads="1"/>
          </p:cNvSpPr>
          <p:nvPr/>
        </p:nvSpPr>
        <p:spPr bwMode="auto">
          <a:xfrm>
            <a:off x="5364163" y="4292600"/>
            <a:ext cx="863600" cy="649288"/>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dirty="0">
                <a:solidFill>
                  <a:srgbClr val="000000"/>
                </a:solidFill>
              </a:rPr>
              <a:t>רציף</a:t>
            </a:r>
            <a:endParaRPr lang="en-US" altLang="en-US" sz="2400" b="1" dirty="0">
              <a:solidFill>
                <a:srgbClr val="000000"/>
              </a:solidFill>
            </a:endParaRPr>
          </a:p>
        </p:txBody>
      </p:sp>
      <p:sp>
        <p:nvSpPr>
          <p:cNvPr id="24589" name="AutoShape 31">
            <a:extLst>
              <a:ext uri="{FF2B5EF4-FFF2-40B4-BE49-F238E27FC236}">
                <a16:creationId xmlns:a16="http://schemas.microsoft.com/office/drawing/2014/main" id="{AE2BD851-4232-595E-A2DA-01E2EDA1A77B}"/>
              </a:ext>
              <a:ext uri="{C183D7F6-B498-43B3-948B-1728B52AA6E4}">
                <adec:decorative xmlns:adec="http://schemas.microsoft.com/office/drawing/2017/decorative" val="1"/>
              </a:ext>
            </a:extLst>
          </p:cNvPr>
          <p:cNvSpPr>
            <a:spLocks noChangeArrowheads="1"/>
          </p:cNvSpPr>
          <p:nvPr/>
        </p:nvSpPr>
        <p:spPr bwMode="auto">
          <a:xfrm>
            <a:off x="5364163" y="5229225"/>
            <a:ext cx="865187" cy="649288"/>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a:solidFill>
                  <a:srgbClr val="000000"/>
                </a:solidFill>
              </a:rPr>
              <a:t>"עוגה"</a:t>
            </a:r>
            <a:endParaRPr lang="en-US" altLang="en-US" sz="2400" b="1">
              <a:solidFill>
                <a:srgbClr val="000000"/>
              </a:solidFill>
            </a:endParaRPr>
          </a:p>
        </p:txBody>
      </p:sp>
      <p:sp>
        <p:nvSpPr>
          <p:cNvPr id="24590" name="AutoShape 32">
            <a:extLst>
              <a:ext uri="{FF2B5EF4-FFF2-40B4-BE49-F238E27FC236}">
                <a16:creationId xmlns:a16="http://schemas.microsoft.com/office/drawing/2014/main" id="{0DED404B-E774-E801-7376-BB1EE51892D7}"/>
              </a:ext>
              <a:ext uri="{C183D7F6-B498-43B3-948B-1728B52AA6E4}">
                <adec:decorative xmlns:adec="http://schemas.microsoft.com/office/drawing/2017/decorative" val="1"/>
              </a:ext>
            </a:extLst>
          </p:cNvPr>
          <p:cNvSpPr>
            <a:spLocks noChangeArrowheads="1"/>
          </p:cNvSpPr>
          <p:nvPr/>
        </p:nvSpPr>
        <p:spPr bwMode="auto">
          <a:xfrm>
            <a:off x="5029201" y="6208713"/>
            <a:ext cx="1200149" cy="649287"/>
          </a:xfrm>
          <a:prstGeom prst="flowChartAlternateProcess">
            <a:avLst/>
          </a:prstGeom>
          <a:solidFill>
            <a:schemeClr val="tx2"/>
          </a:solidFill>
          <a:ln w="9525">
            <a:solidFill>
              <a:schemeClr val="tx1"/>
            </a:solidFill>
            <a:miter lim="800000"/>
            <a:headEnd/>
            <a:tailEnd/>
          </a:ln>
        </p:spPr>
        <p:txBody>
          <a:bodyPr wrap="none" anchor="ct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400" b="1" dirty="0">
                <a:solidFill>
                  <a:srgbClr val="000000"/>
                </a:solidFill>
              </a:rPr>
              <a:t>עמודות</a:t>
            </a:r>
            <a:endParaRPr lang="en-US" altLang="en-US" sz="2400" b="1" dirty="0">
              <a:solidFill>
                <a:srgbClr val="000000"/>
              </a:solidFill>
            </a:endParaRPr>
          </a:p>
        </p:txBody>
      </p:sp>
      <p:pic>
        <p:nvPicPr>
          <p:cNvPr id="24591" name="Picture 43">
            <a:hlinkClick r:id="rId3"/>
            <a:extLst>
              <a:ext uri="{FF2B5EF4-FFF2-40B4-BE49-F238E27FC236}">
                <a16:creationId xmlns:a16="http://schemas.microsoft.com/office/drawing/2014/main" id="{D1B6C2E8-63D0-34FC-3784-3F4F729FEC44}"/>
              </a:ext>
              <a:ext uri="{C183D7F6-B498-43B3-948B-1728B52AA6E4}">
                <adec:decorative xmlns:adec="http://schemas.microsoft.com/office/drawing/2017/decorative" val="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428386" y="5129639"/>
            <a:ext cx="1200150" cy="787462"/>
          </a:xfrm>
          <a:noFill/>
          <a:ln w="19050">
            <a:solidFill>
              <a:srgbClr val="99CC00"/>
            </a:solidFill>
          </a:ln>
          <a:extLst>
            <a:ext uri="{909E8E84-426E-40DD-AFC4-6F175D3DCCD1}">
              <a14:hiddenFill xmlns:a14="http://schemas.microsoft.com/office/drawing/2010/main">
                <a:solidFill>
                  <a:srgbClr val="FFFFFF"/>
                </a:solidFill>
              </a14:hiddenFill>
            </a:ext>
          </a:extLst>
        </p:spPr>
      </p:pic>
      <p:sp>
        <p:nvSpPr>
          <p:cNvPr id="24596" name="Line 58">
            <a:extLst>
              <a:ext uri="{FF2B5EF4-FFF2-40B4-BE49-F238E27FC236}">
                <a16:creationId xmlns:a16="http://schemas.microsoft.com/office/drawing/2014/main" id="{023863EF-6FB3-7984-0006-DCB7A2A2C8A1}"/>
              </a:ext>
              <a:ext uri="{C183D7F6-B498-43B3-948B-1728B52AA6E4}">
                <adec:decorative xmlns:adec="http://schemas.microsoft.com/office/drawing/2017/decorative" val="1"/>
              </a:ext>
            </a:extLst>
          </p:cNvPr>
          <p:cNvSpPr>
            <a:spLocks noChangeShapeType="1"/>
          </p:cNvSpPr>
          <p:nvPr/>
        </p:nvSpPr>
        <p:spPr bwMode="auto">
          <a:xfrm flipH="1">
            <a:off x="2339975" y="1196975"/>
            <a:ext cx="2016125" cy="8651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7" name="Line 59">
            <a:extLst>
              <a:ext uri="{FF2B5EF4-FFF2-40B4-BE49-F238E27FC236}">
                <a16:creationId xmlns:a16="http://schemas.microsoft.com/office/drawing/2014/main" id="{9190D781-5E53-C36A-CC7D-082508F92716}"/>
              </a:ext>
              <a:ext uri="{C183D7F6-B498-43B3-948B-1728B52AA6E4}">
                <adec:decorative xmlns:adec="http://schemas.microsoft.com/office/drawing/2017/decorative" val="1"/>
              </a:ext>
            </a:extLst>
          </p:cNvPr>
          <p:cNvSpPr>
            <a:spLocks noChangeShapeType="1"/>
          </p:cNvSpPr>
          <p:nvPr/>
        </p:nvSpPr>
        <p:spPr bwMode="auto">
          <a:xfrm>
            <a:off x="4356100" y="1196975"/>
            <a:ext cx="0"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8" name="Line 60">
            <a:extLst>
              <a:ext uri="{FF2B5EF4-FFF2-40B4-BE49-F238E27FC236}">
                <a16:creationId xmlns:a16="http://schemas.microsoft.com/office/drawing/2014/main" id="{10FB54FF-7D3E-EDD5-2CA6-133D822ED278}"/>
              </a:ext>
              <a:ext uri="{C183D7F6-B498-43B3-948B-1728B52AA6E4}">
                <adec:decorative xmlns:adec="http://schemas.microsoft.com/office/drawing/2017/decorative" val="1"/>
              </a:ext>
            </a:extLst>
          </p:cNvPr>
          <p:cNvSpPr>
            <a:spLocks noChangeShapeType="1"/>
          </p:cNvSpPr>
          <p:nvPr/>
        </p:nvSpPr>
        <p:spPr bwMode="auto">
          <a:xfrm>
            <a:off x="4356100" y="1196975"/>
            <a:ext cx="2520950"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9" name="Line 61">
            <a:extLst>
              <a:ext uri="{FF2B5EF4-FFF2-40B4-BE49-F238E27FC236}">
                <a16:creationId xmlns:a16="http://schemas.microsoft.com/office/drawing/2014/main" id="{1AA86AA2-5C25-274B-9E68-91CE9B435451}"/>
              </a:ext>
              <a:ext uri="{C183D7F6-B498-43B3-948B-1728B52AA6E4}">
                <adec:decorative xmlns:adec="http://schemas.microsoft.com/office/drawing/2017/decorative" val="1"/>
              </a:ext>
            </a:extLst>
          </p:cNvPr>
          <p:cNvSpPr>
            <a:spLocks noChangeShapeType="1"/>
          </p:cNvSpPr>
          <p:nvPr/>
        </p:nvSpPr>
        <p:spPr bwMode="auto">
          <a:xfrm flipH="1">
            <a:off x="1331913" y="2708275"/>
            <a:ext cx="792162"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0" name="Line 62">
            <a:extLst>
              <a:ext uri="{FF2B5EF4-FFF2-40B4-BE49-F238E27FC236}">
                <a16:creationId xmlns:a16="http://schemas.microsoft.com/office/drawing/2014/main" id="{57ED4836-6B7B-9A3B-D83E-F998DB8BD929}"/>
              </a:ext>
              <a:ext uri="{C183D7F6-B498-43B3-948B-1728B52AA6E4}">
                <adec:decorative xmlns:adec="http://schemas.microsoft.com/office/drawing/2017/decorative" val="1"/>
              </a:ext>
            </a:extLst>
          </p:cNvPr>
          <p:cNvSpPr>
            <a:spLocks noChangeShapeType="1"/>
          </p:cNvSpPr>
          <p:nvPr/>
        </p:nvSpPr>
        <p:spPr bwMode="auto">
          <a:xfrm>
            <a:off x="2051050" y="2708275"/>
            <a:ext cx="73025" cy="5048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1" name="Line 63">
            <a:extLst>
              <a:ext uri="{FF2B5EF4-FFF2-40B4-BE49-F238E27FC236}">
                <a16:creationId xmlns:a16="http://schemas.microsoft.com/office/drawing/2014/main" id="{7BB9F1AD-B358-787E-9AC2-FD81AFF816F5}"/>
              </a:ext>
              <a:ext uri="{C183D7F6-B498-43B3-948B-1728B52AA6E4}">
                <adec:decorative xmlns:adec="http://schemas.microsoft.com/office/drawing/2017/decorative" val="1"/>
              </a:ext>
            </a:extLst>
          </p:cNvPr>
          <p:cNvSpPr>
            <a:spLocks noChangeShapeType="1"/>
          </p:cNvSpPr>
          <p:nvPr/>
        </p:nvSpPr>
        <p:spPr bwMode="auto">
          <a:xfrm>
            <a:off x="2051050" y="2708275"/>
            <a:ext cx="1296988"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2" name="Line 64">
            <a:extLst>
              <a:ext uri="{FF2B5EF4-FFF2-40B4-BE49-F238E27FC236}">
                <a16:creationId xmlns:a16="http://schemas.microsoft.com/office/drawing/2014/main" id="{2F5CC99F-817E-22E9-1D82-D1F05267F2E0}"/>
              </a:ext>
              <a:ext uri="{C183D7F6-B498-43B3-948B-1728B52AA6E4}">
                <adec:decorative xmlns:adec="http://schemas.microsoft.com/office/drawing/2017/decorative" val="1"/>
              </a:ext>
            </a:extLst>
          </p:cNvPr>
          <p:cNvSpPr>
            <a:spLocks noChangeShapeType="1"/>
          </p:cNvSpPr>
          <p:nvPr/>
        </p:nvSpPr>
        <p:spPr bwMode="auto">
          <a:xfrm flipH="1">
            <a:off x="2627313" y="3716338"/>
            <a:ext cx="792162" cy="649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4" name="Line 66">
            <a:extLst>
              <a:ext uri="{FF2B5EF4-FFF2-40B4-BE49-F238E27FC236}">
                <a16:creationId xmlns:a16="http://schemas.microsoft.com/office/drawing/2014/main" id="{C5CC1A64-3FFC-1C03-DECC-94EE005C5470}"/>
              </a:ext>
              <a:ext uri="{C183D7F6-B498-43B3-948B-1728B52AA6E4}">
                <adec:decorative xmlns:adec="http://schemas.microsoft.com/office/drawing/2017/decorative" val="1"/>
              </a:ext>
            </a:extLst>
          </p:cNvPr>
          <p:cNvSpPr>
            <a:spLocks noChangeShapeType="1"/>
          </p:cNvSpPr>
          <p:nvPr/>
        </p:nvSpPr>
        <p:spPr bwMode="auto">
          <a:xfrm>
            <a:off x="3419475" y="3716338"/>
            <a:ext cx="865188" cy="649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4605" name="Picture 67">
            <a:extLst>
              <a:ext uri="{FF2B5EF4-FFF2-40B4-BE49-F238E27FC236}">
                <a16:creationId xmlns:a16="http://schemas.microsoft.com/office/drawing/2014/main" id="{E2DC28E8-FF74-CB8D-0C1E-6FE71D2B6CA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386" y="6077091"/>
            <a:ext cx="1200150" cy="785812"/>
          </a:xfrm>
          <a:prstGeom prst="rect">
            <a:avLst/>
          </a:prstGeom>
          <a:noFill/>
          <a:ln w="19050">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24609" name="Line 71">
            <a:extLst>
              <a:ext uri="{FF2B5EF4-FFF2-40B4-BE49-F238E27FC236}">
                <a16:creationId xmlns:a16="http://schemas.microsoft.com/office/drawing/2014/main" id="{BE89DD4F-4D82-4C49-4B6F-4529659FA9CE}"/>
              </a:ext>
              <a:ext uri="{C183D7F6-B498-43B3-948B-1728B52AA6E4}">
                <adec:decorative xmlns:adec="http://schemas.microsoft.com/office/drawing/2017/decorative" val="1"/>
              </a:ext>
            </a:extLst>
          </p:cNvPr>
          <p:cNvSpPr>
            <a:spLocks noChangeShapeType="1"/>
          </p:cNvSpPr>
          <p:nvPr/>
        </p:nvSpPr>
        <p:spPr bwMode="auto">
          <a:xfrm flipV="1">
            <a:off x="4786313" y="4929188"/>
            <a:ext cx="576262"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0" name="Line 72">
            <a:extLst>
              <a:ext uri="{FF2B5EF4-FFF2-40B4-BE49-F238E27FC236}">
                <a16:creationId xmlns:a16="http://schemas.microsoft.com/office/drawing/2014/main" id="{C5063BF6-64DB-A9E9-FB1B-367059DD7DBB}"/>
              </a:ext>
              <a:ext uri="{C183D7F6-B498-43B3-948B-1728B52AA6E4}">
                <adec:decorative xmlns:adec="http://schemas.microsoft.com/office/drawing/2017/decorative" val="1"/>
              </a:ext>
            </a:extLst>
          </p:cNvPr>
          <p:cNvSpPr>
            <a:spLocks noChangeShapeType="1"/>
          </p:cNvSpPr>
          <p:nvPr/>
        </p:nvSpPr>
        <p:spPr bwMode="auto">
          <a:xfrm>
            <a:off x="4787900" y="5589588"/>
            <a:ext cx="576263"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1" name="Line 73">
            <a:extLst>
              <a:ext uri="{FF2B5EF4-FFF2-40B4-BE49-F238E27FC236}">
                <a16:creationId xmlns:a16="http://schemas.microsoft.com/office/drawing/2014/main" id="{BA5B6840-D003-287D-DD05-93A49BE956A6}"/>
              </a:ext>
              <a:ext uri="{C183D7F6-B498-43B3-948B-1728B52AA6E4}">
                <adec:decorative xmlns:adec="http://schemas.microsoft.com/office/drawing/2017/decorative" val="1"/>
              </a:ext>
            </a:extLst>
          </p:cNvPr>
          <p:cNvSpPr>
            <a:spLocks noChangeShapeType="1"/>
          </p:cNvSpPr>
          <p:nvPr/>
        </p:nvSpPr>
        <p:spPr bwMode="auto">
          <a:xfrm>
            <a:off x="4787900" y="5589588"/>
            <a:ext cx="576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2" name="Line 74">
            <a:extLst>
              <a:ext uri="{FF2B5EF4-FFF2-40B4-BE49-F238E27FC236}">
                <a16:creationId xmlns:a16="http://schemas.microsoft.com/office/drawing/2014/main" id="{1B0305D9-C1C4-A43D-7C00-5760F2346A43}"/>
              </a:ext>
              <a:ext uri="{C183D7F6-B498-43B3-948B-1728B52AA6E4}">
                <adec:decorative xmlns:adec="http://schemas.microsoft.com/office/drawing/2017/decorative" val="1"/>
              </a:ext>
            </a:extLst>
          </p:cNvPr>
          <p:cNvSpPr>
            <a:spLocks noChangeShapeType="1"/>
          </p:cNvSpPr>
          <p:nvPr/>
        </p:nvSpPr>
        <p:spPr bwMode="auto">
          <a:xfrm>
            <a:off x="4284663" y="5013325"/>
            <a:ext cx="0"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3" name="Line 71">
            <a:extLst>
              <a:ext uri="{FF2B5EF4-FFF2-40B4-BE49-F238E27FC236}">
                <a16:creationId xmlns:a16="http://schemas.microsoft.com/office/drawing/2014/main" id="{CEA2486A-902C-576F-DF84-13AD82F484EF}"/>
              </a:ext>
              <a:ext uri="{C183D7F6-B498-43B3-948B-1728B52AA6E4}">
                <adec:decorative xmlns:adec="http://schemas.microsoft.com/office/drawing/2017/decorative" val="1"/>
              </a:ext>
            </a:extLst>
          </p:cNvPr>
          <p:cNvSpPr>
            <a:spLocks noChangeShapeType="1"/>
          </p:cNvSpPr>
          <p:nvPr/>
        </p:nvSpPr>
        <p:spPr bwMode="auto">
          <a:xfrm>
            <a:off x="3071813" y="5000625"/>
            <a:ext cx="714375" cy="6429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4614" name="Picture 47">
            <a:extLst>
              <a:ext uri="{FF2B5EF4-FFF2-40B4-BE49-F238E27FC236}">
                <a16:creationId xmlns:a16="http://schemas.microsoft.com/office/drawing/2014/main" id="{3E5BEF55-9DA3-3A38-6EB5-F52AFBC3FA70}"/>
              </a:ext>
              <a:ext uri="{C183D7F6-B498-43B3-948B-1728B52AA6E4}">
                <adec:decorative xmlns:adec="http://schemas.microsoft.com/office/drawing/2017/decorative" val="1"/>
              </a:ext>
            </a:extLst>
          </p:cNvPr>
          <p:cNvPicPr preferRelativeResize="0">
            <a:picLocks noRot="1" noChangeArrowheads="1" noChangeShapeType="1"/>
          </p:cNvPicPr>
          <p:nvPr/>
        </p:nvPicPr>
        <p:blipFill>
          <a:blip r:embed="rId6">
            <a:extLst>
              <a:ext uri="{28A0092B-C50C-407E-A947-70E740481C1C}">
                <a14:useLocalDpi xmlns:a14="http://schemas.microsoft.com/office/drawing/2010/main" val="0"/>
              </a:ext>
            </a:extLst>
          </a:blip>
          <a:srcRect t="19200"/>
          <a:stretch>
            <a:fillRect/>
          </a:stretch>
        </p:blipFill>
        <p:spPr bwMode="auto">
          <a:xfrm>
            <a:off x="6428386" y="4173762"/>
            <a:ext cx="1200150" cy="7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18" name="Text Box 7">
            <a:extLst>
              <a:ext uri="{FF2B5EF4-FFF2-40B4-BE49-F238E27FC236}">
                <a16:creationId xmlns:a16="http://schemas.microsoft.com/office/drawing/2014/main" id="{F120D97B-849F-CBB9-18BA-5704562458B3}"/>
              </a:ext>
              <a:ext uri="{C183D7F6-B498-43B3-948B-1728B52AA6E4}">
                <adec:decorative xmlns:adec="http://schemas.microsoft.com/office/drawing/2017/decorative" val="1"/>
              </a:ext>
            </a:extLst>
          </p:cNvPr>
          <p:cNvSpPr txBox="1">
            <a:spLocks noChangeArrowheads="1"/>
          </p:cNvSpPr>
          <p:nvPr/>
        </p:nvSpPr>
        <p:spPr bwMode="auto">
          <a:xfrm>
            <a:off x="3643855" y="346384"/>
            <a:ext cx="2185987" cy="892175"/>
          </a:xfrm>
          <a:prstGeom prst="rect">
            <a:avLst/>
          </a:prstGeom>
          <a:solidFill>
            <a:srgbClr val="FFFF00"/>
          </a:solidFill>
          <a:ln>
            <a:noFill/>
          </a:ln>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400" b="1" dirty="0">
                <a:solidFill>
                  <a:srgbClr val="993300"/>
                </a:solidFill>
                <a:latin typeface="Arial" panose="020B0604020202020204" pitchFamily="34" charset="0"/>
              </a:rPr>
              <a:t>קריאה</a:t>
            </a:r>
            <a:r>
              <a:rPr lang="he-IL" altLang="en-US" sz="2800" b="1" dirty="0">
                <a:solidFill>
                  <a:srgbClr val="993300"/>
                </a:solidFill>
                <a:latin typeface="Arial" panose="020B0604020202020204" pitchFamily="34" charset="0"/>
              </a:rPr>
              <a:t> </a:t>
            </a:r>
            <a:r>
              <a:rPr lang="he-IL" altLang="en-US" sz="2400" b="1" dirty="0">
                <a:solidFill>
                  <a:srgbClr val="993300"/>
                </a:solidFill>
                <a:latin typeface="Arial" panose="020B0604020202020204" pitchFamily="34" charset="0"/>
              </a:rPr>
              <a:t>ושרטוט גרף</a:t>
            </a:r>
            <a:endParaRPr lang="en-US" altLang="en-US" sz="2400" b="1" dirty="0">
              <a:solidFill>
                <a:srgbClr val="993300"/>
              </a:solidFill>
              <a:latin typeface="Arial" panose="020B0604020202020204" pitchFamily="34" charset="0"/>
            </a:endParaRPr>
          </a:p>
        </p:txBody>
      </p:sp>
      <p:sp>
        <p:nvSpPr>
          <p:cNvPr id="25603" name="Text Box 8">
            <a:extLst>
              <a:ext uri="{FF2B5EF4-FFF2-40B4-BE49-F238E27FC236}">
                <a16:creationId xmlns:a16="http://schemas.microsoft.com/office/drawing/2014/main" id="{7886146D-3CD6-6F7C-A44F-40DA24D60B5B}"/>
              </a:ext>
              <a:ext uri="{C183D7F6-B498-43B3-948B-1728B52AA6E4}">
                <adec:decorative xmlns:adec="http://schemas.microsoft.com/office/drawing/2017/decorative" val="1"/>
              </a:ext>
            </a:extLst>
          </p:cNvPr>
          <p:cNvSpPr txBox="1">
            <a:spLocks noChangeArrowheads="1"/>
          </p:cNvSpPr>
          <p:nvPr/>
        </p:nvSpPr>
        <p:spPr bwMode="auto">
          <a:xfrm>
            <a:off x="3698082" y="1771728"/>
            <a:ext cx="2303462" cy="528637"/>
          </a:xfrm>
          <a:prstGeom prst="rect">
            <a:avLst/>
          </a:prstGeom>
          <a:solidFill>
            <a:srgbClr val="FF9999"/>
          </a:solidFill>
          <a:ln w="9525">
            <a:solidFill>
              <a:schemeClr val="tx1"/>
            </a:solidFill>
            <a:miter lim="800000"/>
            <a:headEnd/>
            <a:tailEnd/>
          </a:ln>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he-IL" altLang="en-US" sz="2800" b="1">
                <a:solidFill>
                  <a:srgbClr val="000000"/>
                </a:solidFill>
                <a:latin typeface="Arial" panose="020B0604020202020204" pitchFamily="34" charset="0"/>
              </a:rPr>
              <a:t>סוגי גרפים</a:t>
            </a:r>
            <a:endParaRPr lang="en-US" altLang="en-US" sz="2800" b="1">
              <a:solidFill>
                <a:srgbClr val="000000"/>
              </a:solidFill>
              <a:latin typeface="Arial" panose="020B0604020202020204" pitchFamily="34" charset="0"/>
            </a:endParaRPr>
          </a:p>
        </p:txBody>
      </p:sp>
      <p:sp>
        <p:nvSpPr>
          <p:cNvPr id="25605" name="Rectangle 10">
            <a:extLst>
              <a:ext uri="{FF2B5EF4-FFF2-40B4-BE49-F238E27FC236}">
                <a16:creationId xmlns:a16="http://schemas.microsoft.com/office/drawing/2014/main" id="{0EA1BB58-CA08-6DC2-3876-21581FF86CFF}"/>
              </a:ext>
              <a:ext uri="{C183D7F6-B498-43B3-948B-1728B52AA6E4}">
                <adec:decorative xmlns:adec="http://schemas.microsoft.com/office/drawing/2017/decorative" val="1"/>
              </a:ext>
            </a:extLst>
          </p:cNvPr>
          <p:cNvSpPr>
            <a:spLocks noChangeArrowheads="1"/>
          </p:cNvSpPr>
          <p:nvPr/>
        </p:nvSpPr>
        <p:spPr bwMode="auto">
          <a:xfrm>
            <a:off x="6659563" y="3789363"/>
            <a:ext cx="1276350" cy="436562"/>
          </a:xfrm>
          <a:prstGeom prst="rect">
            <a:avLst/>
          </a:prstGeom>
          <a:solidFill>
            <a:srgbClr val="FF9999"/>
          </a:solidFill>
          <a:ln w="9525">
            <a:solidFill>
              <a:schemeClr val="tx1"/>
            </a:solidFill>
            <a:miter lim="800000"/>
            <a:headEnd/>
            <a:tailEnd/>
          </a:ln>
        </p:spPr>
        <p:txBody>
          <a:bodyPr lIns="0" tIns="0" rIns="0" bIns="0">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800" b="1">
                <a:solidFill>
                  <a:srgbClr val="000000"/>
                </a:solidFill>
                <a:latin typeface="Arial" panose="020B0604020202020204" pitchFamily="34" charset="0"/>
              </a:rPr>
              <a:t>רציף</a:t>
            </a:r>
            <a:endParaRPr lang="he-IL" altLang="en-US" sz="4000" b="1">
              <a:solidFill>
                <a:srgbClr val="000000"/>
              </a:solidFill>
              <a:latin typeface="Arial" panose="020B0604020202020204" pitchFamily="34" charset="0"/>
            </a:endParaRPr>
          </a:p>
        </p:txBody>
      </p:sp>
      <p:sp>
        <p:nvSpPr>
          <p:cNvPr id="25604" name="Rectangle 9">
            <a:extLst>
              <a:ext uri="{FF2B5EF4-FFF2-40B4-BE49-F238E27FC236}">
                <a16:creationId xmlns:a16="http://schemas.microsoft.com/office/drawing/2014/main" id="{10446750-3FBF-77AF-1DE5-98CE664223AF}"/>
              </a:ext>
              <a:ext uri="{C183D7F6-B498-43B3-948B-1728B52AA6E4}">
                <adec:decorative xmlns:adec="http://schemas.microsoft.com/office/drawing/2017/decorative" val="1"/>
              </a:ext>
            </a:extLst>
          </p:cNvPr>
          <p:cNvSpPr>
            <a:spLocks noChangeArrowheads="1"/>
          </p:cNvSpPr>
          <p:nvPr/>
        </p:nvSpPr>
        <p:spPr bwMode="auto">
          <a:xfrm>
            <a:off x="4211638" y="3789363"/>
            <a:ext cx="1276350" cy="436562"/>
          </a:xfrm>
          <a:prstGeom prst="rect">
            <a:avLst/>
          </a:prstGeom>
          <a:solidFill>
            <a:srgbClr val="FF9999"/>
          </a:solidFill>
          <a:ln w="9525">
            <a:solidFill>
              <a:schemeClr val="tx1"/>
            </a:solidFill>
            <a:miter lim="800000"/>
            <a:headEnd/>
            <a:tailEnd/>
          </a:ln>
        </p:spPr>
        <p:txBody>
          <a:bodyPr lIns="0" tIns="0" rIns="0" bIns="0">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800" b="1">
                <a:solidFill>
                  <a:srgbClr val="000000"/>
                </a:solidFill>
                <a:latin typeface="Arial" panose="020B0604020202020204" pitchFamily="34" charset="0"/>
              </a:rPr>
              <a:t>עמודות</a:t>
            </a:r>
            <a:endParaRPr lang="he-IL" altLang="en-US" sz="4000" b="1">
              <a:solidFill>
                <a:srgbClr val="000000"/>
              </a:solidFill>
              <a:latin typeface="Arial" panose="020B0604020202020204" pitchFamily="34" charset="0"/>
            </a:endParaRPr>
          </a:p>
        </p:txBody>
      </p:sp>
      <p:sp>
        <p:nvSpPr>
          <p:cNvPr id="25611" name="Rectangle 28">
            <a:extLst>
              <a:ext uri="{FF2B5EF4-FFF2-40B4-BE49-F238E27FC236}">
                <a16:creationId xmlns:a16="http://schemas.microsoft.com/office/drawing/2014/main" id="{2334E2EE-3F79-55A0-1AD2-EF3F74F06A00}"/>
              </a:ext>
              <a:ext uri="{C183D7F6-B498-43B3-948B-1728B52AA6E4}">
                <adec:decorative xmlns:adec="http://schemas.microsoft.com/office/drawing/2017/decorative" val="1"/>
              </a:ext>
            </a:extLst>
          </p:cNvPr>
          <p:cNvSpPr>
            <a:spLocks noChangeArrowheads="1"/>
          </p:cNvSpPr>
          <p:nvPr/>
        </p:nvSpPr>
        <p:spPr bwMode="auto">
          <a:xfrm>
            <a:off x="1835150" y="3716338"/>
            <a:ext cx="1512888" cy="436562"/>
          </a:xfrm>
          <a:prstGeom prst="rect">
            <a:avLst/>
          </a:prstGeom>
          <a:solidFill>
            <a:srgbClr val="FF9999"/>
          </a:solidFill>
          <a:ln w="9525">
            <a:solidFill>
              <a:schemeClr val="tx1"/>
            </a:solidFill>
            <a:miter lim="800000"/>
            <a:headEnd/>
            <a:tailEnd/>
          </a:ln>
        </p:spPr>
        <p:txBody>
          <a:bodyPr lIns="0" tIns="0" rIns="0" bIns="0">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r>
              <a:rPr lang="he-IL" altLang="en-US" sz="2800" b="1" dirty="0">
                <a:solidFill>
                  <a:srgbClr val="000000"/>
                </a:solidFill>
                <a:latin typeface="Arial" panose="020B0604020202020204" pitchFamily="34" charset="0"/>
              </a:rPr>
              <a:t>גרף עוגה</a:t>
            </a:r>
          </a:p>
        </p:txBody>
      </p:sp>
      <p:sp>
        <p:nvSpPr>
          <p:cNvPr id="25606" name="Line 11">
            <a:extLst>
              <a:ext uri="{FF2B5EF4-FFF2-40B4-BE49-F238E27FC236}">
                <a16:creationId xmlns:a16="http://schemas.microsoft.com/office/drawing/2014/main" id="{CF903A8B-5387-1701-91EF-F02DAE058BAB}"/>
              </a:ext>
              <a:ext uri="{C183D7F6-B498-43B3-948B-1728B52AA6E4}">
                <adec:decorative xmlns:adec="http://schemas.microsoft.com/office/drawing/2017/decorative" val="1"/>
              </a:ext>
            </a:extLst>
          </p:cNvPr>
          <p:cNvSpPr>
            <a:spLocks noChangeShapeType="1"/>
          </p:cNvSpPr>
          <p:nvPr/>
        </p:nvSpPr>
        <p:spPr bwMode="auto">
          <a:xfrm>
            <a:off x="4714875" y="1285875"/>
            <a:ext cx="0"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Line 12">
            <a:extLst>
              <a:ext uri="{FF2B5EF4-FFF2-40B4-BE49-F238E27FC236}">
                <a16:creationId xmlns:a16="http://schemas.microsoft.com/office/drawing/2014/main" id="{17257A3B-B6E5-59FF-E1E4-92DC89C0A22D}"/>
              </a:ext>
              <a:ext uri="{C183D7F6-B498-43B3-948B-1728B52AA6E4}">
                <adec:decorative xmlns:adec="http://schemas.microsoft.com/office/drawing/2017/decorative" val="1"/>
              </a:ext>
            </a:extLst>
          </p:cNvPr>
          <p:cNvSpPr>
            <a:spLocks noChangeShapeType="1"/>
          </p:cNvSpPr>
          <p:nvPr/>
        </p:nvSpPr>
        <p:spPr bwMode="auto">
          <a:xfrm flipH="1">
            <a:off x="2700338" y="2420938"/>
            <a:ext cx="1439862" cy="12255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8" name="Line 13">
            <a:extLst>
              <a:ext uri="{FF2B5EF4-FFF2-40B4-BE49-F238E27FC236}">
                <a16:creationId xmlns:a16="http://schemas.microsoft.com/office/drawing/2014/main" id="{72211B83-8CF8-214F-D41B-9FD0BDD3CDCE}"/>
              </a:ext>
              <a:ext uri="{C183D7F6-B498-43B3-948B-1728B52AA6E4}">
                <adec:decorative xmlns:adec="http://schemas.microsoft.com/office/drawing/2017/decorative" val="1"/>
              </a:ext>
            </a:extLst>
          </p:cNvPr>
          <p:cNvSpPr>
            <a:spLocks noChangeShapeType="1"/>
          </p:cNvSpPr>
          <p:nvPr/>
        </p:nvSpPr>
        <p:spPr bwMode="auto">
          <a:xfrm>
            <a:off x="4716463" y="2349500"/>
            <a:ext cx="0" cy="12969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9" name="Line 14">
            <a:extLst>
              <a:ext uri="{FF2B5EF4-FFF2-40B4-BE49-F238E27FC236}">
                <a16:creationId xmlns:a16="http://schemas.microsoft.com/office/drawing/2014/main" id="{EFC8C1BE-8DD6-0494-3211-E7278EB5E6E5}"/>
              </a:ext>
              <a:ext uri="{C183D7F6-B498-43B3-948B-1728B52AA6E4}">
                <adec:decorative xmlns:adec="http://schemas.microsoft.com/office/drawing/2017/decorative" val="1"/>
              </a:ext>
            </a:extLst>
          </p:cNvPr>
          <p:cNvSpPr>
            <a:spLocks noChangeShapeType="1"/>
          </p:cNvSpPr>
          <p:nvPr/>
        </p:nvSpPr>
        <p:spPr bwMode="auto">
          <a:xfrm>
            <a:off x="5292725" y="2349500"/>
            <a:ext cx="1800225" cy="1152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Title 28">
            <a:extLst>
              <a:ext uri="{FF2B5EF4-FFF2-40B4-BE49-F238E27FC236}">
                <a16:creationId xmlns:a16="http://schemas.microsoft.com/office/drawing/2014/main" id="{7F12CD75-F0CA-29F4-62F4-70AF4E306A87}"/>
              </a:ext>
              <a:ext uri="{C183D7F6-B498-43B3-948B-1728B52AA6E4}">
                <adec:decorative xmlns:adec="http://schemas.microsoft.com/office/drawing/2017/decorative" val="1"/>
              </a:ext>
            </a:extLst>
          </p:cNvPr>
          <p:cNvSpPr>
            <a:spLocks noGrp="1"/>
          </p:cNvSpPr>
          <p:nvPr>
            <p:ph type="title"/>
          </p:nvPr>
        </p:nvSpPr>
        <p:spPr/>
        <p:txBody>
          <a:bodyPr/>
          <a:lstStyle/>
          <a:p>
            <a:pPr eaLnBrk="1" hangingPunct="1">
              <a:defRPr/>
            </a:pPr>
            <a:r>
              <a:rPr lang="he-IL" sz="3200" dirty="0"/>
              <a:t>איזה גרף מתאים?</a:t>
            </a:r>
          </a:p>
        </p:txBody>
      </p:sp>
      <p:sp>
        <p:nvSpPr>
          <p:cNvPr id="31" name="Text Placeholder 30">
            <a:extLst>
              <a:ext uri="{FF2B5EF4-FFF2-40B4-BE49-F238E27FC236}">
                <a16:creationId xmlns:a16="http://schemas.microsoft.com/office/drawing/2014/main" id="{51B9BFAD-CB77-DE33-03C9-5F4ED10C441B}"/>
              </a:ext>
              <a:ext uri="{C183D7F6-B498-43B3-948B-1728B52AA6E4}">
                <adec:decorative xmlns:adec="http://schemas.microsoft.com/office/drawing/2017/decorative" val="1"/>
              </a:ext>
            </a:extLst>
          </p:cNvPr>
          <p:cNvSpPr>
            <a:spLocks noGrp="1"/>
          </p:cNvSpPr>
          <p:nvPr>
            <p:ph type="body" sz="half" idx="2"/>
          </p:nvPr>
        </p:nvSpPr>
        <p:spPr/>
        <p:txBody>
          <a:bodyPr/>
          <a:lstStyle/>
          <a:p>
            <a:pPr algn="ctr" eaLnBrk="1" hangingPunct="1">
              <a:defRPr/>
            </a:pPr>
            <a:r>
              <a:rPr lang="he-IL" sz="3200" b="1" dirty="0"/>
              <a:t>תלוי בסוגיה</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FE46-8B1D-A735-708E-3A3C2591A4F4}"/>
              </a:ext>
            </a:extLst>
          </p:cNvPr>
          <p:cNvSpPr>
            <a:spLocks noGrp="1"/>
          </p:cNvSpPr>
          <p:nvPr>
            <p:ph type="title"/>
          </p:nvPr>
        </p:nvSpPr>
        <p:spPr/>
        <p:txBody>
          <a:bodyPr/>
          <a:lstStyle/>
          <a:p>
            <a:pPr>
              <a:defRPr/>
            </a:pPr>
            <a:r>
              <a:rPr lang="he-IL" dirty="0"/>
              <a:t>מהו הגרף המתאים?</a:t>
            </a:r>
          </a:p>
        </p:txBody>
      </p:sp>
      <p:sp>
        <p:nvSpPr>
          <p:cNvPr id="3" name="Text Placeholder 2">
            <a:extLst>
              <a:ext uri="{FF2B5EF4-FFF2-40B4-BE49-F238E27FC236}">
                <a16:creationId xmlns:a16="http://schemas.microsoft.com/office/drawing/2014/main" id="{7A592E5A-3EEA-4705-0E9C-5D2B6A213131}"/>
              </a:ext>
            </a:extLst>
          </p:cNvPr>
          <p:cNvSpPr>
            <a:spLocks noGrp="1"/>
          </p:cNvSpPr>
          <p:nvPr>
            <p:ph type="body" sz="half" idx="1"/>
          </p:nvPr>
        </p:nvSpPr>
        <p:spPr>
          <a:xfrm>
            <a:off x="-714375" y="-357188"/>
            <a:ext cx="4038600" cy="1928813"/>
          </a:xfrm>
        </p:spPr>
        <p:txBody>
          <a:bodyPr/>
          <a:lstStyle/>
          <a:p>
            <a:pPr>
              <a:defRPr/>
            </a:pPr>
            <a:endParaRPr lang="he-IL" dirty="0"/>
          </a:p>
          <a:p>
            <a:pPr>
              <a:defRPr/>
            </a:pPr>
            <a:endParaRPr lang="he-IL" dirty="0"/>
          </a:p>
          <a:p>
            <a:pPr algn="ctr">
              <a:buFont typeface="Wingdings" panose="05000000000000000000" pitchFamily="2" charset="2"/>
              <a:buNone/>
              <a:defRPr/>
            </a:pPr>
            <a:r>
              <a:rPr lang="he-IL" b="1" dirty="0">
                <a:solidFill>
                  <a:schemeClr val="tx2">
                    <a:lumMod val="75000"/>
                  </a:schemeClr>
                </a:solidFill>
              </a:rPr>
              <a:t>גרף עגה</a:t>
            </a:r>
          </a:p>
        </p:txBody>
      </p:sp>
      <p:sp>
        <p:nvSpPr>
          <p:cNvPr id="4" name="Content Placeholder 3">
            <a:extLst>
              <a:ext uri="{FF2B5EF4-FFF2-40B4-BE49-F238E27FC236}">
                <a16:creationId xmlns:a16="http://schemas.microsoft.com/office/drawing/2014/main" id="{B3E2DD83-D05D-A72D-D44B-8E7EA81DFC36}"/>
              </a:ext>
            </a:extLst>
          </p:cNvPr>
          <p:cNvSpPr>
            <a:spLocks noGrp="1"/>
          </p:cNvSpPr>
          <p:nvPr>
            <p:ph sz="half" idx="2"/>
          </p:nvPr>
        </p:nvSpPr>
        <p:spPr>
          <a:xfrm>
            <a:off x="785813" y="1600200"/>
            <a:ext cx="7900987" cy="5257800"/>
          </a:xfrm>
        </p:spPr>
        <p:txBody>
          <a:bodyPr/>
          <a:lstStyle/>
          <a:p>
            <a:pPr eaLnBrk="1" hangingPunct="1">
              <a:buFont typeface="Wingdings" panose="05000000000000000000" pitchFamily="2" charset="2"/>
              <a:buChar char="ü"/>
              <a:defRPr/>
            </a:pPr>
            <a:r>
              <a:rPr lang="he-IL" sz="3000" b="1" dirty="0"/>
              <a:t>הוצאות משפחה (חשמל, מים, ביגוד תרבות    פנאי מזון, חשבון </a:t>
            </a:r>
            <a:r>
              <a:rPr lang="he-IL" sz="3000" b="1" dirty="0" err="1"/>
              <a:t>סלולרי</a:t>
            </a:r>
            <a:r>
              <a:rPr lang="he-IL" sz="3000" b="1" dirty="0"/>
              <a:t> - שכר חודשי של ההורים).</a:t>
            </a:r>
          </a:p>
          <a:p>
            <a:pPr eaLnBrk="1" hangingPunct="1">
              <a:buFont typeface="Wingdings" panose="05000000000000000000" pitchFamily="2" charset="2"/>
              <a:buChar char="ü"/>
              <a:defRPr/>
            </a:pPr>
            <a:r>
              <a:rPr lang="he-IL" sz="3000" b="1" dirty="0"/>
              <a:t>הרכב כיתה (בנים/ בנות או יישובים  – </a:t>
            </a:r>
          </a:p>
          <a:p>
            <a:pPr eaLnBrk="1" hangingPunct="1">
              <a:buFont typeface="Wingdings" panose="05000000000000000000" pitchFamily="2" charset="2"/>
              <a:buNone/>
              <a:defRPr/>
            </a:pPr>
            <a:r>
              <a:rPr lang="he-IL" sz="3000" b="1" dirty="0"/>
              <a:t>	סך התלמידים בכיתה).</a:t>
            </a:r>
          </a:p>
          <a:p>
            <a:pPr eaLnBrk="1" hangingPunct="1">
              <a:buFont typeface="Wingdings" panose="05000000000000000000" pitchFamily="2" charset="2"/>
              <a:buChar char="ü"/>
              <a:defRPr/>
            </a:pPr>
            <a:r>
              <a:rPr lang="he-IL" sz="3000" b="1" dirty="0"/>
              <a:t>תיק ניירות ערך (מטבע חוץ, מניות, קרנות נאמנות, חיסכון שקלי) - סה"כ </a:t>
            </a:r>
            <a:r>
              <a:rPr lang="he-IL" sz="3000" b="1" dirty="0" err="1"/>
              <a:t>₪ מ</a:t>
            </a:r>
            <a:r>
              <a:rPr lang="he-IL" sz="3000" b="1" dirty="0"/>
              <a:t>ושקעים.</a:t>
            </a:r>
          </a:p>
          <a:p>
            <a:pPr eaLnBrk="1" hangingPunct="1">
              <a:buFont typeface="Wingdings" panose="05000000000000000000" pitchFamily="2" charset="2"/>
              <a:buChar char="ü"/>
              <a:defRPr/>
            </a:pPr>
            <a:r>
              <a:rPr lang="he-IL" sz="3000" b="1" dirty="0"/>
              <a:t>יסודות שנחקרו במערכה המחזורית (118) - 94 טבעיים שניתן למצוא אותם על פני כדה"א.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F274F2F-4EE1-3BB4-F4AE-D1AF0B74EA7D}"/>
              </a:ext>
            </a:extLst>
          </p:cNvPr>
          <p:cNvSpPr>
            <a:spLocks noGrp="1"/>
          </p:cNvSpPr>
          <p:nvPr>
            <p:ph type="title" idx="4294967295"/>
          </p:nvPr>
        </p:nvSpPr>
        <p:spPr bwMode="auto">
          <a:xfrm>
            <a:off x="2214563" y="500063"/>
            <a:ext cx="5143500" cy="150018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defRPr/>
            </a:pPr>
            <a:r>
              <a:rPr kumimoji="0" lang="he-IL" sz="44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גרף עוגה</a:t>
            </a:r>
          </a:p>
        </p:txBody>
      </p:sp>
      <p:sp>
        <p:nvSpPr>
          <p:cNvPr id="51204" name="Text Box 4">
            <a:extLst>
              <a:ext uri="{FF2B5EF4-FFF2-40B4-BE49-F238E27FC236}">
                <a16:creationId xmlns:a16="http://schemas.microsoft.com/office/drawing/2014/main" id="{F0C73CA5-9720-6DE0-9D88-5BD22A29224E}"/>
              </a:ext>
            </a:extLst>
          </p:cNvPr>
          <p:cNvSpPr txBox="1">
            <a:spLocks noChangeArrowheads="1"/>
          </p:cNvSpPr>
          <p:nvPr/>
        </p:nvSpPr>
        <p:spPr bwMode="auto">
          <a:xfrm>
            <a:off x="0" y="2000250"/>
            <a:ext cx="9144000" cy="641350"/>
          </a:xfrm>
          <a:prstGeom prst="rect">
            <a:avLst/>
          </a:prstGeom>
          <a:noFill/>
          <a:ln w="9525">
            <a:noFill/>
            <a:miter lim="800000"/>
            <a:headEnd/>
            <a:tailEnd/>
          </a:ln>
          <a:effectLst/>
        </p:spPr>
        <p:txBody>
          <a:bodyPr>
            <a:spAutoFit/>
          </a:bodyPr>
          <a:lstStyle/>
          <a:p>
            <a:pPr algn="ctr">
              <a:spcBef>
                <a:spcPct val="20000"/>
              </a:spcBef>
              <a:defRPr/>
            </a:pPr>
            <a:r>
              <a:rPr lang="he-IL" sz="3600" b="1" dirty="0">
                <a:solidFill>
                  <a:schemeClr val="tx2">
                    <a:lumMod val="50000"/>
                  </a:schemeClr>
                </a:solidFill>
                <a:latin typeface="Arial" pitchFamily="34" charset="0"/>
              </a:rPr>
              <a:t>מתי כדאי להשתמש בגרף מסוג זה?</a:t>
            </a:r>
            <a:r>
              <a:rPr lang="he-IL" sz="3600" dirty="0">
                <a:solidFill>
                  <a:schemeClr val="tx2">
                    <a:lumMod val="50000"/>
                  </a:schemeClr>
                </a:solidFill>
                <a:latin typeface="Arial" pitchFamily="34" charset="0"/>
              </a:rPr>
              <a:t> </a:t>
            </a:r>
          </a:p>
        </p:txBody>
      </p:sp>
      <p:sp>
        <p:nvSpPr>
          <p:cNvPr id="51205" name="Rectangle 5">
            <a:extLst>
              <a:ext uri="{FF2B5EF4-FFF2-40B4-BE49-F238E27FC236}">
                <a16:creationId xmlns:a16="http://schemas.microsoft.com/office/drawing/2014/main" id="{59DB48D7-02EC-58A6-98EE-E6A6B7EF4BDA}"/>
              </a:ext>
            </a:extLst>
          </p:cNvPr>
          <p:cNvSpPr>
            <a:spLocks noChangeArrowheads="1"/>
          </p:cNvSpPr>
          <p:nvPr/>
        </p:nvSpPr>
        <p:spPr bwMode="auto">
          <a:xfrm>
            <a:off x="0" y="27860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cs typeface="Arial" panose="020B0604020202020204" pitchFamily="34" charset="0"/>
              </a:defRPr>
            </a:lvl1pPr>
            <a:lvl2pPr marL="742950" indent="-285750" eaLnBrk="0" hangingPunct="0">
              <a:defRPr sz="2000">
                <a:solidFill>
                  <a:schemeClr val="tx1"/>
                </a:solidFill>
                <a:latin typeface="Verdana" panose="020B0604030504040204" pitchFamily="34" charset="0"/>
                <a:cs typeface="Arial" panose="020B0604020202020204" pitchFamily="34" charset="0"/>
              </a:defRPr>
            </a:lvl2pPr>
            <a:lvl3pPr marL="1143000" indent="-228600" eaLnBrk="0" hangingPunct="0">
              <a:defRPr sz="2000">
                <a:solidFill>
                  <a:schemeClr val="tx1"/>
                </a:solidFill>
                <a:latin typeface="Verdana" panose="020B0604030504040204" pitchFamily="34" charset="0"/>
                <a:cs typeface="Arial" panose="020B0604020202020204" pitchFamily="34" charset="0"/>
              </a:defRPr>
            </a:lvl3pPr>
            <a:lvl4pPr marL="1600200" indent="-228600" eaLnBrk="0" hangingPunct="0">
              <a:defRPr sz="2000">
                <a:solidFill>
                  <a:schemeClr val="tx1"/>
                </a:solidFill>
                <a:latin typeface="Verdana" panose="020B0604030504040204" pitchFamily="34" charset="0"/>
                <a:cs typeface="Arial" panose="020B0604020202020204" pitchFamily="34" charset="0"/>
              </a:defRPr>
            </a:lvl4pPr>
            <a:lvl5pPr marL="2057400" indent="-228600" eaLnBrk="0" hangingPunct="0">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20000"/>
              </a:spcBef>
            </a:pPr>
            <a:r>
              <a:rPr lang="he-IL" altLang="en-US" sz="2800" b="1">
                <a:latin typeface="Arial" panose="020B0604020202020204" pitchFamily="34" charset="0"/>
              </a:rPr>
              <a:t>כאשר יש נתון לגבי השלם ונתונים לגבי חלקיו .</a:t>
            </a:r>
          </a:p>
        </p:txBody>
      </p:sp>
      <p:sp>
        <p:nvSpPr>
          <p:cNvPr id="51206" name="Rectangle 6">
            <a:extLst>
              <a:ext uri="{FF2B5EF4-FFF2-40B4-BE49-F238E27FC236}">
                <a16:creationId xmlns:a16="http://schemas.microsoft.com/office/drawing/2014/main" id="{0DCE3221-7B37-7D6E-5401-613A995FCBA6}"/>
              </a:ext>
              <a:ext uri="{C183D7F6-B498-43B3-948B-1728B52AA6E4}">
                <adec:decorative xmlns:adec="http://schemas.microsoft.com/office/drawing/2017/decorative" val="1"/>
              </a:ext>
            </a:extLst>
          </p:cNvPr>
          <p:cNvSpPr>
            <a:spLocks noChangeArrowheads="1"/>
          </p:cNvSpPr>
          <p:nvPr/>
        </p:nvSpPr>
        <p:spPr bwMode="auto">
          <a:xfrm>
            <a:off x="539205" y="3232692"/>
            <a:ext cx="3600450" cy="1143000"/>
          </a:xfrm>
          <a:prstGeom prst="rect">
            <a:avLst/>
          </a:prstGeom>
          <a:noFill/>
          <a:ln w="9525">
            <a:noFill/>
            <a:miter lim="800000"/>
            <a:headEnd/>
            <a:tailEnd/>
          </a:ln>
          <a:effectLst/>
        </p:spPr>
        <p:txBody>
          <a:bodyPr anchor="ctr"/>
          <a:lstStyle/>
          <a:p>
            <a:pPr algn="ctr">
              <a:defRPr/>
            </a:pPr>
            <a:r>
              <a:rPr lang="he-IL" sz="2400" b="1" dirty="0">
                <a:solidFill>
                  <a:schemeClr val="tx2"/>
                </a:solidFill>
                <a:effectLst>
                  <a:outerShdw blurRad="38100" dist="38100" dir="2700000" algn="tl">
                    <a:srgbClr val="000000"/>
                  </a:outerShdw>
                </a:effectLst>
                <a:latin typeface="Arial" pitchFamily="34" charset="0"/>
              </a:rPr>
              <a:t>"עוגת  הפסולת"</a:t>
            </a:r>
            <a:endParaRPr lang="en-US" sz="2400" b="1" dirty="0">
              <a:solidFill>
                <a:schemeClr val="tx2"/>
              </a:solidFill>
              <a:effectLst>
                <a:outerShdw blurRad="38100" dist="38100" dir="2700000" algn="tl">
                  <a:srgbClr val="000000"/>
                </a:outerShdw>
              </a:effectLst>
              <a:latin typeface="Arial" pitchFamily="34" charset="0"/>
            </a:endParaRPr>
          </a:p>
        </p:txBody>
      </p:sp>
      <p:pic>
        <p:nvPicPr>
          <p:cNvPr id="27653" name="Picture 7">
            <a:extLst>
              <a:ext uri="{FF2B5EF4-FFF2-40B4-BE49-F238E27FC236}">
                <a16:creationId xmlns:a16="http://schemas.microsoft.com/office/drawing/2014/main" id="{6C6FF592-A7F8-4817-A38F-5F52C046B4C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77474"/>
            <a:ext cx="38877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dissolve">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2654</TotalTime>
  <Words>1398</Words>
  <Application>Microsoft Office PowerPoint</Application>
  <PresentationFormat>On-screen Show (4:3)</PresentationFormat>
  <Paragraphs>194</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Symbol</vt:lpstr>
      <vt:lpstr>Times New Roman</vt:lpstr>
      <vt:lpstr>Verdana</vt:lpstr>
      <vt:lpstr>Wingdings</vt:lpstr>
      <vt:lpstr>Cliff</vt:lpstr>
      <vt:lpstr>ייצוגים חזותיים גרפים</vt:lpstr>
      <vt:lpstr>מצגת זו מיועדת למורי כימיה. כל מורה מוזמן להשתמש בחומרים בהתאם לכיתתו ולראות עיניו.</vt:lpstr>
      <vt:lpstr>ייצוג חזותי</vt:lpstr>
      <vt:lpstr>גרף לשם מה?</vt:lpstr>
      <vt:lpstr>ובכל הקשור לגרף:</vt:lpstr>
      <vt:lpstr>ייצוג  חזותי</vt:lpstr>
      <vt:lpstr>איזה גרף מתאים?</vt:lpstr>
      <vt:lpstr>מהו הגרף המתאים?</vt:lpstr>
      <vt:lpstr>גרף עוגה</vt:lpstr>
      <vt:lpstr>קריאה ושרטוט  גרף</vt:lpstr>
      <vt:lpstr>במה תלוי סוג הגרף?</vt:lpstr>
      <vt:lpstr>גרף  עמודות? רציף?</vt:lpstr>
      <vt:lpstr>מעשנים ולא מעשנים</vt:lpstr>
      <vt:lpstr> גרף המתאר את היקף הסחר  ישראל- מצרים</vt:lpstr>
      <vt:lpstr>קריאה ושרטוט גרף</vt:lpstr>
      <vt:lpstr>מתי נכון וכדאי להשתמש בגרף עמודות?   </vt:lpstr>
      <vt:lpstr>גרף רציף סכמטי או מפורש</vt:lpstr>
      <vt:lpstr>גרף המתאר את הקשר בין כמות האמוניה המתקבלת לבין הלחץ בטמפרטורה של 3000C .</vt:lpstr>
      <vt:lpstr>הייצוג החזותי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ייצוגים חזותיים</dc:title>
  <dc:creator>user</dc:creator>
  <cp:lastModifiedBy>Shelly Livne</cp:lastModifiedBy>
  <cp:revision>126</cp:revision>
  <dcterms:created xsi:type="dcterms:W3CDTF">2005-09-22T18:58:03Z</dcterms:created>
  <dcterms:modified xsi:type="dcterms:W3CDTF">2025-07-08T12:41:36Z</dcterms:modified>
</cp:coreProperties>
</file>