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52" r:id="rId1"/>
  </p:sldMasterIdLst>
  <p:notesMasterIdLst>
    <p:notesMasterId r:id="rId26"/>
  </p:notesMasterIdLst>
  <p:sldIdLst>
    <p:sldId id="306" r:id="rId2"/>
    <p:sldId id="294" r:id="rId3"/>
    <p:sldId id="256" r:id="rId4"/>
    <p:sldId id="261" r:id="rId5"/>
    <p:sldId id="304" r:id="rId6"/>
    <p:sldId id="262" r:id="rId7"/>
    <p:sldId id="296" r:id="rId8"/>
    <p:sldId id="299" r:id="rId9"/>
    <p:sldId id="300" r:id="rId10"/>
    <p:sldId id="301" r:id="rId11"/>
    <p:sldId id="269" r:id="rId12"/>
    <p:sldId id="273" r:id="rId13"/>
    <p:sldId id="295" r:id="rId14"/>
    <p:sldId id="297" r:id="rId15"/>
    <p:sldId id="271" r:id="rId16"/>
    <p:sldId id="265" r:id="rId17"/>
    <p:sldId id="267" r:id="rId18"/>
    <p:sldId id="276" r:id="rId19"/>
    <p:sldId id="277" r:id="rId20"/>
    <p:sldId id="281" r:id="rId21"/>
    <p:sldId id="275" r:id="rId22"/>
    <p:sldId id="285" r:id="rId23"/>
    <p:sldId id="305" r:id="rId24"/>
    <p:sldId id="293" r:id="rId25"/>
  </p:sldIdLst>
  <p:sldSz cx="9144000" cy="6858000" type="screen4x3"/>
  <p:notesSz cx="6858000" cy="9144000"/>
  <p:defaultTextStyle>
    <a:defPPr>
      <a:defRPr lang="he-I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41" autoAdjust="0"/>
  </p:normalViewPr>
  <p:slideViewPr>
    <p:cSldViewPr>
      <p:cViewPr varScale="1">
        <p:scale>
          <a:sx n="76" d="100"/>
          <a:sy n="76" d="100"/>
        </p:scale>
        <p:origin x="485"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eaLnBrk="1" fontAlgn="auto" hangingPunct="1">
              <a:spcBef>
                <a:spcPts val="0"/>
              </a:spcBef>
              <a:spcAft>
                <a:spcPts val="0"/>
              </a:spcAft>
              <a:defRPr sz="1200">
                <a:latin typeface="+mn-lt"/>
                <a:cs typeface="+mn-cs"/>
              </a:defRPr>
            </a:lvl1pPr>
          </a:lstStyle>
          <a:p>
            <a:pPr>
              <a:defRPr/>
            </a:pPr>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rtl="1" eaLnBrk="1" fontAlgn="auto" hangingPunct="1">
              <a:spcBef>
                <a:spcPts val="0"/>
              </a:spcBef>
              <a:spcAft>
                <a:spcPts val="0"/>
              </a:spcAft>
              <a:defRPr sz="1200">
                <a:latin typeface="+mn-lt"/>
                <a:cs typeface="+mn-cs"/>
              </a:defRPr>
            </a:lvl1pPr>
          </a:lstStyle>
          <a:p>
            <a:pPr>
              <a:defRPr/>
            </a:pPr>
            <a:fld id="{9BFCDD12-053D-43A9-A44F-EC871784C371}" type="datetimeFigureOut">
              <a:rPr lang="he-IL"/>
              <a:pPr>
                <a:defRPr/>
              </a:pPr>
              <a:t>כ"ז/אדר/תשפ"ה</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he-IL" noProof="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noProof="0"/>
              <a:t>לחץ כדי לערוך סגנונות טקסט של תבנית בסיס</a:t>
            </a:r>
          </a:p>
          <a:p>
            <a:pPr lvl="1"/>
            <a:r>
              <a:rPr lang="he-IL" noProof="0"/>
              <a:t>רמה שנייה</a:t>
            </a:r>
          </a:p>
          <a:p>
            <a:pPr lvl="2"/>
            <a:r>
              <a:rPr lang="he-IL" noProof="0"/>
              <a:t>רמה שלישית</a:t>
            </a:r>
          </a:p>
          <a:p>
            <a:pPr lvl="3"/>
            <a:r>
              <a:rPr lang="he-IL" noProof="0"/>
              <a:t>רמה רביעית</a:t>
            </a:r>
          </a:p>
          <a:p>
            <a:pPr lvl="4"/>
            <a:r>
              <a:rPr lang="he-IL" noProof="0"/>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eaLnBrk="1" fontAlgn="auto" hangingPunct="1">
              <a:spcBef>
                <a:spcPts val="0"/>
              </a:spcBef>
              <a:spcAft>
                <a:spcPts val="0"/>
              </a:spcAft>
              <a:defRPr sz="1200">
                <a:latin typeface="+mn-lt"/>
                <a:cs typeface="+mn-cs"/>
              </a:defRPr>
            </a:lvl1pPr>
          </a:lstStyle>
          <a:p>
            <a:pPr>
              <a:defRPr/>
            </a:pPr>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rtl="1" eaLnBrk="1" hangingPunct="1">
              <a:defRPr sz="1200" smtClean="0">
                <a:latin typeface="Calibri" panose="020F0502020204030204" pitchFamily="34" charset="0"/>
              </a:defRPr>
            </a:lvl1pPr>
          </a:lstStyle>
          <a:p>
            <a:pPr>
              <a:defRPr/>
            </a:pPr>
            <a:fld id="{3F6B3DE9-0F82-4EA4-B67F-59226C58DD6A}" type="slidenum">
              <a:rPr lang="he-IL" altLang="he-IL"/>
              <a:pPr>
                <a:defRPr/>
              </a:pPr>
              <a:t>‹#›</a:t>
            </a:fld>
            <a:endParaRPr lang="he-IL" altLang="he-IL"/>
          </a:p>
        </p:txBody>
      </p:sp>
    </p:spTree>
    <p:extLst>
      <p:ext uri="{BB962C8B-B14F-4D97-AF65-F5344CB8AC3E}">
        <p14:creationId xmlns:p14="http://schemas.microsoft.com/office/powerpoint/2010/main" val="90151175"/>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he-IL"/>
          </a:p>
        </p:txBody>
      </p:sp>
      <p:sp>
        <p:nvSpPr>
          <p:cNvPr id="11268"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5F2E00A-FCD0-42C7-832D-D760DBDBD67C}" type="slidenum">
              <a:rPr lang="he-IL" altLang="he-IL">
                <a:latin typeface="Calibri" panose="020F0502020204030204" pitchFamily="34" charset="0"/>
              </a:rPr>
              <a:pPr/>
              <a:t>4</a:t>
            </a:fld>
            <a:endParaRPr lang="he-IL" altLang="he-IL">
              <a:latin typeface="Calibri" panose="020F0502020204030204" pitchFamily="34" charset="0"/>
            </a:endParaRPr>
          </a:p>
        </p:txBody>
      </p:sp>
    </p:spTree>
    <p:extLst>
      <p:ext uri="{BB962C8B-B14F-4D97-AF65-F5344CB8AC3E}">
        <p14:creationId xmlns:p14="http://schemas.microsoft.com/office/powerpoint/2010/main" val="818465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he-IL"/>
          </a:p>
        </p:txBody>
      </p:sp>
      <p:sp>
        <p:nvSpPr>
          <p:cNvPr id="13316"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05FB5A-90D2-4FD9-B65A-FDD0D32069AE}" type="slidenum">
              <a:rPr lang="he-IL" altLang="he-IL">
                <a:latin typeface="Calibri" panose="020F0502020204030204" pitchFamily="34" charset="0"/>
              </a:rPr>
              <a:pPr/>
              <a:t>6</a:t>
            </a:fld>
            <a:endParaRPr lang="he-IL" altLang="he-IL">
              <a:latin typeface="Calibri" panose="020F0502020204030204" pitchFamily="34" charset="0"/>
            </a:endParaRPr>
          </a:p>
        </p:txBody>
      </p:sp>
    </p:spTree>
    <p:extLst>
      <p:ext uri="{BB962C8B-B14F-4D97-AF65-F5344CB8AC3E}">
        <p14:creationId xmlns:p14="http://schemas.microsoft.com/office/powerpoint/2010/main" val="3488789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he-IL"/>
          </a:p>
        </p:txBody>
      </p:sp>
      <p:sp>
        <p:nvSpPr>
          <p:cNvPr id="18436"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AECAF7-7F3D-40AE-9152-50878D8E9289}" type="slidenum">
              <a:rPr lang="he-IL" altLang="he-IL">
                <a:latin typeface="Calibri" panose="020F0502020204030204" pitchFamily="34" charset="0"/>
              </a:rPr>
              <a:pPr/>
              <a:t>11</a:t>
            </a:fld>
            <a:endParaRPr lang="he-IL" altLang="he-IL">
              <a:latin typeface="Calibri" panose="020F0502020204030204" pitchFamily="34" charset="0"/>
            </a:endParaRPr>
          </a:p>
        </p:txBody>
      </p:sp>
    </p:spTree>
    <p:extLst>
      <p:ext uri="{BB962C8B-B14F-4D97-AF65-F5344CB8AC3E}">
        <p14:creationId xmlns:p14="http://schemas.microsoft.com/office/powerpoint/2010/main" val="598789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he-IL"/>
          </a:p>
        </p:txBody>
      </p:sp>
      <p:sp>
        <p:nvSpPr>
          <p:cNvPr id="512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7BA4769-8DDF-4EF8-B7E1-47FEACDD084A}" type="slidenum">
              <a:rPr lang="he-IL" altLang="he-IL">
                <a:latin typeface="Calibri" panose="020F0502020204030204" pitchFamily="34" charset="0"/>
              </a:rPr>
              <a:pPr/>
              <a:t>12</a:t>
            </a:fld>
            <a:endParaRPr lang="he-IL" altLang="he-IL">
              <a:latin typeface="Calibri" panose="020F0502020204030204" pitchFamily="34" charset="0"/>
            </a:endParaRPr>
          </a:p>
        </p:txBody>
      </p:sp>
    </p:spTree>
    <p:extLst>
      <p:ext uri="{BB962C8B-B14F-4D97-AF65-F5344CB8AC3E}">
        <p14:creationId xmlns:p14="http://schemas.microsoft.com/office/powerpoint/2010/main" val="2288278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he-IL"/>
          </a:p>
        </p:txBody>
      </p:sp>
      <p:sp>
        <p:nvSpPr>
          <p:cNvPr id="24580"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169189-B244-473A-B47D-9F7FE0E3652E}" type="slidenum">
              <a:rPr lang="he-IL" altLang="he-IL">
                <a:latin typeface="Calibri" panose="020F0502020204030204" pitchFamily="34" charset="0"/>
              </a:rPr>
              <a:pPr/>
              <a:t>15</a:t>
            </a:fld>
            <a:endParaRPr lang="he-IL" altLang="he-IL">
              <a:latin typeface="Calibri" panose="020F0502020204030204" pitchFamily="34" charset="0"/>
            </a:endParaRPr>
          </a:p>
        </p:txBody>
      </p:sp>
    </p:spTree>
    <p:extLst>
      <p:ext uri="{BB962C8B-B14F-4D97-AF65-F5344CB8AC3E}">
        <p14:creationId xmlns:p14="http://schemas.microsoft.com/office/powerpoint/2010/main" val="2827695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he-IL"/>
          </a:p>
        </p:txBody>
      </p:sp>
      <p:sp>
        <p:nvSpPr>
          <p:cNvPr id="3072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EE26F2B-4409-4571-9B14-BE822F8A0725}" type="slidenum">
              <a:rPr lang="he-IL" altLang="he-IL">
                <a:latin typeface="Calibri" panose="020F0502020204030204" pitchFamily="34" charset="0"/>
              </a:rPr>
              <a:pPr/>
              <a:t>20</a:t>
            </a:fld>
            <a:endParaRPr lang="en-US" altLang="he-IL">
              <a:latin typeface="Calibri" panose="020F0502020204030204" pitchFamily="34" charset="0"/>
            </a:endParaRPr>
          </a:p>
        </p:txBody>
      </p:sp>
    </p:spTree>
    <p:extLst>
      <p:ext uri="{BB962C8B-B14F-4D97-AF65-F5344CB8AC3E}">
        <p14:creationId xmlns:p14="http://schemas.microsoft.com/office/powerpoint/2010/main" val="1459111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he-IL"/>
          </a:p>
        </p:txBody>
      </p:sp>
      <p:sp>
        <p:nvSpPr>
          <p:cNvPr id="26628"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34FC17-FCB3-4A58-BC69-46091A783A44}" type="slidenum">
              <a:rPr lang="he-IL" altLang="he-IL">
                <a:latin typeface="Calibri" panose="020F0502020204030204" pitchFamily="34" charset="0"/>
              </a:rPr>
              <a:pPr/>
              <a:t>21</a:t>
            </a:fld>
            <a:endParaRPr lang="he-IL" altLang="he-IL">
              <a:latin typeface="Calibri" panose="020F0502020204030204" pitchFamily="34" charset="0"/>
            </a:endParaRPr>
          </a:p>
        </p:txBody>
      </p:sp>
    </p:spTree>
    <p:extLst>
      <p:ext uri="{BB962C8B-B14F-4D97-AF65-F5344CB8AC3E}">
        <p14:creationId xmlns:p14="http://schemas.microsoft.com/office/powerpoint/2010/main" val="1659598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he-IL"/>
          </a:p>
        </p:txBody>
      </p:sp>
      <p:sp>
        <p:nvSpPr>
          <p:cNvPr id="28676"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B501415-CD35-4314-B3D5-42DC944DE69C}" type="slidenum">
              <a:rPr lang="he-IL" altLang="he-IL">
                <a:latin typeface="Calibri" panose="020F0502020204030204" pitchFamily="34" charset="0"/>
              </a:rPr>
              <a:pPr/>
              <a:t>22</a:t>
            </a:fld>
            <a:endParaRPr lang="he-IL" altLang="he-IL">
              <a:latin typeface="Calibri" panose="020F0502020204030204" pitchFamily="34" charset="0"/>
            </a:endParaRPr>
          </a:p>
        </p:txBody>
      </p:sp>
    </p:spTree>
    <p:extLst>
      <p:ext uri="{BB962C8B-B14F-4D97-AF65-F5344CB8AC3E}">
        <p14:creationId xmlns:p14="http://schemas.microsoft.com/office/powerpoint/2010/main" val="2500648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he-IL"/>
          </a:p>
        </p:txBody>
      </p:sp>
      <p:sp>
        <p:nvSpPr>
          <p:cNvPr id="32772"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0D0AC7A-C883-4C5B-861F-B0E383CD945F}" type="slidenum">
              <a:rPr lang="he-IL" altLang="he-IL">
                <a:latin typeface="Calibri" panose="020F0502020204030204" pitchFamily="34" charset="0"/>
              </a:rPr>
              <a:pPr/>
              <a:t>24</a:t>
            </a:fld>
            <a:endParaRPr lang="he-IL" altLang="he-IL">
              <a:latin typeface="Calibri" panose="020F0502020204030204" pitchFamily="34" charset="0"/>
            </a:endParaRPr>
          </a:p>
        </p:txBody>
      </p:sp>
    </p:spTree>
    <p:extLst>
      <p:ext uri="{BB962C8B-B14F-4D97-AF65-F5344CB8AC3E}">
        <p14:creationId xmlns:p14="http://schemas.microsoft.com/office/powerpoint/2010/main" val="153412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143000" y="1122363"/>
            <a:ext cx="6858000" cy="2387600"/>
          </a:xfrm>
        </p:spPr>
        <p:txBody>
          <a:bodyPr anchor="b"/>
          <a:lstStyle>
            <a:lvl1pPr algn="ctr">
              <a:defRPr sz="45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pPr>
              <a:defRPr/>
            </a:pPr>
            <a:fld id="{4181F93F-8C7F-4C02-999E-40970F1418F4}" type="datetimeFigureOut">
              <a:rPr lang="he-IL" smtClean="0"/>
              <a:pPr>
                <a:defRPr/>
              </a:pPr>
              <a:t>כ"ז/אדר/תשפ"ה</a:t>
            </a:fld>
            <a:endParaRPr lang="he-IL"/>
          </a:p>
        </p:txBody>
      </p:sp>
      <p:sp>
        <p:nvSpPr>
          <p:cNvPr id="5" name="מציין מיקום של כותרת תחתונה 4"/>
          <p:cNvSpPr>
            <a:spLocks noGrp="1"/>
          </p:cNvSpPr>
          <p:nvPr>
            <p:ph type="ftr" sz="quarter" idx="11"/>
          </p:nvPr>
        </p:nvSpPr>
        <p:spPr/>
        <p:txBody>
          <a:bodyPr/>
          <a:lstStyle/>
          <a:p>
            <a:pPr>
              <a:defRPr/>
            </a:pPr>
            <a:endParaRPr lang="he-IL"/>
          </a:p>
        </p:txBody>
      </p:sp>
      <p:sp>
        <p:nvSpPr>
          <p:cNvPr id="6" name="מציין מיקום של מספר שקופית 5"/>
          <p:cNvSpPr>
            <a:spLocks noGrp="1"/>
          </p:cNvSpPr>
          <p:nvPr>
            <p:ph type="sldNum" sz="quarter" idx="12"/>
          </p:nvPr>
        </p:nvSpPr>
        <p:spPr/>
        <p:txBody>
          <a:bodyPr/>
          <a:lstStyle/>
          <a:p>
            <a:pPr>
              <a:defRPr/>
            </a:pPr>
            <a:fld id="{5F19AF17-ED61-401B-A583-BDB23A93D927}" type="slidenum">
              <a:rPr lang="he-IL" altLang="he-IL" smtClean="0"/>
              <a:pPr>
                <a:defRPr/>
              </a:pPr>
              <a:t>‹#›</a:t>
            </a:fld>
            <a:endParaRPr lang="he-IL" altLang="he-IL"/>
          </a:p>
        </p:txBody>
      </p:sp>
    </p:spTree>
    <p:extLst>
      <p:ext uri="{BB962C8B-B14F-4D97-AF65-F5344CB8AC3E}">
        <p14:creationId xmlns:p14="http://schemas.microsoft.com/office/powerpoint/2010/main" val="1514893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pPr>
              <a:defRPr/>
            </a:pPr>
            <a:fld id="{C65FE8E8-7553-4B34-8F4D-125197F04958}" type="datetimeFigureOut">
              <a:rPr lang="he-IL" smtClean="0"/>
              <a:pPr>
                <a:defRPr/>
              </a:pPr>
              <a:t>כ"ז/אדר/תשפ"ה</a:t>
            </a:fld>
            <a:endParaRPr lang="he-IL"/>
          </a:p>
        </p:txBody>
      </p:sp>
      <p:sp>
        <p:nvSpPr>
          <p:cNvPr id="5" name="מציין מיקום של כותרת תחתונה 4"/>
          <p:cNvSpPr>
            <a:spLocks noGrp="1"/>
          </p:cNvSpPr>
          <p:nvPr>
            <p:ph type="ftr" sz="quarter" idx="11"/>
          </p:nvPr>
        </p:nvSpPr>
        <p:spPr/>
        <p:txBody>
          <a:bodyPr/>
          <a:lstStyle/>
          <a:p>
            <a:pPr>
              <a:defRPr/>
            </a:pPr>
            <a:endParaRPr lang="he-IL"/>
          </a:p>
        </p:txBody>
      </p:sp>
      <p:sp>
        <p:nvSpPr>
          <p:cNvPr id="6" name="מציין מיקום של מספר שקופית 5"/>
          <p:cNvSpPr>
            <a:spLocks noGrp="1"/>
          </p:cNvSpPr>
          <p:nvPr>
            <p:ph type="sldNum" sz="quarter" idx="12"/>
          </p:nvPr>
        </p:nvSpPr>
        <p:spPr/>
        <p:txBody>
          <a:bodyPr/>
          <a:lstStyle/>
          <a:p>
            <a:pPr>
              <a:defRPr/>
            </a:pPr>
            <a:fld id="{35753B46-142A-4120-A08E-5EF2E9AF415E}" type="slidenum">
              <a:rPr lang="he-IL" altLang="he-IL" smtClean="0"/>
              <a:pPr>
                <a:defRPr/>
              </a:pPr>
              <a:t>‹#›</a:t>
            </a:fld>
            <a:endParaRPr lang="he-IL" altLang="he-IL"/>
          </a:p>
        </p:txBody>
      </p:sp>
    </p:spTree>
    <p:extLst>
      <p:ext uri="{BB962C8B-B14F-4D97-AF65-F5344CB8AC3E}">
        <p14:creationId xmlns:p14="http://schemas.microsoft.com/office/powerpoint/2010/main" val="4140587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pPr>
              <a:defRPr/>
            </a:pPr>
            <a:fld id="{C2BD8293-B39C-4833-8A2B-3FBDE2969F82}" type="datetimeFigureOut">
              <a:rPr lang="he-IL" smtClean="0"/>
              <a:pPr>
                <a:defRPr/>
              </a:pPr>
              <a:t>כ"ז/אדר/תשפ"ה</a:t>
            </a:fld>
            <a:endParaRPr lang="he-IL"/>
          </a:p>
        </p:txBody>
      </p:sp>
      <p:sp>
        <p:nvSpPr>
          <p:cNvPr id="5" name="מציין מיקום של כותרת תחתונה 4"/>
          <p:cNvSpPr>
            <a:spLocks noGrp="1"/>
          </p:cNvSpPr>
          <p:nvPr>
            <p:ph type="ftr" sz="quarter" idx="11"/>
          </p:nvPr>
        </p:nvSpPr>
        <p:spPr/>
        <p:txBody>
          <a:bodyPr/>
          <a:lstStyle/>
          <a:p>
            <a:pPr>
              <a:defRPr/>
            </a:pPr>
            <a:endParaRPr lang="he-IL"/>
          </a:p>
        </p:txBody>
      </p:sp>
      <p:sp>
        <p:nvSpPr>
          <p:cNvPr id="6" name="מציין מיקום של מספר שקופית 5"/>
          <p:cNvSpPr>
            <a:spLocks noGrp="1"/>
          </p:cNvSpPr>
          <p:nvPr>
            <p:ph type="sldNum" sz="quarter" idx="12"/>
          </p:nvPr>
        </p:nvSpPr>
        <p:spPr/>
        <p:txBody>
          <a:bodyPr/>
          <a:lstStyle/>
          <a:p>
            <a:pPr>
              <a:defRPr/>
            </a:pPr>
            <a:fld id="{B975EF81-C233-400D-9DDE-F0869F5FCF78}" type="slidenum">
              <a:rPr lang="he-IL" altLang="he-IL" smtClean="0"/>
              <a:pPr>
                <a:defRPr/>
              </a:pPr>
              <a:t>‹#›</a:t>
            </a:fld>
            <a:endParaRPr lang="he-IL" altLang="he-IL"/>
          </a:p>
        </p:txBody>
      </p:sp>
    </p:spTree>
    <p:extLst>
      <p:ext uri="{BB962C8B-B14F-4D97-AF65-F5344CB8AC3E}">
        <p14:creationId xmlns:p14="http://schemas.microsoft.com/office/powerpoint/2010/main" val="2016301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pPr>
              <a:defRPr/>
            </a:pPr>
            <a:fld id="{6D29AD7E-CD12-4A0D-A98F-DAE8165C3F59}" type="datetimeFigureOut">
              <a:rPr lang="he-IL" smtClean="0"/>
              <a:pPr>
                <a:defRPr/>
              </a:pPr>
              <a:t>כ"ז/אדר/תשפ"ה</a:t>
            </a:fld>
            <a:endParaRPr lang="he-IL"/>
          </a:p>
        </p:txBody>
      </p:sp>
      <p:sp>
        <p:nvSpPr>
          <p:cNvPr id="5" name="מציין מיקום של כותרת תחתונה 4"/>
          <p:cNvSpPr>
            <a:spLocks noGrp="1"/>
          </p:cNvSpPr>
          <p:nvPr>
            <p:ph type="ftr" sz="quarter" idx="11"/>
          </p:nvPr>
        </p:nvSpPr>
        <p:spPr/>
        <p:txBody>
          <a:bodyPr/>
          <a:lstStyle/>
          <a:p>
            <a:pPr>
              <a:defRPr/>
            </a:pPr>
            <a:endParaRPr lang="he-IL"/>
          </a:p>
        </p:txBody>
      </p:sp>
      <p:sp>
        <p:nvSpPr>
          <p:cNvPr id="6" name="מציין מיקום של מספר שקופית 5"/>
          <p:cNvSpPr>
            <a:spLocks noGrp="1"/>
          </p:cNvSpPr>
          <p:nvPr>
            <p:ph type="sldNum" sz="quarter" idx="12"/>
          </p:nvPr>
        </p:nvSpPr>
        <p:spPr/>
        <p:txBody>
          <a:bodyPr/>
          <a:lstStyle/>
          <a:p>
            <a:pPr>
              <a:defRPr/>
            </a:pPr>
            <a:fld id="{4357F2DD-6F47-4614-9373-24D87E60C050}" type="slidenum">
              <a:rPr lang="he-IL" altLang="he-IL" smtClean="0"/>
              <a:pPr>
                <a:defRPr/>
              </a:pPr>
              <a:t>‹#›</a:t>
            </a:fld>
            <a:endParaRPr lang="he-IL" altLang="he-IL"/>
          </a:p>
        </p:txBody>
      </p:sp>
    </p:spTree>
    <p:extLst>
      <p:ext uri="{BB962C8B-B14F-4D97-AF65-F5344CB8AC3E}">
        <p14:creationId xmlns:p14="http://schemas.microsoft.com/office/powerpoint/2010/main" val="1718131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623888" y="1709739"/>
            <a:ext cx="7886700" cy="2852737"/>
          </a:xfrm>
        </p:spPr>
        <p:txBody>
          <a:bodyPr anchor="b"/>
          <a:lstStyle>
            <a:lvl1pPr>
              <a:defRPr sz="45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pPr>
              <a:defRPr/>
            </a:pPr>
            <a:fld id="{3FA97D6E-33F8-42B3-9F34-F6C67452D73E}" type="datetimeFigureOut">
              <a:rPr lang="he-IL" smtClean="0"/>
              <a:pPr>
                <a:defRPr/>
              </a:pPr>
              <a:t>כ"ז/אדר/תשפ"ה</a:t>
            </a:fld>
            <a:endParaRPr lang="he-IL"/>
          </a:p>
        </p:txBody>
      </p:sp>
      <p:sp>
        <p:nvSpPr>
          <p:cNvPr id="5" name="מציין מיקום של כותרת תחתונה 4"/>
          <p:cNvSpPr>
            <a:spLocks noGrp="1"/>
          </p:cNvSpPr>
          <p:nvPr>
            <p:ph type="ftr" sz="quarter" idx="11"/>
          </p:nvPr>
        </p:nvSpPr>
        <p:spPr/>
        <p:txBody>
          <a:bodyPr/>
          <a:lstStyle/>
          <a:p>
            <a:pPr>
              <a:defRPr/>
            </a:pPr>
            <a:endParaRPr lang="he-IL"/>
          </a:p>
        </p:txBody>
      </p:sp>
      <p:sp>
        <p:nvSpPr>
          <p:cNvPr id="6" name="מציין מיקום של מספר שקופית 5"/>
          <p:cNvSpPr>
            <a:spLocks noGrp="1"/>
          </p:cNvSpPr>
          <p:nvPr>
            <p:ph type="sldNum" sz="quarter" idx="12"/>
          </p:nvPr>
        </p:nvSpPr>
        <p:spPr/>
        <p:txBody>
          <a:bodyPr/>
          <a:lstStyle/>
          <a:p>
            <a:pPr>
              <a:defRPr/>
            </a:pPr>
            <a:fld id="{5005CDDC-C56D-46E7-88D6-6EDD76A4B691}" type="slidenum">
              <a:rPr lang="he-IL" altLang="he-IL" smtClean="0"/>
              <a:pPr>
                <a:defRPr/>
              </a:pPr>
              <a:t>‹#›</a:t>
            </a:fld>
            <a:endParaRPr lang="he-IL" altLang="he-IL"/>
          </a:p>
        </p:txBody>
      </p:sp>
    </p:spTree>
    <p:extLst>
      <p:ext uri="{BB962C8B-B14F-4D97-AF65-F5344CB8AC3E}">
        <p14:creationId xmlns:p14="http://schemas.microsoft.com/office/powerpoint/2010/main" val="3359475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pPr>
              <a:defRPr/>
            </a:pPr>
            <a:fld id="{A3C43B8F-BDF9-4B0E-98BC-AFC56C5DC70A}" type="datetimeFigureOut">
              <a:rPr lang="he-IL" smtClean="0"/>
              <a:pPr>
                <a:defRPr/>
              </a:pPr>
              <a:t>כ"ז/אדר/תשפ"ה</a:t>
            </a:fld>
            <a:endParaRPr lang="he-IL"/>
          </a:p>
        </p:txBody>
      </p:sp>
      <p:sp>
        <p:nvSpPr>
          <p:cNvPr id="6" name="מציין מיקום של כותרת תחתונה 5"/>
          <p:cNvSpPr>
            <a:spLocks noGrp="1"/>
          </p:cNvSpPr>
          <p:nvPr>
            <p:ph type="ftr" sz="quarter" idx="11"/>
          </p:nvPr>
        </p:nvSpPr>
        <p:spPr/>
        <p:txBody>
          <a:bodyPr/>
          <a:lstStyle/>
          <a:p>
            <a:pPr>
              <a:defRPr/>
            </a:pPr>
            <a:endParaRPr lang="he-IL"/>
          </a:p>
        </p:txBody>
      </p:sp>
      <p:sp>
        <p:nvSpPr>
          <p:cNvPr id="7" name="מציין מיקום של מספר שקופית 6"/>
          <p:cNvSpPr>
            <a:spLocks noGrp="1"/>
          </p:cNvSpPr>
          <p:nvPr>
            <p:ph type="sldNum" sz="quarter" idx="12"/>
          </p:nvPr>
        </p:nvSpPr>
        <p:spPr/>
        <p:txBody>
          <a:bodyPr/>
          <a:lstStyle/>
          <a:p>
            <a:pPr>
              <a:defRPr/>
            </a:pPr>
            <a:fld id="{FF40DEC3-69C5-4D2B-B733-AC84052CC6BB}" type="slidenum">
              <a:rPr lang="he-IL" altLang="he-IL" smtClean="0"/>
              <a:pPr>
                <a:defRPr/>
              </a:pPr>
              <a:t>‹#›</a:t>
            </a:fld>
            <a:endParaRPr lang="he-IL" altLang="he-IL"/>
          </a:p>
        </p:txBody>
      </p:sp>
    </p:spTree>
    <p:extLst>
      <p:ext uri="{BB962C8B-B14F-4D97-AF65-F5344CB8AC3E}">
        <p14:creationId xmlns:p14="http://schemas.microsoft.com/office/powerpoint/2010/main" val="3721361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365126"/>
            <a:ext cx="78867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pPr>
              <a:defRPr/>
            </a:pPr>
            <a:fld id="{3B746CDF-C1C0-4064-A0C5-BDCF9ED9FFA3}" type="datetimeFigureOut">
              <a:rPr lang="he-IL" smtClean="0"/>
              <a:pPr>
                <a:defRPr/>
              </a:pPr>
              <a:t>כ"ז/אדר/תשפ"ה</a:t>
            </a:fld>
            <a:endParaRPr lang="he-IL"/>
          </a:p>
        </p:txBody>
      </p:sp>
      <p:sp>
        <p:nvSpPr>
          <p:cNvPr id="8" name="מציין מיקום של כותרת תחתונה 7"/>
          <p:cNvSpPr>
            <a:spLocks noGrp="1"/>
          </p:cNvSpPr>
          <p:nvPr>
            <p:ph type="ftr" sz="quarter" idx="11"/>
          </p:nvPr>
        </p:nvSpPr>
        <p:spPr/>
        <p:txBody>
          <a:bodyPr/>
          <a:lstStyle/>
          <a:p>
            <a:pPr>
              <a:defRPr/>
            </a:pPr>
            <a:endParaRPr lang="he-IL"/>
          </a:p>
        </p:txBody>
      </p:sp>
      <p:sp>
        <p:nvSpPr>
          <p:cNvPr id="9" name="מציין מיקום של מספר שקופית 8"/>
          <p:cNvSpPr>
            <a:spLocks noGrp="1"/>
          </p:cNvSpPr>
          <p:nvPr>
            <p:ph type="sldNum" sz="quarter" idx="12"/>
          </p:nvPr>
        </p:nvSpPr>
        <p:spPr/>
        <p:txBody>
          <a:bodyPr/>
          <a:lstStyle/>
          <a:p>
            <a:pPr>
              <a:defRPr/>
            </a:pPr>
            <a:fld id="{4C155600-87EC-44E0-A233-3B9C84ECE835}" type="slidenum">
              <a:rPr lang="he-IL" altLang="he-IL" smtClean="0"/>
              <a:pPr>
                <a:defRPr/>
              </a:pPr>
              <a:t>‹#›</a:t>
            </a:fld>
            <a:endParaRPr lang="he-IL" altLang="he-IL"/>
          </a:p>
        </p:txBody>
      </p:sp>
    </p:spTree>
    <p:extLst>
      <p:ext uri="{BB962C8B-B14F-4D97-AF65-F5344CB8AC3E}">
        <p14:creationId xmlns:p14="http://schemas.microsoft.com/office/powerpoint/2010/main" val="899976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pPr>
              <a:defRPr/>
            </a:pPr>
            <a:fld id="{096444AB-9E98-4600-BC18-C6038BD0CFCA}" type="datetimeFigureOut">
              <a:rPr lang="he-IL" smtClean="0"/>
              <a:pPr>
                <a:defRPr/>
              </a:pPr>
              <a:t>כ"ז/אדר/תשפ"ה</a:t>
            </a:fld>
            <a:endParaRPr lang="he-IL"/>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50F3363F-5357-4BA3-A926-04A093A96C5F}" type="slidenum">
              <a:rPr lang="he-IL" altLang="he-IL" smtClean="0"/>
              <a:pPr>
                <a:defRPr/>
              </a:pPr>
              <a:t>‹#›</a:t>
            </a:fld>
            <a:endParaRPr lang="he-IL" altLang="he-IL"/>
          </a:p>
        </p:txBody>
      </p:sp>
    </p:spTree>
    <p:extLst>
      <p:ext uri="{BB962C8B-B14F-4D97-AF65-F5344CB8AC3E}">
        <p14:creationId xmlns:p14="http://schemas.microsoft.com/office/powerpoint/2010/main" val="3189190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pPr>
              <a:defRPr/>
            </a:pPr>
            <a:fld id="{87DB84DF-081E-4D4A-8A1B-E2159AB899E9}" type="datetimeFigureOut">
              <a:rPr lang="he-IL" smtClean="0"/>
              <a:pPr>
                <a:defRPr/>
              </a:pPr>
              <a:t>כ"ז/אדר/תשפ"ה</a:t>
            </a:fld>
            <a:endParaRPr lang="he-IL"/>
          </a:p>
        </p:txBody>
      </p:sp>
      <p:sp>
        <p:nvSpPr>
          <p:cNvPr id="3" name="מציין מיקום של כותרת תחתונה 2"/>
          <p:cNvSpPr>
            <a:spLocks noGrp="1"/>
          </p:cNvSpPr>
          <p:nvPr>
            <p:ph type="ftr" sz="quarter" idx="11"/>
          </p:nvPr>
        </p:nvSpPr>
        <p:spPr/>
        <p:txBody>
          <a:bodyPr/>
          <a:lstStyle/>
          <a:p>
            <a:pPr>
              <a:defRPr/>
            </a:pPr>
            <a:endParaRPr lang="he-IL"/>
          </a:p>
        </p:txBody>
      </p:sp>
      <p:sp>
        <p:nvSpPr>
          <p:cNvPr id="4" name="מציין מיקום של מספר שקופית 3"/>
          <p:cNvSpPr>
            <a:spLocks noGrp="1"/>
          </p:cNvSpPr>
          <p:nvPr>
            <p:ph type="sldNum" sz="quarter" idx="12"/>
          </p:nvPr>
        </p:nvSpPr>
        <p:spPr/>
        <p:txBody>
          <a:bodyPr/>
          <a:lstStyle/>
          <a:p>
            <a:pPr>
              <a:defRPr/>
            </a:pPr>
            <a:fld id="{93B99E3E-2689-4BBF-8D57-89A281E5A233}" type="slidenum">
              <a:rPr lang="he-IL" altLang="he-IL" smtClean="0"/>
              <a:pPr>
                <a:defRPr/>
              </a:pPr>
              <a:t>‹#›</a:t>
            </a:fld>
            <a:endParaRPr lang="he-IL" altLang="he-IL"/>
          </a:p>
        </p:txBody>
      </p:sp>
    </p:spTree>
    <p:extLst>
      <p:ext uri="{BB962C8B-B14F-4D97-AF65-F5344CB8AC3E}">
        <p14:creationId xmlns:p14="http://schemas.microsoft.com/office/powerpoint/2010/main" val="2704242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p:spPr>
        <p:txBody>
          <a:bodyPr anchor="b"/>
          <a:lstStyle>
            <a:lvl1pPr>
              <a:defRPr sz="2400"/>
            </a:lvl1pPr>
          </a:lstStyle>
          <a:p>
            <a:r>
              <a:rPr lang="he-IL"/>
              <a:t>לחץ כדי לערוך סגנון כותרת של תבנית בסיס</a:t>
            </a:r>
          </a:p>
        </p:txBody>
      </p:sp>
      <p:sp>
        <p:nvSpPr>
          <p:cNvPr id="3" name="מציין מיקום תוכן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pPr>
              <a:defRPr/>
            </a:pPr>
            <a:fld id="{66834DDA-5959-45C6-A21B-4B41F7FB275B}" type="datetimeFigureOut">
              <a:rPr lang="he-IL" smtClean="0"/>
              <a:pPr>
                <a:defRPr/>
              </a:pPr>
              <a:t>כ"ז/אדר/תשפ"ה</a:t>
            </a:fld>
            <a:endParaRPr lang="he-IL"/>
          </a:p>
        </p:txBody>
      </p:sp>
      <p:sp>
        <p:nvSpPr>
          <p:cNvPr id="6" name="מציין מיקום של כותרת תחתונה 5"/>
          <p:cNvSpPr>
            <a:spLocks noGrp="1"/>
          </p:cNvSpPr>
          <p:nvPr>
            <p:ph type="ftr" sz="quarter" idx="11"/>
          </p:nvPr>
        </p:nvSpPr>
        <p:spPr/>
        <p:txBody>
          <a:bodyPr/>
          <a:lstStyle/>
          <a:p>
            <a:pPr>
              <a:defRPr/>
            </a:pPr>
            <a:endParaRPr lang="he-IL"/>
          </a:p>
        </p:txBody>
      </p:sp>
      <p:sp>
        <p:nvSpPr>
          <p:cNvPr id="7" name="מציין מיקום של מספר שקופית 6"/>
          <p:cNvSpPr>
            <a:spLocks noGrp="1"/>
          </p:cNvSpPr>
          <p:nvPr>
            <p:ph type="sldNum" sz="quarter" idx="12"/>
          </p:nvPr>
        </p:nvSpPr>
        <p:spPr/>
        <p:txBody>
          <a:bodyPr/>
          <a:lstStyle/>
          <a:p>
            <a:pPr>
              <a:defRPr/>
            </a:pPr>
            <a:fld id="{72E959B7-3497-4AA7-820B-426D6B30D4E0}" type="slidenum">
              <a:rPr lang="he-IL" altLang="he-IL" smtClean="0"/>
              <a:pPr>
                <a:defRPr/>
              </a:pPr>
              <a:t>‹#›</a:t>
            </a:fld>
            <a:endParaRPr lang="he-IL" altLang="he-IL"/>
          </a:p>
        </p:txBody>
      </p:sp>
    </p:spTree>
    <p:extLst>
      <p:ext uri="{BB962C8B-B14F-4D97-AF65-F5344CB8AC3E}">
        <p14:creationId xmlns:p14="http://schemas.microsoft.com/office/powerpoint/2010/main" val="1196219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p:spPr>
        <p:txBody>
          <a:bodyPr anchor="b"/>
          <a:lstStyle>
            <a:lvl1pPr>
              <a:defRPr sz="24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he-IL"/>
          </a:p>
        </p:txBody>
      </p:sp>
      <p:sp>
        <p:nvSpPr>
          <p:cNvPr id="4" name="מציין מיקום טקסט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pPr>
              <a:defRPr/>
            </a:pPr>
            <a:fld id="{D42A838B-8CA6-45B5-97AE-76561B2E31F8}" type="datetimeFigureOut">
              <a:rPr lang="he-IL" smtClean="0"/>
              <a:pPr>
                <a:defRPr/>
              </a:pPr>
              <a:t>כ"ז/אדר/תשפ"ה</a:t>
            </a:fld>
            <a:endParaRPr lang="he-IL"/>
          </a:p>
        </p:txBody>
      </p:sp>
      <p:sp>
        <p:nvSpPr>
          <p:cNvPr id="6" name="מציין מיקום של כותרת תחתונה 5"/>
          <p:cNvSpPr>
            <a:spLocks noGrp="1"/>
          </p:cNvSpPr>
          <p:nvPr>
            <p:ph type="ftr" sz="quarter" idx="11"/>
          </p:nvPr>
        </p:nvSpPr>
        <p:spPr/>
        <p:txBody>
          <a:bodyPr/>
          <a:lstStyle/>
          <a:p>
            <a:pPr>
              <a:defRPr/>
            </a:pPr>
            <a:endParaRPr lang="he-IL"/>
          </a:p>
        </p:txBody>
      </p:sp>
      <p:sp>
        <p:nvSpPr>
          <p:cNvPr id="7" name="מציין מיקום של מספר שקופית 6"/>
          <p:cNvSpPr>
            <a:spLocks noGrp="1"/>
          </p:cNvSpPr>
          <p:nvPr>
            <p:ph type="sldNum" sz="quarter" idx="12"/>
          </p:nvPr>
        </p:nvSpPr>
        <p:spPr/>
        <p:txBody>
          <a:bodyPr/>
          <a:lstStyle/>
          <a:p>
            <a:pPr>
              <a:defRPr/>
            </a:pPr>
            <a:fld id="{7DC0E545-D00B-4D11-BFAC-5C17E841879A}" type="slidenum">
              <a:rPr lang="he-IL" altLang="he-IL" smtClean="0"/>
              <a:pPr>
                <a:defRPr/>
              </a:pPr>
              <a:t>‹#›</a:t>
            </a:fld>
            <a:endParaRPr lang="he-IL" altLang="he-IL"/>
          </a:p>
        </p:txBody>
      </p:sp>
    </p:spTree>
    <p:extLst>
      <p:ext uri="{BB962C8B-B14F-4D97-AF65-F5344CB8AC3E}">
        <p14:creationId xmlns:p14="http://schemas.microsoft.com/office/powerpoint/2010/main" val="636726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pPr>
              <a:defRPr/>
            </a:pPr>
            <a:fld id="{9777209C-4090-4EB0-9F6A-22C86206587E}" type="datetimeFigureOut">
              <a:rPr lang="he-IL" smtClean="0"/>
              <a:pPr>
                <a:defRPr/>
              </a:pPr>
              <a:t>כ"ז/אדר/תשפ"ה</a:t>
            </a:fld>
            <a:endParaRPr lang="he-IL"/>
          </a:p>
        </p:txBody>
      </p:sp>
      <p:sp>
        <p:nvSpPr>
          <p:cNvPr id="5" name="מציין מיקום של כותרת תחתונה 4"/>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pPr>
              <a:defRPr/>
            </a:pPr>
            <a:endParaRPr lang="he-IL"/>
          </a:p>
        </p:txBody>
      </p:sp>
      <p:sp>
        <p:nvSpPr>
          <p:cNvPr id="6" name="מציין מיקום של מספר שקופית 5"/>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pPr>
              <a:defRPr/>
            </a:pPr>
            <a:fld id="{2075C25F-3AB7-4789-B5EC-DF0DF6CAD0E8}" type="slidenum">
              <a:rPr lang="he-IL" altLang="he-IL" smtClean="0"/>
              <a:pPr>
                <a:defRPr/>
              </a:pPr>
              <a:t>‹#›</a:t>
            </a:fld>
            <a:endParaRPr lang="he-IL" altLang="he-IL"/>
          </a:p>
        </p:txBody>
      </p:sp>
    </p:spTree>
    <p:extLst>
      <p:ext uri="{BB962C8B-B14F-4D97-AF65-F5344CB8AC3E}">
        <p14:creationId xmlns:p14="http://schemas.microsoft.com/office/powerpoint/2010/main" val="269359946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e-IL"/>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upload.wikimedia.org/wikipedia/commons/2/2b/Lysozyme.p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youtube.com/watch?v=lijQ3a8yUYQ"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lijQ3a8yUYQ"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i-biology.net/?s=aminoaci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slideserve.com/embed/6963173" TargetMode="External"/><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hyperlink" Target="http://www.youtube.com/watch?v=va0DNJId_CM&amp;feature=related" TargetMode="External"/><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4" descr="מודל סרט של חלבון"/>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92696"/>
            <a:ext cx="2197348" cy="222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ctrTitle"/>
          </p:nvPr>
        </p:nvSpPr>
        <p:spPr>
          <a:xfrm>
            <a:off x="954360" y="188640"/>
            <a:ext cx="6858000" cy="2387600"/>
          </a:xfrm>
        </p:spPr>
        <p:txBody>
          <a:bodyPr/>
          <a:lstStyle/>
          <a:p>
            <a:pPr lvl="0" rtl="0">
              <a:defRPr/>
            </a:pPr>
            <a:r>
              <a:rPr lang="he-IL" altLang="he-IL" sz="4800" b="1" dirty="0">
                <a:solidFill>
                  <a:srgbClr val="0070C0"/>
                </a:solidFill>
              </a:rPr>
              <a:t>מבנה מרחבי </a:t>
            </a:r>
            <a:br>
              <a:rPr lang="he-IL" altLang="he-IL" sz="4800" b="1" dirty="0">
                <a:solidFill>
                  <a:srgbClr val="0070C0"/>
                </a:solidFill>
              </a:rPr>
            </a:br>
            <a:r>
              <a:rPr lang="he-IL" altLang="he-IL" sz="4800" b="1" dirty="0">
                <a:solidFill>
                  <a:srgbClr val="0070C0"/>
                </a:solidFill>
              </a:rPr>
              <a:t>של חלבון</a:t>
            </a:r>
            <a:br>
              <a:rPr lang="he-IL" altLang="he-IL" sz="4800" b="1" dirty="0">
                <a:solidFill>
                  <a:srgbClr val="0070C0"/>
                </a:solidFill>
              </a:rPr>
            </a:br>
            <a:endParaRPr lang="en-US" dirty="0"/>
          </a:p>
        </p:txBody>
      </p:sp>
      <p:sp>
        <p:nvSpPr>
          <p:cNvPr id="7" name="Subtitle 6"/>
          <p:cNvSpPr>
            <a:spLocks noGrp="1"/>
          </p:cNvSpPr>
          <p:nvPr>
            <p:ph type="subTitle" idx="1"/>
          </p:nvPr>
        </p:nvSpPr>
        <p:spPr>
          <a:xfrm>
            <a:off x="954360" y="3645024"/>
            <a:ext cx="6858000" cy="1655762"/>
          </a:xfrm>
        </p:spPr>
        <p:txBody>
          <a:bodyPr/>
          <a:lstStyle/>
          <a:p>
            <a:pPr algn="ctr" rtl="1"/>
            <a:r>
              <a:rPr lang="he-IL" dirty="0"/>
              <a:t>פותח על-ידי מיטל </a:t>
            </a:r>
            <a:r>
              <a:rPr lang="he-IL" dirty="0" err="1"/>
              <a:t>ליזרבום</a:t>
            </a:r>
            <a:r>
              <a:rPr lang="he-IL" dirty="0"/>
              <a:t>-ששון ומיכל </a:t>
            </a:r>
            <a:r>
              <a:rPr lang="he-IL" dirty="0" err="1"/>
              <a:t>ברונשטיין</a:t>
            </a:r>
            <a:r>
              <a:rPr lang="he-IL" dirty="0"/>
              <a:t>-טוחן</a:t>
            </a:r>
          </a:p>
          <a:p>
            <a:pPr algn="ctr" rtl="1"/>
            <a:r>
              <a:rPr lang="he-IL" dirty="0"/>
              <a:t>הפקולטה לחינוך למדע וטכנולוגיה, הטכניון</a:t>
            </a:r>
          </a:p>
          <a:p>
            <a:pPr algn="ctr" rtl="1"/>
            <a:r>
              <a:rPr lang="he-IL" dirty="0"/>
              <a:t>בהנחיית ד"ר אורית הרשקוביץ </a:t>
            </a:r>
            <a:r>
              <a:rPr lang="he-IL" dirty="0" err="1"/>
              <a:t>ופרופ</a:t>
            </a:r>
            <a:r>
              <a:rPr lang="he-IL" dirty="0"/>
              <a:t>. יהודית דורי</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685800" y="333375"/>
            <a:ext cx="7772400" cy="719138"/>
          </a:xfrm>
        </p:spPr>
        <p:txBody>
          <a:bodyPr>
            <a:normAutofit/>
          </a:bodyPr>
          <a:lstStyle/>
          <a:p>
            <a:r>
              <a:rPr lang="he-IL" sz="3600" b="1" u="sng" dirty="0">
                <a:solidFill>
                  <a:srgbClr val="0070C0"/>
                </a:solidFill>
                <a:cs typeface="+mn-cs"/>
              </a:rPr>
              <a:t>מבנה מקביל ואנטי מקביל במשטח </a:t>
            </a:r>
            <a:r>
              <a:rPr lang="en-US" sz="3600" b="1" u="sng" dirty="0">
                <a:solidFill>
                  <a:srgbClr val="0070C0"/>
                </a:solidFill>
                <a:cs typeface="+mn-cs"/>
              </a:rPr>
              <a:t>β</a:t>
            </a:r>
            <a:r>
              <a:rPr lang="he-IL" sz="3600" b="1" u="sng" dirty="0">
                <a:solidFill>
                  <a:srgbClr val="0070C0"/>
                </a:solidFill>
                <a:cs typeface="+mn-cs"/>
              </a:rPr>
              <a:t>  </a:t>
            </a:r>
          </a:p>
        </p:txBody>
      </p:sp>
      <p:sp>
        <p:nvSpPr>
          <p:cNvPr id="16387" name="Subtitle 2"/>
          <p:cNvSpPr>
            <a:spLocks noGrp="1"/>
          </p:cNvSpPr>
          <p:nvPr>
            <p:ph type="subTitle" idx="1"/>
          </p:nvPr>
        </p:nvSpPr>
        <p:spPr>
          <a:xfrm>
            <a:off x="1403350" y="1484313"/>
            <a:ext cx="6400800" cy="4154487"/>
          </a:xfrm>
        </p:spPr>
        <p:txBody>
          <a:bodyPr/>
          <a:lstStyle/>
          <a:p>
            <a:pPr algn="r"/>
            <a:r>
              <a:rPr lang="he-IL" sz="2500" b="1">
                <a:solidFill>
                  <a:schemeClr val="tx1"/>
                </a:solidFill>
              </a:rPr>
              <a:t>מבנה אנטי מקבילי                     מבנה מקבילי</a:t>
            </a:r>
          </a:p>
        </p:txBody>
      </p:sp>
      <p:pic>
        <p:nvPicPr>
          <p:cNvPr id="16388" name="Picture 3" descr="\\tsclient\Files\Hard Disk2\180px-Beta_sheet_bonding_antiparallel-color.svg.png" title="מבנה אנטי מקבילי"/>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525" y="2060575"/>
            <a:ext cx="1714500" cy="37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descr="\\tsclient\Files\Hard Disk2\180px-Beta_sheet_bonding_parallel-color.svg.png" title="מבנה מקבילי"/>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2275" y="1949450"/>
            <a:ext cx="171450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לבן 1"/>
          <p:cNvSpPr/>
          <p:nvPr/>
        </p:nvSpPr>
        <p:spPr>
          <a:xfrm>
            <a:off x="1619672" y="5972115"/>
            <a:ext cx="5904656" cy="246221"/>
          </a:xfrm>
          <a:prstGeom prst="rect">
            <a:avLst/>
          </a:prstGeom>
        </p:spPr>
        <p:txBody>
          <a:bodyPr wrap="square">
            <a:spAutoFit/>
          </a:bodyPr>
          <a:lstStyle/>
          <a:p>
            <a:r>
              <a:rPr lang="he-IL" sz="1000" b="1" dirty="0"/>
              <a:t>https://he.wikipedia.org/wiki/%D7%9E%D7%A9%D7%98%D7%97_%D7%91%D7%98%D7%90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00100" y="287757"/>
            <a:ext cx="7886700" cy="1325563"/>
          </a:xfrm>
        </p:spPr>
        <p:txBody>
          <a:bodyPr rtlCol="1">
            <a:normAutofit/>
          </a:bodyPr>
          <a:lstStyle/>
          <a:p>
            <a:pPr eaLnBrk="1" fontAlgn="auto" hangingPunct="1">
              <a:spcAft>
                <a:spcPts val="0"/>
              </a:spcAft>
              <a:defRPr/>
            </a:pPr>
            <a:r>
              <a:rPr lang="he-IL" sz="3600" b="1" u="sng" dirty="0">
                <a:solidFill>
                  <a:srgbClr val="0070C0"/>
                </a:solidFill>
                <a:cs typeface="+mn-cs"/>
              </a:rPr>
              <a:t>מבנה שלישוני</a:t>
            </a:r>
          </a:p>
        </p:txBody>
      </p:sp>
      <p:sp>
        <p:nvSpPr>
          <p:cNvPr id="3" name="מציין מיקום תוכן 2"/>
          <p:cNvSpPr>
            <a:spLocks noGrp="1"/>
          </p:cNvSpPr>
          <p:nvPr>
            <p:ph idx="1"/>
          </p:nvPr>
        </p:nvSpPr>
        <p:spPr>
          <a:xfrm>
            <a:off x="3779912" y="1340768"/>
            <a:ext cx="5184576" cy="5517232"/>
          </a:xfrm>
        </p:spPr>
        <p:txBody>
          <a:bodyPr rtlCol="1">
            <a:noAutofit/>
          </a:bodyPr>
          <a:lstStyle/>
          <a:p>
            <a:pPr marL="0" indent="0" eaLnBrk="1" fontAlgn="auto" hangingPunct="1">
              <a:spcAft>
                <a:spcPts val="0"/>
              </a:spcAft>
              <a:buFont typeface="Arial" panose="020B0604020202020204" pitchFamily="34" charset="0"/>
              <a:buNone/>
              <a:defRPr/>
            </a:pPr>
            <a:r>
              <a:rPr lang="he-IL" sz="2500" dirty="0">
                <a:solidFill>
                  <a:srgbClr val="0070C0"/>
                </a:solidFill>
              </a:rPr>
              <a:t>המבנה השלישוני מתאר את צורת הקיפול של המבנים השניוניים בחלבון. הוא מתקבל עי קשרים לא </a:t>
            </a:r>
            <a:r>
              <a:rPr lang="he-IL" sz="2500" dirty="0" err="1">
                <a:solidFill>
                  <a:srgbClr val="0070C0"/>
                </a:solidFill>
              </a:rPr>
              <a:t>קוולנטיים</a:t>
            </a:r>
            <a:r>
              <a:rPr lang="he-IL" sz="2500" dirty="0">
                <a:solidFill>
                  <a:srgbClr val="0070C0"/>
                </a:solidFill>
              </a:rPr>
              <a:t> (קשרי מימן, </a:t>
            </a:r>
            <a:r>
              <a:rPr lang="he-IL" sz="2500" dirty="0" err="1">
                <a:solidFill>
                  <a:srgbClr val="0070C0"/>
                </a:solidFill>
              </a:rPr>
              <a:t>ו.ד.ו</a:t>
            </a:r>
            <a:r>
              <a:rPr lang="he-IL" sz="2500" dirty="0">
                <a:solidFill>
                  <a:srgbClr val="0070C0"/>
                </a:solidFill>
              </a:rPr>
              <a:t>, </a:t>
            </a:r>
            <a:r>
              <a:rPr lang="he-IL" sz="2500" dirty="0" err="1">
                <a:solidFill>
                  <a:srgbClr val="0070C0"/>
                </a:solidFill>
              </a:rPr>
              <a:t>אינט</a:t>
            </a:r>
            <a:r>
              <a:rPr lang="en-US" sz="2500" dirty="0">
                <a:solidFill>
                  <a:srgbClr val="0070C0"/>
                </a:solidFill>
              </a:rPr>
              <a:t>'</a:t>
            </a:r>
            <a:r>
              <a:rPr lang="he-IL" sz="2500" dirty="0">
                <a:solidFill>
                  <a:srgbClr val="0070C0"/>
                </a:solidFill>
              </a:rPr>
              <a:t> הידרופוביות ויוניות) הנוצרים בין קבוצות צדדיות של חומצות אמיניות המרוחקות זו מזו ברצף הקווי. מבנה זה מיוצב גם ע"י קשרי דו- גופרית. </a:t>
            </a:r>
          </a:p>
          <a:p>
            <a:pPr marL="0" indent="0" eaLnBrk="1" fontAlgn="auto" hangingPunct="1">
              <a:spcAft>
                <a:spcPts val="0"/>
              </a:spcAft>
              <a:buFont typeface="Arial" panose="020B0604020202020204" pitchFamily="34" charset="0"/>
              <a:buNone/>
              <a:defRPr/>
            </a:pPr>
            <a:r>
              <a:rPr lang="he-IL" sz="2500" dirty="0">
                <a:solidFill>
                  <a:srgbClr val="0070C0"/>
                </a:solidFill>
              </a:rPr>
              <a:t>נפוצים שני סוגים עיקריים-</a:t>
            </a:r>
          </a:p>
          <a:p>
            <a:pPr marL="457200" indent="-457200" eaLnBrk="1" fontAlgn="auto" hangingPunct="1">
              <a:spcAft>
                <a:spcPts val="0"/>
              </a:spcAft>
              <a:buFont typeface="Arial" panose="020B0604020202020204" pitchFamily="34" charset="0"/>
              <a:buAutoNum type="arabicPeriod"/>
              <a:defRPr/>
            </a:pPr>
            <a:r>
              <a:rPr lang="he-IL" sz="2500" u="sng" dirty="0">
                <a:solidFill>
                  <a:srgbClr val="0070C0"/>
                </a:solidFill>
              </a:rPr>
              <a:t>המבנה הסיבי </a:t>
            </a:r>
            <a:r>
              <a:rPr lang="he-IL" sz="2500" dirty="0">
                <a:solidFill>
                  <a:srgbClr val="0070C0"/>
                </a:solidFill>
              </a:rPr>
              <a:t>(חלבוני המבנה)</a:t>
            </a:r>
          </a:p>
          <a:p>
            <a:pPr marL="457200" indent="-457200" eaLnBrk="1" fontAlgn="auto" hangingPunct="1">
              <a:spcAft>
                <a:spcPts val="0"/>
              </a:spcAft>
              <a:buFont typeface="Arial" panose="020B0604020202020204" pitchFamily="34" charset="0"/>
              <a:buAutoNum type="arabicPeriod"/>
              <a:defRPr/>
            </a:pPr>
            <a:r>
              <a:rPr lang="he-IL" sz="2500" u="sng" dirty="0">
                <a:solidFill>
                  <a:srgbClr val="0070C0"/>
                </a:solidFill>
              </a:rPr>
              <a:t>המבנה הכדורי </a:t>
            </a:r>
            <a:r>
              <a:rPr lang="he-IL" sz="2500" dirty="0">
                <a:solidFill>
                  <a:srgbClr val="0070C0"/>
                </a:solidFill>
              </a:rPr>
              <a:t>(חלבוני תפקוד)</a:t>
            </a:r>
          </a:p>
          <a:p>
            <a:pPr marL="0" indent="0" eaLnBrk="1" fontAlgn="auto" hangingPunct="1">
              <a:spcAft>
                <a:spcPts val="0"/>
              </a:spcAft>
              <a:buFont typeface="Arial" panose="020B0604020202020204" pitchFamily="34" charset="0"/>
              <a:buNone/>
              <a:defRPr/>
            </a:pPr>
            <a:r>
              <a:rPr lang="he-IL" sz="2500" dirty="0">
                <a:solidFill>
                  <a:srgbClr val="0070C0"/>
                </a:solidFill>
              </a:rPr>
              <a:t>פעילותו של חלבון בתא תלויה במבנהו השלישוני, מאפשר יצירת אתרי קישור מיוחדים על פני החלבון כמו אתר פעיל של אנזימים. </a:t>
            </a:r>
          </a:p>
        </p:txBody>
      </p:sp>
      <p:pic>
        <p:nvPicPr>
          <p:cNvPr id="17412" name="Picture 9" descr="תמונה:Lysozyme.png" title="מבנה שלישוני">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75" y="1551920"/>
            <a:ext cx="313213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7" descr="\\tsclient\Files\Hard Disk2\proteinstructure.jpg" title="מבנה שלישוני"/>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275" y="3802618"/>
            <a:ext cx="3116262"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מלבן 3"/>
          <p:cNvSpPr/>
          <p:nvPr/>
        </p:nvSpPr>
        <p:spPr>
          <a:xfrm>
            <a:off x="107504" y="6267172"/>
            <a:ext cx="4572000" cy="400110"/>
          </a:xfrm>
          <a:prstGeom prst="rect">
            <a:avLst/>
          </a:prstGeom>
        </p:spPr>
        <p:txBody>
          <a:bodyPr>
            <a:spAutoFit/>
          </a:bodyPr>
          <a:lstStyle/>
          <a:p>
            <a:r>
              <a:rPr lang="he-IL" sz="1000" dirty="0"/>
              <a:t>http://www.israelbody.org/%D7%97%D7%9C%D7%91%D7%95%D7%A0%D7%99%D7%9D---%D7%9E%D7%94-%D7%94%D7%9D-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e-IL" altLang="he-IL" sz="3200" b="1" u="sng" dirty="0">
                <a:solidFill>
                  <a:srgbClr val="0070C0"/>
                </a:solidFill>
              </a:rPr>
              <a:t>אינטראקציות הידרופוביות</a:t>
            </a:r>
            <a:br>
              <a:rPr lang="he-IL" altLang="he-IL" sz="3200" b="1" u="sng" dirty="0">
                <a:solidFill>
                  <a:srgbClr val="0070C0"/>
                </a:solidFill>
              </a:rPr>
            </a:br>
            <a:endParaRPr lang="en-US" dirty="0"/>
          </a:p>
        </p:txBody>
      </p:sp>
      <p:sp>
        <p:nvSpPr>
          <p:cNvPr id="4098" name="Rectangle 3"/>
          <p:cNvSpPr>
            <a:spLocks noGrp="1" noChangeArrowheads="1"/>
          </p:cNvSpPr>
          <p:nvPr>
            <p:ph idx="4294967295"/>
          </p:nvPr>
        </p:nvSpPr>
        <p:spPr>
          <a:xfrm>
            <a:off x="914400" y="1268413"/>
            <a:ext cx="8229600" cy="1798637"/>
          </a:xfrm>
        </p:spPr>
        <p:txBody>
          <a:bodyPr>
            <a:noAutofit/>
          </a:bodyPr>
          <a:lstStyle/>
          <a:p>
            <a:pPr marL="0" algn="just" eaLnBrk="1" hangingPunct="1">
              <a:lnSpc>
                <a:spcPct val="160000"/>
              </a:lnSpc>
              <a:spcBef>
                <a:spcPts val="0"/>
              </a:spcBef>
              <a:buFont typeface="Arial" panose="020B0604020202020204" pitchFamily="34" charset="0"/>
              <a:buNone/>
            </a:pPr>
            <a:r>
              <a:rPr lang="he-IL" altLang="he-IL" sz="2400" dirty="0">
                <a:solidFill>
                  <a:srgbClr val="0070C0"/>
                </a:solidFill>
              </a:rPr>
              <a:t>כוחות המבוססים על דחיה של מולקולות מים מאזורים הידרופוביים. בחלבונים, קבוצות צדדיות הידרופוביות של חומצות אמיניות בשרשרת </a:t>
            </a:r>
            <a:r>
              <a:rPr lang="he-IL" altLang="he-IL" sz="2400" dirty="0" err="1">
                <a:solidFill>
                  <a:srgbClr val="0070C0"/>
                </a:solidFill>
              </a:rPr>
              <a:t>הפוליפפטידית</a:t>
            </a:r>
            <a:r>
              <a:rPr lang="he-IL" altLang="he-IL" sz="2400" dirty="0">
                <a:solidFill>
                  <a:srgbClr val="0070C0"/>
                </a:solidFill>
              </a:rPr>
              <a:t>, נוטות להתרחק ממגע עם מולקולות המים הקוטביות ולהתמקם בתוך קפל פנימי שיוצר מעין "כיס" הידרופובי.   </a:t>
            </a:r>
          </a:p>
          <a:p>
            <a:pPr algn="just" eaLnBrk="1" hangingPunct="1">
              <a:lnSpc>
                <a:spcPct val="150000"/>
              </a:lnSpc>
              <a:buFont typeface="Arial" panose="020B0604020202020204" pitchFamily="34" charset="0"/>
              <a:buNone/>
            </a:pPr>
            <a:endParaRPr lang="he-IL" altLang="he-IL" sz="2400" dirty="0">
              <a:solidFill>
                <a:srgbClr val="0070C0"/>
              </a:solidFill>
            </a:endParaRPr>
          </a:p>
        </p:txBody>
      </p:sp>
      <p:grpSp>
        <p:nvGrpSpPr>
          <p:cNvPr id="3" name="Group 2" descr="הדגמה של משיכה בין חומצות אמיניות רחוגות ברצף"/>
          <p:cNvGrpSpPr/>
          <p:nvPr/>
        </p:nvGrpSpPr>
        <p:grpSpPr>
          <a:xfrm>
            <a:off x="1116013" y="4868863"/>
            <a:ext cx="4176712" cy="1871662"/>
            <a:chOff x="1116013" y="4868863"/>
            <a:chExt cx="4176712" cy="1871662"/>
          </a:xfrm>
        </p:grpSpPr>
        <p:sp>
          <p:nvSpPr>
            <p:cNvPr id="4099" name="Oval 4"/>
            <p:cNvSpPr>
              <a:spLocks noChangeArrowheads="1"/>
            </p:cNvSpPr>
            <p:nvPr/>
          </p:nvSpPr>
          <p:spPr bwMode="auto">
            <a:xfrm>
              <a:off x="1116013" y="5373688"/>
              <a:ext cx="576262" cy="287337"/>
            </a:xfrm>
            <a:prstGeom prst="ellipse">
              <a:avLst/>
            </a:prstGeom>
            <a:solidFill>
              <a:schemeClr val="accent1"/>
            </a:solidFill>
            <a:ln w="9525">
              <a:solidFill>
                <a:schemeClr val="tx1"/>
              </a:solidFill>
              <a:round/>
              <a:headEnd/>
              <a:tailEnd/>
            </a:ln>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a:t>1</a:t>
              </a:r>
              <a:endParaRPr lang="en-US" altLang="he-IL" sz="1800"/>
            </a:p>
          </p:txBody>
        </p:sp>
        <p:sp>
          <p:nvSpPr>
            <p:cNvPr id="4100" name="Oval 5"/>
            <p:cNvSpPr>
              <a:spLocks noChangeArrowheads="1"/>
            </p:cNvSpPr>
            <p:nvPr/>
          </p:nvSpPr>
          <p:spPr bwMode="auto">
            <a:xfrm>
              <a:off x="1331913" y="5589588"/>
              <a:ext cx="576262" cy="287337"/>
            </a:xfrm>
            <a:prstGeom prst="ellipse">
              <a:avLst/>
            </a:prstGeom>
            <a:solidFill>
              <a:schemeClr val="accent1"/>
            </a:solidFill>
            <a:ln w="9525">
              <a:solidFill>
                <a:schemeClr val="tx1"/>
              </a:solidFill>
              <a:round/>
              <a:headEnd/>
              <a:tailEnd/>
            </a:ln>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a:t>2</a:t>
              </a:r>
              <a:endParaRPr lang="en-US" altLang="he-IL" sz="1800"/>
            </a:p>
          </p:txBody>
        </p:sp>
        <p:sp>
          <p:nvSpPr>
            <p:cNvPr id="4101" name="Oval 6"/>
            <p:cNvSpPr>
              <a:spLocks noChangeArrowheads="1"/>
            </p:cNvSpPr>
            <p:nvPr/>
          </p:nvSpPr>
          <p:spPr bwMode="auto">
            <a:xfrm>
              <a:off x="1547813" y="5805488"/>
              <a:ext cx="576262" cy="287337"/>
            </a:xfrm>
            <a:prstGeom prst="ellipse">
              <a:avLst/>
            </a:prstGeom>
            <a:solidFill>
              <a:schemeClr val="accent1"/>
            </a:solidFill>
            <a:ln w="9525">
              <a:solidFill>
                <a:schemeClr val="tx1"/>
              </a:solidFill>
              <a:round/>
              <a:headEnd/>
              <a:tailEnd/>
            </a:ln>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a:t>3</a:t>
              </a:r>
              <a:endParaRPr lang="en-US" altLang="he-IL" sz="1800"/>
            </a:p>
          </p:txBody>
        </p:sp>
        <p:sp>
          <p:nvSpPr>
            <p:cNvPr id="4102" name="Oval 7"/>
            <p:cNvSpPr>
              <a:spLocks noChangeArrowheads="1"/>
            </p:cNvSpPr>
            <p:nvPr/>
          </p:nvSpPr>
          <p:spPr bwMode="auto">
            <a:xfrm>
              <a:off x="1763713" y="6021388"/>
              <a:ext cx="576262" cy="287337"/>
            </a:xfrm>
            <a:prstGeom prst="ellipse">
              <a:avLst/>
            </a:prstGeom>
            <a:solidFill>
              <a:schemeClr val="accent1"/>
            </a:solidFill>
            <a:ln w="9525">
              <a:solidFill>
                <a:schemeClr val="tx1"/>
              </a:solidFill>
              <a:round/>
              <a:headEnd/>
              <a:tailEnd/>
            </a:ln>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a:t>4</a:t>
              </a:r>
              <a:endParaRPr lang="en-US" altLang="he-IL" sz="1800"/>
            </a:p>
          </p:txBody>
        </p:sp>
        <p:sp>
          <p:nvSpPr>
            <p:cNvPr id="4103" name="Oval 8"/>
            <p:cNvSpPr>
              <a:spLocks noChangeArrowheads="1"/>
            </p:cNvSpPr>
            <p:nvPr/>
          </p:nvSpPr>
          <p:spPr bwMode="auto">
            <a:xfrm>
              <a:off x="1979613" y="6237288"/>
              <a:ext cx="576262" cy="287337"/>
            </a:xfrm>
            <a:prstGeom prst="ellipse">
              <a:avLst/>
            </a:prstGeom>
            <a:solidFill>
              <a:schemeClr val="accent1"/>
            </a:solidFill>
            <a:ln w="9525">
              <a:solidFill>
                <a:schemeClr val="tx1"/>
              </a:solidFill>
              <a:round/>
              <a:headEnd/>
              <a:tailEnd/>
            </a:ln>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a:t>5</a:t>
              </a:r>
              <a:endParaRPr lang="en-US" altLang="he-IL" sz="1800"/>
            </a:p>
          </p:txBody>
        </p:sp>
        <p:sp>
          <p:nvSpPr>
            <p:cNvPr id="4104" name="Oval 9"/>
            <p:cNvSpPr>
              <a:spLocks noChangeArrowheads="1"/>
            </p:cNvSpPr>
            <p:nvPr/>
          </p:nvSpPr>
          <p:spPr bwMode="auto">
            <a:xfrm>
              <a:off x="2555875" y="6237288"/>
              <a:ext cx="576263" cy="287337"/>
            </a:xfrm>
            <a:prstGeom prst="ellipse">
              <a:avLst/>
            </a:prstGeom>
            <a:solidFill>
              <a:schemeClr val="accent1"/>
            </a:solidFill>
            <a:ln w="9525">
              <a:solidFill>
                <a:schemeClr val="tx1"/>
              </a:solidFill>
              <a:round/>
              <a:headEnd/>
              <a:tailEnd/>
            </a:ln>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a:t>7</a:t>
              </a:r>
              <a:endParaRPr lang="en-US" altLang="he-IL" sz="1800"/>
            </a:p>
          </p:txBody>
        </p:sp>
        <p:sp>
          <p:nvSpPr>
            <p:cNvPr id="4105" name="Oval 10"/>
            <p:cNvSpPr>
              <a:spLocks noChangeArrowheads="1"/>
            </p:cNvSpPr>
            <p:nvPr/>
          </p:nvSpPr>
          <p:spPr bwMode="auto">
            <a:xfrm>
              <a:off x="2771775" y="5949950"/>
              <a:ext cx="576263" cy="287338"/>
            </a:xfrm>
            <a:prstGeom prst="ellipse">
              <a:avLst/>
            </a:prstGeom>
            <a:solidFill>
              <a:schemeClr val="accent1"/>
            </a:solidFill>
            <a:ln w="9525">
              <a:solidFill>
                <a:schemeClr val="tx1"/>
              </a:solidFill>
              <a:round/>
              <a:headEnd/>
              <a:tailEnd/>
            </a:ln>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a:t>8</a:t>
              </a:r>
              <a:endParaRPr lang="en-US" altLang="he-IL" sz="1800"/>
            </a:p>
          </p:txBody>
        </p:sp>
        <p:sp>
          <p:nvSpPr>
            <p:cNvPr id="4106" name="Oval 11"/>
            <p:cNvSpPr>
              <a:spLocks noChangeArrowheads="1"/>
            </p:cNvSpPr>
            <p:nvPr/>
          </p:nvSpPr>
          <p:spPr bwMode="auto">
            <a:xfrm>
              <a:off x="3132138" y="5661025"/>
              <a:ext cx="576262" cy="287338"/>
            </a:xfrm>
            <a:prstGeom prst="ellipse">
              <a:avLst/>
            </a:prstGeom>
            <a:solidFill>
              <a:schemeClr val="accent1"/>
            </a:solidFill>
            <a:ln w="9525">
              <a:solidFill>
                <a:schemeClr val="tx1"/>
              </a:solidFill>
              <a:round/>
              <a:headEnd/>
              <a:tailEnd/>
            </a:ln>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a:t>9</a:t>
              </a:r>
              <a:endParaRPr lang="en-US" altLang="he-IL" sz="1800"/>
            </a:p>
          </p:txBody>
        </p:sp>
        <p:sp>
          <p:nvSpPr>
            <p:cNvPr id="4107" name="Oval 12"/>
            <p:cNvSpPr>
              <a:spLocks noChangeArrowheads="1"/>
            </p:cNvSpPr>
            <p:nvPr/>
          </p:nvSpPr>
          <p:spPr bwMode="auto">
            <a:xfrm>
              <a:off x="3419475" y="5373688"/>
              <a:ext cx="576263" cy="287337"/>
            </a:xfrm>
            <a:prstGeom prst="ellipse">
              <a:avLst/>
            </a:prstGeom>
            <a:solidFill>
              <a:schemeClr val="accent1"/>
            </a:solidFill>
            <a:ln w="9525">
              <a:solidFill>
                <a:schemeClr val="tx1"/>
              </a:solidFill>
              <a:round/>
              <a:headEnd/>
              <a:tailEnd/>
            </a:ln>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a:t>10</a:t>
              </a:r>
              <a:endParaRPr lang="en-US" altLang="he-IL" sz="1800"/>
            </a:p>
          </p:txBody>
        </p:sp>
        <p:sp>
          <p:nvSpPr>
            <p:cNvPr id="4108" name="Oval 13"/>
            <p:cNvSpPr>
              <a:spLocks noChangeArrowheads="1"/>
            </p:cNvSpPr>
            <p:nvPr/>
          </p:nvSpPr>
          <p:spPr bwMode="auto">
            <a:xfrm>
              <a:off x="3779838" y="5157788"/>
              <a:ext cx="576262" cy="214312"/>
            </a:xfrm>
            <a:prstGeom prst="ellipse">
              <a:avLst/>
            </a:prstGeom>
            <a:solidFill>
              <a:schemeClr val="accent1"/>
            </a:solidFill>
            <a:ln w="9525">
              <a:solidFill>
                <a:schemeClr val="tx1"/>
              </a:solidFill>
              <a:round/>
              <a:headEnd/>
              <a:tailEnd/>
            </a:ln>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a:t>11</a:t>
              </a:r>
              <a:endParaRPr lang="en-US" altLang="he-IL" sz="1800"/>
            </a:p>
          </p:txBody>
        </p:sp>
        <p:sp>
          <p:nvSpPr>
            <p:cNvPr id="4109" name="Oval 14"/>
            <p:cNvSpPr>
              <a:spLocks noChangeArrowheads="1"/>
            </p:cNvSpPr>
            <p:nvPr/>
          </p:nvSpPr>
          <p:spPr bwMode="auto">
            <a:xfrm>
              <a:off x="2195513" y="6453188"/>
              <a:ext cx="576262" cy="287337"/>
            </a:xfrm>
            <a:prstGeom prst="ellipse">
              <a:avLst/>
            </a:prstGeom>
            <a:solidFill>
              <a:schemeClr val="accent1"/>
            </a:solidFill>
            <a:ln w="9525">
              <a:solidFill>
                <a:schemeClr val="tx1"/>
              </a:solidFill>
              <a:round/>
              <a:headEnd/>
              <a:tailEnd/>
            </a:ln>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a:t>6</a:t>
              </a:r>
              <a:endParaRPr lang="en-US" altLang="he-IL" sz="1800"/>
            </a:p>
          </p:txBody>
        </p:sp>
        <p:sp>
          <p:nvSpPr>
            <p:cNvPr id="4110" name="Oval 15"/>
            <p:cNvSpPr>
              <a:spLocks noChangeArrowheads="1"/>
            </p:cNvSpPr>
            <p:nvPr/>
          </p:nvSpPr>
          <p:spPr bwMode="auto">
            <a:xfrm>
              <a:off x="4067175" y="4868863"/>
              <a:ext cx="576263" cy="287337"/>
            </a:xfrm>
            <a:prstGeom prst="ellipse">
              <a:avLst/>
            </a:prstGeom>
            <a:solidFill>
              <a:schemeClr val="accent1"/>
            </a:solidFill>
            <a:ln w="9525">
              <a:solidFill>
                <a:schemeClr val="tx1"/>
              </a:solidFill>
              <a:round/>
              <a:headEnd/>
              <a:tailEnd/>
            </a:ln>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a:t>12</a:t>
              </a:r>
              <a:endParaRPr lang="en-US" altLang="he-IL" sz="1800"/>
            </a:p>
          </p:txBody>
        </p:sp>
        <p:sp>
          <p:nvSpPr>
            <p:cNvPr id="4111" name="Oval 16"/>
            <p:cNvSpPr>
              <a:spLocks noChangeArrowheads="1"/>
            </p:cNvSpPr>
            <p:nvPr/>
          </p:nvSpPr>
          <p:spPr bwMode="auto">
            <a:xfrm>
              <a:off x="4500563" y="5013325"/>
              <a:ext cx="576262" cy="287338"/>
            </a:xfrm>
            <a:prstGeom prst="ellipse">
              <a:avLst/>
            </a:prstGeom>
            <a:solidFill>
              <a:schemeClr val="accent1"/>
            </a:solidFill>
            <a:ln w="9525">
              <a:solidFill>
                <a:schemeClr val="tx1"/>
              </a:solidFill>
              <a:round/>
              <a:headEnd/>
              <a:tailEnd/>
            </a:ln>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a:t>13</a:t>
              </a:r>
              <a:endParaRPr lang="en-US" altLang="he-IL" sz="1800"/>
            </a:p>
          </p:txBody>
        </p:sp>
        <p:sp>
          <p:nvSpPr>
            <p:cNvPr id="4112" name="Oval 17"/>
            <p:cNvSpPr>
              <a:spLocks noChangeArrowheads="1"/>
            </p:cNvSpPr>
            <p:nvPr/>
          </p:nvSpPr>
          <p:spPr bwMode="auto">
            <a:xfrm>
              <a:off x="4716463" y="5300663"/>
              <a:ext cx="576262" cy="287337"/>
            </a:xfrm>
            <a:prstGeom prst="ellipse">
              <a:avLst/>
            </a:prstGeom>
            <a:solidFill>
              <a:schemeClr val="accent1"/>
            </a:solidFill>
            <a:ln w="9525">
              <a:solidFill>
                <a:schemeClr val="tx1"/>
              </a:solidFill>
              <a:round/>
              <a:headEnd/>
              <a:tailEnd/>
            </a:ln>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a:t>14</a:t>
              </a:r>
              <a:endParaRPr lang="en-US" altLang="he-IL" sz="1800"/>
            </a:p>
          </p:txBody>
        </p:sp>
        <p:sp>
          <p:nvSpPr>
            <p:cNvPr id="4113" name="Oval 18"/>
            <p:cNvSpPr>
              <a:spLocks noChangeArrowheads="1"/>
            </p:cNvSpPr>
            <p:nvPr/>
          </p:nvSpPr>
          <p:spPr bwMode="auto">
            <a:xfrm>
              <a:off x="4356100" y="5516563"/>
              <a:ext cx="576263" cy="287337"/>
            </a:xfrm>
            <a:prstGeom prst="ellipse">
              <a:avLst/>
            </a:prstGeom>
            <a:solidFill>
              <a:schemeClr val="accent1"/>
            </a:solidFill>
            <a:ln w="9525">
              <a:solidFill>
                <a:schemeClr val="tx1"/>
              </a:solidFill>
              <a:round/>
              <a:headEnd/>
              <a:tailEnd/>
            </a:ln>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a:t>15</a:t>
              </a:r>
              <a:endParaRPr lang="en-US" altLang="he-IL" sz="1800"/>
            </a:p>
          </p:txBody>
        </p:sp>
        <p:sp>
          <p:nvSpPr>
            <p:cNvPr id="4114" name="Oval 19"/>
            <p:cNvSpPr>
              <a:spLocks noChangeArrowheads="1"/>
            </p:cNvSpPr>
            <p:nvPr/>
          </p:nvSpPr>
          <p:spPr bwMode="auto">
            <a:xfrm>
              <a:off x="4067175" y="6092825"/>
              <a:ext cx="576263" cy="287338"/>
            </a:xfrm>
            <a:prstGeom prst="ellipse">
              <a:avLst/>
            </a:prstGeom>
            <a:solidFill>
              <a:schemeClr val="accent1"/>
            </a:solidFill>
            <a:ln w="9525">
              <a:solidFill>
                <a:schemeClr val="tx1"/>
              </a:solidFill>
              <a:round/>
              <a:headEnd/>
              <a:tailEnd/>
            </a:ln>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a:t>18</a:t>
              </a:r>
              <a:endParaRPr lang="en-US" altLang="he-IL" sz="1800"/>
            </a:p>
          </p:txBody>
        </p:sp>
        <p:sp>
          <p:nvSpPr>
            <p:cNvPr id="4115" name="Oval 20"/>
            <p:cNvSpPr>
              <a:spLocks noChangeArrowheads="1"/>
            </p:cNvSpPr>
            <p:nvPr/>
          </p:nvSpPr>
          <p:spPr bwMode="auto">
            <a:xfrm>
              <a:off x="3563938" y="5876925"/>
              <a:ext cx="576262" cy="287338"/>
            </a:xfrm>
            <a:prstGeom prst="ellipse">
              <a:avLst/>
            </a:prstGeom>
            <a:solidFill>
              <a:schemeClr val="accent1"/>
            </a:solidFill>
            <a:ln w="9525">
              <a:solidFill>
                <a:schemeClr val="tx1"/>
              </a:solidFill>
              <a:round/>
              <a:headEnd/>
              <a:tailEnd/>
            </a:ln>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dirty="0"/>
                <a:t>17</a:t>
              </a:r>
              <a:endParaRPr lang="en-US" altLang="he-IL" sz="1800" dirty="0"/>
            </a:p>
          </p:txBody>
        </p:sp>
        <p:sp>
          <p:nvSpPr>
            <p:cNvPr id="4116" name="Oval 21"/>
            <p:cNvSpPr>
              <a:spLocks noChangeArrowheads="1"/>
            </p:cNvSpPr>
            <p:nvPr/>
          </p:nvSpPr>
          <p:spPr bwMode="auto">
            <a:xfrm>
              <a:off x="3995738" y="5661025"/>
              <a:ext cx="576262" cy="287338"/>
            </a:xfrm>
            <a:prstGeom prst="ellipse">
              <a:avLst/>
            </a:prstGeom>
            <a:solidFill>
              <a:schemeClr val="accent1"/>
            </a:solidFill>
            <a:ln w="9525">
              <a:solidFill>
                <a:schemeClr val="tx1"/>
              </a:solidFill>
              <a:round/>
              <a:headEnd/>
              <a:tailEnd/>
            </a:ln>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a:t>;16</a:t>
              </a:r>
              <a:endParaRPr lang="en-US" altLang="he-IL" sz="1800"/>
            </a:p>
          </p:txBody>
        </p:sp>
        <p:sp>
          <p:nvSpPr>
            <p:cNvPr id="4117" name="Line 22"/>
            <p:cNvSpPr>
              <a:spLocks noChangeShapeType="1"/>
            </p:cNvSpPr>
            <p:nvPr/>
          </p:nvSpPr>
          <p:spPr bwMode="auto">
            <a:xfrm flipV="1">
              <a:off x="2124075" y="5805488"/>
              <a:ext cx="863600" cy="714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he-IL"/>
            </a:p>
          </p:txBody>
        </p:sp>
      </p:grpSp>
      <p:sp>
        <p:nvSpPr>
          <p:cNvPr id="19479" name="AutoShape 23"/>
          <p:cNvSpPr>
            <a:spLocks/>
          </p:cNvSpPr>
          <p:nvPr/>
        </p:nvSpPr>
        <p:spPr bwMode="auto">
          <a:xfrm>
            <a:off x="468313" y="3716338"/>
            <a:ext cx="1290637" cy="1081087"/>
          </a:xfrm>
          <a:prstGeom prst="accentCallout3">
            <a:avLst>
              <a:gd name="adj1" fmla="val 10574"/>
              <a:gd name="adj2" fmla="val 105903"/>
              <a:gd name="adj3" fmla="val 9503"/>
              <a:gd name="adj4" fmla="val 156605"/>
              <a:gd name="adj5" fmla="val 100693"/>
              <a:gd name="adj6" fmla="val 159296"/>
              <a:gd name="adj7" fmla="val 193245"/>
              <a:gd name="adj8" fmla="val 161745"/>
            </a:avLst>
          </a:prstGeom>
          <a:solidFill>
            <a:schemeClr val="accent1">
              <a:lumMod val="20000"/>
              <a:lumOff val="80000"/>
            </a:schemeClr>
          </a:solidFill>
          <a:ln w="9525">
            <a:solidFill>
              <a:schemeClr val="tx1"/>
            </a:solidFill>
            <a:miter lim="800000"/>
            <a:headEnd/>
            <a:tailEnd/>
          </a:ln>
          <a:effectLst/>
        </p:spPr>
        <p:txBody>
          <a:bodyPr/>
          <a:lstStyle/>
          <a:p>
            <a:pPr algn="r" rtl="1" eaLnBrk="1" fontAlgn="auto" hangingPunct="1">
              <a:spcBef>
                <a:spcPts val="0"/>
              </a:spcBef>
              <a:spcAft>
                <a:spcPts val="0"/>
              </a:spcAft>
              <a:defRPr/>
            </a:pPr>
            <a:r>
              <a:rPr lang="he-IL" b="1" dirty="0">
                <a:solidFill>
                  <a:schemeClr val="accent1">
                    <a:lumMod val="50000"/>
                  </a:schemeClr>
                </a:solidFill>
                <a:latin typeface="+mn-lt"/>
                <a:cs typeface="+mn-cs"/>
              </a:rPr>
              <a:t>דחייה בין חומצות אמיניות  3 ו-9 </a:t>
            </a:r>
            <a:endParaRPr lang="en-US" b="1" dirty="0">
              <a:solidFill>
                <a:schemeClr val="accent1">
                  <a:lumMod val="50000"/>
                </a:schemeClr>
              </a:solidFill>
              <a:latin typeface="+mn-lt"/>
              <a:cs typeface="+mn-cs"/>
            </a:endParaRPr>
          </a:p>
        </p:txBody>
      </p:sp>
      <p:sp>
        <p:nvSpPr>
          <p:cNvPr id="19481" name="AutoShape 25"/>
          <p:cNvSpPr>
            <a:spLocks/>
          </p:cNvSpPr>
          <p:nvPr/>
        </p:nvSpPr>
        <p:spPr bwMode="auto">
          <a:xfrm>
            <a:off x="6659563" y="4508500"/>
            <a:ext cx="1724025" cy="1081088"/>
          </a:xfrm>
          <a:prstGeom prst="accentBorderCallout1">
            <a:avLst>
              <a:gd name="adj1" fmla="val 10574"/>
              <a:gd name="adj2" fmla="val -4421"/>
              <a:gd name="adj3" fmla="val 119972"/>
              <a:gd name="adj4" fmla="val -163167"/>
            </a:avLst>
          </a:prstGeom>
          <a:solidFill>
            <a:schemeClr val="accent1">
              <a:lumMod val="20000"/>
              <a:lumOff val="80000"/>
            </a:schemeClr>
          </a:solidFill>
          <a:ln w="9525">
            <a:solidFill>
              <a:schemeClr val="tx1"/>
            </a:solidFill>
            <a:miter lim="800000"/>
            <a:headEnd/>
            <a:tailEnd/>
          </a:ln>
          <a:effectLst/>
        </p:spPr>
        <p:txBody>
          <a:bodyPr/>
          <a:lstStyle/>
          <a:p>
            <a:pPr algn="r" rtl="1" eaLnBrk="1" fontAlgn="auto" hangingPunct="1">
              <a:spcBef>
                <a:spcPts val="0"/>
              </a:spcBef>
              <a:spcAft>
                <a:spcPts val="0"/>
              </a:spcAft>
              <a:defRPr/>
            </a:pPr>
            <a:r>
              <a:rPr lang="he-IL" b="1" dirty="0">
                <a:solidFill>
                  <a:schemeClr val="accent1">
                    <a:lumMod val="50000"/>
                  </a:schemeClr>
                </a:solidFill>
                <a:latin typeface="+mn-lt"/>
                <a:cs typeface="+mn-cs"/>
              </a:rPr>
              <a:t>משיכה בין חומצות אמיניות 9 – ו17 </a:t>
            </a:r>
            <a:endParaRPr lang="en-US" b="1" dirty="0">
              <a:solidFill>
                <a:schemeClr val="accent1">
                  <a:lumMod val="50000"/>
                </a:schemeClr>
              </a:solidFill>
              <a:latin typeface="+mn-lt"/>
              <a:cs typeface="+mn-cs"/>
            </a:endParaRPr>
          </a:p>
        </p:txBody>
      </p:sp>
      <p:sp>
        <p:nvSpPr>
          <p:cNvPr id="2" name="מלבן 1"/>
          <p:cNvSpPr/>
          <p:nvPr/>
        </p:nvSpPr>
        <p:spPr>
          <a:xfrm>
            <a:off x="5004594" y="6401514"/>
            <a:ext cx="2771913" cy="246221"/>
          </a:xfrm>
          <a:prstGeom prst="rect">
            <a:avLst/>
          </a:prstGeom>
        </p:spPr>
        <p:txBody>
          <a:bodyPr wrap="none">
            <a:spAutoFit/>
          </a:bodyPr>
          <a:lstStyle/>
          <a:p>
            <a:r>
              <a:rPr lang="he-IL" sz="1000" b="1" dirty="0"/>
              <a:t>http://www.slideserve.com/embed/6963173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p:cNvSpPr>
            <a:spLocks noGrp="1"/>
          </p:cNvSpPr>
          <p:nvPr>
            <p:ph type="title"/>
          </p:nvPr>
        </p:nvSpPr>
        <p:spPr/>
        <p:txBody>
          <a:bodyPr>
            <a:normAutofit/>
          </a:bodyPr>
          <a:lstStyle/>
          <a:p>
            <a:pPr marL="171450" indent="-171450" algn="ctr">
              <a:spcBef>
                <a:spcPts val="750"/>
              </a:spcBef>
            </a:pPr>
            <a:r>
              <a:rPr lang="he-IL" altLang="he-IL" sz="3600" b="1" u="sng" dirty="0">
                <a:solidFill>
                  <a:srgbClr val="0070C0"/>
                </a:solidFill>
                <a:cs typeface="+mn-cs"/>
              </a:rPr>
              <a:t>אינטראקציות יוניות</a:t>
            </a:r>
          </a:p>
        </p:txBody>
      </p:sp>
      <p:sp>
        <p:nvSpPr>
          <p:cNvPr id="6147" name="מציין מיקום תוכן 4"/>
          <p:cNvSpPr>
            <a:spLocks noGrp="1"/>
          </p:cNvSpPr>
          <p:nvPr>
            <p:ph idx="1"/>
          </p:nvPr>
        </p:nvSpPr>
        <p:spPr>
          <a:xfrm>
            <a:off x="467544" y="1690689"/>
            <a:ext cx="7886700" cy="4351338"/>
          </a:xfrm>
        </p:spPr>
        <p:txBody>
          <a:bodyPr>
            <a:normAutofit/>
          </a:bodyPr>
          <a:lstStyle/>
          <a:p>
            <a:pPr marL="0" indent="0">
              <a:buNone/>
            </a:pPr>
            <a:r>
              <a:rPr lang="he-IL" altLang="he-IL" sz="2500" dirty="0">
                <a:solidFill>
                  <a:srgbClr val="0070C0"/>
                </a:solidFill>
              </a:rPr>
              <a:t>כוחות המשיכה בין יונים בעלי מטען מנוגד. בחלבונים, קבוצות צדדיות של חומצות אמיניות הטעונות במטענים חיובים תימשכנה לקבוצות הטעונות במטען שלילי. לעומת זאת, קבוצות צדדיות בעלות מטענים זהי דוחות האחת את השנייה-   </a:t>
            </a:r>
          </a:p>
        </p:txBody>
      </p:sp>
      <p:pic>
        <p:nvPicPr>
          <p:cNvPr id="6148" name="מציין מיקום תוכן 3" descr="קשר בין שרשרות פפטידיות"/>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3404746"/>
            <a:ext cx="6044192" cy="252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לבן 1"/>
          <p:cNvSpPr/>
          <p:nvPr/>
        </p:nvSpPr>
        <p:spPr>
          <a:xfrm>
            <a:off x="2699793" y="6171020"/>
            <a:ext cx="3294106" cy="246221"/>
          </a:xfrm>
          <a:prstGeom prst="rect">
            <a:avLst/>
          </a:prstGeom>
        </p:spPr>
        <p:txBody>
          <a:bodyPr wrap="square">
            <a:spAutoFit/>
          </a:bodyPr>
          <a:lstStyle/>
          <a:p>
            <a:r>
              <a:rPr lang="he-IL" sz="1000" b="1" dirty="0"/>
              <a:t>http://www.slideserve.com/embed/6963173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כותרת 1"/>
          <p:cNvSpPr>
            <a:spLocks noGrp="1"/>
          </p:cNvSpPr>
          <p:nvPr>
            <p:ph type="title"/>
          </p:nvPr>
        </p:nvSpPr>
        <p:spPr>
          <a:xfrm>
            <a:off x="628650" y="116632"/>
            <a:ext cx="7886700" cy="1325563"/>
          </a:xfrm>
        </p:spPr>
        <p:txBody>
          <a:bodyPr>
            <a:normAutofit/>
          </a:bodyPr>
          <a:lstStyle/>
          <a:p>
            <a:pPr marL="171450" indent="-171450" algn="ctr">
              <a:spcBef>
                <a:spcPts val="750"/>
              </a:spcBef>
            </a:pPr>
            <a:r>
              <a:rPr lang="he-IL" altLang="he-IL" sz="3600" b="1" u="sng" dirty="0">
                <a:solidFill>
                  <a:srgbClr val="0070C0"/>
                </a:solidFill>
                <a:cs typeface="+mn-cs"/>
              </a:rPr>
              <a:t>קשרי </a:t>
            </a:r>
            <a:r>
              <a:rPr lang="he-IL" altLang="he-IL" sz="3600" b="1" u="sng" dirty="0" err="1">
                <a:solidFill>
                  <a:srgbClr val="0070C0"/>
                </a:solidFill>
                <a:cs typeface="+mn-cs"/>
              </a:rPr>
              <a:t>ון</a:t>
            </a:r>
            <a:r>
              <a:rPr lang="he-IL" altLang="he-IL" sz="3600" b="1" u="sng" dirty="0">
                <a:solidFill>
                  <a:srgbClr val="0070C0"/>
                </a:solidFill>
                <a:cs typeface="+mn-cs"/>
              </a:rPr>
              <a:t>- דר- ולס</a:t>
            </a:r>
          </a:p>
        </p:txBody>
      </p:sp>
      <p:sp>
        <p:nvSpPr>
          <p:cNvPr id="8195" name="מציין מיקום תוכן 2"/>
          <p:cNvSpPr>
            <a:spLocks noGrp="1"/>
          </p:cNvSpPr>
          <p:nvPr>
            <p:ph idx="1"/>
          </p:nvPr>
        </p:nvSpPr>
        <p:spPr>
          <a:xfrm>
            <a:off x="457200" y="1196975"/>
            <a:ext cx="8229600" cy="5545138"/>
          </a:xfrm>
        </p:spPr>
        <p:txBody>
          <a:bodyPr>
            <a:normAutofit/>
          </a:bodyPr>
          <a:lstStyle/>
          <a:p>
            <a:pPr marL="0" indent="0">
              <a:buFont typeface="Arial" panose="020B0604020202020204" pitchFamily="34" charset="0"/>
              <a:buNone/>
            </a:pPr>
            <a:r>
              <a:rPr lang="he-IL" altLang="he-IL" sz="2500" dirty="0">
                <a:solidFill>
                  <a:srgbClr val="0070C0"/>
                </a:solidFill>
              </a:rPr>
              <a:t>כוחות משיכה אלקטרו- סטטיים המתהווים כתוצאה ממשיכה בין שתי מולקולות בעלות קטבים רגעיים מנוגדים(דו קוטב). כוחות אלו חלשים למדי והם מתחזקים ככל שמסתן של המולקולות עולה, ככל שהן קרובות זו לזו, וככל ששטח הפנים גדל. בחלבונים, קשרי ודו נוצרים בין הקבוצות הצדדיות ההידרופוביות.  </a:t>
            </a:r>
          </a:p>
        </p:txBody>
      </p:sp>
      <p:pic>
        <p:nvPicPr>
          <p:cNvPr id="8196" name="תמונה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3288" y="3429000"/>
            <a:ext cx="4797425"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לבן 1">
            <a:extLst>
              <a:ext uri="{C183D7F6-B498-43B3-948B-1728B52AA6E4}">
                <adec:decorative xmlns:adec="http://schemas.microsoft.com/office/drawing/2017/decorative" val="1"/>
              </a:ext>
            </a:extLst>
          </p:cNvPr>
          <p:cNvSpPr/>
          <p:nvPr/>
        </p:nvSpPr>
        <p:spPr>
          <a:xfrm>
            <a:off x="6970713" y="5661248"/>
            <a:ext cx="1817305" cy="861774"/>
          </a:xfrm>
          <a:prstGeom prst="rect">
            <a:avLst/>
          </a:prstGeom>
        </p:spPr>
        <p:txBody>
          <a:bodyPr wrap="square">
            <a:spAutoFit/>
          </a:bodyPr>
          <a:lstStyle/>
          <a:p>
            <a:r>
              <a:rPr lang="he-IL" sz="1000" b="1" dirty="0"/>
              <a:t>http://c3.ort.org.il/Apps/WW/page.aspx?ws=85604aa7-b046-4057-b84b-e65f227f31b3&amp;page=c443495b-ced7-4c38-8856-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e-IL" sz="3200" b="1" u="sng" dirty="0">
                <a:solidFill>
                  <a:srgbClr val="0070C0"/>
                </a:solidFill>
              </a:rPr>
              <a:t>קשר די סולפידי – יצירת מבנה שלישוני יציב </a:t>
            </a:r>
            <a:br>
              <a:rPr lang="en-US" sz="3200" b="1" u="sng" dirty="0">
                <a:solidFill>
                  <a:srgbClr val="0070C0"/>
                </a:solidFill>
              </a:rPr>
            </a:br>
            <a:endParaRPr lang="en-US" dirty="0"/>
          </a:p>
        </p:txBody>
      </p:sp>
      <p:pic>
        <p:nvPicPr>
          <p:cNvPr id="19458"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duotone>
              <a:schemeClr val="accent1">
                <a:shade val="45000"/>
                <a:satMod val="135000"/>
              </a:schemeClr>
              <a:prstClr val="white"/>
            </a:duotone>
          </a:blip>
          <a:srcRect t="17451" r="5900" b="17451"/>
          <a:stretch/>
        </p:blipFill>
        <p:spPr bwMode="auto">
          <a:xfrm>
            <a:off x="30609" y="1268760"/>
            <a:ext cx="8604448" cy="4464496"/>
          </a:xfrm>
          <a:prstGeom prst="rect">
            <a:avLst/>
          </a:prstGeom>
          <a:noFill/>
          <a:ln w="9525">
            <a:noFill/>
            <a:miter lim="800000"/>
            <a:headEnd/>
            <a:tailEnd/>
          </a:ln>
        </p:spPr>
      </p:pic>
      <p:sp>
        <p:nvSpPr>
          <p:cNvPr id="23556" name="Rectangle 4">
            <a:extLst>
              <a:ext uri="{C183D7F6-B498-43B3-948B-1728B52AA6E4}">
                <adec:decorative xmlns:adec="http://schemas.microsoft.com/office/drawing/2017/decorative" val="1"/>
              </a:ext>
            </a:extLst>
          </p:cNvPr>
          <p:cNvSpPr>
            <a:spLocks noChangeArrowheads="1"/>
          </p:cNvSpPr>
          <p:nvPr/>
        </p:nvSpPr>
        <p:spPr bwMode="auto">
          <a:xfrm>
            <a:off x="7537648" y="3234308"/>
            <a:ext cx="10668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he-IL" altLang="he-IL" sz="1800"/>
          </a:p>
        </p:txBody>
      </p:sp>
      <p:sp>
        <p:nvSpPr>
          <p:cNvPr id="2" name="מלבן 1">
            <a:extLst>
              <a:ext uri="{C183D7F6-B498-43B3-948B-1728B52AA6E4}">
                <adec:decorative xmlns:adec="http://schemas.microsoft.com/office/drawing/2017/decorative" val="1"/>
              </a:ext>
            </a:extLst>
          </p:cNvPr>
          <p:cNvSpPr/>
          <p:nvPr/>
        </p:nvSpPr>
        <p:spPr>
          <a:xfrm>
            <a:off x="2123728" y="5755709"/>
            <a:ext cx="4572000" cy="246221"/>
          </a:xfrm>
          <a:prstGeom prst="rect">
            <a:avLst/>
          </a:prstGeom>
        </p:spPr>
        <p:txBody>
          <a:bodyPr>
            <a:spAutoFit/>
          </a:bodyPr>
          <a:lstStyle/>
          <a:p>
            <a:r>
              <a:rPr lang="he-IL" sz="1000" b="1" dirty="0"/>
              <a:t>http://www.slideserve.com/embed/6963173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כותרת 1"/>
          <p:cNvSpPr>
            <a:spLocks noGrp="1"/>
          </p:cNvSpPr>
          <p:nvPr>
            <p:ph type="ctrTitle"/>
          </p:nvPr>
        </p:nvSpPr>
        <p:spPr>
          <a:xfrm>
            <a:off x="827088" y="0"/>
            <a:ext cx="7772400" cy="1470025"/>
          </a:xfrm>
        </p:spPr>
        <p:txBody>
          <a:bodyPr>
            <a:normAutofit/>
          </a:bodyPr>
          <a:lstStyle/>
          <a:p>
            <a:pPr eaLnBrk="1" hangingPunct="1"/>
            <a:r>
              <a:rPr lang="he-IL" altLang="he-IL" sz="3600" b="1" u="sng" dirty="0">
                <a:solidFill>
                  <a:srgbClr val="0070C0"/>
                </a:solidFill>
                <a:cs typeface="+mn-cs"/>
              </a:rPr>
              <a:t>חלבונים סיביים </a:t>
            </a:r>
          </a:p>
        </p:txBody>
      </p:sp>
      <p:sp>
        <p:nvSpPr>
          <p:cNvPr id="19459" name="כותרת משנה 2"/>
          <p:cNvSpPr>
            <a:spLocks noGrp="1"/>
          </p:cNvSpPr>
          <p:nvPr>
            <p:ph type="subTitle" idx="1"/>
          </p:nvPr>
        </p:nvSpPr>
        <p:spPr>
          <a:xfrm>
            <a:off x="395288" y="1773238"/>
            <a:ext cx="8280400" cy="4968130"/>
          </a:xfrm>
        </p:spPr>
        <p:txBody>
          <a:bodyPr>
            <a:normAutofit/>
          </a:bodyPr>
          <a:lstStyle/>
          <a:p>
            <a:pPr algn="r" eaLnBrk="1" hangingPunct="1"/>
            <a:r>
              <a:rPr lang="he-IL" sz="2500" dirty="0">
                <a:solidFill>
                  <a:srgbClr val="0070C0"/>
                </a:solidFill>
              </a:rPr>
              <a:t>חלבונים בעלי מבנה מרחבי מורכב, כוללים מקטעים של מבנים שניוניים רגילים כגון סלילי </a:t>
            </a:r>
            <a:r>
              <a:rPr lang="en-US" sz="2500" dirty="0">
                <a:solidFill>
                  <a:srgbClr val="0070C0"/>
                </a:solidFill>
              </a:rPr>
              <a:t>α</a:t>
            </a:r>
            <a:r>
              <a:rPr lang="he-IL" sz="2500" dirty="0">
                <a:solidFill>
                  <a:srgbClr val="0070C0"/>
                </a:solidFill>
              </a:rPr>
              <a:t> ומשטחי </a:t>
            </a:r>
            <a:r>
              <a:rPr lang="en-US" sz="2500" dirty="0">
                <a:solidFill>
                  <a:srgbClr val="0070C0"/>
                </a:solidFill>
              </a:rPr>
              <a:t>β</a:t>
            </a:r>
            <a:r>
              <a:rPr lang="he-IL" sz="2500" dirty="0">
                <a:solidFill>
                  <a:srgbClr val="0070C0"/>
                </a:solidFill>
              </a:rPr>
              <a:t> המחוברים יחדיו עי שרשראות </a:t>
            </a:r>
            <a:r>
              <a:rPr lang="he-IL" sz="2500" dirty="0" err="1">
                <a:solidFill>
                  <a:srgbClr val="0070C0"/>
                </a:solidFill>
              </a:rPr>
              <a:t>פוליפפטידיות</a:t>
            </a:r>
            <a:r>
              <a:rPr lang="he-IL" sz="2500" dirty="0">
                <a:solidFill>
                  <a:srgbClr val="0070C0"/>
                </a:solidFill>
              </a:rPr>
              <a:t> המשנות כיוונים באופן פתאומי. </a:t>
            </a:r>
          </a:p>
          <a:p>
            <a:pPr algn="r" eaLnBrk="1" hangingPunct="1"/>
            <a:endParaRPr lang="he-IL" sz="2500" dirty="0">
              <a:solidFill>
                <a:srgbClr val="0070C0"/>
              </a:solidFill>
            </a:endParaRPr>
          </a:p>
          <a:p>
            <a:pPr algn="r" eaLnBrk="1" hangingPunct="1"/>
            <a:r>
              <a:rPr lang="he-IL" sz="2500" dirty="0">
                <a:solidFill>
                  <a:srgbClr val="0070C0"/>
                </a:solidFill>
              </a:rPr>
              <a:t>אינם מסיסים במים.</a:t>
            </a:r>
          </a:p>
          <a:p>
            <a:pPr algn="r" eaLnBrk="1" hangingPunct="1"/>
            <a:r>
              <a:rPr lang="he-IL" sz="2500" dirty="0">
                <a:solidFill>
                  <a:srgbClr val="0070C0"/>
                </a:solidFill>
              </a:rPr>
              <a:t>משמשים כחלבוני מבנה.</a:t>
            </a:r>
            <a:r>
              <a:rPr lang="he-IL" sz="2500" dirty="0">
                <a:solidFill>
                  <a:schemeClr val="tx1"/>
                </a:solidFill>
              </a:rPr>
              <a:t> </a:t>
            </a:r>
          </a:p>
          <a:p>
            <a:pPr algn="r" eaLnBrk="1" hangingPunct="1"/>
            <a:endParaRPr lang="he-IL" sz="2500" dirty="0"/>
          </a:p>
          <a:p>
            <a:pPr algn="r" eaLnBrk="1" hangingPunct="1"/>
            <a:endParaRPr lang="he-IL" sz="2500" dirty="0"/>
          </a:p>
          <a:p>
            <a:pPr algn="r" eaLnBrk="1" hangingPunct="1"/>
            <a:endParaRPr lang="he-IL" sz="2500" dirty="0"/>
          </a:p>
          <a:p>
            <a:pPr algn="r" eaLnBrk="1" hangingPunct="1"/>
            <a:endParaRPr lang="he-IL" sz="2500" dirty="0"/>
          </a:p>
          <a:p>
            <a:pPr eaLnBrk="1" hangingPunct="1"/>
            <a:r>
              <a:rPr lang="he-IL" sz="1000" dirty="0">
                <a:solidFill>
                  <a:schemeClr val="tx1"/>
                </a:solidFill>
              </a:rPr>
              <a:t>קרדיט לתמונות בשקף הבא-</a:t>
            </a:r>
          </a:p>
          <a:p>
            <a:r>
              <a:rPr lang="he-IL" sz="1000" b="1" dirty="0"/>
              <a:t>http://www.slideserve.com/embed/6963173</a:t>
            </a:r>
          </a:p>
          <a:p>
            <a:pPr algn="r" eaLnBrk="1" hangingPunct="1"/>
            <a:endParaRPr lang="he-IL" sz="2500"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148703" y="3563089"/>
            <a:ext cx="2853523" cy="1325563"/>
          </a:xfrm>
        </p:spPr>
        <p:txBody>
          <a:bodyPr/>
          <a:lstStyle/>
          <a:p>
            <a:r>
              <a:rPr lang="he-IL" dirty="0"/>
              <a:t>דוגמאות לחלבונים סיביים</a:t>
            </a:r>
            <a:endParaRPr lang="en-US" dirty="0"/>
          </a:p>
        </p:txBody>
      </p:sp>
      <p:pic>
        <p:nvPicPr>
          <p:cNvPr id="20490" name="Picture 24">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8033" y="1067253"/>
            <a:ext cx="219075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28">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7099" y="3168393"/>
            <a:ext cx="26860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07975" y="129041"/>
            <a:ext cx="4505325" cy="1009650"/>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96233" y="1304296"/>
            <a:ext cx="2619375" cy="1743075"/>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33970" y="3212976"/>
            <a:ext cx="1819275" cy="2514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230134" y="4725730"/>
            <a:ext cx="2619375" cy="1743075"/>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6148703" y="2006124"/>
            <a:ext cx="2619375" cy="1743075"/>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5771208" y="129041"/>
            <a:ext cx="3057525" cy="1495425"/>
          </a:xfrm>
          <a:prstGeom prst="rect">
            <a:avLst/>
          </a:prstGeom>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2157412" y="5077073"/>
            <a:ext cx="2619375" cy="17430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כותרת 1"/>
          <p:cNvSpPr>
            <a:spLocks noGrp="1"/>
          </p:cNvSpPr>
          <p:nvPr>
            <p:ph type="title"/>
          </p:nvPr>
        </p:nvSpPr>
        <p:spPr/>
        <p:txBody>
          <a:bodyPr>
            <a:normAutofit/>
          </a:bodyPr>
          <a:lstStyle/>
          <a:p>
            <a:pPr algn="ctr"/>
            <a:r>
              <a:rPr lang="he-IL" altLang="he-IL" sz="3600" b="1" u="sng" dirty="0">
                <a:solidFill>
                  <a:srgbClr val="0070C0"/>
                </a:solidFill>
                <a:cs typeface="+mn-cs"/>
              </a:rPr>
              <a:t>חלבונים כדוריים </a:t>
            </a:r>
          </a:p>
        </p:txBody>
      </p:sp>
      <p:sp>
        <p:nvSpPr>
          <p:cNvPr id="21507" name="מציין מיקום תוכן 2"/>
          <p:cNvSpPr>
            <a:spLocks noGrp="1"/>
          </p:cNvSpPr>
          <p:nvPr>
            <p:ph idx="1"/>
          </p:nvPr>
        </p:nvSpPr>
        <p:spPr/>
        <p:txBody>
          <a:bodyPr>
            <a:normAutofit/>
          </a:bodyPr>
          <a:lstStyle/>
          <a:p>
            <a:pPr marL="0" indent="0">
              <a:buNone/>
            </a:pPr>
            <a:r>
              <a:rPr lang="he-IL" altLang="he-IL" sz="2500" dirty="0">
                <a:solidFill>
                  <a:srgbClr val="0070C0"/>
                </a:solidFill>
              </a:rPr>
              <a:t>השרשרת החלבונית מקופלת למבנה דחוס </a:t>
            </a:r>
          </a:p>
          <a:p>
            <a:pPr marL="0" indent="0">
              <a:buNone/>
            </a:pPr>
            <a:r>
              <a:rPr lang="he-IL" altLang="he-IL" sz="2500" dirty="0">
                <a:solidFill>
                  <a:srgbClr val="0070C0"/>
                </a:solidFill>
              </a:rPr>
              <a:t>קומפקטי דמוי כדור. </a:t>
            </a:r>
          </a:p>
          <a:p>
            <a:pPr marL="0" indent="0">
              <a:buNone/>
            </a:pPr>
            <a:endParaRPr lang="he-IL" altLang="he-IL" sz="2500" dirty="0">
              <a:solidFill>
                <a:srgbClr val="0070C0"/>
              </a:solidFill>
            </a:endParaRPr>
          </a:p>
          <a:p>
            <a:pPr marL="0" indent="0">
              <a:buNone/>
            </a:pPr>
            <a:r>
              <a:rPr lang="he-IL" altLang="he-IL" sz="2500" dirty="0">
                <a:solidFill>
                  <a:srgbClr val="0070C0"/>
                </a:solidFill>
              </a:rPr>
              <a:t>הם מסיסים במים ומקיימים את הפעילות הביולוגית </a:t>
            </a:r>
          </a:p>
          <a:p>
            <a:pPr marL="0" indent="0">
              <a:buNone/>
            </a:pPr>
            <a:r>
              <a:rPr lang="he-IL" altLang="he-IL" sz="2500" dirty="0">
                <a:solidFill>
                  <a:srgbClr val="0070C0"/>
                </a:solidFill>
              </a:rPr>
              <a:t>שלהם בתמיסות מימיות.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כותרת 1"/>
          <p:cNvSpPr>
            <a:spLocks noGrp="1"/>
          </p:cNvSpPr>
          <p:nvPr>
            <p:ph type="title"/>
          </p:nvPr>
        </p:nvSpPr>
        <p:spPr/>
        <p:txBody>
          <a:bodyPr>
            <a:normAutofit/>
          </a:bodyPr>
          <a:lstStyle/>
          <a:p>
            <a:pPr algn="ctr"/>
            <a:r>
              <a:rPr lang="he-IL" altLang="he-IL" sz="3600" b="1" u="sng" dirty="0">
                <a:solidFill>
                  <a:srgbClr val="0070C0"/>
                </a:solidFill>
                <a:cs typeface="+mn-cs"/>
              </a:rPr>
              <a:t>דוגמאות לחלבונים כדוריים</a:t>
            </a:r>
          </a:p>
        </p:txBody>
      </p:sp>
      <p:pic>
        <p:nvPicPr>
          <p:cNvPr id="22531" name="Picture 4" descr="b6-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875" y="1700213"/>
            <a:ext cx="5688013"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לבן 1"/>
          <p:cNvSpPr/>
          <p:nvPr/>
        </p:nvSpPr>
        <p:spPr>
          <a:xfrm>
            <a:off x="1475656" y="6420293"/>
            <a:ext cx="4572000" cy="246221"/>
          </a:xfrm>
          <a:prstGeom prst="rect">
            <a:avLst/>
          </a:prstGeom>
        </p:spPr>
        <p:txBody>
          <a:bodyPr>
            <a:spAutoFit/>
          </a:bodyPr>
          <a:lstStyle/>
          <a:p>
            <a:r>
              <a:rPr lang="he-IL" sz="1000" b="1" dirty="0"/>
              <a:t>http://www.slideserve.com/embed/6963173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9592" y="202645"/>
            <a:ext cx="7886700" cy="1325563"/>
          </a:xfrm>
        </p:spPr>
        <p:txBody>
          <a:bodyPr/>
          <a:lstStyle/>
          <a:p>
            <a:r>
              <a:rPr lang="he-IL" altLang="he-IL" b="1" u="sng" dirty="0">
                <a:solidFill>
                  <a:srgbClr val="0070C0"/>
                </a:solidFill>
              </a:rPr>
              <a:t>קיפול החלבון כתלות בהרכב חומצות האמינו</a:t>
            </a:r>
            <a:br>
              <a:rPr lang="he-IL" altLang="he-IL" b="1" u="sng" dirty="0">
                <a:solidFill>
                  <a:srgbClr val="0070C0"/>
                </a:solidFill>
              </a:rPr>
            </a:br>
            <a:endParaRPr lang="en-US" dirty="0"/>
          </a:p>
        </p:txBody>
      </p:sp>
      <p:sp>
        <p:nvSpPr>
          <p:cNvPr id="3" name="מציין מיקום תוכן 2"/>
          <p:cNvSpPr>
            <a:spLocks noGrp="1"/>
          </p:cNvSpPr>
          <p:nvPr>
            <p:ph idx="4294967295"/>
          </p:nvPr>
        </p:nvSpPr>
        <p:spPr>
          <a:xfrm>
            <a:off x="0" y="981075"/>
            <a:ext cx="8229600" cy="4525963"/>
          </a:xfrm>
        </p:spPr>
        <p:txBody>
          <a:bodyPr>
            <a:normAutofit/>
          </a:bodyPr>
          <a:lstStyle/>
          <a:p>
            <a:pPr marL="0" indent="0" eaLnBrk="1" hangingPunct="1">
              <a:lnSpc>
                <a:spcPct val="150000"/>
              </a:lnSpc>
              <a:buFont typeface="Arial" panose="020B0604020202020204" pitchFamily="34" charset="0"/>
              <a:buNone/>
              <a:defRPr/>
            </a:pPr>
            <a:r>
              <a:rPr lang="he-IL" altLang="he-IL" sz="2500" dirty="0">
                <a:solidFill>
                  <a:srgbClr val="0070C0"/>
                </a:solidFill>
              </a:rPr>
              <a:t>השרשרת </a:t>
            </a:r>
            <a:r>
              <a:rPr lang="he-IL" altLang="he-IL" sz="2500" dirty="0" err="1">
                <a:solidFill>
                  <a:srgbClr val="0070C0"/>
                </a:solidFill>
              </a:rPr>
              <a:t>הפוליפפטידית</a:t>
            </a:r>
            <a:r>
              <a:rPr lang="he-IL" altLang="he-IL" sz="2500" dirty="0">
                <a:solidFill>
                  <a:srgbClr val="0070C0"/>
                </a:solidFill>
              </a:rPr>
              <a:t> מתקפלת ויוצרת מבנים מרחביים יציבים </a:t>
            </a:r>
          </a:p>
          <a:p>
            <a:pPr marL="0" indent="0" eaLnBrk="1" hangingPunct="1">
              <a:lnSpc>
                <a:spcPct val="150000"/>
              </a:lnSpc>
              <a:buFont typeface="Arial" panose="020B0604020202020204" pitchFamily="34" charset="0"/>
              <a:buNone/>
              <a:defRPr/>
            </a:pPr>
            <a:r>
              <a:rPr lang="he-IL" altLang="he-IL" sz="2500" dirty="0">
                <a:solidFill>
                  <a:srgbClr val="0070C0"/>
                </a:solidFill>
              </a:rPr>
              <a:t>בעיקר בזכות אינטראקציות ,בין חומצות אמיניות, שאינן קוולנטיות, כגון-</a:t>
            </a:r>
          </a:p>
          <a:p>
            <a:pPr eaLnBrk="1" hangingPunct="1">
              <a:lnSpc>
                <a:spcPct val="150000"/>
              </a:lnSpc>
              <a:defRPr/>
            </a:pPr>
            <a:r>
              <a:rPr lang="he-IL" altLang="he-IL" sz="2500" dirty="0">
                <a:solidFill>
                  <a:srgbClr val="0070C0"/>
                </a:solidFill>
              </a:rPr>
              <a:t>אינטראקציות הידרופוביות</a:t>
            </a:r>
          </a:p>
          <a:p>
            <a:pPr eaLnBrk="1" hangingPunct="1">
              <a:lnSpc>
                <a:spcPct val="150000"/>
              </a:lnSpc>
              <a:defRPr/>
            </a:pPr>
            <a:r>
              <a:rPr lang="he-IL" altLang="he-IL" sz="2500" dirty="0">
                <a:solidFill>
                  <a:srgbClr val="0070C0"/>
                </a:solidFill>
              </a:rPr>
              <a:t>אינטראקציות יוניות</a:t>
            </a:r>
          </a:p>
          <a:p>
            <a:pPr eaLnBrk="1" hangingPunct="1">
              <a:lnSpc>
                <a:spcPct val="150000"/>
              </a:lnSpc>
              <a:defRPr/>
            </a:pPr>
            <a:r>
              <a:rPr lang="he-IL" altLang="he-IL" sz="2500" dirty="0">
                <a:solidFill>
                  <a:srgbClr val="0070C0"/>
                </a:solidFill>
              </a:rPr>
              <a:t>קשרי מימן וקשרי </a:t>
            </a:r>
            <a:r>
              <a:rPr lang="he-IL" altLang="he-IL" sz="2500" dirty="0" err="1">
                <a:solidFill>
                  <a:srgbClr val="0070C0"/>
                </a:solidFill>
              </a:rPr>
              <a:t>ו.ד.ו</a:t>
            </a:r>
            <a:endParaRPr lang="he-IL" altLang="he-IL" sz="2500" dirty="0">
              <a:solidFill>
                <a:srgbClr val="0070C0"/>
              </a:solidFill>
            </a:endParaRPr>
          </a:p>
          <a:p>
            <a:pPr eaLnBrk="1" hangingPunct="1">
              <a:defRPr/>
            </a:pPr>
            <a:endParaRPr lang="he-IL" altLang="he-IL" sz="2500" dirty="0">
              <a:solidFill>
                <a:srgbClr val="0070C0"/>
              </a:solidFill>
            </a:endParaRPr>
          </a:p>
          <a:p>
            <a:pPr lvl="4">
              <a:defRPr/>
            </a:pPr>
            <a:endParaRPr lang="he-IL" sz="2500" dirty="0"/>
          </a:p>
        </p:txBody>
      </p:sp>
      <p:sp>
        <p:nvSpPr>
          <p:cNvPr id="2" name="מלבן 1"/>
          <p:cNvSpPr/>
          <p:nvPr/>
        </p:nvSpPr>
        <p:spPr>
          <a:xfrm>
            <a:off x="457200" y="6285468"/>
            <a:ext cx="2098576" cy="369332"/>
          </a:xfrm>
          <a:prstGeom prst="rect">
            <a:avLst/>
          </a:prstGeom>
        </p:spPr>
        <p:txBody>
          <a:bodyPr wrap="square">
            <a:spAutoFit/>
          </a:bodyPr>
          <a:lstStyle/>
          <a:p>
            <a:pPr eaLnBrk="1" fontAlgn="auto" hangingPunct="1">
              <a:spcAft>
                <a:spcPts val="0"/>
              </a:spcAft>
              <a:buFont typeface="Arial" panose="020B0604020202020204" pitchFamily="34" charset="0"/>
              <a:buNone/>
              <a:defRPr/>
            </a:pPr>
            <a:r>
              <a:rPr lang="he-IL" u="sng" dirty="0">
                <a:hlinkClick r:id="rId2"/>
              </a:rPr>
              <a:t>סרטון על מבנה התא</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19125" y="301625"/>
            <a:ext cx="7956550" cy="985838"/>
          </a:xfrm>
        </p:spPr>
        <p:txBody>
          <a:bodyPr rtlCol="1">
            <a:normAutofit/>
          </a:bodyPr>
          <a:lstStyle/>
          <a:p>
            <a:pPr algn="ctr" fontAlgn="auto">
              <a:spcAft>
                <a:spcPts val="0"/>
              </a:spcAft>
              <a:defRPr/>
            </a:pPr>
            <a:r>
              <a:rPr lang="he-IL" sz="3600" b="1" u="sng" dirty="0" err="1">
                <a:solidFill>
                  <a:srgbClr val="0070C0"/>
                </a:solidFill>
                <a:cs typeface="+mn-cs"/>
              </a:rPr>
              <a:t>דנטורציה</a:t>
            </a:r>
            <a:endParaRPr lang="en-US" sz="3600" b="1" u="sng" dirty="0">
              <a:solidFill>
                <a:srgbClr val="0070C0"/>
              </a:solidFill>
              <a:cs typeface="+mn-cs"/>
            </a:endParaRPr>
          </a:p>
        </p:txBody>
      </p:sp>
      <p:sp>
        <p:nvSpPr>
          <p:cNvPr id="29699" name="Text Box 3"/>
          <p:cNvSpPr txBox="1">
            <a:spLocks noChangeArrowheads="1"/>
          </p:cNvSpPr>
          <p:nvPr/>
        </p:nvSpPr>
        <p:spPr bwMode="auto">
          <a:xfrm>
            <a:off x="395288" y="1268413"/>
            <a:ext cx="8497887"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defTabSz="685800" eaLnBrk="1" hangingPunct="1">
              <a:lnSpc>
                <a:spcPct val="90000"/>
              </a:lnSpc>
              <a:spcBef>
                <a:spcPts val="750"/>
              </a:spcBef>
              <a:buNone/>
            </a:pPr>
            <a:r>
              <a:rPr lang="he-IL" altLang="he-IL" sz="2500" dirty="0">
                <a:solidFill>
                  <a:srgbClr val="0070C0"/>
                </a:solidFill>
                <a:latin typeface="+mn-lt"/>
                <a:cs typeface="+mn-cs"/>
              </a:rPr>
              <a:t>שינוי במבנה השלישוני של החלבון, הפוגם בפעילותו הביולוגית, ומפחית בד”כ את מסיסותו, נקרא </a:t>
            </a:r>
            <a:r>
              <a:rPr lang="he-IL" altLang="he-IL" sz="2500" u="sng" dirty="0" err="1">
                <a:solidFill>
                  <a:srgbClr val="0070C0"/>
                </a:solidFill>
                <a:latin typeface="+mn-lt"/>
                <a:cs typeface="+mn-cs"/>
              </a:rPr>
              <a:t>דנטורציה</a:t>
            </a:r>
            <a:r>
              <a:rPr lang="he-IL" altLang="he-IL" sz="2500" dirty="0">
                <a:solidFill>
                  <a:srgbClr val="0070C0"/>
                </a:solidFill>
                <a:latin typeface="+mn-lt"/>
                <a:cs typeface="+mn-cs"/>
              </a:rPr>
              <a:t>.</a:t>
            </a:r>
          </a:p>
          <a:p>
            <a:pPr eaLnBrk="1" hangingPunct="1">
              <a:spcBef>
                <a:spcPct val="0"/>
              </a:spcBef>
              <a:buFontTx/>
              <a:buNone/>
            </a:pPr>
            <a:endParaRPr lang="he-IL" altLang="he-IL" sz="2500" dirty="0">
              <a:solidFill>
                <a:srgbClr val="0070C0"/>
              </a:solidFill>
            </a:endParaRPr>
          </a:p>
          <a:p>
            <a:pPr eaLnBrk="1" hangingPunct="1">
              <a:spcBef>
                <a:spcPct val="0"/>
              </a:spcBef>
              <a:buFontTx/>
              <a:buNone/>
            </a:pPr>
            <a:r>
              <a:rPr lang="he-IL" altLang="he-IL" sz="2500" dirty="0">
                <a:solidFill>
                  <a:srgbClr val="0070C0"/>
                </a:solidFill>
              </a:rPr>
              <a:t>ניתן לבצע </a:t>
            </a:r>
            <a:r>
              <a:rPr lang="he-IL" altLang="he-IL" sz="2500" dirty="0" err="1">
                <a:solidFill>
                  <a:srgbClr val="0070C0"/>
                </a:solidFill>
              </a:rPr>
              <a:t>דנטורציה</a:t>
            </a:r>
            <a:r>
              <a:rPr lang="he-IL" altLang="he-IL" sz="2500" dirty="0">
                <a:solidFill>
                  <a:srgbClr val="0070C0"/>
                </a:solidFill>
              </a:rPr>
              <a:t> ע"י הפעולות</a:t>
            </a:r>
          </a:p>
          <a:p>
            <a:pPr eaLnBrk="1" hangingPunct="1">
              <a:spcBef>
                <a:spcPct val="0"/>
              </a:spcBef>
              <a:buFontTx/>
              <a:buNone/>
            </a:pPr>
            <a:r>
              <a:rPr lang="he-IL" altLang="he-IL" sz="2500" dirty="0">
                <a:solidFill>
                  <a:srgbClr val="0070C0"/>
                </a:solidFill>
              </a:rPr>
              <a:t> הבאות:</a:t>
            </a:r>
          </a:p>
          <a:p>
            <a:pPr eaLnBrk="1" hangingPunct="1">
              <a:spcBef>
                <a:spcPct val="0"/>
              </a:spcBef>
              <a:buClr>
                <a:srgbClr val="CC0000"/>
              </a:buClr>
              <a:buFont typeface="Wingdings" panose="05000000000000000000" pitchFamily="2" charset="2"/>
              <a:buChar char="ü"/>
            </a:pPr>
            <a:r>
              <a:rPr lang="he-IL" altLang="he-IL" sz="2500" dirty="0">
                <a:solidFill>
                  <a:srgbClr val="0070C0"/>
                </a:solidFill>
              </a:rPr>
              <a:t> </a:t>
            </a:r>
            <a:r>
              <a:rPr lang="he-IL" altLang="he-IL" sz="2500" u="sng" dirty="0">
                <a:solidFill>
                  <a:srgbClr val="0070C0"/>
                </a:solidFill>
              </a:rPr>
              <a:t>חימום</a:t>
            </a:r>
          </a:p>
          <a:p>
            <a:pPr eaLnBrk="1" hangingPunct="1">
              <a:spcBef>
                <a:spcPct val="0"/>
              </a:spcBef>
              <a:buClr>
                <a:srgbClr val="CC0000"/>
              </a:buClr>
              <a:buFont typeface="Wingdings" panose="05000000000000000000" pitchFamily="2" charset="2"/>
              <a:buChar char="ü"/>
            </a:pPr>
            <a:r>
              <a:rPr lang="he-IL" altLang="he-IL" sz="2500" dirty="0">
                <a:solidFill>
                  <a:srgbClr val="0070C0"/>
                </a:solidFill>
              </a:rPr>
              <a:t> </a:t>
            </a:r>
            <a:r>
              <a:rPr lang="he-IL" altLang="he-IL" sz="2500" u="sng" dirty="0">
                <a:solidFill>
                  <a:srgbClr val="0070C0"/>
                </a:solidFill>
              </a:rPr>
              <a:t>שינוי </a:t>
            </a:r>
            <a:r>
              <a:rPr lang="en-US" altLang="he-IL" sz="2500" u="sng" dirty="0">
                <a:solidFill>
                  <a:srgbClr val="0070C0"/>
                </a:solidFill>
              </a:rPr>
              <a:t>pH</a:t>
            </a:r>
            <a:endParaRPr lang="he-IL" altLang="he-IL" sz="2500" dirty="0">
              <a:solidFill>
                <a:srgbClr val="0070C0"/>
              </a:solidFill>
            </a:endParaRPr>
          </a:p>
          <a:p>
            <a:pPr eaLnBrk="1" hangingPunct="1">
              <a:spcBef>
                <a:spcPct val="0"/>
              </a:spcBef>
              <a:buClr>
                <a:srgbClr val="CC0000"/>
              </a:buClr>
              <a:buFont typeface="Wingdings" panose="05000000000000000000" pitchFamily="2" charset="2"/>
              <a:buChar char="ü"/>
            </a:pPr>
            <a:r>
              <a:rPr lang="he-IL" altLang="he-IL" sz="2500" dirty="0">
                <a:solidFill>
                  <a:srgbClr val="0070C0"/>
                </a:solidFill>
              </a:rPr>
              <a:t> </a:t>
            </a:r>
            <a:r>
              <a:rPr lang="he-IL" altLang="he-IL" sz="2500" u="sng" dirty="0">
                <a:solidFill>
                  <a:srgbClr val="0070C0"/>
                </a:solidFill>
              </a:rPr>
              <a:t>הוספת גורמים המנטרלים את מייצבי המבנה המרחבי</a:t>
            </a:r>
            <a:r>
              <a:rPr lang="he-IL" altLang="he-IL" sz="2500" dirty="0">
                <a:solidFill>
                  <a:srgbClr val="0070C0"/>
                </a:solidFill>
              </a:rPr>
              <a:t>: </a:t>
            </a:r>
            <a:br>
              <a:rPr lang="en-US" altLang="he-IL" sz="2500" dirty="0">
                <a:solidFill>
                  <a:srgbClr val="0070C0"/>
                </a:solidFill>
              </a:rPr>
            </a:br>
            <a:r>
              <a:rPr lang="he-IL" altLang="he-IL" sz="2500" dirty="0">
                <a:solidFill>
                  <a:srgbClr val="0070C0"/>
                </a:solidFill>
              </a:rPr>
              <a:t>    אוריאה, הפותחת קשרי מימן, </a:t>
            </a:r>
          </a:p>
          <a:p>
            <a:pPr eaLnBrk="1" hangingPunct="1">
              <a:spcBef>
                <a:spcPct val="0"/>
              </a:spcBef>
              <a:buClr>
                <a:srgbClr val="CC0000"/>
              </a:buClr>
              <a:buFont typeface="Wingdings" panose="05000000000000000000" pitchFamily="2" charset="2"/>
              <a:buNone/>
            </a:pPr>
            <a:r>
              <a:rPr lang="he-IL" altLang="he-IL" sz="2500" dirty="0">
                <a:solidFill>
                  <a:srgbClr val="0070C0"/>
                </a:solidFill>
              </a:rPr>
              <a:t>    </a:t>
            </a:r>
            <a:r>
              <a:rPr lang="he-IL" altLang="he-IL" sz="2500" dirty="0" err="1">
                <a:solidFill>
                  <a:srgbClr val="0070C0"/>
                </a:solidFill>
              </a:rPr>
              <a:t>מרקפתואתנול</a:t>
            </a:r>
            <a:r>
              <a:rPr lang="he-IL" altLang="he-IL" sz="2500" dirty="0">
                <a:solidFill>
                  <a:srgbClr val="0070C0"/>
                </a:solidFill>
              </a:rPr>
              <a:t>, הפותח קשרי </a:t>
            </a:r>
            <a:r>
              <a:rPr lang="en-US" altLang="he-IL" sz="2500" dirty="0">
                <a:solidFill>
                  <a:srgbClr val="0070C0"/>
                </a:solidFill>
              </a:rPr>
              <a:t>S-S</a:t>
            </a:r>
            <a:r>
              <a:rPr lang="he-IL" altLang="he-IL" sz="2500" dirty="0">
                <a:solidFill>
                  <a:srgbClr val="0070C0"/>
                </a:solidFill>
              </a:rPr>
              <a:t> .</a:t>
            </a:r>
          </a:p>
          <a:p>
            <a:pPr eaLnBrk="1" hangingPunct="1">
              <a:spcBef>
                <a:spcPct val="0"/>
              </a:spcBef>
              <a:buClr>
                <a:srgbClr val="CC0000"/>
              </a:buClr>
              <a:buFont typeface="Wingdings" panose="05000000000000000000" pitchFamily="2" charset="2"/>
              <a:buNone/>
            </a:pPr>
            <a:r>
              <a:rPr lang="he-IL" altLang="he-IL" sz="2500" dirty="0">
                <a:solidFill>
                  <a:srgbClr val="0070C0"/>
                </a:solidFill>
              </a:rPr>
              <a:t>דוגמא- </a:t>
            </a:r>
            <a:r>
              <a:rPr lang="he-IL" altLang="he-IL" sz="2500" dirty="0" err="1">
                <a:solidFill>
                  <a:srgbClr val="0070C0"/>
                </a:solidFill>
              </a:rPr>
              <a:t>דנטורציה</a:t>
            </a:r>
            <a:r>
              <a:rPr lang="he-IL" altLang="he-IL" sz="2500" dirty="0">
                <a:solidFill>
                  <a:srgbClr val="0070C0"/>
                </a:solidFill>
              </a:rPr>
              <a:t> של אנזים גורמת לו לאבד את פעילותו המזרזת, </a:t>
            </a:r>
            <a:r>
              <a:rPr lang="he-IL" altLang="he-IL" sz="2500" dirty="0" err="1">
                <a:solidFill>
                  <a:srgbClr val="0070C0"/>
                </a:solidFill>
              </a:rPr>
              <a:t>דנטורציה</a:t>
            </a:r>
            <a:r>
              <a:rPr lang="he-IL" altLang="he-IL" sz="2500" dirty="0">
                <a:solidFill>
                  <a:srgbClr val="0070C0"/>
                </a:solidFill>
              </a:rPr>
              <a:t> של נוגדנים פוגעת בתגובה החיסונית של הגוף. </a:t>
            </a:r>
            <a:endParaRPr lang="en-US" altLang="he-IL" sz="2500" dirty="0">
              <a:solidFill>
                <a:srgbClr val="0070C0"/>
              </a:solidFill>
            </a:endParaRPr>
          </a:p>
        </p:txBody>
      </p:sp>
      <p:sp>
        <p:nvSpPr>
          <p:cNvPr id="2" name="מלבן 1"/>
          <p:cNvSpPr/>
          <p:nvPr/>
        </p:nvSpPr>
        <p:spPr>
          <a:xfrm>
            <a:off x="2051720" y="6176000"/>
            <a:ext cx="4572000" cy="246221"/>
          </a:xfrm>
          <a:prstGeom prst="rect">
            <a:avLst/>
          </a:prstGeom>
        </p:spPr>
        <p:txBody>
          <a:bodyPr>
            <a:spAutoFit/>
          </a:bodyPr>
          <a:lstStyle/>
          <a:p>
            <a:r>
              <a:rPr lang="he-IL" sz="1000" b="1" dirty="0"/>
              <a:t>http://www.slideserve.com/embed/6963173</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normAutofit/>
          </a:bodyPr>
          <a:lstStyle/>
          <a:p>
            <a:pPr algn="ctr">
              <a:defRPr/>
            </a:pPr>
            <a:r>
              <a:rPr lang="he-IL" sz="3600" b="1" u="sng" dirty="0">
                <a:solidFill>
                  <a:srgbClr val="0070C0"/>
                </a:solidFill>
                <a:cs typeface="+mn-cs"/>
              </a:rPr>
              <a:t>מבנה רביעוני</a:t>
            </a:r>
          </a:p>
        </p:txBody>
      </p:sp>
      <p:sp>
        <p:nvSpPr>
          <p:cNvPr id="25603" name="מציין מיקום תוכן 2"/>
          <p:cNvSpPr>
            <a:spLocks noGrp="1"/>
          </p:cNvSpPr>
          <p:nvPr>
            <p:ph idx="1"/>
          </p:nvPr>
        </p:nvSpPr>
        <p:spPr>
          <a:xfrm>
            <a:off x="3851275" y="1700213"/>
            <a:ext cx="5014913" cy="4127500"/>
          </a:xfrm>
        </p:spPr>
        <p:txBody>
          <a:bodyPr>
            <a:normAutofit/>
          </a:bodyPr>
          <a:lstStyle/>
          <a:p>
            <a:pPr marL="533400" indent="-533400" eaLnBrk="1" hangingPunct="1">
              <a:lnSpc>
                <a:spcPct val="90000"/>
              </a:lnSpc>
              <a:buClr>
                <a:schemeClr val="tx1"/>
              </a:buClr>
              <a:buFont typeface="Arial" panose="020B0604020202020204" pitchFamily="34" charset="0"/>
              <a:buNone/>
            </a:pPr>
            <a:r>
              <a:rPr lang="he-IL" altLang="he-IL" sz="2500" dirty="0">
                <a:solidFill>
                  <a:srgbClr val="0070C0"/>
                </a:solidFill>
              </a:rPr>
              <a:t>זהו מבנה המורכב מתת יחידות, כשכל יחידה היא חלבון בפני עצמו. מבנה זה קיים רק בחלק מהחלבונים. </a:t>
            </a:r>
          </a:p>
          <a:p>
            <a:pPr marL="533400" indent="-533400" eaLnBrk="1" hangingPunct="1">
              <a:lnSpc>
                <a:spcPct val="90000"/>
              </a:lnSpc>
              <a:buClr>
                <a:schemeClr val="tx1"/>
              </a:buClr>
              <a:buFont typeface="Arial" panose="020B0604020202020204" pitchFamily="34" charset="0"/>
              <a:buNone/>
            </a:pPr>
            <a:r>
              <a:rPr lang="he-IL" altLang="he-IL" sz="2500" dirty="0">
                <a:solidFill>
                  <a:srgbClr val="0070C0"/>
                </a:solidFill>
              </a:rPr>
              <a:t>בעל מסה </a:t>
            </a:r>
            <a:r>
              <a:rPr lang="he-IL" altLang="he-IL" sz="2500" dirty="0" err="1">
                <a:solidFill>
                  <a:srgbClr val="0070C0"/>
                </a:solidFill>
              </a:rPr>
              <a:t>מולארית</a:t>
            </a:r>
            <a:r>
              <a:rPr lang="he-IL" altLang="he-IL" sz="2500" dirty="0">
                <a:solidFill>
                  <a:srgbClr val="0070C0"/>
                </a:solidFill>
              </a:rPr>
              <a:t> מאד גבוהה. </a:t>
            </a:r>
          </a:p>
          <a:p>
            <a:pPr marL="533400" indent="-533400" eaLnBrk="1" hangingPunct="1">
              <a:lnSpc>
                <a:spcPct val="90000"/>
              </a:lnSpc>
              <a:buClr>
                <a:schemeClr val="tx1"/>
              </a:buClr>
              <a:buFont typeface="Arial" panose="020B0604020202020204" pitchFamily="34" charset="0"/>
              <a:buNone/>
            </a:pPr>
            <a:r>
              <a:rPr lang="he-IL" altLang="he-IL" sz="2500" dirty="0">
                <a:solidFill>
                  <a:srgbClr val="0070C0"/>
                </a:solidFill>
              </a:rPr>
              <a:t>הקשרים היוצרים את המבנה השלישוני קיימים גם במבנה </a:t>
            </a:r>
            <a:r>
              <a:rPr lang="he-IL" altLang="he-IL" sz="2500" dirty="0" err="1">
                <a:solidFill>
                  <a:srgbClr val="0070C0"/>
                </a:solidFill>
              </a:rPr>
              <a:t>הרביעוני</a:t>
            </a:r>
            <a:r>
              <a:rPr lang="he-IL" altLang="he-IL" sz="2500" dirty="0">
                <a:solidFill>
                  <a:srgbClr val="0070C0"/>
                </a:solidFill>
              </a:rPr>
              <a:t>.  </a:t>
            </a:r>
            <a:endParaRPr lang="en-US" altLang="he-IL" sz="2500" dirty="0">
              <a:solidFill>
                <a:srgbClr val="0070C0"/>
              </a:solidFill>
            </a:endParaRPr>
          </a:p>
        </p:txBody>
      </p:sp>
      <p:pic>
        <p:nvPicPr>
          <p:cNvPr id="25604"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0" y="2203683"/>
            <a:ext cx="3349625"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C183D7F6-B498-43B3-948B-1728B52AA6E4}">
                <adec:decorative xmlns:adec="http://schemas.microsoft.com/office/drawing/2017/decorative" val="1"/>
              </a:ext>
            </a:extLst>
          </p:cNvPr>
          <p:cNvSpPr txBox="1">
            <a:spLocks noChangeArrowheads="1"/>
          </p:cNvSpPr>
          <p:nvPr/>
        </p:nvSpPr>
        <p:spPr>
          <a:xfrm>
            <a:off x="285750" y="1785938"/>
            <a:ext cx="3349625" cy="411162"/>
          </a:xfrm>
          <a:prstGeom prst="rect">
            <a:avLst/>
          </a:prstGeom>
          <a:solidFill>
            <a:schemeClr val="accent4">
              <a:lumMod val="40000"/>
              <a:lumOff val="60000"/>
            </a:schemeClr>
          </a:solidFill>
        </p:spPr>
        <p:txBody>
          <a:bodyPr rtlCol="1" anchor="ctr">
            <a:normAutofit fontScale="60000" lnSpcReduction="20000"/>
          </a:bodyPr>
          <a:lstStyle/>
          <a:p>
            <a:pPr algn="r" rtl="1" eaLnBrk="1" fontAlgn="auto" hangingPunct="1">
              <a:spcBef>
                <a:spcPts val="0"/>
              </a:spcBef>
              <a:spcAft>
                <a:spcPts val="0"/>
              </a:spcAft>
              <a:defRPr/>
            </a:pPr>
            <a:r>
              <a:rPr lang="he-IL" sz="4000" b="1" dirty="0">
                <a:solidFill>
                  <a:schemeClr val="accent2">
                    <a:lumMod val="50000"/>
                  </a:schemeClr>
                </a:solidFill>
                <a:latin typeface="+mj-lt"/>
                <a:ea typeface="+mj-ea"/>
                <a:cs typeface="Times New Roman" pitchFamily="18" charset="0"/>
              </a:rPr>
              <a:t>מבנה רביעוני של המוגלובין</a:t>
            </a:r>
            <a:endParaRPr lang="en-US" sz="4000" b="1" dirty="0">
              <a:solidFill>
                <a:schemeClr val="accent2">
                  <a:lumMod val="50000"/>
                </a:schemeClr>
              </a:solidFill>
              <a:latin typeface="+mj-lt"/>
              <a:ea typeface="+mj-ea"/>
              <a:cs typeface="Times New Roman" pitchFamily="18" charset="0"/>
            </a:endParaRPr>
          </a:p>
        </p:txBody>
      </p:sp>
      <p:sp>
        <p:nvSpPr>
          <p:cNvPr id="3" name="מלבן 2">
            <a:extLst>
              <a:ext uri="{C183D7F6-B498-43B3-948B-1728B52AA6E4}">
                <adec:decorative xmlns:adec="http://schemas.microsoft.com/office/drawing/2017/decorative" val="1"/>
              </a:ext>
            </a:extLst>
          </p:cNvPr>
          <p:cNvSpPr/>
          <p:nvPr/>
        </p:nvSpPr>
        <p:spPr>
          <a:xfrm>
            <a:off x="395536" y="6093296"/>
            <a:ext cx="4572000" cy="246221"/>
          </a:xfrm>
          <a:prstGeom prst="rect">
            <a:avLst/>
          </a:prstGeom>
        </p:spPr>
        <p:txBody>
          <a:bodyPr>
            <a:spAutoFit/>
          </a:bodyPr>
          <a:lstStyle/>
          <a:p>
            <a:r>
              <a:rPr lang="he-IL" sz="1000" dirty="0"/>
              <a:t>http://agribio.snunit.k12.il/Breath_site/virtual_hb.html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76200"/>
            <a:ext cx="710565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1229925" y="-5570"/>
            <a:ext cx="7886700" cy="1325563"/>
          </a:xfrm>
        </p:spPr>
        <p:txBody>
          <a:bodyPr>
            <a:normAutofit/>
          </a:bodyPr>
          <a:lstStyle/>
          <a:p>
            <a:pPr>
              <a:defRPr/>
            </a:pPr>
            <a:r>
              <a:rPr lang="he-IL" sz="3200" b="1" u="sng" dirty="0">
                <a:solidFill>
                  <a:srgbClr val="0070C0"/>
                </a:solidFill>
              </a:rPr>
              <a:t>תיאור ארגון </a:t>
            </a:r>
            <a:r>
              <a:rPr lang="he-IL" sz="3200" b="1" u="sng" dirty="0" err="1">
                <a:solidFill>
                  <a:srgbClr val="0070C0"/>
                </a:solidFill>
              </a:rPr>
              <a:t>סכימתי</a:t>
            </a:r>
            <a:r>
              <a:rPr lang="he-IL" sz="3200" b="1" u="sng" dirty="0">
                <a:solidFill>
                  <a:srgbClr val="0070C0"/>
                </a:solidFill>
              </a:rPr>
              <a:t> של מבנה החלבון</a:t>
            </a:r>
            <a:br>
              <a:rPr lang="he-IL" sz="3200" b="1" u="sng" dirty="0">
                <a:solidFill>
                  <a:srgbClr val="0070C0"/>
                </a:solidFill>
              </a:rPr>
            </a:br>
            <a:endParaRPr lang="en-US" dirty="0"/>
          </a:p>
        </p:txBody>
      </p:sp>
      <p:sp>
        <p:nvSpPr>
          <p:cNvPr id="2" name="מלבן 1">
            <a:extLst>
              <a:ext uri="{C183D7F6-B498-43B3-948B-1728B52AA6E4}">
                <adec:decorative xmlns:adec="http://schemas.microsoft.com/office/drawing/2017/decorative" val="1"/>
              </a:ext>
            </a:extLst>
          </p:cNvPr>
          <p:cNvSpPr/>
          <p:nvPr/>
        </p:nvSpPr>
        <p:spPr>
          <a:xfrm>
            <a:off x="539552" y="5949280"/>
            <a:ext cx="1997968" cy="400110"/>
          </a:xfrm>
          <a:prstGeom prst="rect">
            <a:avLst/>
          </a:prstGeom>
        </p:spPr>
        <p:txBody>
          <a:bodyPr wrap="square">
            <a:spAutoFit/>
          </a:bodyPr>
          <a:lstStyle/>
          <a:p>
            <a:r>
              <a:rPr lang="he-IL" sz="1000" b="1" dirty="0"/>
              <a:t>http://www.slideserve.com/embed/6963173</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827584" y="44624"/>
            <a:ext cx="7886700" cy="1325563"/>
          </a:xfrm>
        </p:spPr>
        <p:txBody>
          <a:bodyPr/>
          <a:lstStyle/>
          <a:p>
            <a:r>
              <a:rPr lang="he-IL" altLang="he-IL" sz="3600" b="1" u="sng" dirty="0">
                <a:solidFill>
                  <a:srgbClr val="0070C0"/>
                </a:solidFill>
                <a:cs typeface="+mn-cs"/>
              </a:rPr>
              <a:t>אז למה מבנה החלבון כל כך חשוב?</a:t>
            </a:r>
          </a:p>
        </p:txBody>
      </p:sp>
      <p:sp>
        <p:nvSpPr>
          <p:cNvPr id="6147" name="מציין מיקום תוכן 4"/>
          <p:cNvSpPr>
            <a:spLocks noGrp="1"/>
          </p:cNvSpPr>
          <p:nvPr>
            <p:ph idx="1"/>
          </p:nvPr>
        </p:nvSpPr>
        <p:spPr>
          <a:xfrm>
            <a:off x="476274" y="1129413"/>
            <a:ext cx="8263830" cy="4351338"/>
          </a:xfrm>
        </p:spPr>
        <p:txBody>
          <a:bodyPr>
            <a:normAutofit fontScale="92500" lnSpcReduction="10000"/>
          </a:bodyPr>
          <a:lstStyle/>
          <a:p>
            <a:pPr marL="0" indent="0">
              <a:buNone/>
            </a:pPr>
            <a:r>
              <a:rPr lang="he-IL" altLang="he-IL" sz="2700" b="1" u="sng" dirty="0">
                <a:solidFill>
                  <a:srgbClr val="0070C0"/>
                </a:solidFill>
              </a:rPr>
              <a:t>דוגמא למחלה הנגרמת מקיפול שגוי של חלבון: </a:t>
            </a:r>
          </a:p>
          <a:p>
            <a:pPr marL="0" indent="0">
              <a:buNone/>
            </a:pPr>
            <a:r>
              <a:rPr lang="he-IL" altLang="he-IL" sz="2500" dirty="0">
                <a:solidFill>
                  <a:srgbClr val="0070C0"/>
                </a:solidFill>
              </a:rPr>
              <a:t>מחלת </a:t>
            </a:r>
            <a:r>
              <a:rPr lang="he-IL" altLang="he-IL" sz="2500" dirty="0" err="1">
                <a:solidFill>
                  <a:srgbClr val="0070C0"/>
                </a:solidFill>
              </a:rPr>
              <a:t>קרויצפלד</a:t>
            </a:r>
            <a:r>
              <a:rPr lang="he-IL" altLang="he-IL" sz="2500" dirty="0">
                <a:solidFill>
                  <a:srgbClr val="0070C0"/>
                </a:solidFill>
              </a:rPr>
              <a:t> יעקב (ידועה גם בשם מחלת הפרה המשוגעת)</a:t>
            </a:r>
          </a:p>
          <a:p>
            <a:pPr marL="0" indent="0">
              <a:buNone/>
            </a:pPr>
            <a:r>
              <a:rPr lang="he-IL" altLang="he-IL" sz="2500" dirty="0">
                <a:solidFill>
                  <a:srgbClr val="0070C0"/>
                </a:solidFill>
              </a:rPr>
              <a:t>זוהי מחלה ניוונית ופרוגרסיבית של המוח שלא נמצאה לה תרופה. המחלה מתפתחת מהר והחולים בה מתים תוך זמן קצר – מספר חודשים. סימני המחלה הם הפרעה בדיבור, הפרעה בזיהוי ודמנציה מהירה.</a:t>
            </a:r>
          </a:p>
          <a:p>
            <a:pPr marL="0" indent="0">
              <a:buNone/>
            </a:pPr>
            <a:r>
              <a:rPr lang="he-IL" altLang="he-IL" sz="2500" dirty="0">
                <a:solidFill>
                  <a:srgbClr val="0070C0"/>
                </a:solidFill>
              </a:rPr>
              <a:t>לאחר שנחשד שזוהי מחלה זיהומית, חוקרים הופתעו לגלות שהמחולל למחלה אינו וירוס או חיידק, אלא חלבון שכונה פריון. התגלית המפתיעה זיכתה את מגליה בפרס נובל.</a:t>
            </a:r>
          </a:p>
          <a:p>
            <a:pPr marL="0" indent="0">
              <a:buNone/>
            </a:pPr>
            <a:r>
              <a:rPr lang="he-IL" altLang="he-IL" sz="2500" dirty="0">
                <a:solidFill>
                  <a:srgbClr val="0070C0"/>
                </a:solidFill>
              </a:rPr>
              <a:t>לאחר מחקר ארוך, התגלה שחלבון בעל מבנה פגום משרה על חלבונים אחרים מסוגו שינויי מבנה, שהופכים גם אותם לפגומים. </a:t>
            </a:r>
            <a:r>
              <a:rPr lang="he-IL" sz="2500" dirty="0">
                <a:solidFill>
                  <a:srgbClr val="0070C0"/>
                </a:solidFill>
              </a:rPr>
              <a:t>מחלת </a:t>
            </a:r>
            <a:r>
              <a:rPr lang="he-IL" sz="2500" dirty="0" err="1">
                <a:solidFill>
                  <a:srgbClr val="0070C0"/>
                </a:solidFill>
              </a:rPr>
              <a:t>קרויצפלד</a:t>
            </a:r>
            <a:r>
              <a:rPr lang="he-IL" sz="2500" dirty="0">
                <a:solidFill>
                  <a:srgbClr val="0070C0"/>
                </a:solidFill>
              </a:rPr>
              <a:t> יעקב קדמה את ההבנה הרפואית בתהליכים </a:t>
            </a:r>
            <a:r>
              <a:rPr lang="he-IL" sz="2500" dirty="0" err="1">
                <a:solidFill>
                  <a:srgbClr val="0070C0"/>
                </a:solidFill>
              </a:rPr>
              <a:t>פתופיזיולוגיים</a:t>
            </a:r>
            <a:r>
              <a:rPr lang="he-IL" sz="2500" dirty="0">
                <a:solidFill>
                  <a:srgbClr val="0070C0"/>
                </a:solidFill>
              </a:rPr>
              <a:t> של מחלות מדבקות, עיבוד המבנה של חלבונים בתא, ומחלות הגורמות לנזק מוחי גלובלי</a:t>
            </a:r>
            <a:endParaRPr lang="he-IL" altLang="he-IL" sz="2500" dirty="0">
              <a:solidFill>
                <a:srgbClr val="0070C0"/>
              </a:solidFill>
            </a:endParaRPr>
          </a:p>
          <a:p>
            <a:pPr marL="0" indent="0">
              <a:buNone/>
            </a:pPr>
            <a:endParaRPr lang="he-IL" altLang="he-IL" dirty="0"/>
          </a:p>
          <a:p>
            <a:pPr marL="0" indent="0">
              <a:buNone/>
            </a:pPr>
            <a:endParaRPr lang="he-IL" altLang="he-IL" dirty="0"/>
          </a:p>
        </p:txBody>
      </p:sp>
      <p:pic>
        <p:nvPicPr>
          <p:cNvPr id="3" name="תמונה 2" descr="קיפול שגוי של חלבון הגורם למחלת קרויצפלד יעקב"/>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3888" y="5058516"/>
            <a:ext cx="2785492" cy="1754860"/>
          </a:xfrm>
          <a:prstGeom prst="rect">
            <a:avLst/>
          </a:prstGeom>
        </p:spPr>
      </p:pic>
    </p:spTree>
    <p:extLst>
      <p:ext uri="{BB962C8B-B14F-4D97-AF65-F5344CB8AC3E}">
        <p14:creationId xmlns:p14="http://schemas.microsoft.com/office/powerpoint/2010/main" val="4134902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כותרת 1"/>
          <p:cNvSpPr>
            <a:spLocks noGrp="1"/>
          </p:cNvSpPr>
          <p:nvPr>
            <p:ph type="title"/>
          </p:nvPr>
        </p:nvSpPr>
        <p:spPr/>
        <p:txBody>
          <a:bodyPr/>
          <a:lstStyle/>
          <a:p>
            <a:pPr eaLnBrk="1" hangingPunct="1"/>
            <a:r>
              <a:rPr lang="he-IL" altLang="he-IL" sz="3600" b="1" u="sng" dirty="0">
                <a:solidFill>
                  <a:srgbClr val="0070C0"/>
                </a:solidFill>
                <a:cs typeface="+mn-cs"/>
              </a:rPr>
              <a:t>אנימציות</a:t>
            </a:r>
            <a:r>
              <a:rPr lang="he-IL" altLang="he-IL" dirty="0"/>
              <a:t> </a:t>
            </a:r>
            <a:br>
              <a:rPr lang="he-IL" altLang="he-IL" dirty="0"/>
            </a:br>
            <a:endParaRPr lang="he-IL" altLang="he-IL" dirty="0"/>
          </a:p>
        </p:txBody>
      </p:sp>
      <p:sp>
        <p:nvSpPr>
          <p:cNvPr id="3" name="מציין מיקום תוכן 2"/>
          <p:cNvSpPr>
            <a:spLocks noGrp="1"/>
          </p:cNvSpPr>
          <p:nvPr>
            <p:ph idx="1"/>
          </p:nvPr>
        </p:nvSpPr>
        <p:spPr>
          <a:xfrm>
            <a:off x="285750" y="1340768"/>
            <a:ext cx="8401050" cy="2646039"/>
          </a:xfrm>
        </p:spPr>
        <p:txBody>
          <a:bodyPr rtlCol="1">
            <a:normAutofit lnSpcReduction="10000"/>
          </a:bodyPr>
          <a:lstStyle/>
          <a:p>
            <a:pPr>
              <a:buNone/>
              <a:defRPr/>
            </a:pPr>
            <a:r>
              <a:rPr lang="en-US" sz="2500" dirty="0">
                <a:solidFill>
                  <a:srgbClr val="0070C0"/>
                </a:solidFill>
                <a:hlinkClick r:id="rId3"/>
              </a:rPr>
              <a:t>https://www.youtube.com/watch?v=lijQ3a8yUYQ</a:t>
            </a:r>
            <a:r>
              <a:rPr lang="he-IL" sz="2500" dirty="0">
                <a:solidFill>
                  <a:srgbClr val="0070C0"/>
                </a:solidFill>
              </a:rPr>
              <a:t> </a:t>
            </a:r>
          </a:p>
          <a:p>
            <a:pPr>
              <a:buNone/>
              <a:defRPr/>
            </a:pPr>
            <a:r>
              <a:rPr lang="he-IL" sz="2500" dirty="0">
                <a:solidFill>
                  <a:srgbClr val="0070C0"/>
                </a:solidFill>
              </a:rPr>
              <a:t>היכנסו לקישור המופיע ושימו לב להדגשים הבאים-</a:t>
            </a:r>
          </a:p>
          <a:p>
            <a:pPr marL="457200" indent="-457200" eaLnBrk="1" fontAlgn="auto" hangingPunct="1">
              <a:spcAft>
                <a:spcPts val="0"/>
              </a:spcAft>
              <a:defRPr/>
            </a:pPr>
            <a:r>
              <a:rPr lang="he-IL" sz="2500" dirty="0">
                <a:solidFill>
                  <a:srgbClr val="0070C0"/>
                </a:solidFill>
              </a:rPr>
              <a:t>אחרי כל שלב במבנה המרחבי- ראשוני שניוני ושלישוני עצרו ורשמו מה הגורם המשפיע על המבנה. </a:t>
            </a:r>
          </a:p>
          <a:p>
            <a:pPr marL="457200" indent="-457200">
              <a:defRPr/>
            </a:pPr>
            <a:r>
              <a:rPr lang="he-IL" sz="2500" dirty="0">
                <a:solidFill>
                  <a:srgbClr val="0070C0"/>
                </a:solidFill>
              </a:rPr>
              <a:t>בעמוד: </a:t>
            </a:r>
            <a:r>
              <a:rPr lang="en-US" sz="2500" dirty="0">
                <a:solidFill>
                  <a:srgbClr val="0070C0"/>
                </a:solidFill>
                <a:hlinkClick r:id="rId4"/>
              </a:rPr>
              <a:t>https://i-biology.net/?s=aminoacid</a:t>
            </a:r>
            <a:r>
              <a:rPr lang="he-IL" sz="2500" dirty="0">
                <a:solidFill>
                  <a:srgbClr val="0070C0"/>
                </a:solidFill>
              </a:rPr>
              <a:t> בחרו שלוש חומצות אמיניות שונות משלושה צבעים שונים ורשמו מה ההבדל בצורת הקיפול המרחבי בין הצבעים השונים. </a:t>
            </a:r>
          </a:p>
        </p:txBody>
      </p:sp>
      <p:pic>
        <p:nvPicPr>
          <p:cNvPr id="2" name="תמונה 1" descr="קריקטורה"/>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9672" y="4077072"/>
            <a:ext cx="6353513" cy="2189386"/>
          </a:xfrm>
          <a:prstGeom prst="rect">
            <a:avLst/>
          </a:prstGeom>
        </p:spPr>
      </p:pic>
      <p:sp>
        <p:nvSpPr>
          <p:cNvPr id="4" name="מלבן 3"/>
          <p:cNvSpPr/>
          <p:nvPr/>
        </p:nvSpPr>
        <p:spPr>
          <a:xfrm>
            <a:off x="1619672" y="6356723"/>
            <a:ext cx="6192688" cy="369332"/>
          </a:xfrm>
          <a:prstGeom prst="rect">
            <a:avLst/>
          </a:prstGeom>
        </p:spPr>
        <p:txBody>
          <a:bodyPr wrap="square">
            <a:spAutoFit/>
          </a:bodyPr>
          <a:lstStyle/>
          <a:p>
            <a:r>
              <a:rPr lang="en-US" cap="small" dirty="0">
                <a:solidFill>
                  <a:srgbClr val="000000"/>
                </a:solidFill>
                <a:latin typeface="Lucida"/>
              </a:rPr>
              <a:t>http://imgs.xkcd.com/comics/proteins.png</a:t>
            </a:r>
            <a:endParaRPr lang="he-I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51094" y="59298"/>
            <a:ext cx="7886700" cy="1325563"/>
          </a:xfrm>
        </p:spPr>
        <p:txBody>
          <a:bodyPr/>
          <a:lstStyle/>
          <a:p>
            <a:pPr>
              <a:defRPr/>
            </a:pPr>
            <a:r>
              <a:rPr lang="he-IL" b="1" u="sng" dirty="0">
                <a:solidFill>
                  <a:srgbClr val="0070C0"/>
                </a:solidFill>
              </a:rPr>
              <a:t>ארבע רמות ארגון של חלבון</a:t>
            </a:r>
            <a:endParaRPr lang="he-IL" b="1" u="sng" dirty="0"/>
          </a:p>
        </p:txBody>
      </p:sp>
      <p:pic>
        <p:nvPicPr>
          <p:cNvPr id="9219" name="Picture 6">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42592" b="6992"/>
          <a:stretch>
            <a:fillRect/>
          </a:stretch>
        </p:blipFill>
        <p:spPr bwMode="auto">
          <a:xfrm>
            <a:off x="251520" y="2010633"/>
            <a:ext cx="8496300"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5">
            <a:extLst>
              <a:ext uri="{C183D7F6-B498-43B3-948B-1728B52AA6E4}">
                <adec:decorative xmlns:adec="http://schemas.microsoft.com/office/drawing/2017/decorative" val="1"/>
              </a:ext>
            </a:extLst>
          </p:cNvPr>
          <p:cNvSpPr txBox="1">
            <a:spLocks noChangeArrowheads="1"/>
          </p:cNvSpPr>
          <p:nvPr/>
        </p:nvSpPr>
        <p:spPr bwMode="auto">
          <a:xfrm>
            <a:off x="489645" y="1434371"/>
            <a:ext cx="10080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a:t>מבנה ראשוני</a:t>
            </a:r>
          </a:p>
        </p:txBody>
      </p:sp>
      <p:sp>
        <p:nvSpPr>
          <p:cNvPr id="9221" name="TextBox 6">
            <a:extLst>
              <a:ext uri="{C183D7F6-B498-43B3-948B-1728B52AA6E4}">
                <adec:decorative xmlns:adec="http://schemas.microsoft.com/office/drawing/2017/decorative" val="1"/>
              </a:ext>
            </a:extLst>
          </p:cNvPr>
          <p:cNvSpPr txBox="1">
            <a:spLocks noChangeArrowheads="1"/>
          </p:cNvSpPr>
          <p:nvPr/>
        </p:nvSpPr>
        <p:spPr bwMode="auto">
          <a:xfrm>
            <a:off x="2085083" y="1434371"/>
            <a:ext cx="10080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a:t>מבנה שניוני</a:t>
            </a:r>
          </a:p>
        </p:txBody>
      </p:sp>
      <p:sp>
        <p:nvSpPr>
          <p:cNvPr id="9222" name="TextBox 7">
            <a:extLst>
              <a:ext uri="{C183D7F6-B498-43B3-948B-1728B52AA6E4}">
                <adec:decorative xmlns:adec="http://schemas.microsoft.com/office/drawing/2017/decorative" val="1"/>
              </a:ext>
            </a:extLst>
          </p:cNvPr>
          <p:cNvSpPr txBox="1">
            <a:spLocks noChangeArrowheads="1"/>
          </p:cNvSpPr>
          <p:nvPr/>
        </p:nvSpPr>
        <p:spPr bwMode="auto">
          <a:xfrm>
            <a:off x="6731695" y="1399446"/>
            <a:ext cx="10080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a:t>מבנה רבעוני</a:t>
            </a:r>
          </a:p>
        </p:txBody>
      </p:sp>
      <p:sp>
        <p:nvSpPr>
          <p:cNvPr id="9223" name="TextBox 8">
            <a:extLst>
              <a:ext uri="{C183D7F6-B498-43B3-948B-1728B52AA6E4}">
                <adec:decorative xmlns:adec="http://schemas.microsoft.com/office/drawing/2017/decorative" val="1"/>
              </a:ext>
            </a:extLst>
          </p:cNvPr>
          <p:cNvSpPr txBox="1">
            <a:spLocks noChangeArrowheads="1"/>
          </p:cNvSpPr>
          <p:nvPr/>
        </p:nvSpPr>
        <p:spPr bwMode="auto">
          <a:xfrm>
            <a:off x="4371083" y="1434371"/>
            <a:ext cx="10096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dirty="0"/>
              <a:t>מבנה שלישוני</a:t>
            </a:r>
          </a:p>
        </p:txBody>
      </p:sp>
      <p:sp>
        <p:nvSpPr>
          <p:cNvPr id="2" name="מלבן 1">
            <a:extLst>
              <a:ext uri="{C183D7F6-B498-43B3-948B-1728B52AA6E4}">
                <adec:decorative xmlns:adec="http://schemas.microsoft.com/office/drawing/2017/decorative" val="1"/>
              </a:ext>
            </a:extLst>
          </p:cNvPr>
          <p:cNvSpPr/>
          <p:nvPr/>
        </p:nvSpPr>
        <p:spPr>
          <a:xfrm>
            <a:off x="478225" y="6267551"/>
            <a:ext cx="8259569" cy="323165"/>
          </a:xfrm>
          <a:prstGeom prst="rect">
            <a:avLst/>
          </a:prstGeom>
        </p:spPr>
        <p:txBody>
          <a:bodyPr wrap="none">
            <a:spAutoFit/>
          </a:bodyPr>
          <a:lstStyle/>
          <a:p>
            <a:r>
              <a:rPr lang="he-IL" sz="1500" dirty="0"/>
              <a:t> התמונות ממצגת זו נלקחו ממצגת ברשת ממקור לא ידוע </a:t>
            </a:r>
            <a:r>
              <a:rPr lang="en-US" sz="1500" dirty="0">
                <a:hlinkClick r:id="rId3"/>
              </a:rPr>
              <a:t>https://www.slideserve.com/embed/6963173</a:t>
            </a:r>
            <a:r>
              <a:rPr lang="he-IL" sz="1500" dirty="0"/>
              <a:t> </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274638"/>
            <a:ext cx="8229600" cy="2360612"/>
          </a:xfrm>
        </p:spPr>
        <p:txBody>
          <a:bodyPr rtlCol="1">
            <a:normAutofit fontScale="90000"/>
          </a:bodyPr>
          <a:lstStyle/>
          <a:p>
            <a:pPr algn="r" eaLnBrk="1" fontAlgn="auto" hangingPunct="1">
              <a:spcAft>
                <a:spcPts val="0"/>
              </a:spcAft>
              <a:defRPr/>
            </a:pPr>
            <a:r>
              <a:rPr lang="he-IL" sz="4000" b="1" u="sng" dirty="0">
                <a:solidFill>
                  <a:srgbClr val="0070C0"/>
                </a:solidFill>
                <a:cs typeface="+mn-cs"/>
              </a:rPr>
              <a:t>מבנה ראשוני של חלבון </a:t>
            </a:r>
            <a:br>
              <a:rPr lang="he-IL" b="1" dirty="0">
                <a:solidFill>
                  <a:srgbClr val="0070C0"/>
                </a:solidFill>
                <a:cs typeface="+mn-cs"/>
              </a:rPr>
            </a:br>
            <a:r>
              <a:rPr lang="he-IL" sz="2500" dirty="0">
                <a:solidFill>
                  <a:srgbClr val="0070C0"/>
                </a:solidFill>
                <a:latin typeface="+mn-lt"/>
                <a:ea typeface="+mn-ea"/>
                <a:cs typeface="+mn-cs"/>
              </a:rPr>
              <a:t>במשך שנים מדענים חשבו כי חלבונים הם בעלי מבנים אקראיים.</a:t>
            </a:r>
            <a:br>
              <a:rPr lang="he-IL" sz="2500" dirty="0">
                <a:solidFill>
                  <a:srgbClr val="0070C0"/>
                </a:solidFill>
                <a:latin typeface="+mn-lt"/>
                <a:ea typeface="+mn-ea"/>
                <a:cs typeface="+mn-cs"/>
              </a:rPr>
            </a:br>
            <a:r>
              <a:rPr lang="he-IL" sz="2500" dirty="0">
                <a:solidFill>
                  <a:srgbClr val="0070C0"/>
                </a:solidFill>
                <a:latin typeface="+mn-lt"/>
                <a:ea typeface="+mn-ea"/>
                <a:cs typeface="+mn-cs"/>
              </a:rPr>
              <a:t>אך למעשה, אחרי אינספור מחקרים, התברר שהחלבונים ערוכים במבנה שיטתי וייחודי. לכל חלבון, יש רצף אופייני של חומצות אמיניות והוא המבנה הראשוני של החלבון והוא נקבע עפ"י קוד גנטי להיווצרותו. המבנה הראשוני משפיע בצורה מכרעת על צורת ההתקפלות המיוחדת של השרשרת </a:t>
            </a:r>
            <a:r>
              <a:rPr lang="he-IL" sz="2500" dirty="0" err="1">
                <a:solidFill>
                  <a:srgbClr val="0070C0"/>
                </a:solidFill>
                <a:latin typeface="+mn-lt"/>
                <a:ea typeface="+mn-ea"/>
                <a:cs typeface="+mn-cs"/>
              </a:rPr>
              <a:t>הפוליפפטידית</a:t>
            </a:r>
            <a:r>
              <a:rPr lang="he-IL" sz="2500" dirty="0">
                <a:solidFill>
                  <a:srgbClr val="0070C0"/>
                </a:solidFill>
                <a:latin typeface="+mn-lt"/>
                <a:ea typeface="+mn-ea"/>
                <a:cs typeface="+mn-cs"/>
              </a:rPr>
              <a:t>, ליצירת מבנה תלת- </a:t>
            </a:r>
            <a:r>
              <a:rPr lang="he-IL" sz="2500" dirty="0" err="1">
                <a:solidFill>
                  <a:srgbClr val="0070C0"/>
                </a:solidFill>
                <a:latin typeface="+mn-lt"/>
                <a:ea typeface="+mn-ea"/>
                <a:cs typeface="+mn-cs"/>
              </a:rPr>
              <a:t>מימדי</a:t>
            </a:r>
            <a:r>
              <a:rPr lang="he-IL" sz="2500" dirty="0">
                <a:solidFill>
                  <a:srgbClr val="0070C0"/>
                </a:solidFill>
                <a:latin typeface="+mn-lt"/>
                <a:ea typeface="+mn-ea"/>
                <a:cs typeface="+mn-cs"/>
              </a:rPr>
              <a:t> של החלבון. </a:t>
            </a:r>
            <a:endParaRPr lang="en-US" sz="2500" dirty="0">
              <a:solidFill>
                <a:srgbClr val="0070C0"/>
              </a:solidFill>
              <a:latin typeface="+mn-lt"/>
              <a:ea typeface="+mn-ea"/>
              <a:cs typeface="+mn-cs"/>
            </a:endParaRPr>
          </a:p>
        </p:txBody>
      </p:sp>
      <p:sp>
        <p:nvSpPr>
          <p:cNvPr id="10264" name="Text Box 40">
            <a:extLst>
              <a:ext uri="{C183D7F6-B498-43B3-948B-1728B52AA6E4}">
                <adec:decorative xmlns:adec="http://schemas.microsoft.com/office/drawing/2017/decorative" val="1"/>
              </a:ext>
            </a:extLst>
          </p:cNvPr>
          <p:cNvSpPr txBox="1">
            <a:spLocks noChangeArrowheads="1"/>
          </p:cNvSpPr>
          <p:nvPr/>
        </p:nvSpPr>
        <p:spPr bwMode="auto">
          <a:xfrm>
            <a:off x="106363" y="4364038"/>
            <a:ext cx="2305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50000"/>
              </a:spcBef>
              <a:buFontTx/>
              <a:buNone/>
            </a:pPr>
            <a:r>
              <a:rPr lang="he-IL" altLang="he-IL" sz="1800" b="1" dirty="0">
                <a:solidFill>
                  <a:schemeClr val="hlink"/>
                </a:solidFill>
              </a:rPr>
              <a:t>מבנה ראשוני של חלבון בן 18 חומצות אמיניות</a:t>
            </a:r>
            <a:r>
              <a:rPr lang="he-IL" altLang="he-IL" sz="1800" dirty="0"/>
              <a:t> </a:t>
            </a:r>
            <a:endParaRPr lang="en-US" altLang="he-IL" sz="1800" dirty="0"/>
          </a:p>
        </p:txBody>
      </p:sp>
      <p:grpSp>
        <p:nvGrpSpPr>
          <p:cNvPr id="3" name="Group 2">
            <a:extLst>
              <a:ext uri="{C183D7F6-B498-43B3-948B-1728B52AA6E4}">
                <adec:decorative xmlns:adec="http://schemas.microsoft.com/office/drawing/2017/decorative" val="1"/>
              </a:ext>
            </a:extLst>
          </p:cNvPr>
          <p:cNvGrpSpPr/>
          <p:nvPr/>
        </p:nvGrpSpPr>
        <p:grpSpPr>
          <a:xfrm>
            <a:off x="539750" y="2852738"/>
            <a:ext cx="4464050" cy="3673475"/>
            <a:chOff x="539750" y="2852738"/>
            <a:chExt cx="4464050" cy="3673475"/>
          </a:xfrm>
        </p:grpSpPr>
        <p:sp>
          <p:nvSpPr>
            <p:cNvPr id="10243" name="AutoShape 17"/>
            <p:cNvSpPr>
              <a:spLocks noChangeArrowheads="1"/>
            </p:cNvSpPr>
            <p:nvPr/>
          </p:nvSpPr>
          <p:spPr bwMode="auto">
            <a:xfrm>
              <a:off x="1116013" y="3573463"/>
              <a:ext cx="360362" cy="287337"/>
            </a:xfrm>
            <a:prstGeom prst="octagon">
              <a:avLst>
                <a:gd name="adj" fmla="val 29287"/>
              </a:avLst>
            </a:prstGeom>
            <a:solidFill>
              <a:schemeClr val="accent1"/>
            </a:solidFill>
            <a:ln w="9525">
              <a:solidFill>
                <a:schemeClr val="tx1"/>
              </a:solidFill>
              <a:miter lim="800000"/>
              <a:headEnd/>
              <a:tailEnd/>
            </a:ln>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he-IL" sz="1800"/>
                <a:t>1</a:t>
              </a:r>
            </a:p>
          </p:txBody>
        </p:sp>
        <p:sp>
          <p:nvSpPr>
            <p:cNvPr id="10244" name="AutoShape 18"/>
            <p:cNvSpPr>
              <a:spLocks noChangeArrowheads="1"/>
            </p:cNvSpPr>
            <p:nvPr/>
          </p:nvSpPr>
          <p:spPr bwMode="auto">
            <a:xfrm>
              <a:off x="1547813" y="3716338"/>
              <a:ext cx="358775" cy="288925"/>
            </a:xfrm>
            <a:prstGeom prst="octagon">
              <a:avLst>
                <a:gd name="adj" fmla="val 29287"/>
              </a:avLst>
            </a:prstGeom>
            <a:solidFill>
              <a:schemeClr val="accent1"/>
            </a:solidFill>
            <a:ln w="9525">
              <a:solidFill>
                <a:schemeClr val="tx1"/>
              </a:solidFill>
              <a:miter lim="800000"/>
              <a:headEnd/>
              <a:tailEnd/>
            </a:ln>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he-IL" sz="1800"/>
                <a:t>2</a:t>
              </a:r>
            </a:p>
          </p:txBody>
        </p:sp>
        <p:sp>
          <p:nvSpPr>
            <p:cNvPr id="10245" name="AutoShape 19"/>
            <p:cNvSpPr>
              <a:spLocks noChangeArrowheads="1"/>
            </p:cNvSpPr>
            <p:nvPr/>
          </p:nvSpPr>
          <p:spPr bwMode="auto">
            <a:xfrm>
              <a:off x="1979613" y="3860800"/>
              <a:ext cx="360362" cy="287338"/>
            </a:xfrm>
            <a:prstGeom prst="octagon">
              <a:avLst>
                <a:gd name="adj" fmla="val 29287"/>
              </a:avLst>
            </a:prstGeom>
            <a:solidFill>
              <a:schemeClr val="accent1"/>
            </a:solidFill>
            <a:ln w="9525">
              <a:solidFill>
                <a:schemeClr val="tx1"/>
              </a:solidFill>
              <a:miter lim="800000"/>
              <a:headEnd/>
              <a:tailEnd/>
            </a:ln>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he-IL" sz="1800"/>
                <a:t>3</a:t>
              </a:r>
            </a:p>
          </p:txBody>
        </p:sp>
        <p:sp>
          <p:nvSpPr>
            <p:cNvPr id="10246" name="AutoShape 20"/>
            <p:cNvSpPr>
              <a:spLocks noChangeArrowheads="1"/>
            </p:cNvSpPr>
            <p:nvPr/>
          </p:nvSpPr>
          <p:spPr bwMode="auto">
            <a:xfrm>
              <a:off x="2484438" y="4005263"/>
              <a:ext cx="358775" cy="288925"/>
            </a:xfrm>
            <a:prstGeom prst="octagon">
              <a:avLst>
                <a:gd name="adj" fmla="val 29287"/>
              </a:avLst>
            </a:prstGeom>
            <a:solidFill>
              <a:schemeClr val="accent1"/>
            </a:solidFill>
            <a:ln w="9525">
              <a:solidFill>
                <a:schemeClr val="tx1"/>
              </a:solidFill>
              <a:miter lim="800000"/>
              <a:headEnd/>
              <a:tailEnd/>
            </a:ln>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he-IL" sz="1800"/>
                <a:t>4</a:t>
              </a:r>
            </a:p>
          </p:txBody>
        </p:sp>
        <p:sp>
          <p:nvSpPr>
            <p:cNvPr id="10247" name="Oval 21"/>
            <p:cNvSpPr>
              <a:spLocks noChangeArrowheads="1"/>
            </p:cNvSpPr>
            <p:nvPr/>
          </p:nvSpPr>
          <p:spPr bwMode="auto">
            <a:xfrm>
              <a:off x="2987675" y="4292600"/>
              <a:ext cx="360363" cy="360363"/>
            </a:xfrm>
            <a:prstGeom prst="ellipse">
              <a:avLst/>
            </a:prstGeom>
            <a:solidFill>
              <a:schemeClr val="accent1"/>
            </a:solidFill>
            <a:ln w="9525">
              <a:solidFill>
                <a:schemeClr val="tx1"/>
              </a:solidFill>
              <a:round/>
              <a:headEnd/>
              <a:tailEnd/>
            </a:ln>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he-IL" sz="1800"/>
                <a:t>5</a:t>
              </a:r>
            </a:p>
          </p:txBody>
        </p:sp>
        <p:sp>
          <p:nvSpPr>
            <p:cNvPr id="10248" name="Oval 22"/>
            <p:cNvSpPr>
              <a:spLocks noChangeArrowheads="1"/>
            </p:cNvSpPr>
            <p:nvPr/>
          </p:nvSpPr>
          <p:spPr bwMode="auto">
            <a:xfrm>
              <a:off x="3348038" y="4652963"/>
              <a:ext cx="360362" cy="287337"/>
            </a:xfrm>
            <a:prstGeom prst="ellipse">
              <a:avLst/>
            </a:prstGeom>
            <a:solidFill>
              <a:schemeClr val="accent1"/>
            </a:solidFill>
            <a:ln w="9525">
              <a:solidFill>
                <a:schemeClr val="tx1"/>
              </a:solidFill>
              <a:round/>
              <a:headEnd/>
              <a:tailEnd/>
            </a:ln>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he-IL" sz="1800"/>
                <a:t>6</a:t>
              </a:r>
            </a:p>
          </p:txBody>
        </p:sp>
        <p:sp>
          <p:nvSpPr>
            <p:cNvPr id="10249" name="Oval 23"/>
            <p:cNvSpPr>
              <a:spLocks noChangeArrowheads="1"/>
            </p:cNvSpPr>
            <p:nvPr/>
          </p:nvSpPr>
          <p:spPr bwMode="auto">
            <a:xfrm>
              <a:off x="3059113" y="5084763"/>
              <a:ext cx="504825" cy="358775"/>
            </a:xfrm>
            <a:prstGeom prst="ellipse">
              <a:avLst/>
            </a:prstGeom>
            <a:solidFill>
              <a:schemeClr val="accent1"/>
            </a:solidFill>
            <a:ln w="9525">
              <a:solidFill>
                <a:schemeClr val="tx1"/>
              </a:solidFill>
              <a:round/>
              <a:headEnd/>
              <a:tailEnd/>
            </a:ln>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he-IL" sz="1800"/>
                <a:t>7</a:t>
              </a:r>
            </a:p>
          </p:txBody>
        </p:sp>
        <p:sp>
          <p:nvSpPr>
            <p:cNvPr id="10250" name="Oval 24"/>
            <p:cNvSpPr>
              <a:spLocks noChangeArrowheads="1"/>
            </p:cNvSpPr>
            <p:nvPr/>
          </p:nvSpPr>
          <p:spPr bwMode="auto">
            <a:xfrm>
              <a:off x="2555875" y="5229225"/>
              <a:ext cx="431800" cy="287338"/>
            </a:xfrm>
            <a:prstGeom prst="ellipse">
              <a:avLst/>
            </a:prstGeom>
            <a:solidFill>
              <a:schemeClr val="accent1"/>
            </a:solidFill>
            <a:ln w="9525">
              <a:solidFill>
                <a:schemeClr val="tx1"/>
              </a:solidFill>
              <a:round/>
              <a:headEnd/>
              <a:tailEnd/>
            </a:ln>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he-IL" sz="1800"/>
                <a:t>8</a:t>
              </a:r>
            </a:p>
          </p:txBody>
        </p:sp>
        <p:sp>
          <p:nvSpPr>
            <p:cNvPr id="10251" name="Oval 25"/>
            <p:cNvSpPr>
              <a:spLocks noChangeArrowheads="1"/>
            </p:cNvSpPr>
            <p:nvPr/>
          </p:nvSpPr>
          <p:spPr bwMode="auto">
            <a:xfrm>
              <a:off x="2124075" y="5373688"/>
              <a:ext cx="431800" cy="360362"/>
            </a:xfrm>
            <a:prstGeom prst="ellipse">
              <a:avLst/>
            </a:prstGeom>
            <a:solidFill>
              <a:schemeClr val="accent1"/>
            </a:solidFill>
            <a:ln w="9525">
              <a:solidFill>
                <a:schemeClr val="tx1"/>
              </a:solidFill>
              <a:round/>
              <a:headEnd/>
              <a:tailEnd/>
            </a:ln>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he-IL" sz="1800"/>
                <a:t>9</a:t>
              </a:r>
            </a:p>
          </p:txBody>
        </p:sp>
        <p:sp>
          <p:nvSpPr>
            <p:cNvPr id="10252" name="Oval 26"/>
            <p:cNvSpPr>
              <a:spLocks noChangeArrowheads="1"/>
            </p:cNvSpPr>
            <p:nvPr/>
          </p:nvSpPr>
          <p:spPr bwMode="auto">
            <a:xfrm>
              <a:off x="1619250" y="5589588"/>
              <a:ext cx="360363" cy="215900"/>
            </a:xfrm>
            <a:prstGeom prst="ellipse">
              <a:avLst/>
            </a:prstGeom>
            <a:solidFill>
              <a:schemeClr val="accent1"/>
            </a:solidFill>
            <a:ln w="9525">
              <a:solidFill>
                <a:schemeClr val="tx1"/>
              </a:solidFill>
              <a:round/>
              <a:headEnd/>
              <a:tailEnd/>
            </a:ln>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he-IL" sz="1800"/>
                <a:t>10</a:t>
              </a:r>
            </a:p>
          </p:txBody>
        </p:sp>
        <p:sp>
          <p:nvSpPr>
            <p:cNvPr id="10253" name="Oval 27"/>
            <p:cNvSpPr>
              <a:spLocks noChangeArrowheads="1"/>
            </p:cNvSpPr>
            <p:nvPr/>
          </p:nvSpPr>
          <p:spPr bwMode="auto">
            <a:xfrm>
              <a:off x="1042988" y="5661025"/>
              <a:ext cx="504825" cy="288925"/>
            </a:xfrm>
            <a:prstGeom prst="ellipse">
              <a:avLst/>
            </a:prstGeom>
            <a:solidFill>
              <a:schemeClr val="accent1"/>
            </a:solidFill>
            <a:ln w="9525">
              <a:solidFill>
                <a:schemeClr val="tx1"/>
              </a:solidFill>
              <a:round/>
              <a:headEnd/>
              <a:tailEnd/>
            </a:ln>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b="1"/>
                <a:t>12</a:t>
              </a:r>
              <a:endParaRPr lang="en-US" altLang="he-IL" sz="1800" b="1"/>
            </a:p>
          </p:txBody>
        </p:sp>
        <p:sp>
          <p:nvSpPr>
            <p:cNvPr id="10254" name="Oval 28"/>
            <p:cNvSpPr>
              <a:spLocks noChangeArrowheads="1"/>
            </p:cNvSpPr>
            <p:nvPr/>
          </p:nvSpPr>
          <p:spPr bwMode="auto">
            <a:xfrm>
              <a:off x="1692275" y="6165850"/>
              <a:ext cx="433388" cy="358775"/>
            </a:xfrm>
            <a:prstGeom prst="ellipse">
              <a:avLst/>
            </a:prstGeom>
            <a:solidFill>
              <a:schemeClr val="accent1"/>
            </a:solidFill>
            <a:ln w="9525">
              <a:solidFill>
                <a:schemeClr val="tx1"/>
              </a:solidFill>
              <a:round/>
              <a:headEnd/>
              <a:tailEnd/>
            </a:ln>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b="1"/>
                <a:t>15</a:t>
              </a:r>
              <a:endParaRPr lang="en-US" altLang="he-IL" sz="1800" b="1"/>
            </a:p>
          </p:txBody>
        </p:sp>
        <p:sp>
          <p:nvSpPr>
            <p:cNvPr id="10255" name="Oval 29"/>
            <p:cNvSpPr>
              <a:spLocks noChangeArrowheads="1"/>
            </p:cNvSpPr>
            <p:nvPr/>
          </p:nvSpPr>
          <p:spPr bwMode="auto">
            <a:xfrm>
              <a:off x="1258888" y="6165850"/>
              <a:ext cx="360362" cy="360363"/>
            </a:xfrm>
            <a:prstGeom prst="ellipse">
              <a:avLst/>
            </a:prstGeom>
            <a:solidFill>
              <a:schemeClr val="accent1"/>
            </a:solidFill>
            <a:ln w="9525">
              <a:solidFill>
                <a:schemeClr val="tx1"/>
              </a:solidFill>
              <a:round/>
              <a:headEnd/>
              <a:tailEnd/>
            </a:ln>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b="1"/>
                <a:t>14</a:t>
              </a:r>
              <a:endParaRPr lang="en-US" altLang="he-IL" sz="1800" b="1"/>
            </a:p>
          </p:txBody>
        </p:sp>
        <p:sp>
          <p:nvSpPr>
            <p:cNvPr id="10256" name="Oval 30"/>
            <p:cNvSpPr>
              <a:spLocks noChangeArrowheads="1"/>
            </p:cNvSpPr>
            <p:nvPr/>
          </p:nvSpPr>
          <p:spPr bwMode="auto">
            <a:xfrm>
              <a:off x="2268538" y="6165850"/>
              <a:ext cx="431800" cy="215900"/>
            </a:xfrm>
            <a:prstGeom prst="ellipse">
              <a:avLst/>
            </a:prstGeom>
            <a:solidFill>
              <a:schemeClr val="accent1"/>
            </a:solidFill>
            <a:ln w="9525">
              <a:solidFill>
                <a:schemeClr val="tx1"/>
              </a:solidFill>
              <a:round/>
              <a:headEnd/>
              <a:tailEnd/>
            </a:ln>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b="1"/>
                <a:t>16</a:t>
              </a:r>
              <a:endParaRPr lang="en-US" altLang="he-IL" sz="1800" b="1"/>
            </a:p>
          </p:txBody>
        </p:sp>
        <p:sp>
          <p:nvSpPr>
            <p:cNvPr id="10257" name="Oval 31"/>
            <p:cNvSpPr>
              <a:spLocks noChangeArrowheads="1"/>
            </p:cNvSpPr>
            <p:nvPr/>
          </p:nvSpPr>
          <p:spPr bwMode="auto">
            <a:xfrm>
              <a:off x="827088" y="6021388"/>
              <a:ext cx="360362" cy="287337"/>
            </a:xfrm>
            <a:prstGeom prst="ellipse">
              <a:avLst/>
            </a:prstGeom>
            <a:solidFill>
              <a:schemeClr val="accent1"/>
            </a:solidFill>
            <a:ln w="9525">
              <a:solidFill>
                <a:schemeClr val="tx1"/>
              </a:solidFill>
              <a:round/>
              <a:headEnd/>
              <a:tailEnd/>
            </a:ln>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b="1"/>
                <a:t>13</a:t>
              </a:r>
              <a:endParaRPr lang="en-US" altLang="he-IL" sz="1800" b="1"/>
            </a:p>
          </p:txBody>
        </p:sp>
        <p:sp>
          <p:nvSpPr>
            <p:cNvPr id="10258" name="Oval 32"/>
            <p:cNvSpPr>
              <a:spLocks noChangeArrowheads="1"/>
            </p:cNvSpPr>
            <p:nvPr/>
          </p:nvSpPr>
          <p:spPr bwMode="auto">
            <a:xfrm>
              <a:off x="2843213" y="6092825"/>
              <a:ext cx="433387" cy="288925"/>
            </a:xfrm>
            <a:prstGeom prst="ellipse">
              <a:avLst/>
            </a:prstGeom>
            <a:solidFill>
              <a:schemeClr val="accent1"/>
            </a:solidFill>
            <a:ln w="9525">
              <a:solidFill>
                <a:schemeClr val="tx1"/>
              </a:solidFill>
              <a:round/>
              <a:headEnd/>
              <a:tailEnd/>
            </a:ln>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b="1"/>
                <a:t>17</a:t>
              </a:r>
              <a:endParaRPr lang="en-US" altLang="he-IL" sz="1800" b="1"/>
            </a:p>
          </p:txBody>
        </p:sp>
        <p:sp>
          <p:nvSpPr>
            <p:cNvPr id="10259" name="Oval 33"/>
            <p:cNvSpPr>
              <a:spLocks noChangeArrowheads="1"/>
            </p:cNvSpPr>
            <p:nvPr/>
          </p:nvSpPr>
          <p:spPr bwMode="auto">
            <a:xfrm>
              <a:off x="3492500" y="6021388"/>
              <a:ext cx="358775" cy="360362"/>
            </a:xfrm>
            <a:prstGeom prst="ellipse">
              <a:avLst/>
            </a:prstGeom>
            <a:solidFill>
              <a:schemeClr val="accent1"/>
            </a:solidFill>
            <a:ln w="9525">
              <a:solidFill>
                <a:schemeClr val="tx1"/>
              </a:solidFill>
              <a:round/>
              <a:headEnd/>
              <a:tailEnd/>
            </a:ln>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b="1"/>
                <a:t>18</a:t>
              </a:r>
              <a:endParaRPr lang="en-US" altLang="he-IL" sz="1800" b="1"/>
            </a:p>
          </p:txBody>
        </p:sp>
        <p:sp>
          <p:nvSpPr>
            <p:cNvPr id="10260" name="Line 34"/>
            <p:cNvSpPr>
              <a:spLocks noChangeShapeType="1"/>
            </p:cNvSpPr>
            <p:nvPr/>
          </p:nvSpPr>
          <p:spPr bwMode="auto">
            <a:xfrm flipH="1" flipV="1">
              <a:off x="1116013" y="3284538"/>
              <a:ext cx="71437"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0261" name="AutoShape 35"/>
            <p:cNvSpPr>
              <a:spLocks noChangeArrowheads="1"/>
            </p:cNvSpPr>
            <p:nvPr/>
          </p:nvSpPr>
          <p:spPr bwMode="auto">
            <a:xfrm>
              <a:off x="539750" y="2852738"/>
              <a:ext cx="936625" cy="504825"/>
            </a:xfrm>
            <a:prstGeom prst="plus">
              <a:avLst>
                <a:gd name="adj" fmla="val 25000"/>
              </a:avLst>
            </a:prstGeom>
            <a:solidFill>
              <a:schemeClr val="accent1"/>
            </a:solidFill>
            <a:ln w="9525">
              <a:solidFill>
                <a:schemeClr val="tx1"/>
              </a:solidFill>
              <a:miter lim="800000"/>
              <a:headEnd/>
              <a:tailEnd/>
            </a:ln>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600" b="1"/>
                <a:t>קצה אמיני</a:t>
              </a:r>
              <a:endParaRPr lang="en-US" altLang="he-IL" sz="1600" b="1"/>
            </a:p>
          </p:txBody>
        </p:sp>
        <p:sp>
          <p:nvSpPr>
            <p:cNvPr id="10262" name="AutoShape 37"/>
            <p:cNvSpPr>
              <a:spLocks noChangeArrowheads="1"/>
            </p:cNvSpPr>
            <p:nvPr/>
          </p:nvSpPr>
          <p:spPr bwMode="auto">
            <a:xfrm>
              <a:off x="3924300" y="5876925"/>
              <a:ext cx="1079500" cy="647700"/>
            </a:xfrm>
            <a:prstGeom prst="plus">
              <a:avLst>
                <a:gd name="adj" fmla="val 25000"/>
              </a:avLst>
            </a:prstGeom>
            <a:solidFill>
              <a:schemeClr val="accent1"/>
            </a:solidFill>
            <a:ln w="9525">
              <a:solidFill>
                <a:schemeClr val="tx1"/>
              </a:solidFill>
              <a:miter lim="800000"/>
              <a:headEnd/>
              <a:tailEnd/>
            </a:ln>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400" b="1"/>
                <a:t>קצה קרבוקסילי</a:t>
              </a:r>
              <a:endParaRPr lang="en-US" altLang="he-IL" sz="1400" b="1"/>
            </a:p>
          </p:txBody>
        </p:sp>
        <p:sp>
          <p:nvSpPr>
            <p:cNvPr id="10263" name="Line 38"/>
            <p:cNvSpPr>
              <a:spLocks noChangeShapeType="1"/>
            </p:cNvSpPr>
            <p:nvPr/>
          </p:nvSpPr>
          <p:spPr bwMode="auto">
            <a:xfrm>
              <a:off x="3851275" y="6165850"/>
              <a:ext cx="73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0265" name="Line 41"/>
            <p:cNvSpPr>
              <a:spLocks noChangeShapeType="1"/>
            </p:cNvSpPr>
            <p:nvPr/>
          </p:nvSpPr>
          <p:spPr bwMode="auto">
            <a:xfrm>
              <a:off x="1476375" y="3789363"/>
              <a:ext cx="714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0266" name="Line 42"/>
            <p:cNvSpPr>
              <a:spLocks noChangeShapeType="1"/>
            </p:cNvSpPr>
            <p:nvPr/>
          </p:nvSpPr>
          <p:spPr bwMode="auto">
            <a:xfrm>
              <a:off x="1908175" y="3933825"/>
              <a:ext cx="714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0267" name="Line 43"/>
            <p:cNvSpPr>
              <a:spLocks noChangeShapeType="1"/>
            </p:cNvSpPr>
            <p:nvPr/>
          </p:nvSpPr>
          <p:spPr bwMode="auto">
            <a:xfrm>
              <a:off x="2339975" y="4076700"/>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0268" name="Line 44"/>
            <p:cNvSpPr>
              <a:spLocks noChangeShapeType="1"/>
            </p:cNvSpPr>
            <p:nvPr/>
          </p:nvSpPr>
          <p:spPr bwMode="auto">
            <a:xfrm>
              <a:off x="3276600" y="6237288"/>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0269" name="Line 45"/>
            <p:cNvSpPr>
              <a:spLocks noChangeShapeType="1"/>
            </p:cNvSpPr>
            <p:nvPr/>
          </p:nvSpPr>
          <p:spPr bwMode="auto">
            <a:xfrm>
              <a:off x="2627313" y="6237288"/>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0270" name="Line 46"/>
            <p:cNvSpPr>
              <a:spLocks noChangeShapeType="1"/>
            </p:cNvSpPr>
            <p:nvPr/>
          </p:nvSpPr>
          <p:spPr bwMode="auto">
            <a:xfrm>
              <a:off x="2843213" y="4221163"/>
              <a:ext cx="144462"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0271" name="Line 47"/>
            <p:cNvSpPr>
              <a:spLocks noChangeShapeType="1"/>
            </p:cNvSpPr>
            <p:nvPr/>
          </p:nvSpPr>
          <p:spPr bwMode="auto">
            <a:xfrm>
              <a:off x="3276600" y="4581525"/>
              <a:ext cx="142875"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0272" name="Line 48"/>
            <p:cNvSpPr>
              <a:spLocks noChangeShapeType="1"/>
            </p:cNvSpPr>
            <p:nvPr/>
          </p:nvSpPr>
          <p:spPr bwMode="auto">
            <a:xfrm flipH="1">
              <a:off x="3419475" y="4941888"/>
              <a:ext cx="73025" cy="71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0273" name="Line 50"/>
            <p:cNvSpPr>
              <a:spLocks noChangeShapeType="1"/>
            </p:cNvSpPr>
            <p:nvPr/>
          </p:nvSpPr>
          <p:spPr bwMode="auto">
            <a:xfrm flipH="1">
              <a:off x="2987675" y="5373688"/>
              <a:ext cx="714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0274" name="Line 51"/>
            <p:cNvSpPr>
              <a:spLocks noChangeShapeType="1"/>
            </p:cNvSpPr>
            <p:nvPr/>
          </p:nvSpPr>
          <p:spPr bwMode="auto">
            <a:xfrm flipH="1">
              <a:off x="2484438" y="5445125"/>
              <a:ext cx="71437" cy="71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0275" name="Line 52"/>
            <p:cNvSpPr>
              <a:spLocks noChangeShapeType="1"/>
            </p:cNvSpPr>
            <p:nvPr/>
          </p:nvSpPr>
          <p:spPr bwMode="auto">
            <a:xfrm flipH="1">
              <a:off x="1908175" y="5589588"/>
              <a:ext cx="21590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0276" name="Line 53"/>
            <p:cNvSpPr>
              <a:spLocks noChangeShapeType="1"/>
            </p:cNvSpPr>
            <p:nvPr/>
          </p:nvSpPr>
          <p:spPr bwMode="auto">
            <a:xfrm flipH="1">
              <a:off x="1547813" y="5734050"/>
              <a:ext cx="714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0277" name="Line 54"/>
            <p:cNvSpPr>
              <a:spLocks noChangeShapeType="1"/>
            </p:cNvSpPr>
            <p:nvPr/>
          </p:nvSpPr>
          <p:spPr bwMode="auto">
            <a:xfrm>
              <a:off x="1042988" y="5876925"/>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0278" name="Line 55"/>
            <p:cNvSpPr>
              <a:spLocks noChangeShapeType="1"/>
            </p:cNvSpPr>
            <p:nvPr/>
          </p:nvSpPr>
          <p:spPr bwMode="auto">
            <a:xfrm>
              <a:off x="1116013" y="6308725"/>
              <a:ext cx="142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0279" name="Line 56"/>
            <p:cNvSpPr>
              <a:spLocks noChangeShapeType="1"/>
            </p:cNvSpPr>
            <p:nvPr/>
          </p:nvSpPr>
          <p:spPr bwMode="auto">
            <a:xfrm>
              <a:off x="1547813" y="6453188"/>
              <a:ext cx="1444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0280" name="Line 57"/>
            <p:cNvSpPr>
              <a:spLocks noChangeShapeType="1"/>
            </p:cNvSpPr>
            <p:nvPr/>
          </p:nvSpPr>
          <p:spPr bwMode="auto">
            <a:xfrm flipV="1">
              <a:off x="2124075" y="6308725"/>
              <a:ext cx="215900"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0281" name="Text Box 61"/>
            <p:cNvSpPr txBox="1">
              <a:spLocks noChangeArrowheads="1"/>
            </p:cNvSpPr>
            <p:nvPr/>
          </p:nvSpPr>
          <p:spPr bwMode="auto">
            <a:xfrm>
              <a:off x="3059113" y="3357563"/>
              <a:ext cx="10810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50000"/>
                </a:spcBef>
                <a:buFontTx/>
                <a:buNone/>
              </a:pPr>
              <a:r>
                <a:rPr lang="he-IL" altLang="he-IL" sz="1800" b="1">
                  <a:solidFill>
                    <a:srgbClr val="FF66FF"/>
                  </a:solidFill>
                </a:rPr>
                <a:t>קשר פפטידי</a:t>
              </a:r>
              <a:endParaRPr lang="en-US" altLang="he-IL" sz="1800" b="1">
                <a:solidFill>
                  <a:srgbClr val="FF66FF"/>
                </a:solidFill>
              </a:endParaRPr>
            </a:p>
          </p:txBody>
        </p:sp>
        <p:sp>
          <p:nvSpPr>
            <p:cNvPr id="10282" name="Line 62"/>
            <p:cNvSpPr>
              <a:spLocks noChangeShapeType="1"/>
            </p:cNvSpPr>
            <p:nvPr/>
          </p:nvSpPr>
          <p:spPr bwMode="auto">
            <a:xfrm flipH="1">
              <a:off x="2987675" y="3860800"/>
              <a:ext cx="360363"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0283" name="Line 63"/>
            <p:cNvSpPr>
              <a:spLocks noChangeShapeType="1"/>
            </p:cNvSpPr>
            <p:nvPr/>
          </p:nvSpPr>
          <p:spPr bwMode="auto">
            <a:xfrm flipH="1">
              <a:off x="3348038" y="4005263"/>
              <a:ext cx="215900"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grpSp>
      <p:pic>
        <p:nvPicPr>
          <p:cNvPr id="10284" name="Picture 51">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6525" y="2805462"/>
            <a:ext cx="2724662" cy="37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600" b="1" u="sng" dirty="0">
                <a:solidFill>
                  <a:srgbClr val="0070C0"/>
                </a:solidFill>
                <a:cs typeface="+mn-cs"/>
              </a:rPr>
              <a:t>הקשר </a:t>
            </a:r>
            <a:r>
              <a:rPr lang="he-IL" sz="3600" b="1" u="sng" dirty="0" err="1">
                <a:solidFill>
                  <a:srgbClr val="0070C0"/>
                </a:solidFill>
                <a:cs typeface="+mn-cs"/>
              </a:rPr>
              <a:t>הפפטידי</a:t>
            </a:r>
            <a:endParaRPr lang="he-IL" sz="3600" b="1" u="sng" dirty="0">
              <a:solidFill>
                <a:srgbClr val="0070C0"/>
              </a:solidFill>
              <a:cs typeface="+mn-cs"/>
            </a:endParaRPr>
          </a:p>
        </p:txBody>
      </p:sp>
      <p:sp>
        <p:nvSpPr>
          <p:cNvPr id="3" name="מלבן 2">
            <a:extLst>
              <a:ext uri="{C183D7F6-B498-43B3-948B-1728B52AA6E4}">
                <adec:decorative xmlns:adec="http://schemas.microsoft.com/office/drawing/2017/decorative" val="1"/>
              </a:ext>
            </a:extLst>
          </p:cNvPr>
          <p:cNvSpPr/>
          <p:nvPr/>
        </p:nvSpPr>
        <p:spPr>
          <a:xfrm>
            <a:off x="457200" y="6165304"/>
            <a:ext cx="1853952" cy="369332"/>
          </a:xfrm>
          <a:prstGeom prst="rect">
            <a:avLst/>
          </a:prstGeom>
        </p:spPr>
        <p:txBody>
          <a:bodyPr wrap="square">
            <a:spAutoFit/>
          </a:bodyPr>
          <a:lstStyle/>
          <a:p>
            <a:pPr eaLnBrk="1" fontAlgn="auto" hangingPunct="1">
              <a:spcAft>
                <a:spcPts val="0"/>
              </a:spcAft>
              <a:buFont typeface="Arial" panose="020B0604020202020204" pitchFamily="34" charset="0"/>
              <a:buNone/>
              <a:defRPr/>
            </a:pPr>
            <a:r>
              <a:rPr lang="he-IL" u="sng" dirty="0">
                <a:hlinkClick r:id="rId2"/>
              </a:rPr>
              <a:t>סרטון קשר </a:t>
            </a:r>
            <a:r>
              <a:rPr lang="he-IL" u="sng" dirty="0" err="1">
                <a:hlinkClick r:id="rId2"/>
              </a:rPr>
              <a:t>פפטידי</a:t>
            </a:r>
            <a:endParaRPr lang="en-US" dirty="0"/>
          </a:p>
        </p:txBody>
      </p:sp>
      <p:sp>
        <p:nvSpPr>
          <p:cNvPr id="4" name="מלבן 3"/>
          <p:cNvSpPr/>
          <p:nvPr/>
        </p:nvSpPr>
        <p:spPr>
          <a:xfrm>
            <a:off x="395536" y="1412776"/>
            <a:ext cx="8280920" cy="1911292"/>
          </a:xfrm>
          <a:prstGeom prst="rect">
            <a:avLst/>
          </a:prstGeom>
        </p:spPr>
        <p:txBody>
          <a:bodyPr wrap="square">
            <a:spAutoFit/>
          </a:bodyPr>
          <a:lstStyle/>
          <a:p>
            <a:pPr algn="r" rtl="1">
              <a:spcBef>
                <a:spcPct val="20000"/>
              </a:spcBef>
              <a:defRPr/>
            </a:pPr>
            <a:r>
              <a:rPr lang="he-IL" sz="2300" dirty="0">
                <a:solidFill>
                  <a:srgbClr val="0070C0"/>
                </a:solidFill>
                <a:latin typeface="+mn-lt"/>
                <a:cs typeface="+mn-cs"/>
              </a:rPr>
              <a:t>החומצות האמיניות נקשרות זו לזו דרך יצירת קשרים </a:t>
            </a:r>
            <a:r>
              <a:rPr lang="he-IL" sz="2300" noProof="1">
                <a:solidFill>
                  <a:srgbClr val="0070C0"/>
                </a:solidFill>
                <a:latin typeface="+mn-lt"/>
                <a:cs typeface="+mn-cs"/>
              </a:rPr>
              <a:t>פפטידיים</a:t>
            </a:r>
            <a:r>
              <a:rPr lang="he-IL" sz="2300" dirty="0">
                <a:solidFill>
                  <a:srgbClr val="0070C0"/>
                </a:solidFill>
                <a:latin typeface="+mn-lt"/>
                <a:cs typeface="+mn-cs"/>
              </a:rPr>
              <a:t>  זו עם זו. </a:t>
            </a:r>
          </a:p>
          <a:p>
            <a:pPr algn="r" rtl="1">
              <a:spcBef>
                <a:spcPct val="20000"/>
              </a:spcBef>
              <a:defRPr/>
            </a:pPr>
            <a:r>
              <a:rPr lang="he-IL" sz="2300" dirty="0">
                <a:solidFill>
                  <a:srgbClr val="0070C0"/>
                </a:solidFill>
                <a:latin typeface="+mn-lt"/>
                <a:cs typeface="+mn-cs"/>
              </a:rPr>
              <a:t>קשרים </a:t>
            </a:r>
            <a:r>
              <a:rPr lang="he-IL" sz="2300" noProof="1">
                <a:solidFill>
                  <a:srgbClr val="0070C0"/>
                </a:solidFill>
                <a:latin typeface="+mn-lt"/>
                <a:cs typeface="+mn-cs"/>
              </a:rPr>
              <a:t>פפטידיים</a:t>
            </a:r>
            <a:r>
              <a:rPr lang="he-IL" sz="2300" dirty="0">
                <a:solidFill>
                  <a:srgbClr val="0070C0"/>
                </a:solidFill>
                <a:latin typeface="+mn-lt"/>
                <a:cs typeface="+mn-cs"/>
              </a:rPr>
              <a:t> נוצרים בתגובת דחיסה אגב יציאת מולקולת מים ומתפרקים בתגובת הידרוליזה אגב כניסת מולקולת מים. </a:t>
            </a:r>
            <a:r>
              <a:rPr lang="he-IL" sz="2300" dirty="0">
                <a:solidFill>
                  <a:srgbClr val="0070C0"/>
                </a:solidFill>
                <a:latin typeface="+mn-lt"/>
                <a:cs typeface="+mn-cs"/>
                <a:sym typeface="Symbol" panose="05050102010706020507" pitchFamily="18" charset="2"/>
              </a:rPr>
              <a:t>קשר </a:t>
            </a:r>
            <a:r>
              <a:rPr lang="he-IL" sz="2300" dirty="0" err="1">
                <a:solidFill>
                  <a:srgbClr val="0070C0"/>
                </a:solidFill>
                <a:latin typeface="+mn-lt"/>
                <a:cs typeface="+mn-cs"/>
                <a:sym typeface="Symbol" panose="05050102010706020507" pitchFamily="18" charset="2"/>
              </a:rPr>
              <a:t>פפטידי</a:t>
            </a:r>
            <a:r>
              <a:rPr lang="he-IL" sz="2300" dirty="0">
                <a:solidFill>
                  <a:srgbClr val="0070C0"/>
                </a:solidFill>
                <a:latin typeface="+mn-lt"/>
                <a:cs typeface="+mn-cs"/>
                <a:sym typeface="Symbol" panose="05050102010706020507" pitchFamily="18" charset="2"/>
              </a:rPr>
              <a:t> בעל אופי חלקי של קשר כפול בגלל אל איתור אלקטרוני. </a:t>
            </a:r>
          </a:p>
          <a:p>
            <a:pPr algn="r" rtl="1">
              <a:spcBef>
                <a:spcPct val="20000"/>
              </a:spcBef>
              <a:defRPr/>
            </a:pPr>
            <a:endParaRPr lang="en-US" b="1" dirty="0">
              <a:solidFill>
                <a:srgbClr val="FF6600"/>
              </a:solidFill>
            </a:endParaRPr>
          </a:p>
        </p:txBody>
      </p:sp>
      <p:sp>
        <p:nvSpPr>
          <p:cNvPr id="5" name="מלבן 8">
            <a:extLst>
              <a:ext uri="{C183D7F6-B498-43B3-948B-1728B52AA6E4}">
                <adec:decorative xmlns:adec="http://schemas.microsoft.com/office/drawing/2017/decorative" val="1"/>
              </a:ext>
            </a:extLst>
          </p:cNvPr>
          <p:cNvSpPr>
            <a:spLocks noChangeArrowheads="1"/>
          </p:cNvSpPr>
          <p:nvPr/>
        </p:nvSpPr>
        <p:spPr bwMode="auto">
          <a:xfrm>
            <a:off x="4277912" y="6063353"/>
            <a:ext cx="14590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sz="2000" dirty="0">
                <a:solidFill>
                  <a:srgbClr val="0070C0"/>
                </a:solidFill>
                <a:latin typeface="+mn-lt"/>
                <a:cs typeface="+mn-cs"/>
              </a:rPr>
              <a:t>קשר </a:t>
            </a:r>
            <a:r>
              <a:rPr lang="he-IL" altLang="he-IL" sz="2000" dirty="0" err="1">
                <a:solidFill>
                  <a:srgbClr val="0070C0"/>
                </a:solidFill>
                <a:latin typeface="+mn-lt"/>
                <a:cs typeface="+mn-cs"/>
              </a:rPr>
              <a:t>פפטידי</a:t>
            </a:r>
            <a:r>
              <a:rPr lang="he-IL" altLang="he-IL" sz="2000" dirty="0">
                <a:solidFill>
                  <a:srgbClr val="0070C0"/>
                </a:solidFill>
                <a:latin typeface="+mn-lt"/>
                <a:cs typeface="+mn-cs"/>
              </a:rPr>
              <a:t> </a:t>
            </a:r>
          </a:p>
        </p:txBody>
      </p:sp>
      <p:graphicFrame>
        <p:nvGraphicFramePr>
          <p:cNvPr id="6" name="Object 9">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24545874"/>
              </p:ext>
            </p:extLst>
          </p:nvPr>
        </p:nvGraphicFramePr>
        <p:xfrm>
          <a:off x="3131840" y="3068960"/>
          <a:ext cx="3690732" cy="2994393"/>
        </p:xfrm>
        <a:graphic>
          <a:graphicData uri="http://schemas.openxmlformats.org/presentationml/2006/ole">
            <mc:AlternateContent xmlns:mc="http://schemas.openxmlformats.org/markup-compatibility/2006">
              <mc:Choice xmlns:v="urn:schemas-microsoft-com:vml" Requires="v">
                <p:oleObj name="CS ChemDraw Drawing" r:id="rId3" imgW="5761747" imgH="4673600" progId="">
                  <p:embed/>
                </p:oleObj>
              </mc:Choice>
              <mc:Fallback>
                <p:oleObj name="CS ChemDraw Drawing" r:id="rId3" imgW="5761747" imgH="4673600" progId="">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3068960"/>
                        <a:ext cx="3690732" cy="29943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98967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395536" y="236025"/>
            <a:ext cx="7772400" cy="1470025"/>
          </a:xfrm>
        </p:spPr>
        <p:txBody>
          <a:bodyPr rtlCol="1">
            <a:normAutofit/>
          </a:bodyPr>
          <a:lstStyle/>
          <a:p>
            <a:pPr eaLnBrk="1" fontAlgn="auto" hangingPunct="1">
              <a:spcAft>
                <a:spcPts val="0"/>
              </a:spcAft>
              <a:defRPr/>
            </a:pPr>
            <a:r>
              <a:rPr lang="he-IL" sz="3600" b="1" u="sng" dirty="0">
                <a:solidFill>
                  <a:srgbClr val="0070C0"/>
                </a:solidFill>
                <a:cs typeface="+mn-cs"/>
              </a:rPr>
              <a:t>מבנה שניוני של חלבון </a:t>
            </a:r>
          </a:p>
        </p:txBody>
      </p:sp>
      <p:sp>
        <p:nvSpPr>
          <p:cNvPr id="12291" name="כותרת משנה 2"/>
          <p:cNvSpPr>
            <a:spLocks noGrp="1"/>
          </p:cNvSpPr>
          <p:nvPr>
            <p:ph type="subTitle" idx="1"/>
          </p:nvPr>
        </p:nvSpPr>
        <p:spPr>
          <a:xfrm>
            <a:off x="5254874" y="2006294"/>
            <a:ext cx="3543300" cy="3714750"/>
          </a:xfrm>
        </p:spPr>
        <p:txBody>
          <a:bodyPr>
            <a:normAutofit/>
          </a:bodyPr>
          <a:lstStyle/>
          <a:p>
            <a:pPr algn="r" eaLnBrk="1" hangingPunct="1"/>
            <a:r>
              <a:rPr lang="he-IL" sz="2300" dirty="0">
                <a:solidFill>
                  <a:srgbClr val="0070C0"/>
                </a:solidFill>
              </a:rPr>
              <a:t>מתבטא בהתקפלות השרשרת </a:t>
            </a:r>
            <a:r>
              <a:rPr lang="he-IL" sz="2300" dirty="0" err="1">
                <a:solidFill>
                  <a:srgbClr val="0070C0"/>
                </a:solidFill>
              </a:rPr>
              <a:t>הפוליפפטידית</a:t>
            </a:r>
            <a:r>
              <a:rPr lang="he-IL" sz="2300" dirty="0">
                <a:solidFill>
                  <a:srgbClr val="0070C0"/>
                </a:solidFill>
              </a:rPr>
              <a:t> לצורות מרחביות בעלות מבנה מחזורי. </a:t>
            </a:r>
          </a:p>
          <a:p>
            <a:pPr algn="r" eaLnBrk="1" hangingPunct="1"/>
            <a:r>
              <a:rPr lang="he-IL" sz="2300" dirty="0">
                <a:solidFill>
                  <a:srgbClr val="0070C0"/>
                </a:solidFill>
              </a:rPr>
              <a:t>קיימים שני מבנים שניוניים עיקריים- משטח </a:t>
            </a:r>
            <a:r>
              <a:rPr lang="en-US" sz="2300" dirty="0">
                <a:solidFill>
                  <a:srgbClr val="0070C0"/>
                </a:solidFill>
              </a:rPr>
              <a:t>β</a:t>
            </a:r>
            <a:r>
              <a:rPr lang="he-IL" sz="2300" dirty="0">
                <a:solidFill>
                  <a:srgbClr val="0070C0"/>
                </a:solidFill>
              </a:rPr>
              <a:t>, סליל </a:t>
            </a:r>
            <a:r>
              <a:rPr lang="en-US" sz="2300" dirty="0">
                <a:solidFill>
                  <a:srgbClr val="0070C0"/>
                </a:solidFill>
              </a:rPr>
              <a:t>α</a:t>
            </a:r>
            <a:endParaRPr lang="he-IL" sz="2300" dirty="0">
              <a:solidFill>
                <a:srgbClr val="0070C0"/>
              </a:solidFill>
            </a:endParaRPr>
          </a:p>
        </p:txBody>
      </p:sp>
      <p:pic>
        <p:nvPicPr>
          <p:cNvPr id="12292" name="Picture 3" descr="מבנה שניוני של חלבון"/>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674" y="2006294"/>
            <a:ext cx="49530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4"/>
          <p:cNvSpPr txBox="1">
            <a:spLocks noChangeArrowheads="1"/>
          </p:cNvSpPr>
          <p:nvPr/>
        </p:nvSpPr>
        <p:spPr bwMode="auto">
          <a:xfrm>
            <a:off x="225674" y="4863794"/>
            <a:ext cx="4948237" cy="830262"/>
          </a:xfrm>
          <a:prstGeom prst="rect">
            <a:avLst/>
          </a:prstGeom>
          <a:solidFill>
            <a:schemeClr val="accent1">
              <a:lumMod val="20000"/>
              <a:lumOff val="80000"/>
            </a:schemeClr>
          </a:soli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p:spPr>
        <p:txBody>
          <a:bodyPr>
            <a:spAutoFit/>
          </a:bodyPr>
          <a:lstStyle/>
          <a:p>
            <a:pPr algn="ctr" eaLnBrk="1" fontAlgn="auto" hangingPunct="1">
              <a:spcBef>
                <a:spcPct val="50000"/>
              </a:spcBef>
              <a:spcAft>
                <a:spcPts val="0"/>
              </a:spcAft>
              <a:defRPr/>
            </a:pPr>
            <a:r>
              <a:rPr lang="he-IL" sz="2400" dirty="0">
                <a:solidFill>
                  <a:srgbClr val="0070C0"/>
                </a:solidFill>
                <a:latin typeface="Calibri" pitchFamily="34" charset="0"/>
                <a:cs typeface="+mn-cs"/>
              </a:rPr>
              <a:t>קשרי המימן מפתלים את המולקולה  לצורת סליל</a:t>
            </a:r>
            <a:endParaRPr lang="he-IL" sz="4000" dirty="0">
              <a:solidFill>
                <a:srgbClr val="0070C0"/>
              </a:solidFill>
              <a:latin typeface="Calibri" pitchFamily="34" charset="0"/>
              <a:cs typeface="+mn-cs"/>
            </a:endParaRPr>
          </a:p>
        </p:txBody>
      </p:sp>
      <p:sp>
        <p:nvSpPr>
          <p:cNvPr id="3" name="מלבן 2"/>
          <p:cNvSpPr/>
          <p:nvPr/>
        </p:nvSpPr>
        <p:spPr>
          <a:xfrm>
            <a:off x="2123728" y="6021288"/>
            <a:ext cx="5076056" cy="461665"/>
          </a:xfrm>
          <a:prstGeom prst="rect">
            <a:avLst/>
          </a:prstGeom>
        </p:spPr>
        <p:txBody>
          <a:bodyPr wrap="square">
            <a:spAutoFit/>
          </a:bodyPr>
          <a:lstStyle/>
          <a:p>
            <a:pPr algn="ctr"/>
            <a:r>
              <a:rPr lang="he-IL" sz="1200" dirty="0"/>
              <a:t>https://www.google.co.il/webhp?sourceid=chrome-instant&amp;ion=1&amp;espv=2&amp;ie=UTF-8#q=%D7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כותרת 1"/>
          <p:cNvSpPr>
            <a:spLocks noGrp="1"/>
          </p:cNvSpPr>
          <p:nvPr>
            <p:ph type="title"/>
          </p:nvPr>
        </p:nvSpPr>
        <p:spPr/>
        <p:txBody>
          <a:bodyPr>
            <a:normAutofit/>
          </a:bodyPr>
          <a:lstStyle/>
          <a:p>
            <a:r>
              <a:rPr lang="he-IL" altLang="he-IL" sz="3600" b="1" u="sng" dirty="0">
                <a:solidFill>
                  <a:srgbClr val="0070C0"/>
                </a:solidFill>
                <a:cs typeface="+mn-cs"/>
              </a:rPr>
              <a:t>קשרי מימן</a:t>
            </a:r>
          </a:p>
        </p:txBody>
      </p:sp>
      <p:sp>
        <p:nvSpPr>
          <p:cNvPr id="7171" name="מציין מיקום תוכן 2"/>
          <p:cNvSpPr>
            <a:spLocks noGrp="1"/>
          </p:cNvSpPr>
          <p:nvPr>
            <p:ph idx="1"/>
          </p:nvPr>
        </p:nvSpPr>
        <p:spPr/>
        <p:txBody>
          <a:bodyPr>
            <a:normAutofit/>
          </a:bodyPr>
          <a:lstStyle/>
          <a:p>
            <a:pPr marL="0" indent="0">
              <a:buFont typeface="Arial" panose="020B0604020202020204" pitchFamily="34" charset="0"/>
              <a:buNone/>
            </a:pPr>
            <a:r>
              <a:rPr lang="he-IL" altLang="he-IL" sz="2300" dirty="0">
                <a:solidFill>
                  <a:srgbClr val="0070C0"/>
                </a:solidFill>
              </a:rPr>
              <a:t>בחלבונים נוצרים קשרי מימן בין המימן שבקבוצה האמינית (</a:t>
            </a:r>
            <a:r>
              <a:rPr lang="en-US" altLang="he-IL" sz="2300" dirty="0">
                <a:solidFill>
                  <a:srgbClr val="0070C0"/>
                </a:solidFill>
              </a:rPr>
              <a:t>NH</a:t>
            </a:r>
            <a:r>
              <a:rPr lang="he-IL" altLang="he-IL" sz="2300" dirty="0">
                <a:solidFill>
                  <a:srgbClr val="0070C0"/>
                </a:solidFill>
              </a:rPr>
              <a:t>-) שבקשר </a:t>
            </a:r>
            <a:r>
              <a:rPr lang="he-IL" altLang="he-IL" sz="2300" dirty="0" err="1">
                <a:solidFill>
                  <a:srgbClr val="0070C0"/>
                </a:solidFill>
              </a:rPr>
              <a:t>פפטידי</a:t>
            </a:r>
            <a:r>
              <a:rPr lang="he-IL" altLang="he-IL" sz="2300" dirty="0">
                <a:solidFill>
                  <a:srgbClr val="0070C0"/>
                </a:solidFill>
              </a:rPr>
              <a:t> אחד לחמצן שבקבוצה </a:t>
            </a:r>
            <a:r>
              <a:rPr lang="he-IL" altLang="he-IL" sz="2300" dirty="0" err="1">
                <a:solidFill>
                  <a:srgbClr val="0070C0"/>
                </a:solidFill>
              </a:rPr>
              <a:t>הקרבונילית</a:t>
            </a:r>
            <a:r>
              <a:rPr lang="he-IL" altLang="he-IL" sz="2300" dirty="0">
                <a:solidFill>
                  <a:srgbClr val="0070C0"/>
                </a:solidFill>
              </a:rPr>
              <a:t> (</a:t>
            </a:r>
            <a:r>
              <a:rPr lang="en-US" altLang="he-IL" sz="2300" dirty="0">
                <a:solidFill>
                  <a:srgbClr val="0070C0"/>
                </a:solidFill>
              </a:rPr>
              <a:t>(-C=O</a:t>
            </a:r>
            <a:r>
              <a:rPr lang="he-IL" altLang="he-IL" sz="2300" dirty="0">
                <a:solidFill>
                  <a:srgbClr val="0070C0"/>
                </a:solidFill>
              </a:rPr>
              <a:t> שבקשר </a:t>
            </a:r>
            <a:r>
              <a:rPr lang="he-IL" altLang="he-IL" sz="2300" dirty="0" err="1">
                <a:solidFill>
                  <a:srgbClr val="0070C0"/>
                </a:solidFill>
              </a:rPr>
              <a:t>פפטידי</a:t>
            </a:r>
            <a:r>
              <a:rPr lang="he-IL" altLang="he-IL" sz="2300" dirty="0">
                <a:solidFill>
                  <a:srgbClr val="0070C0"/>
                </a:solidFill>
              </a:rPr>
              <a:t> אחר באותה מולקולת חלבון או בין מולקולות שונות. קשרי מימן עשויים להיווצר גם בין קבוצות צדדיות המכילות </a:t>
            </a:r>
            <a:r>
              <a:rPr lang="he-IL" altLang="he-IL" sz="2300" dirty="0" err="1">
                <a:solidFill>
                  <a:srgbClr val="0070C0"/>
                </a:solidFill>
              </a:rPr>
              <a:t>הידרוכסיל</a:t>
            </a:r>
            <a:r>
              <a:rPr lang="he-IL" altLang="he-IL" sz="2300" dirty="0">
                <a:solidFill>
                  <a:srgbClr val="0070C0"/>
                </a:solidFill>
              </a:rPr>
              <a:t> או קבוצה אמינית. </a:t>
            </a:r>
          </a:p>
        </p:txBody>
      </p:sp>
      <p:pic>
        <p:nvPicPr>
          <p:cNvPr id="5" name="Picture 2" descr="0217_2"/>
          <p:cNvPicPr>
            <a:picLocks noChangeAspect="1" noChangeArrowheads="1"/>
          </p:cNvPicPr>
          <p:nvPr/>
        </p:nvPicPr>
        <p:blipFill>
          <a:blip r:embed="rId2" cstate="print">
            <a:extLst>
              <a:ext uri="{28A0092B-C50C-407E-A947-70E740481C1C}">
                <a14:useLocalDpi xmlns:a14="http://schemas.microsoft.com/office/drawing/2010/main" val="0"/>
              </a:ext>
            </a:extLst>
          </a:blip>
          <a:srcRect l="7076" t="17635" r="7076" b="26259"/>
          <a:stretch>
            <a:fillRect/>
          </a:stretch>
        </p:blipFill>
        <p:spPr bwMode="auto">
          <a:xfrm>
            <a:off x="2306960" y="3501008"/>
            <a:ext cx="4530080" cy="2219739"/>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descr="קשרי  מימן"/>
          <p:cNvSpPr/>
          <p:nvPr/>
        </p:nvSpPr>
        <p:spPr>
          <a:xfrm>
            <a:off x="1403648" y="6045110"/>
            <a:ext cx="6336704" cy="307777"/>
          </a:xfrm>
          <a:prstGeom prst="rect">
            <a:avLst/>
          </a:prstGeom>
        </p:spPr>
        <p:txBody>
          <a:bodyPr wrap="square">
            <a:spAutoFit/>
          </a:bodyPr>
          <a:lstStyle/>
          <a:p>
            <a:r>
              <a:rPr lang="he-IL" sz="1400" dirty="0"/>
              <a:t>http://www2.estrellamountain.edu/faculty/farabee/Biobk/BioBookCHEM1.html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971550" y="333375"/>
            <a:ext cx="7772400" cy="719138"/>
          </a:xfrm>
        </p:spPr>
        <p:txBody>
          <a:bodyPr>
            <a:normAutofit/>
          </a:bodyPr>
          <a:lstStyle/>
          <a:p>
            <a:r>
              <a:rPr lang="he-IL" sz="3600" b="1" u="sng" dirty="0">
                <a:solidFill>
                  <a:srgbClr val="0070C0"/>
                </a:solidFill>
                <a:cs typeface="+mn-cs"/>
              </a:rPr>
              <a:t>סליל </a:t>
            </a:r>
            <a:r>
              <a:rPr lang="en-US" sz="3600" b="1" u="sng" dirty="0">
                <a:solidFill>
                  <a:srgbClr val="0070C0"/>
                </a:solidFill>
                <a:cs typeface="+mn-cs"/>
              </a:rPr>
              <a:t>α</a:t>
            </a:r>
            <a:endParaRPr lang="he-IL" sz="3600" b="1" u="sng" dirty="0">
              <a:solidFill>
                <a:srgbClr val="0070C0"/>
              </a:solidFill>
              <a:cs typeface="+mn-cs"/>
            </a:endParaRPr>
          </a:p>
        </p:txBody>
      </p:sp>
      <p:sp>
        <p:nvSpPr>
          <p:cNvPr id="14339" name="Subtitle 2"/>
          <p:cNvSpPr>
            <a:spLocks noGrp="1"/>
          </p:cNvSpPr>
          <p:nvPr>
            <p:ph type="subTitle" idx="1"/>
          </p:nvPr>
        </p:nvSpPr>
        <p:spPr>
          <a:xfrm>
            <a:off x="683568" y="1125538"/>
            <a:ext cx="7704856" cy="4513262"/>
          </a:xfrm>
        </p:spPr>
        <p:txBody>
          <a:bodyPr>
            <a:normAutofit/>
          </a:bodyPr>
          <a:lstStyle/>
          <a:p>
            <a:pPr algn="r"/>
            <a:r>
              <a:rPr lang="he-IL" sz="2500" dirty="0">
                <a:solidFill>
                  <a:srgbClr val="0070C0"/>
                </a:solidFill>
              </a:rPr>
              <a:t>התגלה ע"י </a:t>
            </a:r>
            <a:r>
              <a:rPr lang="he-IL" sz="2500" dirty="0" err="1">
                <a:solidFill>
                  <a:srgbClr val="0070C0"/>
                </a:solidFill>
              </a:rPr>
              <a:t>לינוס</a:t>
            </a:r>
            <a:r>
              <a:rPr lang="he-IL" sz="2500" dirty="0">
                <a:solidFill>
                  <a:srgbClr val="0070C0"/>
                </a:solidFill>
              </a:rPr>
              <a:t> </a:t>
            </a:r>
            <a:r>
              <a:rPr lang="he-IL" sz="2500" dirty="0" err="1">
                <a:solidFill>
                  <a:srgbClr val="0070C0"/>
                </a:solidFill>
              </a:rPr>
              <a:t>פאולינג</a:t>
            </a:r>
            <a:r>
              <a:rPr lang="he-IL" sz="2500" dirty="0">
                <a:solidFill>
                  <a:srgbClr val="0070C0"/>
                </a:solidFill>
              </a:rPr>
              <a:t> בשנת 1951.</a:t>
            </a:r>
          </a:p>
          <a:p>
            <a:pPr algn="r"/>
            <a:r>
              <a:rPr lang="he-IL" sz="2500" dirty="0">
                <a:solidFill>
                  <a:srgbClr val="0070C0"/>
                </a:solidFill>
              </a:rPr>
              <a:t>בסליל </a:t>
            </a:r>
            <a:r>
              <a:rPr lang="en-US" sz="2500" dirty="0">
                <a:solidFill>
                  <a:srgbClr val="0070C0"/>
                </a:solidFill>
              </a:rPr>
              <a:t>α</a:t>
            </a:r>
            <a:r>
              <a:rPr lang="he-IL" sz="2500" dirty="0">
                <a:solidFill>
                  <a:srgbClr val="0070C0"/>
                </a:solidFill>
              </a:rPr>
              <a:t>, קשרי המימן, היוצרים את עמוד השדרה של המבנה, מסודרים כך שהקשר </a:t>
            </a:r>
            <a:r>
              <a:rPr lang="en-US" sz="2500" dirty="0">
                <a:solidFill>
                  <a:srgbClr val="0070C0"/>
                </a:solidFill>
              </a:rPr>
              <a:t>C=O</a:t>
            </a:r>
            <a:r>
              <a:rPr lang="he-IL" sz="2500" dirty="0">
                <a:solidFill>
                  <a:srgbClr val="0070C0"/>
                </a:solidFill>
              </a:rPr>
              <a:t> בקשר </a:t>
            </a:r>
            <a:r>
              <a:rPr lang="he-IL" sz="2500" dirty="0" err="1">
                <a:solidFill>
                  <a:srgbClr val="0070C0"/>
                </a:solidFill>
              </a:rPr>
              <a:t>הפפטידי</a:t>
            </a:r>
            <a:r>
              <a:rPr lang="he-IL" sz="2500" dirty="0">
                <a:solidFill>
                  <a:srgbClr val="0070C0"/>
                </a:solidFill>
              </a:rPr>
              <a:t>, מופנה כלפי הקשר </a:t>
            </a:r>
            <a:r>
              <a:rPr lang="en-US" sz="2500" dirty="0">
                <a:solidFill>
                  <a:srgbClr val="0070C0"/>
                </a:solidFill>
              </a:rPr>
              <a:t>N-H</a:t>
            </a:r>
            <a:r>
              <a:rPr lang="he-IL" sz="2500" dirty="0">
                <a:solidFill>
                  <a:srgbClr val="0070C0"/>
                </a:solidFill>
              </a:rPr>
              <a:t> ששייך לקשר </a:t>
            </a:r>
            <a:r>
              <a:rPr lang="he-IL" sz="2500" dirty="0" err="1">
                <a:solidFill>
                  <a:srgbClr val="0070C0"/>
                </a:solidFill>
              </a:rPr>
              <a:t>הפפטידי</a:t>
            </a:r>
            <a:r>
              <a:rPr lang="he-IL" sz="2500" dirty="0">
                <a:solidFill>
                  <a:srgbClr val="0070C0"/>
                </a:solidFill>
              </a:rPr>
              <a:t> הרחוק ממנו מרחק של ארבע קבוצות צדדיות. </a:t>
            </a:r>
          </a:p>
        </p:txBody>
      </p:sp>
      <p:pic>
        <p:nvPicPr>
          <p:cNvPr id="14340" name="Picture 2" descr="\\tsclient\Files\Hard Disk2\מדעי החיים- ח\bio18b1 (1).jpg" title="סליל אלפא"/>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988" y="2924175"/>
            <a:ext cx="6562725"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לבן 1"/>
          <p:cNvSpPr/>
          <p:nvPr/>
        </p:nvSpPr>
        <p:spPr>
          <a:xfrm>
            <a:off x="88" y="6315789"/>
            <a:ext cx="4572000" cy="246221"/>
          </a:xfrm>
          <a:prstGeom prst="rect">
            <a:avLst/>
          </a:prstGeom>
        </p:spPr>
        <p:txBody>
          <a:bodyPr>
            <a:spAutoFit/>
          </a:bodyPr>
          <a:lstStyle/>
          <a:p>
            <a:r>
              <a:rPr lang="en-US" sz="1000" dirty="0"/>
              <a:t>http://mofetsrv.macam98.ac.il/~rafid/BIOLOGY/biochem/Book/daf18.htm</a:t>
            </a:r>
            <a:endParaRPr lang="he-IL"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755650" y="476250"/>
            <a:ext cx="7772400" cy="504825"/>
          </a:xfrm>
        </p:spPr>
        <p:txBody>
          <a:bodyPr>
            <a:normAutofit fontScale="90000"/>
          </a:bodyPr>
          <a:lstStyle/>
          <a:p>
            <a:pPr eaLnBrk="1" hangingPunct="1"/>
            <a:r>
              <a:rPr lang="he-IL" sz="4000" b="1" u="sng" dirty="0">
                <a:solidFill>
                  <a:srgbClr val="0070C0"/>
                </a:solidFill>
                <a:cs typeface="+mn-cs"/>
              </a:rPr>
              <a:t>משטח </a:t>
            </a:r>
            <a:r>
              <a:rPr lang="en-US" sz="4000" b="1" u="sng" dirty="0">
                <a:solidFill>
                  <a:srgbClr val="0070C0"/>
                </a:solidFill>
                <a:cs typeface="+mn-cs"/>
              </a:rPr>
              <a:t>β</a:t>
            </a:r>
            <a:r>
              <a:rPr lang="he-IL" dirty="0">
                <a:solidFill>
                  <a:schemeClr val="accent1"/>
                </a:solidFill>
              </a:rPr>
              <a:t> </a:t>
            </a:r>
            <a:endParaRPr lang="en-US" altLang="he-IL" dirty="0">
              <a:solidFill>
                <a:schemeClr val="accent1"/>
              </a:solidFill>
            </a:endParaRPr>
          </a:p>
        </p:txBody>
      </p:sp>
      <p:sp>
        <p:nvSpPr>
          <p:cNvPr id="15363" name="Subtitle 2"/>
          <p:cNvSpPr>
            <a:spLocks noGrp="1"/>
          </p:cNvSpPr>
          <p:nvPr>
            <p:ph type="subTitle" idx="1"/>
          </p:nvPr>
        </p:nvSpPr>
        <p:spPr>
          <a:xfrm>
            <a:off x="611560" y="1125538"/>
            <a:ext cx="7704856" cy="5183187"/>
          </a:xfrm>
        </p:spPr>
        <p:txBody>
          <a:bodyPr>
            <a:normAutofit/>
          </a:bodyPr>
          <a:lstStyle/>
          <a:p>
            <a:pPr algn="r"/>
            <a:r>
              <a:rPr lang="he-IL" sz="2500">
                <a:solidFill>
                  <a:srgbClr val="0070C0"/>
                </a:solidFill>
              </a:rPr>
              <a:t>באותה שנה, 1951, לינוס פאולינג גילה יחד עם חברו, קרל קור, מבנה מחזורי נוסף שכונה משטח </a:t>
            </a:r>
            <a:r>
              <a:rPr lang="en-US" sz="2500">
                <a:solidFill>
                  <a:srgbClr val="0070C0"/>
                </a:solidFill>
              </a:rPr>
              <a:t>β</a:t>
            </a:r>
            <a:r>
              <a:rPr lang="he-IL" sz="2500">
                <a:solidFill>
                  <a:srgbClr val="0070C0"/>
                </a:solidFill>
              </a:rPr>
              <a:t> מכיוון שהיה זה המבנה השני שהתגלה. </a:t>
            </a:r>
          </a:p>
          <a:p>
            <a:pPr algn="r"/>
            <a:r>
              <a:rPr lang="he-IL" sz="2500">
                <a:solidFill>
                  <a:srgbClr val="0070C0"/>
                </a:solidFill>
              </a:rPr>
              <a:t>צורה זו נוצרת כאשר שתי שרשראות או יותר של חומצות אמיניות מסודרות במקביל במשטח, זו לצד זו, ונצמדות עי קשרי מימן רוחביים. </a:t>
            </a:r>
            <a:endParaRPr lang="he-IL" sz="2500" dirty="0">
              <a:solidFill>
                <a:srgbClr val="0070C0"/>
              </a:solidFill>
            </a:endParaRPr>
          </a:p>
        </p:txBody>
      </p:sp>
      <p:pic>
        <p:nvPicPr>
          <p:cNvPr id="15364" name="Picture 2" descr="\\tsclient\Files\Hard Disk2\500px-Alpha_sheet_bonding_schematic-color.svg.png" title="משטחי בטא"/>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0750" y="3429000"/>
            <a:ext cx="47625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לבן 1"/>
          <p:cNvSpPr/>
          <p:nvPr/>
        </p:nvSpPr>
        <p:spPr>
          <a:xfrm>
            <a:off x="2177988" y="6065290"/>
            <a:ext cx="5778388" cy="246221"/>
          </a:xfrm>
          <a:prstGeom prst="rect">
            <a:avLst/>
          </a:prstGeom>
        </p:spPr>
        <p:txBody>
          <a:bodyPr wrap="square">
            <a:spAutoFit/>
          </a:bodyPr>
          <a:lstStyle/>
          <a:p>
            <a:r>
              <a:rPr lang="he-IL" sz="1000" dirty="0"/>
              <a:t>https://he.wikipedia.org/wiki/%D7%9E%D7%A9%D7%98%D7%97_%D7%91%D7%98%D7%90</a:t>
            </a:r>
          </a:p>
        </p:txBody>
      </p:sp>
    </p:spTree>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1946</TotalTime>
  <Words>1411</Words>
  <Application>Microsoft Office PowerPoint</Application>
  <PresentationFormat>On-screen Show (4:3)</PresentationFormat>
  <Paragraphs>161</Paragraphs>
  <Slides>24</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Arial</vt:lpstr>
      <vt:lpstr>Calibri</vt:lpstr>
      <vt:lpstr>Calibri Light</vt:lpstr>
      <vt:lpstr>Lucida</vt:lpstr>
      <vt:lpstr>Wingdings</vt:lpstr>
      <vt:lpstr>ערכת נושא Office</vt:lpstr>
      <vt:lpstr>CS ChemDraw Drawing</vt:lpstr>
      <vt:lpstr>מבנה מרחבי  של חלבון </vt:lpstr>
      <vt:lpstr>קיפול החלבון כתלות בהרכב חומצות האמינו </vt:lpstr>
      <vt:lpstr>ארבע רמות ארגון של חלבון</vt:lpstr>
      <vt:lpstr>מבנה ראשוני של חלבון  במשך שנים מדענים חשבו כי חלבונים הם בעלי מבנים אקראיים. אך למעשה, אחרי אינספור מחקרים, התברר שהחלבונים ערוכים במבנה שיטתי וייחודי. לכל חלבון, יש רצף אופייני של חומצות אמיניות והוא המבנה הראשוני של החלבון והוא נקבע עפ"י קוד גנטי להיווצרותו. המבנה הראשוני משפיע בצורה מכרעת על צורת ההתקפלות המיוחדת של השרשרת הפוליפפטידית, ליצירת מבנה תלת- מימדי של החלבון. </vt:lpstr>
      <vt:lpstr>הקשר הפפטידי</vt:lpstr>
      <vt:lpstr>מבנה שניוני של חלבון </vt:lpstr>
      <vt:lpstr>קשרי מימן</vt:lpstr>
      <vt:lpstr>סליל α</vt:lpstr>
      <vt:lpstr>משטח β </vt:lpstr>
      <vt:lpstr>מבנה מקביל ואנטי מקביל במשטח β  </vt:lpstr>
      <vt:lpstr>מבנה שלישוני</vt:lpstr>
      <vt:lpstr>אינטראקציות הידרופוביות </vt:lpstr>
      <vt:lpstr>אינטראקציות יוניות</vt:lpstr>
      <vt:lpstr>קשרי ון- דר- ולס</vt:lpstr>
      <vt:lpstr>קשר די סולפידי – יצירת מבנה שלישוני יציב  </vt:lpstr>
      <vt:lpstr>חלבונים סיביים </vt:lpstr>
      <vt:lpstr>דוגמאות לחלבונים סיביים</vt:lpstr>
      <vt:lpstr>חלבונים כדוריים </vt:lpstr>
      <vt:lpstr>דוגמאות לחלבונים כדוריים</vt:lpstr>
      <vt:lpstr>דנטורציה</vt:lpstr>
      <vt:lpstr>מבנה רביעוני</vt:lpstr>
      <vt:lpstr>תיאור ארגון סכימתי של מבנה החלבון </vt:lpstr>
      <vt:lpstr>אז למה מבנה החלבון כל כך חשוב?</vt:lpstr>
      <vt:lpstr>אנימציות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המבנה המרחבי של החלבון</dc:title>
  <dc:creator>mm</dc:creator>
  <cp:lastModifiedBy>Shelly Livne</cp:lastModifiedBy>
  <cp:revision>82</cp:revision>
  <dcterms:created xsi:type="dcterms:W3CDTF">2010-08-14T01:50:29Z</dcterms:created>
  <dcterms:modified xsi:type="dcterms:W3CDTF">2025-03-27T14:52:27Z</dcterms:modified>
</cp:coreProperties>
</file>