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94" r:id="rId2"/>
    <p:sldId id="257" r:id="rId3"/>
    <p:sldId id="374" r:id="rId4"/>
    <p:sldId id="260" r:id="rId5"/>
    <p:sldId id="269" r:id="rId6"/>
    <p:sldId id="262" r:id="rId7"/>
    <p:sldId id="280" r:id="rId8"/>
    <p:sldId id="263" r:id="rId9"/>
    <p:sldId id="326" r:id="rId10"/>
    <p:sldId id="297" r:id="rId11"/>
    <p:sldId id="325" r:id="rId12"/>
    <p:sldId id="261" r:id="rId13"/>
    <p:sldId id="353" r:id="rId14"/>
    <p:sldId id="264" r:id="rId15"/>
    <p:sldId id="266" r:id="rId16"/>
    <p:sldId id="315" r:id="rId17"/>
    <p:sldId id="316" r:id="rId18"/>
    <p:sldId id="268" r:id="rId19"/>
    <p:sldId id="267" r:id="rId20"/>
    <p:sldId id="270" r:id="rId21"/>
    <p:sldId id="271" r:id="rId22"/>
    <p:sldId id="323" r:id="rId23"/>
    <p:sldId id="298" r:id="rId24"/>
    <p:sldId id="299" r:id="rId25"/>
    <p:sldId id="300" r:id="rId26"/>
    <p:sldId id="301" r:id="rId27"/>
    <p:sldId id="302" r:id="rId28"/>
    <p:sldId id="303" r:id="rId29"/>
    <p:sldId id="304" r:id="rId30"/>
    <p:sldId id="305" r:id="rId31"/>
    <p:sldId id="273" r:id="rId32"/>
    <p:sldId id="292" r:id="rId33"/>
    <p:sldId id="293" r:id="rId34"/>
    <p:sldId id="319" r:id="rId35"/>
    <p:sldId id="321" r:id="rId36"/>
    <p:sldId id="322" r:id="rId37"/>
  </p:sldIdLst>
  <p:sldSz cx="9144000" cy="6858000" type="screen4x3"/>
  <p:notesSz cx="6858000" cy="9144000"/>
  <p:defaultTextStyle>
    <a:defPPr>
      <a:defRPr lang="he-IL"/>
    </a:defPPr>
    <a:lvl1pPr algn="ctr" rtl="1" fontAlgn="base">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1pPr>
    <a:lvl2pPr marL="457200" algn="ctr" rtl="1" fontAlgn="base">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2pPr>
    <a:lvl3pPr marL="914400" algn="ctr" rtl="1" fontAlgn="base">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3pPr>
    <a:lvl4pPr marL="1371600" algn="ctr" rtl="1" fontAlgn="base">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4pPr>
    <a:lvl5pPr marL="1828800" algn="ctr" rtl="1" fontAlgn="base">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6600CC"/>
    <a:srgbClr val="0000CC"/>
    <a:srgbClr val="FF0000"/>
    <a:srgbClr val="660066"/>
    <a:srgbClr val="CC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3" d="100"/>
          <a:sy n="83" d="100"/>
        </p:scale>
        <p:origin x="1277" y="67"/>
      </p:cViewPr>
      <p:guideLst>
        <p:guide orient="horz" pos="220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9AD0E8B-6582-4360-8A83-EDF13BC478E5}"/>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he-IL"/>
          </a:p>
        </p:txBody>
      </p:sp>
      <p:sp>
        <p:nvSpPr>
          <p:cNvPr id="21507" name="Rectangle 3">
            <a:extLst>
              <a:ext uri="{FF2B5EF4-FFF2-40B4-BE49-F238E27FC236}">
                <a16:creationId xmlns:a16="http://schemas.microsoft.com/office/drawing/2014/main" id="{19EB6CE3-3532-4AED-B462-CB4D71CAE822}"/>
              </a:ext>
            </a:extLst>
          </p:cNvPr>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ltLang="he-IL"/>
          </a:p>
        </p:txBody>
      </p:sp>
      <p:sp>
        <p:nvSpPr>
          <p:cNvPr id="38916" name="Rectangle 4">
            <a:extLst>
              <a:ext uri="{FF2B5EF4-FFF2-40B4-BE49-F238E27FC236}">
                <a16:creationId xmlns:a16="http://schemas.microsoft.com/office/drawing/2014/main" id="{E1CBA103-BC4B-408D-8150-A822E3854FD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0E0146BF-D79D-4DD6-A221-CBC8B79A379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noProof="0"/>
              <a:t>לחץ כדי לערוך סגנונות טקסט של תבנית בסיס</a:t>
            </a:r>
          </a:p>
          <a:p>
            <a:pPr lvl="1"/>
            <a:r>
              <a:rPr lang="he-IL" altLang="he-IL" noProof="0"/>
              <a:t>רמה שנייה</a:t>
            </a:r>
          </a:p>
          <a:p>
            <a:pPr lvl="2"/>
            <a:r>
              <a:rPr lang="he-IL" altLang="he-IL" noProof="0"/>
              <a:t>רמה שלישית</a:t>
            </a:r>
          </a:p>
          <a:p>
            <a:pPr lvl="3"/>
            <a:r>
              <a:rPr lang="he-IL" altLang="he-IL" noProof="0"/>
              <a:t>רמה רביעית</a:t>
            </a:r>
          </a:p>
          <a:p>
            <a:pPr lvl="4"/>
            <a:r>
              <a:rPr lang="he-IL" altLang="he-IL" noProof="0"/>
              <a:t>רמה חמישית</a:t>
            </a:r>
          </a:p>
        </p:txBody>
      </p:sp>
      <p:sp>
        <p:nvSpPr>
          <p:cNvPr id="21510" name="Rectangle 6">
            <a:extLst>
              <a:ext uri="{FF2B5EF4-FFF2-40B4-BE49-F238E27FC236}">
                <a16:creationId xmlns:a16="http://schemas.microsoft.com/office/drawing/2014/main" id="{D7A15D33-48A9-4961-9039-D26BBC12A6C6}"/>
              </a:ext>
            </a:extLst>
          </p:cNvPr>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endParaRPr lang="en-US" altLang="he-IL"/>
          </a:p>
        </p:txBody>
      </p:sp>
      <p:sp>
        <p:nvSpPr>
          <p:cNvPr id="21511" name="Rectangle 7">
            <a:extLst>
              <a:ext uri="{FF2B5EF4-FFF2-40B4-BE49-F238E27FC236}">
                <a16:creationId xmlns:a16="http://schemas.microsoft.com/office/drawing/2014/main" id="{2A8E4060-6AA3-48DB-991A-3CA54B4ADB1F}"/>
              </a:ext>
            </a:extLst>
          </p:cNvPr>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fld id="{B8DC3278-CAE2-429C-8144-CDA30CCE09C2}" type="slidenum">
              <a:rPr lang="he-IL" altLang="he-IL"/>
              <a:pPr/>
              <a:t>‹#›</a:t>
            </a:fld>
            <a:endParaRPr lang="en-US" alt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15EF90E4-B202-49F6-89F9-CC323039FE48}"/>
              </a:ext>
            </a:extLst>
          </p:cNvPr>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fld id="{FAF4397C-04D5-4950-A73E-D977C4CADA49}" type="slidenum">
              <a:rPr lang="he-IL" altLang="he-IL" sz="1200" b="0"/>
              <a:pPr eaLnBrk="1" hangingPunct="1"/>
              <a:t>3</a:t>
            </a:fld>
            <a:endParaRPr lang="en-US" altLang="he-IL" sz="1200" b="0"/>
          </a:p>
        </p:txBody>
      </p:sp>
      <p:sp>
        <p:nvSpPr>
          <p:cNvPr id="39939" name="Rectangle 2">
            <a:extLst>
              <a:ext uri="{FF2B5EF4-FFF2-40B4-BE49-F238E27FC236}">
                <a16:creationId xmlns:a16="http://schemas.microsoft.com/office/drawing/2014/main" id="{E9C9AD1A-BDDF-44D2-95EA-2BB487099AB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309B70EE-EAE6-45C8-BFF5-1EA2DCB14D77}"/>
              </a:ext>
            </a:extLst>
          </p:cNvPr>
          <p:cNvSpPr>
            <a:spLocks noGrp="1" noChangeArrowheads="1"/>
          </p:cNvSpPr>
          <p:nvPr>
            <p:ph type="body" idx="1"/>
          </p:nvPr>
        </p:nvSpPr>
        <p:spPr>
          <a:noFill/>
        </p:spPr>
        <p:txBody>
          <a:bodyPr/>
          <a:lstStyle/>
          <a:p>
            <a:pPr eaLnBrk="1" hangingPunct="1"/>
            <a:endParaRPr lang="en-US"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FE9C8EB-4613-4F72-AD73-A2EB4EF3CE06}"/>
              </a:ext>
            </a:extLst>
          </p:cNvPr>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fld id="{9B3C68F7-47E6-4AF6-BFFA-0445353B53F5}" type="slidenum">
              <a:rPr lang="he-IL" altLang="he-IL" sz="1200" b="0"/>
              <a:pPr eaLnBrk="1" hangingPunct="1"/>
              <a:t>31</a:t>
            </a:fld>
            <a:endParaRPr lang="en-US" altLang="he-IL" sz="1200" b="0"/>
          </a:p>
        </p:txBody>
      </p:sp>
      <p:sp>
        <p:nvSpPr>
          <p:cNvPr id="40963" name="Rectangle 2">
            <a:extLst>
              <a:ext uri="{FF2B5EF4-FFF2-40B4-BE49-F238E27FC236}">
                <a16:creationId xmlns:a16="http://schemas.microsoft.com/office/drawing/2014/main" id="{344FC3B5-D0EF-40EE-929A-79D3B2E86186}"/>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A291ACFB-D5FF-4A09-B8D9-4CD01C42ED9A}"/>
              </a:ext>
            </a:extLst>
          </p:cNvPr>
          <p:cNvSpPr>
            <a:spLocks noGrp="1" noChangeArrowheads="1"/>
          </p:cNvSpPr>
          <p:nvPr>
            <p:ph type="body" idx="1"/>
          </p:nvPr>
        </p:nvSpPr>
        <p:spPr>
          <a:noFill/>
        </p:spPr>
        <p:txBody>
          <a:bodyPr/>
          <a:lstStyle/>
          <a:p>
            <a:pPr eaLnBrk="1" hangingPunct="1"/>
            <a:endParaRPr lang="en-US" alt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4" name="Rectangle 4">
            <a:extLst>
              <a:ext uri="{FF2B5EF4-FFF2-40B4-BE49-F238E27FC236}">
                <a16:creationId xmlns:a16="http://schemas.microsoft.com/office/drawing/2014/main" id="{F3B27249-AB73-4541-9E5A-D46BC6E7DE75}"/>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50258DBB-53BA-43A5-9670-BC05B4CA4452}"/>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6" name="Rectangle 6">
            <a:extLst>
              <a:ext uri="{FF2B5EF4-FFF2-40B4-BE49-F238E27FC236}">
                <a16:creationId xmlns:a16="http://schemas.microsoft.com/office/drawing/2014/main" id="{3C5D9B1E-BB72-4432-A570-3A5F4F3DDE1A}"/>
              </a:ext>
            </a:extLst>
          </p:cNvPr>
          <p:cNvSpPr>
            <a:spLocks noGrp="1" noChangeArrowheads="1"/>
          </p:cNvSpPr>
          <p:nvPr>
            <p:ph type="sldNum" sz="quarter" idx="12"/>
          </p:nvPr>
        </p:nvSpPr>
        <p:spPr>
          <a:ln/>
        </p:spPr>
        <p:txBody>
          <a:bodyPr/>
          <a:lstStyle>
            <a:lvl1pPr>
              <a:defRPr/>
            </a:lvl1pPr>
          </a:lstStyle>
          <a:p>
            <a:fld id="{912E9B71-DE3A-4E5D-94D0-503E22D9D1BC}" type="slidenum">
              <a:rPr lang="he-IL" altLang="he-IL"/>
              <a:pPr/>
              <a:t>‹#›</a:t>
            </a:fld>
            <a:endParaRPr lang="en-US" altLang="he-IL"/>
          </a:p>
        </p:txBody>
      </p:sp>
    </p:spTree>
    <p:extLst>
      <p:ext uri="{BB962C8B-B14F-4D97-AF65-F5344CB8AC3E}">
        <p14:creationId xmlns:p14="http://schemas.microsoft.com/office/powerpoint/2010/main" val="93940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923199CD-00DF-4291-A9FB-664FCD1D2825}"/>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B8AD8E62-950F-4EE4-95C6-CE49DCE48DC7}"/>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6" name="Rectangle 6">
            <a:extLst>
              <a:ext uri="{FF2B5EF4-FFF2-40B4-BE49-F238E27FC236}">
                <a16:creationId xmlns:a16="http://schemas.microsoft.com/office/drawing/2014/main" id="{08362A0D-734C-4FF1-B776-6D82675F61D9}"/>
              </a:ext>
            </a:extLst>
          </p:cNvPr>
          <p:cNvSpPr>
            <a:spLocks noGrp="1" noChangeArrowheads="1"/>
          </p:cNvSpPr>
          <p:nvPr>
            <p:ph type="sldNum" sz="quarter" idx="12"/>
          </p:nvPr>
        </p:nvSpPr>
        <p:spPr>
          <a:ln/>
        </p:spPr>
        <p:txBody>
          <a:bodyPr/>
          <a:lstStyle>
            <a:lvl1pPr>
              <a:defRPr/>
            </a:lvl1pPr>
          </a:lstStyle>
          <a:p>
            <a:fld id="{6879D3D0-2123-4048-ACF7-D437CFB08300}" type="slidenum">
              <a:rPr lang="he-IL" altLang="he-IL"/>
              <a:pPr/>
              <a:t>‹#›</a:t>
            </a:fld>
            <a:endParaRPr lang="en-US" altLang="he-IL"/>
          </a:p>
        </p:txBody>
      </p:sp>
    </p:spTree>
    <p:extLst>
      <p:ext uri="{BB962C8B-B14F-4D97-AF65-F5344CB8AC3E}">
        <p14:creationId xmlns:p14="http://schemas.microsoft.com/office/powerpoint/2010/main" val="109589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C6DC5459-BC5B-4ADE-AD27-A0D1FFF2CE1D}"/>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6EF02B12-1D2D-4C41-A047-D2F8EE698274}"/>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6" name="Rectangle 6">
            <a:extLst>
              <a:ext uri="{FF2B5EF4-FFF2-40B4-BE49-F238E27FC236}">
                <a16:creationId xmlns:a16="http://schemas.microsoft.com/office/drawing/2014/main" id="{28BB7F7B-8EAD-4160-AD3F-9BD75CBF6FFE}"/>
              </a:ext>
            </a:extLst>
          </p:cNvPr>
          <p:cNvSpPr>
            <a:spLocks noGrp="1" noChangeArrowheads="1"/>
          </p:cNvSpPr>
          <p:nvPr>
            <p:ph type="sldNum" sz="quarter" idx="12"/>
          </p:nvPr>
        </p:nvSpPr>
        <p:spPr>
          <a:ln/>
        </p:spPr>
        <p:txBody>
          <a:bodyPr/>
          <a:lstStyle>
            <a:lvl1pPr>
              <a:defRPr/>
            </a:lvl1pPr>
          </a:lstStyle>
          <a:p>
            <a:fld id="{F088B5D0-743A-4EED-AA2C-CD8D117796B5}" type="slidenum">
              <a:rPr lang="he-IL" altLang="he-IL"/>
              <a:pPr/>
              <a:t>‹#›</a:t>
            </a:fld>
            <a:endParaRPr lang="en-US" altLang="he-IL"/>
          </a:p>
        </p:txBody>
      </p:sp>
    </p:spTree>
    <p:extLst>
      <p:ext uri="{BB962C8B-B14F-4D97-AF65-F5344CB8AC3E}">
        <p14:creationId xmlns:p14="http://schemas.microsoft.com/office/powerpoint/2010/main" val="295531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כותרת וטבל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p>
            <a:r>
              <a:rPr lang="he-IL"/>
              <a:t>לחץ כדי לערוך סגנון כותרת של תבנית בסיס</a:t>
            </a:r>
          </a:p>
        </p:txBody>
      </p:sp>
      <p:sp>
        <p:nvSpPr>
          <p:cNvPr id="3" name="מציין מיקום של טבלה 2"/>
          <p:cNvSpPr>
            <a:spLocks noGrp="1"/>
          </p:cNvSpPr>
          <p:nvPr>
            <p:ph type="tbl" idx="1"/>
          </p:nvPr>
        </p:nvSpPr>
        <p:spPr>
          <a:xfrm>
            <a:off x="457200" y="1600200"/>
            <a:ext cx="8229600" cy="4525963"/>
          </a:xfrm>
        </p:spPr>
        <p:txBody>
          <a:bodyPr/>
          <a:lstStyle/>
          <a:p>
            <a:pPr lvl="0"/>
            <a:endParaRPr lang="he-IL" noProof="0"/>
          </a:p>
        </p:txBody>
      </p:sp>
      <p:sp>
        <p:nvSpPr>
          <p:cNvPr id="4" name="Rectangle 4">
            <a:extLst>
              <a:ext uri="{FF2B5EF4-FFF2-40B4-BE49-F238E27FC236}">
                <a16:creationId xmlns:a16="http://schemas.microsoft.com/office/drawing/2014/main" id="{03B65AEA-7DBD-4B24-8659-371C51F25C3C}"/>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AA5C7391-96B9-4597-9012-F889A696FA86}"/>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6" name="Rectangle 6">
            <a:extLst>
              <a:ext uri="{FF2B5EF4-FFF2-40B4-BE49-F238E27FC236}">
                <a16:creationId xmlns:a16="http://schemas.microsoft.com/office/drawing/2014/main" id="{E078A34F-B7D4-47CB-8C8B-B4B9D16279A4}"/>
              </a:ext>
            </a:extLst>
          </p:cNvPr>
          <p:cNvSpPr>
            <a:spLocks noGrp="1" noChangeArrowheads="1"/>
          </p:cNvSpPr>
          <p:nvPr>
            <p:ph type="sldNum" sz="quarter" idx="12"/>
          </p:nvPr>
        </p:nvSpPr>
        <p:spPr>
          <a:ln/>
        </p:spPr>
        <p:txBody>
          <a:bodyPr/>
          <a:lstStyle>
            <a:lvl1pPr>
              <a:defRPr/>
            </a:lvl1pPr>
          </a:lstStyle>
          <a:p>
            <a:fld id="{34212A30-CECD-4C10-AA50-C17E5FBC54DB}" type="slidenum">
              <a:rPr lang="he-IL" altLang="he-IL"/>
              <a:pPr/>
              <a:t>‹#›</a:t>
            </a:fld>
            <a:endParaRPr lang="en-US" altLang="he-IL"/>
          </a:p>
        </p:txBody>
      </p:sp>
    </p:spTree>
    <p:extLst>
      <p:ext uri="{BB962C8B-B14F-4D97-AF65-F5344CB8AC3E}">
        <p14:creationId xmlns:p14="http://schemas.microsoft.com/office/powerpoint/2010/main" val="86832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56A2B3A2-3340-44B3-B735-8C20CBDF12D6}"/>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57A86DA7-D6EA-49D7-B9E0-89EF0F1AC905}"/>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6" name="Rectangle 6">
            <a:extLst>
              <a:ext uri="{FF2B5EF4-FFF2-40B4-BE49-F238E27FC236}">
                <a16:creationId xmlns:a16="http://schemas.microsoft.com/office/drawing/2014/main" id="{CE8016FD-5D82-443E-A23B-5AC63424ABF9}"/>
              </a:ext>
            </a:extLst>
          </p:cNvPr>
          <p:cNvSpPr>
            <a:spLocks noGrp="1" noChangeArrowheads="1"/>
          </p:cNvSpPr>
          <p:nvPr>
            <p:ph type="sldNum" sz="quarter" idx="12"/>
          </p:nvPr>
        </p:nvSpPr>
        <p:spPr>
          <a:ln/>
        </p:spPr>
        <p:txBody>
          <a:bodyPr/>
          <a:lstStyle>
            <a:lvl1pPr>
              <a:defRPr/>
            </a:lvl1pPr>
          </a:lstStyle>
          <a:p>
            <a:fld id="{2A39E844-BCF3-4775-8A9A-ADC9ACF3D380}" type="slidenum">
              <a:rPr lang="he-IL" altLang="he-IL"/>
              <a:pPr/>
              <a:t>‹#›</a:t>
            </a:fld>
            <a:endParaRPr lang="en-US" altLang="he-IL"/>
          </a:p>
        </p:txBody>
      </p:sp>
    </p:spTree>
    <p:extLst>
      <p:ext uri="{BB962C8B-B14F-4D97-AF65-F5344CB8AC3E}">
        <p14:creationId xmlns:p14="http://schemas.microsoft.com/office/powerpoint/2010/main" val="11930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37FB32CF-5DD4-45EE-8021-08D22B94B813}"/>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E134DB89-5629-4F97-A319-C437154D1EF4}"/>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6" name="Rectangle 6">
            <a:extLst>
              <a:ext uri="{FF2B5EF4-FFF2-40B4-BE49-F238E27FC236}">
                <a16:creationId xmlns:a16="http://schemas.microsoft.com/office/drawing/2014/main" id="{27A454FF-5D75-441F-9976-913623AEA300}"/>
              </a:ext>
            </a:extLst>
          </p:cNvPr>
          <p:cNvSpPr>
            <a:spLocks noGrp="1" noChangeArrowheads="1"/>
          </p:cNvSpPr>
          <p:nvPr>
            <p:ph type="sldNum" sz="quarter" idx="12"/>
          </p:nvPr>
        </p:nvSpPr>
        <p:spPr>
          <a:ln/>
        </p:spPr>
        <p:txBody>
          <a:bodyPr/>
          <a:lstStyle>
            <a:lvl1pPr>
              <a:defRPr/>
            </a:lvl1pPr>
          </a:lstStyle>
          <a:p>
            <a:fld id="{92195B63-661B-4625-BD1F-FF497BB7FFC3}" type="slidenum">
              <a:rPr lang="he-IL" altLang="he-IL"/>
              <a:pPr/>
              <a:t>‹#›</a:t>
            </a:fld>
            <a:endParaRPr lang="en-US" altLang="he-IL"/>
          </a:p>
        </p:txBody>
      </p:sp>
    </p:spTree>
    <p:extLst>
      <p:ext uri="{BB962C8B-B14F-4D97-AF65-F5344CB8AC3E}">
        <p14:creationId xmlns:p14="http://schemas.microsoft.com/office/powerpoint/2010/main" val="409272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956FBF8E-ACDB-46F2-81FE-6DC803DBBBBB}"/>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a:extLst>
              <a:ext uri="{FF2B5EF4-FFF2-40B4-BE49-F238E27FC236}">
                <a16:creationId xmlns:a16="http://schemas.microsoft.com/office/drawing/2014/main" id="{F6BAC24F-ED31-4641-B4B0-A4072788ECFE}"/>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7" name="Rectangle 6">
            <a:extLst>
              <a:ext uri="{FF2B5EF4-FFF2-40B4-BE49-F238E27FC236}">
                <a16:creationId xmlns:a16="http://schemas.microsoft.com/office/drawing/2014/main" id="{0CBB132B-2FF8-4A04-A707-95A88DC5C3C3}"/>
              </a:ext>
            </a:extLst>
          </p:cNvPr>
          <p:cNvSpPr>
            <a:spLocks noGrp="1" noChangeArrowheads="1"/>
          </p:cNvSpPr>
          <p:nvPr>
            <p:ph type="sldNum" sz="quarter" idx="12"/>
          </p:nvPr>
        </p:nvSpPr>
        <p:spPr>
          <a:ln/>
        </p:spPr>
        <p:txBody>
          <a:bodyPr/>
          <a:lstStyle>
            <a:lvl1pPr>
              <a:defRPr/>
            </a:lvl1pPr>
          </a:lstStyle>
          <a:p>
            <a:fld id="{D13C8A15-DD1A-426C-9C86-1D62489ED1A8}" type="slidenum">
              <a:rPr lang="he-IL" altLang="he-IL"/>
              <a:pPr/>
              <a:t>‹#›</a:t>
            </a:fld>
            <a:endParaRPr lang="en-US" altLang="he-IL"/>
          </a:p>
        </p:txBody>
      </p:sp>
    </p:spTree>
    <p:extLst>
      <p:ext uri="{BB962C8B-B14F-4D97-AF65-F5344CB8AC3E}">
        <p14:creationId xmlns:p14="http://schemas.microsoft.com/office/powerpoint/2010/main" val="104482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22D2CCC2-D6CF-48E5-8514-0995CAEFF6B0}"/>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8" name="Rectangle 5">
            <a:extLst>
              <a:ext uri="{FF2B5EF4-FFF2-40B4-BE49-F238E27FC236}">
                <a16:creationId xmlns:a16="http://schemas.microsoft.com/office/drawing/2014/main" id="{6F88C851-D166-4A78-8C09-4097BA051523}"/>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9" name="Rectangle 6">
            <a:extLst>
              <a:ext uri="{FF2B5EF4-FFF2-40B4-BE49-F238E27FC236}">
                <a16:creationId xmlns:a16="http://schemas.microsoft.com/office/drawing/2014/main" id="{8E39DF1C-DE27-4E5E-98E8-F76B383E62A2}"/>
              </a:ext>
            </a:extLst>
          </p:cNvPr>
          <p:cNvSpPr>
            <a:spLocks noGrp="1" noChangeArrowheads="1"/>
          </p:cNvSpPr>
          <p:nvPr>
            <p:ph type="sldNum" sz="quarter" idx="12"/>
          </p:nvPr>
        </p:nvSpPr>
        <p:spPr>
          <a:ln/>
        </p:spPr>
        <p:txBody>
          <a:bodyPr/>
          <a:lstStyle>
            <a:lvl1pPr>
              <a:defRPr/>
            </a:lvl1pPr>
          </a:lstStyle>
          <a:p>
            <a:fld id="{0BCB944A-C457-4295-AEBF-8F3C46491126}" type="slidenum">
              <a:rPr lang="he-IL" altLang="he-IL"/>
              <a:pPr/>
              <a:t>‹#›</a:t>
            </a:fld>
            <a:endParaRPr lang="en-US" altLang="he-IL"/>
          </a:p>
        </p:txBody>
      </p:sp>
    </p:spTree>
    <p:extLst>
      <p:ext uri="{BB962C8B-B14F-4D97-AF65-F5344CB8AC3E}">
        <p14:creationId xmlns:p14="http://schemas.microsoft.com/office/powerpoint/2010/main" val="111045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91621F21-051C-4ADC-BC4E-A33B3F2148CF}"/>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4" name="Rectangle 5">
            <a:extLst>
              <a:ext uri="{FF2B5EF4-FFF2-40B4-BE49-F238E27FC236}">
                <a16:creationId xmlns:a16="http://schemas.microsoft.com/office/drawing/2014/main" id="{F36ACDC1-CBA8-4202-A19F-728FFB55BE0E}"/>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5" name="Rectangle 6">
            <a:extLst>
              <a:ext uri="{FF2B5EF4-FFF2-40B4-BE49-F238E27FC236}">
                <a16:creationId xmlns:a16="http://schemas.microsoft.com/office/drawing/2014/main" id="{125DD76D-A53B-4B94-8B67-96FDC77F207F}"/>
              </a:ext>
            </a:extLst>
          </p:cNvPr>
          <p:cNvSpPr>
            <a:spLocks noGrp="1" noChangeArrowheads="1"/>
          </p:cNvSpPr>
          <p:nvPr>
            <p:ph type="sldNum" sz="quarter" idx="12"/>
          </p:nvPr>
        </p:nvSpPr>
        <p:spPr>
          <a:ln/>
        </p:spPr>
        <p:txBody>
          <a:bodyPr/>
          <a:lstStyle>
            <a:lvl1pPr>
              <a:defRPr/>
            </a:lvl1pPr>
          </a:lstStyle>
          <a:p>
            <a:fld id="{56B79398-8499-404D-B8F7-4DBEEBF5E939}" type="slidenum">
              <a:rPr lang="he-IL" altLang="he-IL"/>
              <a:pPr/>
              <a:t>‹#›</a:t>
            </a:fld>
            <a:endParaRPr lang="en-US" altLang="he-IL"/>
          </a:p>
        </p:txBody>
      </p:sp>
    </p:spTree>
    <p:extLst>
      <p:ext uri="{BB962C8B-B14F-4D97-AF65-F5344CB8AC3E}">
        <p14:creationId xmlns:p14="http://schemas.microsoft.com/office/powerpoint/2010/main" val="249399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576945-22B1-402E-A488-74E5F979F8B7}"/>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3" name="Rectangle 5">
            <a:extLst>
              <a:ext uri="{FF2B5EF4-FFF2-40B4-BE49-F238E27FC236}">
                <a16:creationId xmlns:a16="http://schemas.microsoft.com/office/drawing/2014/main" id="{5FC1D6A9-0C10-491B-AE40-BF8046284A36}"/>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4" name="Rectangle 6">
            <a:extLst>
              <a:ext uri="{FF2B5EF4-FFF2-40B4-BE49-F238E27FC236}">
                <a16:creationId xmlns:a16="http://schemas.microsoft.com/office/drawing/2014/main" id="{D2C45FC2-AD3E-4BDC-AC46-BE0C2FF61050}"/>
              </a:ext>
            </a:extLst>
          </p:cNvPr>
          <p:cNvSpPr>
            <a:spLocks noGrp="1" noChangeArrowheads="1"/>
          </p:cNvSpPr>
          <p:nvPr>
            <p:ph type="sldNum" sz="quarter" idx="12"/>
          </p:nvPr>
        </p:nvSpPr>
        <p:spPr>
          <a:ln/>
        </p:spPr>
        <p:txBody>
          <a:bodyPr/>
          <a:lstStyle>
            <a:lvl1pPr>
              <a:defRPr/>
            </a:lvl1pPr>
          </a:lstStyle>
          <a:p>
            <a:fld id="{94430E04-8664-4190-B7BA-2751F18564C1}" type="slidenum">
              <a:rPr lang="he-IL" altLang="he-IL"/>
              <a:pPr/>
              <a:t>‹#›</a:t>
            </a:fld>
            <a:endParaRPr lang="en-US" altLang="he-IL"/>
          </a:p>
        </p:txBody>
      </p:sp>
    </p:spTree>
    <p:extLst>
      <p:ext uri="{BB962C8B-B14F-4D97-AF65-F5344CB8AC3E}">
        <p14:creationId xmlns:p14="http://schemas.microsoft.com/office/powerpoint/2010/main" val="461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E440B9AF-716A-47CB-825D-32707813326D}"/>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a:extLst>
              <a:ext uri="{FF2B5EF4-FFF2-40B4-BE49-F238E27FC236}">
                <a16:creationId xmlns:a16="http://schemas.microsoft.com/office/drawing/2014/main" id="{E76685A5-51E6-4BE3-943A-E1AD4689D2DD}"/>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7" name="Rectangle 6">
            <a:extLst>
              <a:ext uri="{FF2B5EF4-FFF2-40B4-BE49-F238E27FC236}">
                <a16:creationId xmlns:a16="http://schemas.microsoft.com/office/drawing/2014/main" id="{5C617D31-3044-49CD-AC7B-C69A579F23F8}"/>
              </a:ext>
            </a:extLst>
          </p:cNvPr>
          <p:cNvSpPr>
            <a:spLocks noGrp="1" noChangeArrowheads="1"/>
          </p:cNvSpPr>
          <p:nvPr>
            <p:ph type="sldNum" sz="quarter" idx="12"/>
          </p:nvPr>
        </p:nvSpPr>
        <p:spPr>
          <a:ln/>
        </p:spPr>
        <p:txBody>
          <a:bodyPr/>
          <a:lstStyle>
            <a:lvl1pPr>
              <a:defRPr/>
            </a:lvl1pPr>
          </a:lstStyle>
          <a:p>
            <a:fld id="{3C57ACD8-C2D1-46A3-B88D-EDC15EFBB377}" type="slidenum">
              <a:rPr lang="he-IL" altLang="he-IL"/>
              <a:pPr/>
              <a:t>‹#›</a:t>
            </a:fld>
            <a:endParaRPr lang="en-US" altLang="he-IL"/>
          </a:p>
        </p:txBody>
      </p:sp>
    </p:spTree>
    <p:extLst>
      <p:ext uri="{BB962C8B-B14F-4D97-AF65-F5344CB8AC3E}">
        <p14:creationId xmlns:p14="http://schemas.microsoft.com/office/powerpoint/2010/main" val="254355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7B2A4FD2-4623-470F-B052-8143B66716A6}"/>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a:extLst>
              <a:ext uri="{FF2B5EF4-FFF2-40B4-BE49-F238E27FC236}">
                <a16:creationId xmlns:a16="http://schemas.microsoft.com/office/drawing/2014/main" id="{8D99956D-CD18-40D1-B568-CB7BA7500443}"/>
              </a:ext>
            </a:extLst>
          </p:cNvPr>
          <p:cNvSpPr>
            <a:spLocks noGrp="1" noChangeArrowheads="1"/>
          </p:cNvSpPr>
          <p:nvPr>
            <p:ph type="ftr" sz="quarter" idx="11"/>
          </p:nvPr>
        </p:nvSpPr>
        <p:spPr>
          <a:ln/>
        </p:spPr>
        <p:txBody>
          <a:bodyPr/>
          <a:lstStyle>
            <a:lvl1pPr>
              <a:defRPr/>
            </a:lvl1pPr>
          </a:lstStyle>
          <a:p>
            <a:pPr>
              <a:defRPr/>
            </a:pPr>
            <a:r>
              <a:rPr lang="he-IL" altLang="he-IL"/>
              <a:t>עריכה : ירדן קדמי</a:t>
            </a:r>
            <a:endParaRPr lang="en-US" altLang="he-IL"/>
          </a:p>
        </p:txBody>
      </p:sp>
      <p:sp>
        <p:nvSpPr>
          <p:cNvPr id="7" name="Rectangle 6">
            <a:extLst>
              <a:ext uri="{FF2B5EF4-FFF2-40B4-BE49-F238E27FC236}">
                <a16:creationId xmlns:a16="http://schemas.microsoft.com/office/drawing/2014/main" id="{BDCC7523-E7E3-4FBA-928E-44285F0ABB5E}"/>
              </a:ext>
            </a:extLst>
          </p:cNvPr>
          <p:cNvSpPr>
            <a:spLocks noGrp="1" noChangeArrowheads="1"/>
          </p:cNvSpPr>
          <p:nvPr>
            <p:ph type="sldNum" sz="quarter" idx="12"/>
          </p:nvPr>
        </p:nvSpPr>
        <p:spPr>
          <a:ln/>
        </p:spPr>
        <p:txBody>
          <a:bodyPr/>
          <a:lstStyle>
            <a:lvl1pPr>
              <a:defRPr/>
            </a:lvl1pPr>
          </a:lstStyle>
          <a:p>
            <a:fld id="{4DD11A5F-C44E-431B-9BD7-3C92408C1A2E}" type="slidenum">
              <a:rPr lang="he-IL" altLang="he-IL"/>
              <a:pPr/>
              <a:t>‹#›</a:t>
            </a:fld>
            <a:endParaRPr lang="en-US" altLang="he-IL"/>
          </a:p>
        </p:txBody>
      </p:sp>
    </p:spTree>
    <p:extLst>
      <p:ext uri="{BB962C8B-B14F-4D97-AF65-F5344CB8AC3E}">
        <p14:creationId xmlns:p14="http://schemas.microsoft.com/office/powerpoint/2010/main" val="19988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108DD8-8491-48BF-8D10-91201530175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Rectangle 3">
            <a:extLst>
              <a:ext uri="{FF2B5EF4-FFF2-40B4-BE49-F238E27FC236}">
                <a16:creationId xmlns:a16="http://schemas.microsoft.com/office/drawing/2014/main" id="{D21DFC0F-1B1B-4A31-AB30-A426109C1E3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28" name="Rectangle 4">
            <a:extLst>
              <a:ext uri="{FF2B5EF4-FFF2-40B4-BE49-F238E27FC236}">
                <a16:creationId xmlns:a16="http://schemas.microsoft.com/office/drawing/2014/main" id="{7131AED9-21F2-4459-B6F1-C4233B6DC379}"/>
              </a:ext>
            </a:extLst>
          </p:cNvPr>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endParaRPr lang="en-US" altLang="he-IL"/>
          </a:p>
        </p:txBody>
      </p:sp>
      <p:sp>
        <p:nvSpPr>
          <p:cNvPr id="1029" name="Rectangle 5">
            <a:extLst>
              <a:ext uri="{FF2B5EF4-FFF2-40B4-BE49-F238E27FC236}">
                <a16:creationId xmlns:a16="http://schemas.microsoft.com/office/drawing/2014/main" id="{4D9695C3-5F61-47CB-A469-F4CC6B1BB03D}"/>
              </a:ext>
            </a:extLst>
          </p:cNvPr>
          <p:cNvSpPr>
            <a:spLocks noGrp="1" noChangeArrowheads="1"/>
          </p:cNvSpPr>
          <p:nvPr>
            <p:ph type="ftr" sz="quarter" idx="3"/>
          </p:nvPr>
        </p:nvSpPr>
        <p:spPr bwMode="auto">
          <a:xfrm>
            <a:off x="0" y="0"/>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6600CC"/>
                </a:solidFill>
              </a:defRPr>
            </a:lvl1pPr>
          </a:lstStyle>
          <a:p>
            <a:pPr>
              <a:defRPr/>
            </a:pPr>
            <a:r>
              <a:rPr lang="he-IL" altLang="he-IL"/>
              <a:t>עריכה : ירדן קדמי</a:t>
            </a:r>
            <a:endParaRPr lang="en-US" altLang="he-IL"/>
          </a:p>
        </p:txBody>
      </p:sp>
      <p:sp>
        <p:nvSpPr>
          <p:cNvPr id="1030" name="Rectangle 6">
            <a:extLst>
              <a:ext uri="{FF2B5EF4-FFF2-40B4-BE49-F238E27FC236}">
                <a16:creationId xmlns:a16="http://schemas.microsoft.com/office/drawing/2014/main" id="{77C9D732-613C-491C-BD2E-905DB4CD9F8F}"/>
              </a:ext>
            </a:extLst>
          </p:cNvPr>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fld id="{926302A1-D3C6-4CB3-AD11-E86CA61292B6}" type="slidenum">
              <a:rPr lang="he-IL" altLang="he-IL"/>
              <a:pPr/>
              <a:t>‹#›</a:t>
            </a:fld>
            <a:endParaRPr lang="en-US" alt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himianet.zefat.ac.il/download/vdw.swf" TargetMode="External"/><Relationship Id="rId2" Type="http://schemas.openxmlformats.org/officeDocument/2006/relationships/hyperlink" Target="http://chemmovies.unl.edu/ChemAnime/LONDOND/LONDOND.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32694D95-3CD8-4476-B6C7-0705B3121CEA}"/>
              </a:ext>
            </a:extLst>
          </p:cNvPr>
          <p:cNvSpPr>
            <a:spLocks noGrp="1" noChangeArrowheads="1"/>
          </p:cNvSpPr>
          <p:nvPr>
            <p:ph type="ctrTitle"/>
          </p:nvPr>
        </p:nvSpPr>
        <p:spPr/>
        <p:txBody>
          <a:bodyPr/>
          <a:lstStyle/>
          <a:p>
            <a:pPr eaLnBrk="1" hangingPunct="1"/>
            <a:r>
              <a:rPr lang="he-IL" altLang="he-IL" dirty="0">
                <a:solidFill>
                  <a:srgbClr val="990099"/>
                </a:solidFill>
              </a:rPr>
              <a:t>יחסים וקשרים בעולם החומרים :</a:t>
            </a:r>
            <a:br>
              <a:rPr lang="he-IL" altLang="he-IL" dirty="0">
                <a:solidFill>
                  <a:srgbClr val="990099"/>
                </a:solidFill>
              </a:rPr>
            </a:br>
            <a:r>
              <a:rPr lang="he-IL" altLang="he-IL" dirty="0">
                <a:solidFill>
                  <a:srgbClr val="990099"/>
                </a:solidFill>
              </a:rPr>
              <a:t>מצגת חלק 2</a:t>
            </a:r>
            <a:endParaRPr lang="en-US" altLang="he-IL" dirty="0">
              <a:solidFill>
                <a:srgbClr val="990099"/>
              </a:solidFill>
            </a:endParaRPr>
          </a:p>
        </p:txBody>
      </p:sp>
      <p:sp>
        <p:nvSpPr>
          <p:cNvPr id="2050" name="מציין מיקום של כותרת תחתונה 4">
            <a:extLst>
              <a:ext uri="{FF2B5EF4-FFF2-40B4-BE49-F238E27FC236}">
                <a16:creationId xmlns:a16="http://schemas.microsoft.com/office/drawing/2014/main" id="{481BCD34-264C-40E9-9411-FDB8AA4841B5}"/>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2052" name="Rectangle 3">
            <a:extLst>
              <a:ext uri="{FF2B5EF4-FFF2-40B4-BE49-F238E27FC236}">
                <a16:creationId xmlns:a16="http://schemas.microsoft.com/office/drawing/2014/main" id="{8183E796-6AA9-4C55-8533-F355E630B305}"/>
              </a:ext>
            </a:extLst>
          </p:cNvPr>
          <p:cNvSpPr>
            <a:spLocks noGrp="1" noChangeArrowheads="1"/>
          </p:cNvSpPr>
          <p:nvPr>
            <p:ph type="subTitle" idx="1"/>
          </p:nvPr>
        </p:nvSpPr>
        <p:spPr>
          <a:xfrm>
            <a:off x="1371600" y="3886200"/>
            <a:ext cx="6400800" cy="2495128"/>
          </a:xfrm>
        </p:spPr>
        <p:txBody>
          <a:bodyPr/>
          <a:lstStyle/>
          <a:p>
            <a:pPr eaLnBrk="1" hangingPunct="1"/>
            <a:r>
              <a:rPr lang="he-IL" altLang="he-IL" sz="3600">
                <a:solidFill>
                  <a:srgbClr val="0000FF"/>
                </a:solidFill>
              </a:rPr>
              <a:t>ערך ושכתב : ירדן קדמי</a:t>
            </a:r>
          </a:p>
          <a:p>
            <a:pPr eaLnBrk="1" hangingPunct="1"/>
            <a:endParaRPr lang="he-IL" altLang="he-IL">
              <a:solidFill>
                <a:srgbClr val="0000FF"/>
              </a:solidFill>
            </a:endParaRPr>
          </a:p>
        </p:txBody>
      </p:sp>
      <p:sp>
        <p:nvSpPr>
          <p:cNvPr id="2053" name="Rectangle 4">
            <a:extLst>
              <a:ext uri="{FF2B5EF4-FFF2-40B4-BE49-F238E27FC236}">
                <a16:creationId xmlns:a16="http://schemas.microsoft.com/office/drawing/2014/main" id="{4E51422D-CECE-46E0-BDA7-F3B81379DF58}"/>
              </a:ext>
            </a:extLst>
          </p:cNvPr>
          <p:cNvSpPr>
            <a:spLocks noChangeArrowheads="1"/>
          </p:cNvSpPr>
          <p:nvPr/>
        </p:nvSpPr>
        <p:spPr bwMode="auto">
          <a:xfrm>
            <a:off x="1331913" y="4581525"/>
            <a:ext cx="572452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800" b="0"/>
              <a:t>המצגת מבוססת על אתר האינטרנט המלווה את הספר , כמו גם על מצגות, וחומרים שפירסמו מורים אחרים, טובים ומנוסים: עדינה שיינפלד, דליה עובדיהו, עירית רן, דניאלה ליבמן, </a:t>
            </a:r>
          </a:p>
          <a:p>
            <a:pPr algn="r" eaLnBrk="1" hangingPunct="1"/>
            <a:r>
              <a:rPr lang="he-IL" altLang="he-IL" sz="1800" b="0"/>
              <a:t>רותי שטנגר, אילנה זוהר, נאווה תמם, ותמי לוי נחום. </a:t>
            </a:r>
          </a:p>
          <a:p>
            <a:pPr algn="r" eaLnBrk="1" hangingPunct="1"/>
            <a:r>
              <a:rPr lang="he-IL" altLang="he-IL" sz="1800" b="0"/>
              <a:t>מכל אחד נתרמתי. כולם יבואו על הברכה.      </a:t>
            </a:r>
            <a:endParaRPr lang="en-US" altLang="he-IL" sz="18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a:extLst>
              <a:ext uri="{FF2B5EF4-FFF2-40B4-BE49-F238E27FC236}">
                <a16:creationId xmlns:a16="http://schemas.microsoft.com/office/drawing/2014/main" id="{913C950A-A157-484C-B25C-F866CCF79F76}"/>
              </a:ext>
            </a:extLst>
          </p:cNvPr>
          <p:cNvSpPr>
            <a:spLocks noGrp="1" noChangeArrowheads="1"/>
          </p:cNvSpPr>
          <p:nvPr>
            <p:ph type="title" idx="4294967295"/>
          </p:nvPr>
        </p:nvSpPr>
        <p:spPr bwMode="auto">
          <a:xfrm>
            <a:off x="1979613" y="765175"/>
            <a:ext cx="4752975" cy="576263"/>
          </a:xfrm>
          <a:prstGeom prst="rect">
            <a:avLst/>
          </a:prstGeom>
          <a:solidFill>
            <a:srgbClr val="CC99FF"/>
          </a:solidFill>
          <a:ln w="9525" algn="ctr">
            <a:solidFill>
              <a:schemeClr val="tx1"/>
            </a:solidFill>
            <a:prst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he-IL"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בגרות 2009 שאלה 3 סעיף א1</a:t>
            </a:r>
            <a:endParaRPr kumimoji="0" lang="en-US" altLang="he-IL"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266" name="מציין מיקום של כותרת תחתונה 4">
            <a:extLst>
              <a:ext uri="{FF2B5EF4-FFF2-40B4-BE49-F238E27FC236}">
                <a16:creationId xmlns:a16="http://schemas.microsoft.com/office/drawing/2014/main" id="{1B2369E6-B655-4290-B0AD-80903B1BD6A8}"/>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BAADA48E-8EA7-4ADF-AF06-A809C89A6F48}"/>
              </a:ext>
            </a:extLst>
          </p:cNvPr>
          <p:cNvSpPr>
            <a:spLocks noGrp="1" noChangeArrowheads="1"/>
          </p:cNvSpPr>
          <p:nvPr>
            <p:ph type="title"/>
          </p:nvPr>
        </p:nvSpPr>
        <p:spPr>
          <a:xfrm>
            <a:off x="457200" y="274638"/>
            <a:ext cx="8229600" cy="777875"/>
          </a:xfrm>
        </p:spPr>
        <p:txBody>
          <a:bodyPr/>
          <a:lstStyle/>
          <a:p>
            <a:pPr eaLnBrk="1" hangingPunct="1"/>
            <a:r>
              <a:rPr lang="he-IL" altLang="he-IL">
                <a:solidFill>
                  <a:srgbClr val="0000FF"/>
                </a:solidFill>
              </a:rPr>
              <a:t>תנאים לקיום קשרי מימן</a:t>
            </a:r>
            <a:endParaRPr lang="en-US" altLang="he-IL">
              <a:solidFill>
                <a:srgbClr val="0000FF"/>
              </a:solidFill>
            </a:endParaRPr>
          </a:p>
        </p:txBody>
      </p:sp>
      <p:sp>
        <p:nvSpPr>
          <p:cNvPr id="12290" name="מציין מיקום של כותרת תחתונה 4">
            <a:extLst>
              <a:ext uri="{FF2B5EF4-FFF2-40B4-BE49-F238E27FC236}">
                <a16:creationId xmlns:a16="http://schemas.microsoft.com/office/drawing/2014/main" id="{B0C88C02-05BF-4582-A294-F59BFAEB37DB}"/>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12292" name="Rectangle 3">
            <a:extLst>
              <a:ext uri="{FF2B5EF4-FFF2-40B4-BE49-F238E27FC236}">
                <a16:creationId xmlns:a16="http://schemas.microsoft.com/office/drawing/2014/main" id="{05A6D65B-719F-4897-882F-F0D45863DFED}"/>
              </a:ext>
            </a:extLst>
          </p:cNvPr>
          <p:cNvSpPr>
            <a:spLocks noGrp="1" noChangeArrowheads="1"/>
          </p:cNvSpPr>
          <p:nvPr>
            <p:ph type="body" idx="1"/>
          </p:nvPr>
        </p:nvSpPr>
        <p:spPr>
          <a:xfrm>
            <a:off x="468313" y="1125538"/>
            <a:ext cx="8229600" cy="2519362"/>
          </a:xfrm>
        </p:spPr>
        <p:txBody>
          <a:bodyPr/>
          <a:lstStyle/>
          <a:p>
            <a:pPr eaLnBrk="1" hangingPunct="1">
              <a:lnSpc>
                <a:spcPct val="90000"/>
              </a:lnSpc>
            </a:pPr>
            <a:r>
              <a:rPr lang="he-IL" altLang="he-IL" sz="2400"/>
              <a:t>מימן חשוף מאלקטרונים, בעל מטען חלקי חיובי גדול מאוד (בדר"כ קשור לאטום אלקטרושלילי מאוד)</a:t>
            </a:r>
          </a:p>
          <a:p>
            <a:pPr eaLnBrk="1" hangingPunct="1">
              <a:lnSpc>
                <a:spcPct val="90000"/>
              </a:lnSpc>
            </a:pPr>
            <a:r>
              <a:rPr lang="he-IL" altLang="he-IL" sz="2400"/>
              <a:t>המימן צריך להיקשר לזוג אלקטרוני קשר על אטום אלקטרושלילי מאוד, למשל </a:t>
            </a:r>
            <a:r>
              <a:rPr lang="en-US" altLang="he-IL" sz="2400"/>
              <a:t>F</a:t>
            </a:r>
            <a:r>
              <a:rPr lang="he-IL" altLang="he-IL" sz="2400"/>
              <a:t>, </a:t>
            </a:r>
            <a:r>
              <a:rPr lang="en-US" altLang="he-IL" sz="2400"/>
              <a:t>O</a:t>
            </a:r>
            <a:r>
              <a:rPr lang="he-IL" altLang="he-IL" sz="2400"/>
              <a:t>,</a:t>
            </a:r>
            <a:r>
              <a:rPr lang="en-US" altLang="he-IL" sz="2400"/>
              <a:t>N</a:t>
            </a:r>
          </a:p>
          <a:p>
            <a:pPr eaLnBrk="1" hangingPunct="1">
              <a:lnSpc>
                <a:spcPct val="90000"/>
              </a:lnSpc>
            </a:pPr>
            <a:r>
              <a:rPr lang="he-IL" altLang="he-IL" sz="2400"/>
              <a:t>התאמה מרחבית : 3 האטומים שיוצרים את הקשר המימני צריכים להיות על קו ישר</a:t>
            </a:r>
            <a:endParaRPr lang="en-US" altLang="he-IL"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D685A526-726F-48EA-97CC-B5975A1C4BCC}"/>
              </a:ext>
            </a:extLst>
          </p:cNvPr>
          <p:cNvSpPr>
            <a:spLocks noGrp="1" noChangeArrowheads="1"/>
          </p:cNvSpPr>
          <p:nvPr>
            <p:ph type="title"/>
          </p:nvPr>
        </p:nvSpPr>
        <p:spPr/>
        <p:txBody>
          <a:bodyPr/>
          <a:lstStyle/>
          <a:p>
            <a:pPr eaLnBrk="1" hangingPunct="1"/>
            <a:r>
              <a:rPr lang="he-IL" altLang="he-IL" sz="3600" b="1" dirty="0">
                <a:solidFill>
                  <a:srgbClr val="0000FF"/>
                </a:solidFill>
              </a:rPr>
              <a:t>מדוע קשרי מימן חלשים מקשרים </a:t>
            </a:r>
            <a:r>
              <a:rPr lang="he-IL" altLang="he-IL" sz="3600" b="1" dirty="0" err="1">
                <a:solidFill>
                  <a:srgbClr val="0000FF"/>
                </a:solidFill>
              </a:rPr>
              <a:t>קוולנטים</a:t>
            </a:r>
            <a:r>
              <a:rPr lang="he-IL" altLang="he-IL" sz="3600" b="1" dirty="0">
                <a:solidFill>
                  <a:srgbClr val="0000FF"/>
                </a:solidFill>
              </a:rPr>
              <a:t>?</a:t>
            </a:r>
            <a:endParaRPr lang="en-US" altLang="he-IL" sz="3600" b="1" dirty="0">
              <a:solidFill>
                <a:srgbClr val="0000FF"/>
              </a:solidFill>
            </a:endParaRPr>
          </a:p>
        </p:txBody>
      </p:sp>
      <p:sp>
        <p:nvSpPr>
          <p:cNvPr id="13314" name="מציין מיקום של כותרת תחתונה 4">
            <a:extLst>
              <a:ext uri="{FF2B5EF4-FFF2-40B4-BE49-F238E27FC236}">
                <a16:creationId xmlns:a16="http://schemas.microsoft.com/office/drawing/2014/main" id="{BAC92B16-659D-485D-B682-E24744533930}"/>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13316" name="Rectangle 3">
            <a:extLst>
              <a:ext uri="{FF2B5EF4-FFF2-40B4-BE49-F238E27FC236}">
                <a16:creationId xmlns:a16="http://schemas.microsoft.com/office/drawing/2014/main" id="{6E979DA6-1BAB-4745-9058-001F51B3B460}"/>
              </a:ext>
            </a:extLst>
          </p:cNvPr>
          <p:cNvSpPr>
            <a:spLocks noGrp="1" noChangeArrowheads="1"/>
          </p:cNvSpPr>
          <p:nvPr>
            <p:ph type="body" idx="4294967295"/>
          </p:nvPr>
        </p:nvSpPr>
        <p:spPr>
          <a:xfrm>
            <a:off x="250825" y="1196975"/>
            <a:ext cx="8893175" cy="936625"/>
          </a:xfrm>
        </p:spPr>
        <p:txBody>
          <a:bodyPr/>
          <a:lstStyle/>
          <a:p>
            <a:pPr eaLnBrk="1" hangingPunct="1"/>
            <a:r>
              <a:rPr lang="he-IL" altLang="he-IL" sz="2400"/>
              <a:t>ניתן להסביר את ההבדל בין חוזק הקשר הקוולנטי והמימני עפ"י </a:t>
            </a:r>
            <a:r>
              <a:rPr lang="he-IL" altLang="he-IL" sz="2400" u="sng"/>
              <a:t>העקרונות</a:t>
            </a:r>
            <a:r>
              <a:rPr lang="he-IL" altLang="he-IL" sz="2400"/>
              <a:t> של חוק קולון: התייחסות </a:t>
            </a:r>
            <a:r>
              <a:rPr lang="he-IL" altLang="he-IL" sz="2400" u="sng"/>
              <a:t>לסוג וגודל המטענים</a:t>
            </a:r>
            <a:r>
              <a:rPr lang="he-IL" altLang="he-IL" sz="2400"/>
              <a:t> ול</a:t>
            </a:r>
            <a:r>
              <a:rPr lang="he-IL" altLang="he-IL" sz="2400" u="sng"/>
              <a:t>מרחק</a:t>
            </a:r>
            <a:r>
              <a:rPr lang="he-IL" altLang="he-IL" sz="2400"/>
              <a:t> ביניהם:</a:t>
            </a:r>
            <a:endParaRPr lang="en-US" altLang="he-IL" sz="2400"/>
          </a:p>
        </p:txBody>
      </p:sp>
      <p:graphicFrame>
        <p:nvGraphicFramePr>
          <p:cNvPr id="7232" name="Group 64">
            <a:extLst>
              <a:ext uri="{FF2B5EF4-FFF2-40B4-BE49-F238E27FC236}">
                <a16:creationId xmlns:a16="http://schemas.microsoft.com/office/drawing/2014/main" id="{752D1AB2-3200-4B5F-8729-493E2B5A134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06302578"/>
              </p:ext>
            </p:extLst>
          </p:nvPr>
        </p:nvGraphicFramePr>
        <p:xfrm>
          <a:off x="457200" y="2133600"/>
          <a:ext cx="8229600" cy="4500753"/>
        </p:xfrm>
        <a:graphic>
          <a:graphicData uri="http://schemas.openxmlformats.org/drawingml/2006/table">
            <a:tbl>
              <a:tblPr rtl="1" firstRow="1"/>
              <a:tblGrid>
                <a:gridCol w="2386012">
                  <a:extLst>
                    <a:ext uri="{9D8B030D-6E8A-4147-A177-3AD203B41FA5}">
                      <a16:colId xmlns:a16="http://schemas.microsoft.com/office/drawing/2014/main" val="20000"/>
                    </a:ext>
                  </a:extLst>
                </a:gridCol>
                <a:gridCol w="3313113">
                  <a:extLst>
                    <a:ext uri="{9D8B030D-6E8A-4147-A177-3AD203B41FA5}">
                      <a16:colId xmlns:a16="http://schemas.microsoft.com/office/drawing/2014/main" val="20001"/>
                    </a:ext>
                  </a:extLst>
                </a:gridCol>
                <a:gridCol w="2530475">
                  <a:extLst>
                    <a:ext uri="{9D8B030D-6E8A-4147-A177-3AD203B41FA5}">
                      <a16:colId xmlns:a16="http://schemas.microsoft.com/office/drawing/2014/main" val="20002"/>
                    </a:ext>
                  </a:extLst>
                </a:gridCol>
              </a:tblGrid>
              <a:tr h="579311">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he-IL" sz="2800" b="0" i="0" u="none" strike="noStrike" cap="none" normalizeH="0" baseline="0">
                        <a:ln>
                          <a:noFill/>
                        </a:ln>
                        <a:solidFill>
                          <a:schemeClr val="tx1"/>
                        </a:solidFill>
                        <a:effectLst/>
                        <a:latin typeface="Arial" pitchFamily="34" charset="0"/>
                        <a:cs typeface="Arial"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2800" b="0" i="0" u="none" strike="noStrike" cap="none" normalizeH="0" baseline="0">
                          <a:ln>
                            <a:noFill/>
                          </a:ln>
                          <a:solidFill>
                            <a:schemeClr val="tx1"/>
                          </a:solidFill>
                          <a:effectLst/>
                          <a:latin typeface="Arial" pitchFamily="34" charset="0"/>
                          <a:cs typeface="Arial" pitchFamily="34" charset="0"/>
                        </a:rPr>
                        <a:t>קשר מימני</a:t>
                      </a:r>
                      <a:r>
                        <a:rPr kumimoji="0" lang="en-US" altLang="he-IL" sz="2800" b="0" i="0" u="none" strike="noStrike" cap="none" normalizeH="0" baseline="0">
                          <a:ln>
                            <a:noFill/>
                          </a:ln>
                          <a:solidFill>
                            <a:schemeClr val="tx1"/>
                          </a:solidFill>
                          <a:effectLst/>
                          <a:latin typeface="Arial" pitchFamily="34" charset="0"/>
                          <a:cs typeface="Arial" pitchFamily="34" charset="0"/>
                        </a:rPr>
                        <a:t> </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2800" b="0" i="0" u="none" strike="noStrike" cap="none" normalizeH="0" baseline="0">
                          <a:ln>
                            <a:noFill/>
                          </a:ln>
                          <a:solidFill>
                            <a:schemeClr val="tx1"/>
                          </a:solidFill>
                          <a:effectLst/>
                          <a:latin typeface="Arial" pitchFamily="34" charset="0"/>
                          <a:cs typeface="Arial" pitchFamily="34" charset="0"/>
                        </a:rPr>
                        <a:t>קשר קוולנטי</a:t>
                      </a:r>
                      <a:r>
                        <a:rPr kumimoji="0" lang="en-US" altLang="he-IL" sz="2800" b="0" i="0" u="none" strike="noStrike" cap="none" normalizeH="0" baseline="0">
                          <a:ln>
                            <a:noFill/>
                          </a:ln>
                          <a:solidFill>
                            <a:schemeClr val="tx1"/>
                          </a:solidFill>
                          <a:effectLst/>
                          <a:latin typeface="Arial" pitchFamily="34" charset="0"/>
                          <a:cs typeface="Arial" pitchFamily="34" charset="0"/>
                        </a:rPr>
                        <a:t> </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9722">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2800" b="0" i="0" u="none" strike="noStrike" cap="none" normalizeH="0" baseline="0">
                          <a:ln>
                            <a:noFill/>
                          </a:ln>
                          <a:solidFill>
                            <a:schemeClr val="tx1"/>
                          </a:solidFill>
                          <a:effectLst/>
                          <a:latin typeface="Arial" pitchFamily="34" charset="0"/>
                          <a:cs typeface="Arial" pitchFamily="34" charset="0"/>
                        </a:rPr>
                        <a:t>סוג המטענים</a:t>
                      </a:r>
                      <a:endParaRPr kumimoji="0" lang="en-US" altLang="he-IL" sz="2800" b="0" i="0" u="none" strike="noStrike" cap="none" normalizeH="0" baseline="0">
                        <a:ln>
                          <a:noFill/>
                        </a:ln>
                        <a:solidFill>
                          <a:schemeClr val="tx1"/>
                        </a:solidFill>
                        <a:effectLst/>
                        <a:latin typeface="Arial" pitchFamily="34" charset="0"/>
                        <a:cs typeface="Arial"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אטום המימן חשוף מאלקטרונים (בעל מטען חלקי חיובי) ואטום אלקטרושלילי שעליו זוג אלקטרונים לא קושרים (מטען חלקי שלילי)</a:t>
                      </a:r>
                      <a:r>
                        <a:rPr kumimoji="0" lang="en-US" altLang="he-IL" sz="1800" b="0" i="0" u="none" strike="noStrike" cap="none" normalizeH="0" baseline="0">
                          <a:ln>
                            <a:noFill/>
                          </a:ln>
                          <a:solidFill>
                            <a:schemeClr val="tx1"/>
                          </a:solidFill>
                          <a:effectLst/>
                          <a:latin typeface="Arial" pitchFamily="34" charset="0"/>
                          <a:cs typeface="Arial" pitchFamily="34" charset="0"/>
                        </a:rPr>
                        <a:t> </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אלקטרוני קשר וגרעינים</a:t>
                      </a:r>
                      <a:r>
                        <a:rPr kumimoji="0" lang="en-US" altLang="he-IL" sz="1800" b="0" i="0" u="none" strike="noStrike" cap="none" normalizeH="0" baseline="0">
                          <a:ln>
                            <a:noFill/>
                          </a:ln>
                          <a:solidFill>
                            <a:schemeClr val="tx1"/>
                          </a:solidFill>
                          <a:effectLst/>
                          <a:latin typeface="Arial" pitchFamily="34" charset="0"/>
                          <a:cs typeface="Arial" pitchFamily="34" charset="0"/>
                        </a:rPr>
                        <a:t> </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317">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2800" b="0" i="0" u="none" strike="noStrike" cap="none" normalizeH="0" baseline="0">
                          <a:ln>
                            <a:noFill/>
                          </a:ln>
                          <a:solidFill>
                            <a:schemeClr val="tx1"/>
                          </a:solidFill>
                          <a:effectLst/>
                          <a:latin typeface="Arial" pitchFamily="34" charset="0"/>
                          <a:cs typeface="Arial" pitchFamily="34" charset="0"/>
                        </a:rPr>
                        <a:t>גודל המטענים</a:t>
                      </a:r>
                      <a:r>
                        <a:rPr kumimoji="0" lang="en-US" altLang="he-IL" sz="2800" b="0" i="0" u="none" strike="noStrike" cap="none" normalizeH="0" baseline="0">
                          <a:ln>
                            <a:noFill/>
                          </a:ln>
                          <a:solidFill>
                            <a:schemeClr val="tx1"/>
                          </a:solidFill>
                          <a:effectLst/>
                          <a:latin typeface="Arial" pitchFamily="34" charset="0"/>
                          <a:cs typeface="Arial" pitchFamily="34" charset="0"/>
                        </a:rPr>
                        <a:t>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המשיכה החשמלית שפועלת בין המטענים החלקיים</a:t>
                      </a:r>
                      <a:r>
                        <a:rPr kumimoji="0" lang="en-US" altLang="he-IL" sz="1800" b="0" i="0" u="none" strike="noStrike" cap="none" normalizeH="0" baseline="0">
                          <a:ln>
                            <a:noFill/>
                          </a:ln>
                          <a:solidFill>
                            <a:schemeClr val="tx1"/>
                          </a:solidFill>
                          <a:effectLst/>
                          <a:latin typeface="Arial" pitchFamily="34" charset="0"/>
                          <a:cs typeface="Arial" pitchFamily="34" charset="0"/>
                        </a:rPr>
                        <a:t> </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מטענים מלאים של אלקטרונים הנמשכים לגרעינים</a:t>
                      </a:r>
                      <a:r>
                        <a:rPr kumimoji="0" lang="en-US" altLang="he-IL" sz="1800" b="0" i="0" u="none" strike="noStrike" cap="none" normalizeH="0" baseline="0">
                          <a:ln>
                            <a:noFill/>
                          </a:ln>
                          <a:solidFill>
                            <a:schemeClr val="tx1"/>
                          </a:solidFill>
                          <a:effectLst/>
                          <a:latin typeface="Arial" pitchFamily="34" charset="0"/>
                          <a:cs typeface="Arial" pitchFamily="34" charset="0"/>
                        </a:rPr>
                        <a:t> </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7213">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2800" b="0" i="0" u="none" strike="noStrike" cap="none" normalizeH="0" baseline="0">
                          <a:ln>
                            <a:noFill/>
                          </a:ln>
                          <a:solidFill>
                            <a:schemeClr val="tx1"/>
                          </a:solidFill>
                          <a:effectLst/>
                          <a:latin typeface="Arial" pitchFamily="34" charset="0"/>
                          <a:cs typeface="Arial" pitchFamily="34" charset="0"/>
                        </a:rPr>
                        <a:t>מרחק בין מטענים</a:t>
                      </a:r>
                      <a:r>
                        <a:rPr kumimoji="0" lang="en-US" altLang="he-IL" sz="2800" b="0" i="0" u="none" strike="noStrike" cap="none" normalizeH="0" baseline="0">
                          <a:ln>
                            <a:noFill/>
                          </a:ln>
                          <a:solidFill>
                            <a:schemeClr val="tx1"/>
                          </a:solidFill>
                          <a:effectLst/>
                          <a:latin typeface="Arial" pitchFamily="34" charset="0"/>
                          <a:cs typeface="Arial" pitchFamily="34" charset="0"/>
                        </a:rPr>
                        <a:t>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מרחק גדול כי המשיכות הן בין שני מטענים שמצויים על אטומים שאין להם אורביטל מולקולרי משותף והם רחוקים זה מזה  (אטומים ממולק' שונות או אטומים מרוחקים זה מזה על אותה מולקולה). </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1800" b="0" i="0" u="none" strike="noStrike" cap="none" normalizeH="0" baseline="0" dirty="0">
                          <a:ln>
                            <a:noFill/>
                          </a:ln>
                          <a:solidFill>
                            <a:schemeClr val="tx1"/>
                          </a:solidFill>
                          <a:effectLst/>
                          <a:latin typeface="Arial" pitchFamily="34" charset="0"/>
                          <a:cs typeface="Arial" pitchFamily="34" charset="0"/>
                        </a:rPr>
                        <a:t>מרחק קצר כי 2 מטענים מצויים באותו אורביטל מולקולרי שמשותף לשני האטומים</a:t>
                      </a:r>
                      <a:r>
                        <a:rPr kumimoji="0" lang="en-US" altLang="he-IL" sz="1800" b="0" i="0" u="none" strike="noStrike" cap="none" normalizeH="0" baseline="0" dirty="0">
                          <a:ln>
                            <a:noFill/>
                          </a:ln>
                          <a:solidFill>
                            <a:schemeClr val="tx1"/>
                          </a:solidFill>
                          <a:effectLst/>
                          <a:latin typeface="Arial" pitchFamily="34" charset="0"/>
                          <a:cs typeface="Arial" pitchFamily="34" charset="0"/>
                        </a:rPr>
                        <a:t> </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4EAFD9B-34CD-4A66-8D5D-BA905BA79242}"/>
              </a:ext>
            </a:extLst>
          </p:cNvPr>
          <p:cNvSpPr>
            <a:spLocks noGrp="1" noChangeArrowheads="1"/>
          </p:cNvSpPr>
          <p:nvPr>
            <p:ph type="title"/>
          </p:nvPr>
        </p:nvSpPr>
        <p:spPr/>
        <p:txBody>
          <a:bodyPr/>
          <a:lstStyle/>
          <a:p>
            <a:pPr eaLnBrk="1" hangingPunct="1"/>
            <a:r>
              <a:rPr lang="he-IL" altLang="he-IL" sz="3200" dirty="0">
                <a:solidFill>
                  <a:srgbClr val="0000FF"/>
                </a:solidFill>
              </a:rPr>
              <a:t>יוצא דופן : היווצרות קשר מימני בין אצטון לכלורופורם</a:t>
            </a:r>
            <a:endParaRPr lang="en-US" altLang="he-IL" sz="3200" dirty="0">
              <a:solidFill>
                <a:srgbClr val="0000FF"/>
              </a:solidFill>
            </a:endParaRPr>
          </a:p>
        </p:txBody>
      </p:sp>
      <p:sp>
        <p:nvSpPr>
          <p:cNvPr id="14338" name="מציין מיקום של כותרת תחתונה 4">
            <a:extLst>
              <a:ext uri="{FF2B5EF4-FFF2-40B4-BE49-F238E27FC236}">
                <a16:creationId xmlns:a16="http://schemas.microsoft.com/office/drawing/2014/main" id="{956542FC-A2CE-46A6-8BF5-3462139092E6}"/>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14341" name="Rectangle 5">
            <a:extLst>
              <a:ext uri="{FF2B5EF4-FFF2-40B4-BE49-F238E27FC236}">
                <a16:creationId xmlns:a16="http://schemas.microsoft.com/office/drawing/2014/main" id="{4EDBF1F4-DD64-4A54-B40B-C8292675D393}"/>
              </a:ext>
            </a:extLst>
          </p:cNvPr>
          <p:cNvSpPr>
            <a:spLocks noChangeArrowheads="1"/>
          </p:cNvSpPr>
          <p:nvPr/>
        </p:nvSpPr>
        <p:spPr bwMode="auto">
          <a:xfrm>
            <a:off x="395288" y="1341438"/>
            <a:ext cx="8302625"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20000"/>
              </a:spcBef>
              <a:buFontTx/>
              <a:buChar char="•"/>
            </a:pPr>
            <a:r>
              <a:rPr lang="he-IL" altLang="he-IL" b="0"/>
              <a:t>אטום המימן קשור לאטום פחמן, שבעצמו קשור ל-3 אטומי </a:t>
            </a:r>
            <a:r>
              <a:rPr lang="en-US" altLang="he-IL" b="0"/>
              <a:t>Cl</a:t>
            </a:r>
            <a:r>
              <a:rPr lang="he-IL" altLang="he-IL" b="0"/>
              <a:t>, שהם בעלי אלקטרושליליות גבוהה.לכן נוצר על אטום הפחמן מטען חלקי חיובי גדול מאוד אשר מושך את אלקטרוני הקשר וגורם למימן להיות חשוף מאלקטרונים.</a:t>
            </a:r>
            <a:endParaRPr lang="en-US" altLang="he-IL" b="0"/>
          </a:p>
        </p:txBody>
      </p:sp>
      <p:sp>
        <p:nvSpPr>
          <p:cNvPr id="14340" name="Rectangle 3">
            <a:extLst>
              <a:ext uri="{FF2B5EF4-FFF2-40B4-BE49-F238E27FC236}">
                <a16:creationId xmlns:a16="http://schemas.microsoft.com/office/drawing/2014/main" id="{5E8DD7EF-1B33-4223-ABE0-8208CB3EB6DA}"/>
              </a:ext>
            </a:extLst>
          </p:cNvPr>
          <p:cNvSpPr>
            <a:spLocks noGrp="1" noChangeArrowheads="1"/>
          </p:cNvSpPr>
          <p:nvPr>
            <p:ph type="body" idx="1"/>
          </p:nvPr>
        </p:nvSpPr>
        <p:spPr>
          <a:xfrm>
            <a:off x="4356100" y="3141663"/>
            <a:ext cx="4486275" cy="2016125"/>
          </a:xfrm>
        </p:spPr>
        <p:txBody>
          <a:bodyPr/>
          <a:lstStyle/>
          <a:p>
            <a:pPr eaLnBrk="1" hangingPunct="1"/>
            <a:r>
              <a:rPr lang="he-IL" altLang="he-IL" sz="2400"/>
              <a:t>נוצר קשר מימני בין המימן על הכלורופורם שטעון במטען חלקי חיובי גדול לבין על החמצן מטען חלקי שלילי </a:t>
            </a:r>
          </a:p>
          <a:p>
            <a:pPr eaLnBrk="1" hangingPunct="1"/>
            <a:endParaRPr lang="en-US" altLang="he-IL" sz="2400"/>
          </a:p>
        </p:txBody>
      </p:sp>
      <p:pic>
        <p:nvPicPr>
          <p:cNvPr id="14342" name="Picture 9">
            <a:extLst>
              <a:ext uri="{FF2B5EF4-FFF2-40B4-BE49-F238E27FC236}">
                <a16:creationId xmlns:a16="http://schemas.microsoft.com/office/drawing/2014/main" id="{821CF727-D9FE-4818-9D4F-1EFF068682C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284538"/>
            <a:ext cx="30972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מציין מיקום של כותרת תחתונה 4">
            <a:extLst>
              <a:ext uri="{FF2B5EF4-FFF2-40B4-BE49-F238E27FC236}">
                <a16:creationId xmlns:a16="http://schemas.microsoft.com/office/drawing/2014/main" id="{8E7BBBF1-D8A4-4A23-A953-FFD8A664660B}"/>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15363" name="Rectangle 2">
            <a:extLst>
              <a:ext uri="{FF2B5EF4-FFF2-40B4-BE49-F238E27FC236}">
                <a16:creationId xmlns:a16="http://schemas.microsoft.com/office/drawing/2014/main" id="{8B392971-9020-4F72-BE6C-B0029EB02CE5}"/>
              </a:ext>
            </a:extLst>
          </p:cNvPr>
          <p:cNvSpPr>
            <a:spLocks noGrp="1" noChangeArrowheads="1"/>
          </p:cNvSpPr>
          <p:nvPr>
            <p:ph type="title"/>
          </p:nvPr>
        </p:nvSpPr>
        <p:spPr/>
        <p:txBody>
          <a:bodyPr/>
          <a:lstStyle/>
          <a:p>
            <a:pPr eaLnBrk="1" hangingPunct="1"/>
            <a:r>
              <a:rPr lang="he-IL" altLang="he-IL">
                <a:solidFill>
                  <a:srgbClr val="FF0000"/>
                </a:solidFill>
              </a:rPr>
              <a:t>תרגיל</a:t>
            </a:r>
            <a:r>
              <a:rPr lang="he-IL" altLang="he-IL"/>
              <a:t> עמ' 38-39 בחוברת</a:t>
            </a:r>
            <a:endParaRPr lang="en-US" altLang="he-I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Text Box 13">
            <a:extLst>
              <a:ext uri="{FF2B5EF4-FFF2-40B4-BE49-F238E27FC236}">
                <a16:creationId xmlns:a16="http://schemas.microsoft.com/office/drawing/2014/main" id="{25BA073B-524E-4AA1-A59C-2C1AA65538F5}"/>
              </a:ext>
            </a:extLst>
          </p:cNvPr>
          <p:cNvSpPr txBox="1">
            <a:spLocks noGrp="1" noChangeArrowheads="1"/>
          </p:cNvSpPr>
          <p:nvPr>
            <p:ph type="title" idx="4294967295"/>
          </p:nvPr>
        </p:nvSpPr>
        <p:spPr bwMode="auto">
          <a:xfrm>
            <a:off x="2916238" y="0"/>
            <a:ext cx="4032250" cy="51911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he-IL"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הכרנו 5 סוגי קשרים</a:t>
            </a:r>
            <a:r>
              <a:rPr kumimoji="0" lang="he-IL" altLang="he-IL" sz="28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 </a:t>
            </a:r>
            <a:endParaRPr kumimoji="0" lang="he-IL" altLang="he-IL" sz="2800"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6386" name="מציין מיקום של כותרת תחתונה 2">
            <a:extLst>
              <a:ext uri="{FF2B5EF4-FFF2-40B4-BE49-F238E27FC236}">
                <a16:creationId xmlns:a16="http://schemas.microsoft.com/office/drawing/2014/main" id="{53840F21-2252-4F59-8D21-10A7CD2604C5}"/>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13314" name="Text Box 2">
            <a:extLst>
              <a:ext uri="{FF2B5EF4-FFF2-40B4-BE49-F238E27FC236}">
                <a16:creationId xmlns:a16="http://schemas.microsoft.com/office/drawing/2014/main" id="{8BD28B33-A1AE-4C46-83D3-1CEEA5542FF7}"/>
              </a:ext>
            </a:extLst>
          </p:cNvPr>
          <p:cNvSpPr txBox="1">
            <a:spLocks noChangeArrowheads="1"/>
          </p:cNvSpPr>
          <p:nvPr/>
        </p:nvSpPr>
        <p:spPr bwMode="auto">
          <a:xfrm>
            <a:off x="5111750" y="476250"/>
            <a:ext cx="4032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2800">
                <a:solidFill>
                  <a:srgbClr val="003399"/>
                </a:solidFill>
              </a:rPr>
              <a:t>קשר קוולנטי טהור</a:t>
            </a:r>
            <a:endParaRPr lang="he-IL" altLang="he-IL" sz="2800" b="0">
              <a:solidFill>
                <a:srgbClr val="003399"/>
              </a:solidFill>
            </a:endParaRPr>
          </a:p>
        </p:txBody>
      </p:sp>
      <p:pic>
        <p:nvPicPr>
          <p:cNvPr id="13316" name="Picture 4">
            <a:extLst>
              <a:ext uri="{FF2B5EF4-FFF2-40B4-BE49-F238E27FC236}">
                <a16:creationId xmlns:a16="http://schemas.microsoft.com/office/drawing/2014/main" id="{31C4E885-C5A8-47EB-B42E-A81690FB717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236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3E538E3E-1E48-4129-A0A9-F952BEE182BB}"/>
              </a:ext>
            </a:extLst>
          </p:cNvPr>
          <p:cNvSpPr txBox="1">
            <a:spLocks noChangeArrowheads="1"/>
          </p:cNvSpPr>
          <p:nvPr/>
        </p:nvSpPr>
        <p:spPr bwMode="auto">
          <a:xfrm>
            <a:off x="5111750" y="1844675"/>
            <a:ext cx="4032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2800">
                <a:solidFill>
                  <a:srgbClr val="003399"/>
                </a:solidFill>
              </a:rPr>
              <a:t>קשר קוולנטי קוטבי</a:t>
            </a:r>
            <a:endParaRPr lang="he-IL" altLang="he-IL" sz="2800" b="0">
              <a:solidFill>
                <a:srgbClr val="003399"/>
              </a:solidFill>
            </a:endParaRPr>
          </a:p>
        </p:txBody>
      </p:sp>
      <p:pic>
        <p:nvPicPr>
          <p:cNvPr id="13318" name="Picture 6">
            <a:extLst>
              <a:ext uri="{FF2B5EF4-FFF2-40B4-BE49-F238E27FC236}">
                <a16:creationId xmlns:a16="http://schemas.microsoft.com/office/drawing/2014/main" id="{768F69D5-15B4-4D23-B31D-2E97F4DE20D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773238"/>
            <a:ext cx="1944687"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7">
            <a:extLst>
              <a:ext uri="{FF2B5EF4-FFF2-40B4-BE49-F238E27FC236}">
                <a16:creationId xmlns:a16="http://schemas.microsoft.com/office/drawing/2014/main" id="{3052542C-6BCB-4E3D-B28B-4B94C00E8BD0}"/>
              </a:ext>
            </a:extLst>
          </p:cNvPr>
          <p:cNvSpPr txBox="1">
            <a:spLocks noChangeArrowheads="1"/>
          </p:cNvSpPr>
          <p:nvPr/>
        </p:nvSpPr>
        <p:spPr bwMode="auto">
          <a:xfrm>
            <a:off x="5111750" y="3429000"/>
            <a:ext cx="4032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2800">
                <a:solidFill>
                  <a:srgbClr val="003399"/>
                </a:solidFill>
              </a:rPr>
              <a:t>קשר יוני</a:t>
            </a:r>
          </a:p>
        </p:txBody>
      </p:sp>
      <p:pic>
        <p:nvPicPr>
          <p:cNvPr id="13320" name="Picture 8">
            <a:extLst>
              <a:ext uri="{FF2B5EF4-FFF2-40B4-BE49-F238E27FC236}">
                <a16:creationId xmlns:a16="http://schemas.microsoft.com/office/drawing/2014/main" id="{3C772BED-5E69-45EF-954F-D76BA2BDFA5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141663"/>
            <a:ext cx="237648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a:extLst>
              <a:ext uri="{FF2B5EF4-FFF2-40B4-BE49-F238E27FC236}">
                <a16:creationId xmlns:a16="http://schemas.microsoft.com/office/drawing/2014/main" id="{A6F49983-10AB-44A0-A80D-AD245B218790}"/>
              </a:ext>
            </a:extLst>
          </p:cNvPr>
          <p:cNvSpPr txBox="1">
            <a:spLocks noChangeArrowheads="1"/>
          </p:cNvSpPr>
          <p:nvPr/>
        </p:nvSpPr>
        <p:spPr bwMode="auto">
          <a:xfrm>
            <a:off x="1187450" y="4868863"/>
            <a:ext cx="4032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2800">
                <a:solidFill>
                  <a:srgbClr val="003399"/>
                </a:solidFill>
              </a:rPr>
              <a:t>קשר מימני</a:t>
            </a:r>
          </a:p>
        </p:txBody>
      </p:sp>
      <p:sp>
        <p:nvSpPr>
          <p:cNvPr id="13322" name="Text Box 10">
            <a:extLst>
              <a:ext uri="{FF2B5EF4-FFF2-40B4-BE49-F238E27FC236}">
                <a16:creationId xmlns:a16="http://schemas.microsoft.com/office/drawing/2014/main" id="{FF277283-2B1B-45C7-8EAC-8A72F0A95E67}"/>
              </a:ext>
            </a:extLst>
          </p:cNvPr>
          <p:cNvSpPr txBox="1">
            <a:spLocks noChangeArrowheads="1"/>
          </p:cNvSpPr>
          <p:nvPr/>
        </p:nvSpPr>
        <p:spPr bwMode="auto">
          <a:xfrm>
            <a:off x="2339975" y="5876925"/>
            <a:ext cx="4032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2800">
                <a:solidFill>
                  <a:srgbClr val="003399"/>
                </a:solidFill>
              </a:rPr>
              <a:t>אינטראקציות ו.ד.ו</a:t>
            </a:r>
          </a:p>
        </p:txBody>
      </p:sp>
      <p:pic>
        <p:nvPicPr>
          <p:cNvPr id="13323" name="Picture 11">
            <a:extLst>
              <a:ext uri="{FF2B5EF4-FFF2-40B4-BE49-F238E27FC236}">
                <a16:creationId xmlns:a16="http://schemas.microsoft.com/office/drawing/2014/main" id="{D1FCB4AA-09C2-4538-8A3C-9C0F7D8B50F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92375"/>
            <a:ext cx="1630363"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a:extLst>
              <a:ext uri="{FF2B5EF4-FFF2-40B4-BE49-F238E27FC236}">
                <a16:creationId xmlns:a16="http://schemas.microsoft.com/office/drawing/2014/main" id="{1006A892-D965-4000-8F00-E45FD0CD0122}"/>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5381625"/>
            <a:ext cx="20859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500" fill="hold"/>
                                        <p:tgtEl>
                                          <p:spTgt spid="13325"/>
                                        </p:tgtEl>
                                        <p:attrNameLst>
                                          <p:attrName>ppt_x</p:attrName>
                                        </p:attrNameLst>
                                      </p:cBhvr>
                                      <p:tavLst>
                                        <p:tav tm="0">
                                          <p:val>
                                            <p:strVal val="#ppt_x"/>
                                          </p:val>
                                        </p:tav>
                                        <p:tav tm="100000">
                                          <p:val>
                                            <p:strVal val="#ppt_x"/>
                                          </p:val>
                                        </p:tav>
                                      </p:tavLst>
                                    </p:anim>
                                    <p:anim calcmode="lin" valueType="num">
                                      <p:cBhvr additive="base">
                                        <p:cTn id="8"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additive="base">
                                        <p:cTn id="17" dur="500" fill="hold"/>
                                        <p:tgtEl>
                                          <p:spTgt spid="13316"/>
                                        </p:tgtEl>
                                        <p:attrNameLst>
                                          <p:attrName>ppt_x</p:attrName>
                                        </p:attrNameLst>
                                      </p:cBhvr>
                                      <p:tavLst>
                                        <p:tav tm="0">
                                          <p:val>
                                            <p:strVal val="#ppt_x"/>
                                          </p:val>
                                        </p:tav>
                                        <p:tav tm="100000">
                                          <p:val>
                                            <p:strVal val="#ppt_x"/>
                                          </p:val>
                                        </p:tav>
                                      </p:tavLst>
                                    </p:anim>
                                    <p:anim calcmode="lin" valueType="num">
                                      <p:cBhvr additive="base">
                                        <p:cTn id="1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317"/>
                                        </p:tgtEl>
                                        <p:attrNameLst>
                                          <p:attrName>style.visibility</p:attrName>
                                        </p:attrNameLst>
                                      </p:cBhvr>
                                      <p:to>
                                        <p:strVal val="visible"/>
                                      </p:to>
                                    </p:set>
                                    <p:anim calcmode="lin" valueType="num">
                                      <p:cBhvr additive="base">
                                        <p:cTn id="23" dur="500" fill="hold"/>
                                        <p:tgtEl>
                                          <p:spTgt spid="13317"/>
                                        </p:tgtEl>
                                        <p:attrNameLst>
                                          <p:attrName>ppt_x</p:attrName>
                                        </p:attrNameLst>
                                      </p:cBhvr>
                                      <p:tavLst>
                                        <p:tav tm="0">
                                          <p:val>
                                            <p:strVal val="#ppt_x"/>
                                          </p:val>
                                        </p:tav>
                                        <p:tav tm="100000">
                                          <p:val>
                                            <p:strVal val="#ppt_x"/>
                                          </p:val>
                                        </p:tav>
                                      </p:tavLst>
                                    </p:anim>
                                    <p:anim calcmode="lin" valueType="num">
                                      <p:cBhvr additive="base">
                                        <p:cTn id="24" dur="500" fill="hold"/>
                                        <p:tgtEl>
                                          <p:spTgt spid="133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318"/>
                                        </p:tgtEl>
                                        <p:attrNameLst>
                                          <p:attrName>style.visibility</p:attrName>
                                        </p:attrNameLst>
                                      </p:cBhvr>
                                      <p:to>
                                        <p:strVal val="visible"/>
                                      </p:to>
                                    </p:set>
                                    <p:anim calcmode="lin" valueType="num">
                                      <p:cBhvr additive="base">
                                        <p:cTn id="27" dur="500" fill="hold"/>
                                        <p:tgtEl>
                                          <p:spTgt spid="13318"/>
                                        </p:tgtEl>
                                        <p:attrNameLst>
                                          <p:attrName>ppt_x</p:attrName>
                                        </p:attrNameLst>
                                      </p:cBhvr>
                                      <p:tavLst>
                                        <p:tav tm="0">
                                          <p:val>
                                            <p:strVal val="#ppt_x"/>
                                          </p:val>
                                        </p:tav>
                                        <p:tav tm="100000">
                                          <p:val>
                                            <p:strVal val="#ppt_x"/>
                                          </p:val>
                                        </p:tav>
                                      </p:tavLst>
                                    </p:anim>
                                    <p:anim calcmode="lin" valueType="num">
                                      <p:cBhvr additive="base">
                                        <p:cTn id="28"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319"/>
                                        </p:tgtEl>
                                        <p:attrNameLst>
                                          <p:attrName>style.visibility</p:attrName>
                                        </p:attrNameLst>
                                      </p:cBhvr>
                                      <p:to>
                                        <p:strVal val="visible"/>
                                      </p:to>
                                    </p:set>
                                    <p:anim calcmode="lin" valueType="num">
                                      <p:cBhvr additive="base">
                                        <p:cTn id="33" dur="500" fill="hold"/>
                                        <p:tgtEl>
                                          <p:spTgt spid="13319"/>
                                        </p:tgtEl>
                                        <p:attrNameLst>
                                          <p:attrName>ppt_x</p:attrName>
                                        </p:attrNameLst>
                                      </p:cBhvr>
                                      <p:tavLst>
                                        <p:tav tm="0">
                                          <p:val>
                                            <p:strVal val="#ppt_x"/>
                                          </p:val>
                                        </p:tav>
                                        <p:tav tm="100000">
                                          <p:val>
                                            <p:strVal val="#ppt_x"/>
                                          </p:val>
                                        </p:tav>
                                      </p:tavLst>
                                    </p:anim>
                                    <p:anim calcmode="lin" valueType="num">
                                      <p:cBhvr additive="base">
                                        <p:cTn id="34" dur="500" fill="hold"/>
                                        <p:tgtEl>
                                          <p:spTgt spid="133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320"/>
                                        </p:tgtEl>
                                        <p:attrNameLst>
                                          <p:attrName>style.visibility</p:attrName>
                                        </p:attrNameLst>
                                      </p:cBhvr>
                                      <p:to>
                                        <p:strVal val="visible"/>
                                      </p:to>
                                    </p:set>
                                    <p:anim calcmode="lin" valueType="num">
                                      <p:cBhvr additive="base">
                                        <p:cTn id="37" dur="500" fill="hold"/>
                                        <p:tgtEl>
                                          <p:spTgt spid="13320"/>
                                        </p:tgtEl>
                                        <p:attrNameLst>
                                          <p:attrName>ppt_x</p:attrName>
                                        </p:attrNameLst>
                                      </p:cBhvr>
                                      <p:tavLst>
                                        <p:tav tm="0">
                                          <p:val>
                                            <p:strVal val="#ppt_x"/>
                                          </p:val>
                                        </p:tav>
                                        <p:tav tm="100000">
                                          <p:val>
                                            <p:strVal val="#ppt_x"/>
                                          </p:val>
                                        </p:tav>
                                      </p:tavLst>
                                    </p:anim>
                                    <p:anim calcmode="lin" valueType="num">
                                      <p:cBhvr additive="base">
                                        <p:cTn id="38"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21"/>
                                        </p:tgtEl>
                                        <p:attrNameLst>
                                          <p:attrName>style.visibility</p:attrName>
                                        </p:attrNameLst>
                                      </p:cBhvr>
                                      <p:to>
                                        <p:strVal val="visible"/>
                                      </p:to>
                                    </p:set>
                                    <p:anim calcmode="lin" valueType="num">
                                      <p:cBhvr additive="base">
                                        <p:cTn id="43" dur="500" fill="hold"/>
                                        <p:tgtEl>
                                          <p:spTgt spid="13321"/>
                                        </p:tgtEl>
                                        <p:attrNameLst>
                                          <p:attrName>ppt_x</p:attrName>
                                        </p:attrNameLst>
                                      </p:cBhvr>
                                      <p:tavLst>
                                        <p:tav tm="0">
                                          <p:val>
                                            <p:strVal val="#ppt_x"/>
                                          </p:val>
                                        </p:tav>
                                        <p:tav tm="100000">
                                          <p:val>
                                            <p:strVal val="#ppt_x"/>
                                          </p:val>
                                        </p:tav>
                                      </p:tavLst>
                                    </p:anim>
                                    <p:anim calcmode="lin" valueType="num">
                                      <p:cBhvr additive="base">
                                        <p:cTn id="44" dur="500" fill="hold"/>
                                        <p:tgtEl>
                                          <p:spTgt spid="133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323"/>
                                        </p:tgtEl>
                                        <p:attrNameLst>
                                          <p:attrName>style.visibility</p:attrName>
                                        </p:attrNameLst>
                                      </p:cBhvr>
                                      <p:to>
                                        <p:strVal val="visible"/>
                                      </p:to>
                                    </p:set>
                                    <p:anim calcmode="lin" valueType="num">
                                      <p:cBhvr additive="base">
                                        <p:cTn id="47" dur="500" fill="hold"/>
                                        <p:tgtEl>
                                          <p:spTgt spid="13323"/>
                                        </p:tgtEl>
                                        <p:attrNameLst>
                                          <p:attrName>ppt_x</p:attrName>
                                        </p:attrNameLst>
                                      </p:cBhvr>
                                      <p:tavLst>
                                        <p:tav tm="0">
                                          <p:val>
                                            <p:strVal val="#ppt_x"/>
                                          </p:val>
                                        </p:tav>
                                        <p:tav tm="100000">
                                          <p:val>
                                            <p:strVal val="#ppt_x"/>
                                          </p:val>
                                        </p:tav>
                                      </p:tavLst>
                                    </p:anim>
                                    <p:anim calcmode="lin" valueType="num">
                                      <p:cBhvr additive="base">
                                        <p:cTn id="48"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3324"/>
                                        </p:tgtEl>
                                        <p:attrNameLst>
                                          <p:attrName>style.visibility</p:attrName>
                                        </p:attrNameLst>
                                      </p:cBhvr>
                                      <p:to>
                                        <p:strVal val="visible"/>
                                      </p:to>
                                    </p:set>
                                    <p:anim calcmode="lin" valueType="num">
                                      <p:cBhvr additive="base">
                                        <p:cTn id="53" dur="500" fill="hold"/>
                                        <p:tgtEl>
                                          <p:spTgt spid="13324"/>
                                        </p:tgtEl>
                                        <p:attrNameLst>
                                          <p:attrName>ppt_x</p:attrName>
                                        </p:attrNameLst>
                                      </p:cBhvr>
                                      <p:tavLst>
                                        <p:tav tm="0">
                                          <p:val>
                                            <p:strVal val="#ppt_x"/>
                                          </p:val>
                                        </p:tav>
                                        <p:tav tm="100000">
                                          <p:val>
                                            <p:strVal val="#ppt_x"/>
                                          </p:val>
                                        </p:tav>
                                      </p:tavLst>
                                    </p:anim>
                                    <p:anim calcmode="lin" valueType="num">
                                      <p:cBhvr additive="base">
                                        <p:cTn id="54" dur="500" fill="hold"/>
                                        <p:tgtEl>
                                          <p:spTgt spid="133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322"/>
                                        </p:tgtEl>
                                        <p:attrNameLst>
                                          <p:attrName>style.visibility</p:attrName>
                                        </p:attrNameLst>
                                      </p:cBhvr>
                                      <p:to>
                                        <p:strVal val="visible"/>
                                      </p:to>
                                    </p:set>
                                    <p:anim calcmode="lin" valueType="num">
                                      <p:cBhvr additive="base">
                                        <p:cTn id="57" dur="500" fill="hold"/>
                                        <p:tgtEl>
                                          <p:spTgt spid="13322"/>
                                        </p:tgtEl>
                                        <p:attrNameLst>
                                          <p:attrName>ppt_x</p:attrName>
                                        </p:attrNameLst>
                                      </p:cBhvr>
                                      <p:tavLst>
                                        <p:tav tm="0">
                                          <p:val>
                                            <p:strVal val="#ppt_x"/>
                                          </p:val>
                                        </p:tav>
                                        <p:tav tm="100000">
                                          <p:val>
                                            <p:strVal val="#ppt_x"/>
                                          </p:val>
                                        </p:tav>
                                      </p:tavLst>
                                    </p:anim>
                                    <p:anim calcmode="lin" valueType="num">
                                      <p:cBhvr additive="base">
                                        <p:cTn id="58"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14" grpId="0"/>
      <p:bldP spid="13317" grpId="0"/>
      <p:bldP spid="13319" grpId="0"/>
      <p:bldP spid="13321" grpId="0"/>
      <p:bldP spid="133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a:extLst>
              <a:ext uri="{FF2B5EF4-FFF2-40B4-BE49-F238E27FC236}">
                <a16:creationId xmlns:a16="http://schemas.microsoft.com/office/drawing/2014/main" id="{424DF8DD-0CF6-4531-9ED2-18346E14BC97}"/>
              </a:ext>
            </a:extLst>
          </p:cNvPr>
          <p:cNvSpPr txBox="1">
            <a:spLocks noGrp="1" noChangeArrowheads="1"/>
          </p:cNvSpPr>
          <p:nvPr>
            <p:ph type="title" idx="4294967295"/>
          </p:nvPr>
        </p:nvSpPr>
        <p:spPr bwMode="auto">
          <a:xfrm>
            <a:off x="755650" y="0"/>
            <a:ext cx="7416800" cy="70167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he-IL" sz="40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סקלת קשרים  </a:t>
            </a:r>
            <a:r>
              <a:rPr kumimoji="0" lang="he-IL" altLang="he-IL" sz="2000"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(עמודים 29, 44 בספר יחסים וקשרים)</a:t>
            </a:r>
          </a:p>
        </p:txBody>
      </p:sp>
      <p:sp>
        <p:nvSpPr>
          <p:cNvPr id="17410" name="מציין מיקום של כותרת תחתונה 2">
            <a:extLst>
              <a:ext uri="{FF2B5EF4-FFF2-40B4-BE49-F238E27FC236}">
                <a16:creationId xmlns:a16="http://schemas.microsoft.com/office/drawing/2014/main" id="{79EE8906-5C92-4050-B64F-C51754AF7CDF}"/>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pic>
        <p:nvPicPr>
          <p:cNvPr id="17413" name="Picture 4">
            <a:extLst>
              <a:ext uri="{FF2B5EF4-FFF2-40B4-BE49-F238E27FC236}">
                <a16:creationId xmlns:a16="http://schemas.microsoft.com/office/drawing/2014/main" id="{2C544702-4A12-49AD-90D9-2D88161B088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068638"/>
            <a:ext cx="75612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5">
            <a:extLst>
              <a:ext uri="{FF2B5EF4-FFF2-40B4-BE49-F238E27FC236}">
                <a16:creationId xmlns:a16="http://schemas.microsoft.com/office/drawing/2014/main" id="{79A59CF9-5F69-4222-9FAC-16CDE916ED99}"/>
              </a:ext>
            </a:extLst>
          </p:cNvPr>
          <p:cNvSpPr>
            <a:spLocks noChangeArrowheads="1"/>
          </p:cNvSpPr>
          <p:nvPr/>
        </p:nvSpPr>
        <p:spPr bwMode="auto">
          <a:xfrm>
            <a:off x="0" y="509588"/>
            <a:ext cx="87852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buFontTx/>
              <a:buChar char="•"/>
            </a:pPr>
            <a:r>
              <a:rPr lang="he-IL" altLang="he-IL" b="0"/>
              <a:t>כל הקשרים בין אטומים מוסברים ע"י אינטראקציות אלקטרוסטטיות בין חלקיקים טעונים, שמבוססות על חוק קולון.</a:t>
            </a:r>
          </a:p>
          <a:p>
            <a:pPr algn="r" eaLnBrk="1" hangingPunct="1">
              <a:buFontTx/>
              <a:buChar char="•"/>
            </a:pPr>
            <a:r>
              <a:rPr lang="he-IL" altLang="he-IL" b="0"/>
              <a:t>כל תהליך של יצירת קשר כימי ניתן לתאר באמצעות גרף אנרגיה. </a:t>
            </a:r>
          </a:p>
          <a:p>
            <a:pPr algn="r" eaLnBrk="1" hangingPunct="1">
              <a:buFontTx/>
              <a:buChar char="•"/>
            </a:pPr>
            <a:r>
              <a:rPr lang="he-IL" altLang="he-IL" b="0"/>
              <a:t>לכל הקשרים ניתן לומר שהאנרגיה של החלקיקים בנק' האיזון היא הנמוכה ביותר, עבורה ניתן להגדיר יש אורך קשר ואנרגיית קשר אופייניים.</a:t>
            </a:r>
          </a:p>
          <a:p>
            <a:pPr algn="r" eaLnBrk="1" hangingPunct="1">
              <a:buFontTx/>
              <a:buChar char="•"/>
            </a:pPr>
            <a:r>
              <a:rPr lang="he-IL" altLang="he-IL" b="0"/>
              <a:t> ניתן לתאר את כל הקשרים על סקלה רציפה, כאשר ההבדל ביניהם הוא חוזק הקשר, המתבטא בכמות האנרגיה שיש להשקיע בכדי לפרק כל קשר:</a:t>
            </a:r>
          </a:p>
        </p:txBody>
      </p:sp>
      <p:sp>
        <p:nvSpPr>
          <p:cNvPr id="17415" name="Rectangle 6">
            <a:extLst>
              <a:ext uri="{FF2B5EF4-FFF2-40B4-BE49-F238E27FC236}">
                <a16:creationId xmlns:a16="http://schemas.microsoft.com/office/drawing/2014/main" id="{F60AD8B9-8F36-4075-9BF9-AF6090B1973F}"/>
              </a:ext>
            </a:extLst>
          </p:cNvPr>
          <p:cNvSpPr>
            <a:spLocks noChangeArrowheads="1"/>
          </p:cNvSpPr>
          <p:nvPr/>
        </p:nvSpPr>
        <p:spPr bwMode="auto">
          <a:xfrm>
            <a:off x="0" y="5670550"/>
            <a:ext cx="85613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b="0"/>
              <a:t>*ככל שנעים בציר ימינה חוזק הקשר גדל. חשוב להדגיש כי </a:t>
            </a:r>
            <a:r>
              <a:rPr lang="he-IL" altLang="he-IL" u="sng"/>
              <a:t>לא</a:t>
            </a:r>
            <a:r>
              <a:rPr lang="he-IL" altLang="he-IL" b="0"/>
              <a:t> ניתן לומר </a:t>
            </a:r>
          </a:p>
          <a:p>
            <a:pPr algn="r" eaLnBrk="1" hangingPunct="1"/>
            <a:r>
              <a:rPr lang="he-IL" altLang="he-IL" b="0"/>
              <a:t>בהכללה כי בכל מקרה "קשר יוני חזק יותר מקשר קוולנטי וכדומה" כי </a:t>
            </a:r>
          </a:p>
          <a:p>
            <a:pPr algn="r" eaLnBrk="1" hangingPunct="1"/>
            <a:r>
              <a:rPr lang="he-IL" altLang="he-IL" b="0"/>
              <a:t>מדובר </a:t>
            </a:r>
            <a:r>
              <a:rPr lang="he-IL" altLang="he-IL"/>
              <a:t>בטווח</a:t>
            </a:r>
            <a:r>
              <a:rPr lang="he-IL" altLang="he-IL" b="0"/>
              <a:t> של חוזקי קשרים (ולכן הייצוג בתרשים הוא בפס).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a:extLst>
              <a:ext uri="{FF2B5EF4-FFF2-40B4-BE49-F238E27FC236}">
                <a16:creationId xmlns:a16="http://schemas.microsoft.com/office/drawing/2014/main" id="{8FEF3A97-39A8-4A17-8A7A-C395B06DEC78}"/>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18435" name="Rectangle 2">
            <a:extLst>
              <a:ext uri="{FF2B5EF4-FFF2-40B4-BE49-F238E27FC236}">
                <a16:creationId xmlns:a16="http://schemas.microsoft.com/office/drawing/2014/main" id="{9DF4D2CC-E104-42BF-9042-349A90BE3694}"/>
              </a:ext>
            </a:extLst>
          </p:cNvPr>
          <p:cNvSpPr>
            <a:spLocks noGrp="1" noChangeArrowheads="1"/>
          </p:cNvSpPr>
          <p:nvPr>
            <p:ph type="title"/>
          </p:nvPr>
        </p:nvSpPr>
        <p:spPr/>
        <p:txBody>
          <a:bodyPr/>
          <a:lstStyle/>
          <a:p>
            <a:pPr eaLnBrk="1" hangingPunct="1"/>
            <a:r>
              <a:rPr lang="he-IL" altLang="he-IL" sz="3600">
                <a:solidFill>
                  <a:srgbClr val="FF0000"/>
                </a:solidFill>
              </a:rPr>
              <a:t>תרגיל</a:t>
            </a:r>
            <a:endParaRPr lang="en-US" altLang="he-IL" sz="3600">
              <a:solidFill>
                <a:srgbClr val="FF0000"/>
              </a:solidFill>
            </a:endParaRPr>
          </a:p>
        </p:txBody>
      </p:sp>
      <p:sp>
        <p:nvSpPr>
          <p:cNvPr id="18436" name="Rectangle 3">
            <a:extLst>
              <a:ext uri="{FF2B5EF4-FFF2-40B4-BE49-F238E27FC236}">
                <a16:creationId xmlns:a16="http://schemas.microsoft.com/office/drawing/2014/main" id="{6D256DE9-4937-47AA-8D10-0510407E17F7}"/>
              </a:ext>
            </a:extLst>
          </p:cNvPr>
          <p:cNvSpPr>
            <a:spLocks noGrp="1" noChangeArrowheads="1"/>
          </p:cNvSpPr>
          <p:nvPr>
            <p:ph type="body" idx="1"/>
          </p:nvPr>
        </p:nvSpPr>
        <p:spPr/>
        <p:txBody>
          <a:bodyPr/>
          <a:lstStyle/>
          <a:p>
            <a:pPr eaLnBrk="1" hangingPunct="1"/>
            <a:r>
              <a:rPr lang="he-IL" altLang="he-IL"/>
              <a:t>תרגילים בעמ' 44 בספר יחסים וקשרים.</a:t>
            </a:r>
          </a:p>
          <a:p>
            <a:pPr eaLnBrk="1" hangingPunct="1"/>
            <a:endParaRPr lang="en-US" altLang="he-I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a:extLst>
              <a:ext uri="{FF2B5EF4-FFF2-40B4-BE49-F238E27FC236}">
                <a16:creationId xmlns:a16="http://schemas.microsoft.com/office/drawing/2014/main" id="{81062015-7628-4F5D-9E30-007FAB161C8B}"/>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19459" name="Rectangle 2">
            <a:extLst>
              <a:ext uri="{FF2B5EF4-FFF2-40B4-BE49-F238E27FC236}">
                <a16:creationId xmlns:a16="http://schemas.microsoft.com/office/drawing/2014/main" id="{D3E8FA1B-932E-4E32-B00F-B9A38B284789}"/>
              </a:ext>
            </a:extLst>
          </p:cNvPr>
          <p:cNvSpPr>
            <a:spLocks noGrp="1" noChangeArrowheads="1"/>
          </p:cNvSpPr>
          <p:nvPr>
            <p:ph type="title"/>
          </p:nvPr>
        </p:nvSpPr>
        <p:spPr/>
        <p:txBody>
          <a:bodyPr/>
          <a:lstStyle/>
          <a:p>
            <a:pPr eaLnBrk="1" hangingPunct="1"/>
            <a:r>
              <a:rPr lang="he-IL" altLang="he-IL">
                <a:solidFill>
                  <a:srgbClr val="0000FF"/>
                </a:solidFill>
              </a:rPr>
              <a:t>צברים</a:t>
            </a:r>
            <a:endParaRPr lang="en-US" altLang="he-IL">
              <a:solidFill>
                <a:srgbClr val="0000FF"/>
              </a:solidFill>
            </a:endParaRPr>
          </a:p>
        </p:txBody>
      </p:sp>
      <p:sp>
        <p:nvSpPr>
          <p:cNvPr id="19460" name="Rectangle 3">
            <a:extLst>
              <a:ext uri="{FF2B5EF4-FFF2-40B4-BE49-F238E27FC236}">
                <a16:creationId xmlns:a16="http://schemas.microsoft.com/office/drawing/2014/main" id="{DB2CE180-52DB-4368-AE88-AD8339855E94}"/>
              </a:ext>
            </a:extLst>
          </p:cNvPr>
          <p:cNvSpPr>
            <a:spLocks noGrp="1" noChangeArrowheads="1"/>
          </p:cNvSpPr>
          <p:nvPr>
            <p:ph type="body" idx="1"/>
          </p:nvPr>
        </p:nvSpPr>
        <p:spPr>
          <a:xfrm>
            <a:off x="0" y="1268413"/>
            <a:ext cx="9144000" cy="4525962"/>
          </a:xfrm>
        </p:spPr>
        <p:txBody>
          <a:bodyPr/>
          <a:lstStyle/>
          <a:p>
            <a:pPr eaLnBrk="1" hangingPunct="1">
              <a:lnSpc>
                <a:spcPct val="90000"/>
              </a:lnSpc>
            </a:pPr>
            <a:r>
              <a:rPr lang="he-IL" altLang="he-IL" sz="2400"/>
              <a:t>רוב החומרים החומרים בעולמינו מורכבים מ</a:t>
            </a:r>
            <a:r>
              <a:rPr lang="he-IL" altLang="he-IL" sz="2400" u="sng"/>
              <a:t>צברים</a:t>
            </a:r>
          </a:p>
          <a:p>
            <a:pPr eaLnBrk="1" hangingPunct="1">
              <a:lnSpc>
                <a:spcPct val="90000"/>
              </a:lnSpc>
              <a:buFontTx/>
              <a:buNone/>
            </a:pPr>
            <a:endParaRPr lang="he-IL" altLang="he-IL" sz="2400" u="sng"/>
          </a:p>
          <a:p>
            <a:pPr eaLnBrk="1" hangingPunct="1">
              <a:lnSpc>
                <a:spcPct val="90000"/>
              </a:lnSpc>
            </a:pPr>
            <a:r>
              <a:rPr lang="he-IL" altLang="he-IL" sz="2800"/>
              <a:t> </a:t>
            </a:r>
            <a:r>
              <a:rPr lang="he-IL" altLang="he-IL" sz="2400">
                <a:solidFill>
                  <a:srgbClr val="0000FF"/>
                </a:solidFill>
              </a:rPr>
              <a:t>צבר- מבנה המכיל כמות עצומה של אטומים/מולקולות</a:t>
            </a:r>
            <a:r>
              <a:rPr lang="he-IL" altLang="he-IL" sz="2400"/>
              <a:t>. </a:t>
            </a:r>
          </a:p>
          <a:p>
            <a:pPr eaLnBrk="1" hangingPunct="1">
              <a:lnSpc>
                <a:spcPct val="90000"/>
              </a:lnSpc>
              <a:buFontTx/>
              <a:buNone/>
            </a:pPr>
            <a:r>
              <a:rPr lang="he-IL" altLang="he-IL" sz="2400"/>
              <a:t>   הערכות האטומים/המולקולות בצבר תהיה כך שיהיה איזון </a:t>
            </a:r>
          </a:p>
          <a:p>
            <a:pPr eaLnBrk="1" hangingPunct="1">
              <a:lnSpc>
                <a:spcPct val="90000"/>
              </a:lnSpc>
              <a:buFontTx/>
              <a:buNone/>
            </a:pPr>
            <a:r>
              <a:rPr lang="he-IL" altLang="he-IL" sz="2400"/>
              <a:t>   בין כוחות המשיכה והדחייה, ותתקבל יציבות אנרגתית. </a:t>
            </a:r>
          </a:p>
          <a:p>
            <a:pPr eaLnBrk="1" hangingPunct="1">
              <a:lnSpc>
                <a:spcPct val="90000"/>
              </a:lnSpc>
              <a:buFontTx/>
              <a:buNone/>
            </a:pPr>
            <a:r>
              <a:rPr lang="he-IL" altLang="he-IL" sz="2400"/>
              <a:t>   הערכות זו משפיעה על הקישור, המבנה והתכונות הכימיות. </a:t>
            </a:r>
          </a:p>
        </p:txBody>
      </p:sp>
      <p:pic>
        <p:nvPicPr>
          <p:cNvPr id="19461" name="Picture 5">
            <a:extLst>
              <a:ext uri="{FF2B5EF4-FFF2-40B4-BE49-F238E27FC236}">
                <a16:creationId xmlns:a16="http://schemas.microsoft.com/office/drawing/2014/main" id="{7A322856-C5F1-4580-B0E3-F44BF2BB916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1649413" cy="615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6135D3-5635-1D7A-7CBD-34DB9F6EEA60}"/>
              </a:ext>
            </a:extLst>
          </p:cNvPr>
          <p:cNvSpPr>
            <a:spLocks noGrp="1"/>
          </p:cNvSpPr>
          <p:nvPr>
            <p:ph type="title"/>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he-IL" dirty="0"/>
              <a:t>מבנה החומר</a:t>
            </a:r>
            <a:endParaRPr lang="en-US" dirty="0"/>
          </a:p>
        </p:txBody>
      </p:sp>
      <p:sp>
        <p:nvSpPr>
          <p:cNvPr id="20482" name="מציין מיקום של כותרת תחתונה 4">
            <a:extLst>
              <a:ext uri="{FF2B5EF4-FFF2-40B4-BE49-F238E27FC236}">
                <a16:creationId xmlns:a16="http://schemas.microsoft.com/office/drawing/2014/main" id="{D54120EE-EA79-43A4-8101-3CB1AF342D4E}"/>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pic>
        <p:nvPicPr>
          <p:cNvPr id="20483" name="Picture 4" descr="תרשים זרימה של מבנה החומר ">
            <a:extLst>
              <a:ext uri="{FF2B5EF4-FFF2-40B4-BE49-F238E27FC236}">
                <a16:creationId xmlns:a16="http://schemas.microsoft.com/office/drawing/2014/main" id="{C4EB9A99-BE8F-40A3-BB76-10F1E3E12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0350"/>
            <a:ext cx="7107237"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מציין מיקום של כותרת תחתונה 4">
            <a:extLst>
              <a:ext uri="{FF2B5EF4-FFF2-40B4-BE49-F238E27FC236}">
                <a16:creationId xmlns:a16="http://schemas.microsoft.com/office/drawing/2014/main" id="{B2A8D2FB-3B75-49A9-99AF-1CFEB99655F8}"/>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3075" name="Rectangle 2">
            <a:extLst>
              <a:ext uri="{FF2B5EF4-FFF2-40B4-BE49-F238E27FC236}">
                <a16:creationId xmlns:a16="http://schemas.microsoft.com/office/drawing/2014/main" id="{1702C486-8C56-4FBE-8416-7B4E5B4FD4DF}"/>
              </a:ext>
            </a:extLst>
          </p:cNvPr>
          <p:cNvSpPr>
            <a:spLocks noGrp="1" noChangeArrowheads="1"/>
          </p:cNvSpPr>
          <p:nvPr>
            <p:ph type="title"/>
          </p:nvPr>
        </p:nvSpPr>
        <p:spPr>
          <a:xfrm>
            <a:off x="684213" y="260350"/>
            <a:ext cx="8229600" cy="706438"/>
          </a:xfrm>
        </p:spPr>
        <p:txBody>
          <a:bodyPr/>
          <a:lstStyle/>
          <a:p>
            <a:pPr eaLnBrk="1" hangingPunct="1"/>
            <a:r>
              <a:rPr lang="he-IL" altLang="he-IL" sz="4000" b="1"/>
              <a:t>אינטראקציות ו.ד.ו</a:t>
            </a:r>
            <a:endParaRPr lang="en-US" altLang="he-IL" sz="4000" b="1"/>
          </a:p>
        </p:txBody>
      </p:sp>
      <p:sp>
        <p:nvSpPr>
          <p:cNvPr id="3076" name="Rectangle 3">
            <a:extLst>
              <a:ext uri="{FF2B5EF4-FFF2-40B4-BE49-F238E27FC236}">
                <a16:creationId xmlns:a16="http://schemas.microsoft.com/office/drawing/2014/main" id="{3D9E5285-588B-4A7C-B7B8-CF867EF0AD38}"/>
              </a:ext>
            </a:extLst>
          </p:cNvPr>
          <p:cNvSpPr>
            <a:spLocks noGrp="1" noChangeArrowheads="1"/>
          </p:cNvSpPr>
          <p:nvPr>
            <p:ph type="body" idx="1"/>
          </p:nvPr>
        </p:nvSpPr>
        <p:spPr>
          <a:xfrm>
            <a:off x="468313" y="908050"/>
            <a:ext cx="8229600" cy="4525963"/>
          </a:xfrm>
        </p:spPr>
        <p:txBody>
          <a:bodyPr/>
          <a:lstStyle/>
          <a:p>
            <a:pPr eaLnBrk="1" hangingPunct="1">
              <a:buFontTx/>
              <a:buNone/>
            </a:pPr>
            <a:r>
              <a:rPr lang="he-IL" altLang="he-IL" sz="2800"/>
              <a:t>עקב התנועה האקראית של ענן האלקטרונים</a:t>
            </a:r>
            <a:r>
              <a:rPr lang="en-US" altLang="he-IL" sz="2800"/>
              <a:t> </a:t>
            </a:r>
            <a:r>
              <a:rPr lang="he-IL" altLang="he-IL" sz="2800"/>
              <a:t> נוצר על </a:t>
            </a:r>
          </a:p>
          <a:p>
            <a:pPr eaLnBrk="1" hangingPunct="1">
              <a:buFontTx/>
              <a:buNone/>
            </a:pPr>
            <a:r>
              <a:rPr lang="he-IL" altLang="he-IL" sz="2800"/>
              <a:t>האטום/מולקולה דו קוטב רגעי. </a:t>
            </a:r>
          </a:p>
          <a:p>
            <a:pPr eaLnBrk="1" hangingPunct="1"/>
            <a:endParaRPr lang="he-IL" altLang="he-IL" sz="2800"/>
          </a:p>
          <a:p>
            <a:pPr eaLnBrk="1" hangingPunct="1"/>
            <a:endParaRPr lang="he-IL" altLang="he-IL" sz="2800"/>
          </a:p>
          <a:p>
            <a:pPr eaLnBrk="1" hangingPunct="1"/>
            <a:endParaRPr lang="he-IL" altLang="he-IL" sz="2800"/>
          </a:p>
          <a:p>
            <a:pPr eaLnBrk="1" hangingPunct="1"/>
            <a:endParaRPr lang="he-IL" altLang="he-IL" sz="2800"/>
          </a:p>
          <a:p>
            <a:pPr eaLnBrk="1" hangingPunct="1"/>
            <a:endParaRPr lang="he-IL" altLang="he-IL" sz="2800"/>
          </a:p>
          <a:p>
            <a:pPr eaLnBrk="1" hangingPunct="1"/>
            <a:endParaRPr lang="he-IL" altLang="he-IL" sz="2800"/>
          </a:p>
          <a:p>
            <a:pPr eaLnBrk="1" hangingPunct="1"/>
            <a:endParaRPr lang="he-IL" altLang="he-IL" sz="2800"/>
          </a:p>
        </p:txBody>
      </p:sp>
      <p:pic>
        <p:nvPicPr>
          <p:cNvPr id="3077" name="Picture 5" descr="B-18">
            <a:extLst>
              <a:ext uri="{FF2B5EF4-FFF2-40B4-BE49-F238E27FC236}">
                <a16:creationId xmlns:a16="http://schemas.microsoft.com/office/drawing/2014/main" id="{98111386-C370-4B43-AEE1-D75600FD3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41767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B-19">
            <a:extLst>
              <a:ext uri="{FF2B5EF4-FFF2-40B4-BE49-F238E27FC236}">
                <a16:creationId xmlns:a16="http://schemas.microsoft.com/office/drawing/2014/main" id="{D617A10E-E242-4A40-A872-B8CF35738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238" y="2465388"/>
            <a:ext cx="356076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a:extLst>
              <a:ext uri="{FF2B5EF4-FFF2-40B4-BE49-F238E27FC236}">
                <a16:creationId xmlns:a16="http://schemas.microsoft.com/office/drawing/2014/main" id="{829AD0FE-0EB9-4AB4-BFC0-EB78988A9BE1}"/>
              </a:ext>
            </a:extLst>
          </p:cNvPr>
          <p:cNvSpPr>
            <a:spLocks noChangeArrowheads="1"/>
          </p:cNvSpPr>
          <p:nvPr/>
        </p:nvSpPr>
        <p:spPr bwMode="auto">
          <a:xfrm>
            <a:off x="539750" y="4076700"/>
            <a:ext cx="45720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he-IL" b="0"/>
              <a:t>קיטוב רגעי זה עשוי להשרות דו קוטב רגעי על אטומים/מולקולות סמוכים</a:t>
            </a:r>
            <a:r>
              <a:rPr lang="en-US" altLang="he-IL" b="0"/>
              <a:t> </a:t>
            </a:r>
          </a:p>
          <a:p>
            <a:pPr algn="r" eaLnBrk="1" hangingPunct="1">
              <a:spcBef>
                <a:spcPct val="50000"/>
              </a:spcBef>
              <a:buFontTx/>
              <a:buChar char="•"/>
            </a:pPr>
            <a:endParaRPr lang="he-IL" altLang="he-IL"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מציין מיקום של כותרת תחתונה 4">
            <a:extLst>
              <a:ext uri="{FF2B5EF4-FFF2-40B4-BE49-F238E27FC236}">
                <a16:creationId xmlns:a16="http://schemas.microsoft.com/office/drawing/2014/main" id="{4C9DE160-1C87-4D58-BE51-BBEC04E84B16}"/>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18434" name="Rectangle 2">
            <a:extLst>
              <a:ext uri="{FF2B5EF4-FFF2-40B4-BE49-F238E27FC236}">
                <a16:creationId xmlns:a16="http://schemas.microsoft.com/office/drawing/2014/main" id="{F45C125F-2CB6-44BC-8C3E-AAF02481251F}"/>
              </a:ext>
            </a:extLst>
          </p:cNvPr>
          <p:cNvSpPr>
            <a:spLocks noGrp="1" noChangeArrowheads="1"/>
          </p:cNvSpPr>
          <p:nvPr>
            <p:ph type="title"/>
          </p:nvPr>
        </p:nvSpPr>
        <p:spPr>
          <a:xfrm>
            <a:off x="457200" y="274638"/>
            <a:ext cx="8229600" cy="633412"/>
          </a:xfrm>
        </p:spPr>
        <p:txBody>
          <a:bodyPr/>
          <a:lstStyle/>
          <a:p>
            <a:pPr eaLnBrk="1" hangingPunct="1"/>
            <a:r>
              <a:rPr lang="he-IL" altLang="he-IL" sz="3600" b="1" u="sng">
                <a:solidFill>
                  <a:srgbClr val="0000FF"/>
                </a:solidFill>
              </a:rPr>
              <a:t>חומרים מולקולריים</a:t>
            </a:r>
            <a:endParaRPr lang="en-US" altLang="he-IL" sz="3600" b="1" u="sng">
              <a:solidFill>
                <a:srgbClr val="0000FF"/>
              </a:solidFill>
            </a:endParaRPr>
          </a:p>
        </p:txBody>
      </p:sp>
      <p:sp>
        <p:nvSpPr>
          <p:cNvPr id="18435" name="Rectangle 3">
            <a:extLst>
              <a:ext uri="{FF2B5EF4-FFF2-40B4-BE49-F238E27FC236}">
                <a16:creationId xmlns:a16="http://schemas.microsoft.com/office/drawing/2014/main" id="{AF92FEA5-B91B-45AC-BC23-7EF299E7DF77}"/>
              </a:ext>
            </a:extLst>
          </p:cNvPr>
          <p:cNvSpPr>
            <a:spLocks noGrp="1" noChangeArrowheads="1"/>
          </p:cNvSpPr>
          <p:nvPr>
            <p:ph type="body" idx="1"/>
          </p:nvPr>
        </p:nvSpPr>
        <p:spPr>
          <a:xfrm>
            <a:off x="395288" y="1052513"/>
            <a:ext cx="8229600" cy="2376487"/>
          </a:xfrm>
        </p:spPr>
        <p:txBody>
          <a:bodyPr/>
          <a:lstStyle/>
          <a:p>
            <a:pPr eaLnBrk="1" hangingPunct="1"/>
            <a:r>
              <a:rPr lang="he-IL" altLang="he-IL" sz="2400"/>
              <a:t>חומרים הבנויים ממולקולות. </a:t>
            </a:r>
          </a:p>
          <a:p>
            <a:pPr eaLnBrk="1" hangingPunct="1"/>
            <a:r>
              <a:rPr lang="he-IL" altLang="he-IL" sz="2400"/>
              <a:t>מצויים במגוון מצבי צבירה בטמפ' החדר, למשל:</a:t>
            </a:r>
          </a:p>
          <a:p>
            <a:pPr lvl="1" eaLnBrk="1" hangingPunct="1"/>
            <a:r>
              <a:rPr lang="he-IL" altLang="he-IL" sz="2400"/>
              <a:t>גז : חמצן </a:t>
            </a:r>
            <a:r>
              <a:rPr lang="en-US" altLang="he-IL" sz="2400"/>
              <a:t>O</a:t>
            </a:r>
            <a:r>
              <a:rPr lang="en-US" altLang="he-IL" sz="2400" b="1" baseline="-25000"/>
              <a:t>2(g)</a:t>
            </a:r>
            <a:r>
              <a:rPr lang="he-IL" altLang="he-IL" sz="2400"/>
              <a:t>, חנקן </a:t>
            </a:r>
            <a:r>
              <a:rPr lang="en-US" altLang="he-IL" sz="2400"/>
              <a:t>N</a:t>
            </a:r>
            <a:r>
              <a:rPr lang="en-US" altLang="he-IL" sz="2400" b="1" baseline="-25000"/>
              <a:t>2(g)</a:t>
            </a:r>
            <a:r>
              <a:rPr lang="he-IL" altLang="he-IL" sz="2400"/>
              <a:t>, פחמן דו חמצני, גז בישול (</a:t>
            </a:r>
            <a:r>
              <a:rPr lang="en-US" altLang="he-IL" sz="2400"/>
              <a:t>C</a:t>
            </a:r>
            <a:r>
              <a:rPr lang="en-US" altLang="he-IL" sz="2400" b="1" baseline="-25000"/>
              <a:t>4</a:t>
            </a:r>
            <a:r>
              <a:rPr lang="en-US" altLang="he-IL" sz="2400"/>
              <a:t>H</a:t>
            </a:r>
            <a:r>
              <a:rPr lang="en-US" altLang="he-IL" sz="2400" b="1" baseline="-25000"/>
              <a:t>10</a:t>
            </a:r>
            <a:r>
              <a:rPr lang="he-IL" altLang="he-IL" sz="2400"/>
              <a:t>)</a:t>
            </a:r>
          </a:p>
          <a:p>
            <a:pPr lvl="1" eaLnBrk="1" hangingPunct="1"/>
            <a:r>
              <a:rPr lang="he-IL" altLang="he-IL" sz="2400"/>
              <a:t>נוזל : ברום (</a:t>
            </a:r>
            <a:r>
              <a:rPr lang="he-IL" altLang="he-IL" sz="2400" b="1" baseline="-25000"/>
              <a:t> </a:t>
            </a:r>
            <a:r>
              <a:rPr lang="en-US" altLang="he-IL" sz="2400"/>
              <a:t>Br</a:t>
            </a:r>
            <a:r>
              <a:rPr lang="en-US" altLang="he-IL" sz="2400" b="1" baseline="-25000"/>
              <a:t>2(l)</a:t>
            </a:r>
            <a:r>
              <a:rPr lang="he-IL" altLang="he-IL" sz="2400"/>
              <a:t>) , אתאנול (</a:t>
            </a:r>
            <a:r>
              <a:rPr lang="en-US" altLang="he-IL" sz="2400"/>
              <a:t>C</a:t>
            </a:r>
            <a:r>
              <a:rPr lang="en-US" altLang="he-IL" sz="2400" b="1" baseline="-25000"/>
              <a:t>2</a:t>
            </a:r>
            <a:r>
              <a:rPr lang="en-US" altLang="he-IL" sz="2400"/>
              <a:t>H</a:t>
            </a:r>
            <a:r>
              <a:rPr lang="en-US" altLang="he-IL" sz="2400" b="1" baseline="-25000"/>
              <a:t>5</a:t>
            </a:r>
            <a:r>
              <a:rPr lang="en-US" altLang="he-IL" sz="2400"/>
              <a:t>OH</a:t>
            </a:r>
            <a:r>
              <a:rPr lang="he-IL" altLang="he-IL" sz="2400"/>
              <a:t>), מים </a:t>
            </a:r>
          </a:p>
          <a:p>
            <a:pPr lvl="1" eaLnBrk="1" hangingPunct="1"/>
            <a:r>
              <a:rPr lang="he-IL" altLang="he-IL" sz="2400"/>
              <a:t>מוצק : גלוקוז(</a:t>
            </a:r>
            <a:r>
              <a:rPr lang="en-US" altLang="he-IL" sz="2400"/>
              <a:t>C</a:t>
            </a:r>
            <a:r>
              <a:rPr lang="en-US" altLang="he-IL" sz="2400" b="1" baseline="-25000"/>
              <a:t>6</a:t>
            </a:r>
            <a:r>
              <a:rPr lang="en-US" altLang="he-IL" sz="2400"/>
              <a:t>H</a:t>
            </a:r>
            <a:r>
              <a:rPr lang="en-US" altLang="he-IL" sz="2400" b="1" baseline="-25000"/>
              <a:t>12</a:t>
            </a:r>
            <a:r>
              <a:rPr lang="en-US" altLang="he-IL" sz="2400"/>
              <a:t>O</a:t>
            </a:r>
            <a:r>
              <a:rPr lang="en-US" altLang="he-IL" sz="2400" b="1" baseline="-25000"/>
              <a:t>6</a:t>
            </a:r>
            <a:r>
              <a:rPr lang="he-IL" altLang="he-IL" sz="2400"/>
              <a:t>),יוד ( </a:t>
            </a:r>
            <a:r>
              <a:rPr lang="en-US" altLang="he-IL" sz="2400"/>
              <a:t>I</a:t>
            </a:r>
            <a:r>
              <a:rPr lang="en-US" altLang="he-IL" sz="2400" b="1" baseline="-25000"/>
              <a:t>2(s)</a:t>
            </a:r>
            <a:r>
              <a:rPr lang="en-US" altLang="he-IL" sz="2400"/>
              <a:t> </a:t>
            </a:r>
            <a:r>
              <a:rPr lang="he-IL" altLang="he-IL" sz="2400"/>
              <a:t>), גופרית </a:t>
            </a:r>
            <a:r>
              <a:rPr lang="en-US" altLang="he-IL" sz="2400"/>
              <a:t>S</a:t>
            </a:r>
            <a:r>
              <a:rPr lang="en-US" altLang="he-IL" sz="2400" b="1" baseline="-25000"/>
              <a:t>8(s)</a:t>
            </a:r>
            <a:r>
              <a:rPr lang="he-IL" altLang="he-IL" sz="2400" b="1" baseline="-2500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Effect transition="in" filter="fade">
                                      <p:cBhvr>
                                        <p:cTn id="9" dur="500"/>
                                        <p:tgtEl>
                                          <p:spTgt spid="18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 calcmode="lin" valueType="num">
                                      <p:cBhvr additive="base">
                                        <p:cTn id="14"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8435">
                                            <p:txEl>
                                              <p:pRg st="1" end="1"/>
                                            </p:txEl>
                                          </p:spTgt>
                                        </p:tgtEl>
                                        <p:attrNameLst>
                                          <p:attrName>style.visibility</p:attrName>
                                        </p:attrNameLst>
                                      </p:cBhvr>
                                      <p:to>
                                        <p:strVal val="visible"/>
                                      </p:to>
                                    </p:set>
                                    <p:anim calcmode="lin" valueType="num">
                                      <p:cBhvr additive="base">
                                        <p:cTn id="18"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 calcmode="lin" valueType="num">
                                      <p:cBhvr additive="base">
                                        <p:cTn id="2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 calcmode="lin" valueType="num">
                                      <p:cBhvr additive="base">
                                        <p:cTn id="26"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8435">
                                            <p:txEl>
                                              <p:pRg st="4" end="4"/>
                                            </p:txEl>
                                          </p:spTgt>
                                        </p:tgtEl>
                                        <p:attrNameLst>
                                          <p:attrName>style.visibility</p:attrName>
                                        </p:attrNameLst>
                                      </p:cBhvr>
                                      <p:to>
                                        <p:strVal val="visible"/>
                                      </p:to>
                                    </p:set>
                                    <p:anim calcmode="lin" valueType="num">
                                      <p:cBhvr additive="base">
                                        <p:cTn id="30"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כותרת תחתונה 4">
            <a:extLst>
              <a:ext uri="{FF2B5EF4-FFF2-40B4-BE49-F238E27FC236}">
                <a16:creationId xmlns:a16="http://schemas.microsoft.com/office/drawing/2014/main" id="{87925477-115F-4452-8F24-4A6AEBBDDB6E}"/>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pic>
        <p:nvPicPr>
          <p:cNvPr id="19460" name="Picture 4">
            <a:extLst>
              <a:ext uri="{FF2B5EF4-FFF2-40B4-BE49-F238E27FC236}">
                <a16:creationId xmlns:a16="http://schemas.microsoft.com/office/drawing/2014/main" id="{987C11C6-9159-4AC3-AAF7-54C6E60B1304}"/>
              </a:ext>
              <a:ext uri="{C183D7F6-B498-43B3-948B-1728B52AA6E4}">
                <adec:decorative xmlns:adec="http://schemas.microsoft.com/office/drawing/2017/decorative" val="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1484313"/>
            <a:ext cx="6818312" cy="511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Rectangle 7">
            <a:extLst>
              <a:ext uri="{FF2B5EF4-FFF2-40B4-BE49-F238E27FC236}">
                <a16:creationId xmlns:a16="http://schemas.microsoft.com/office/drawing/2014/main" id="{C4851F14-C53A-4F6A-B76C-E824DE0E14CD}"/>
              </a:ext>
            </a:extLst>
          </p:cNvPr>
          <p:cNvSpPr>
            <a:spLocks noGrp="1" noChangeArrowheads="1"/>
          </p:cNvSpPr>
          <p:nvPr>
            <p:ph type="title" idx="4294967295"/>
          </p:nvPr>
        </p:nvSpPr>
        <p:spPr bwMode="auto">
          <a:xfrm>
            <a:off x="1066800" y="1196752"/>
            <a:ext cx="7753350" cy="1200329"/>
          </a:xfrm>
          <a:prstGeom prst="rect">
            <a:avLst/>
          </a:prstGeom>
          <a:solidFill>
            <a:schemeClr val="accent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he-IL"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מהו ההבדל בהערכות המולקולות בצבר במצבי הצבירה השונים?</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he-IL"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איזה מצב צבירה יציב יותר? (בעל תכולת אנרגיה הנמוכה ביותר)</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he-IL"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מה מלכד את המולקולות זו לזו?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500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כותרת תחתונה 4">
            <a:extLst>
              <a:ext uri="{FF2B5EF4-FFF2-40B4-BE49-F238E27FC236}">
                <a16:creationId xmlns:a16="http://schemas.microsoft.com/office/drawing/2014/main" id="{81CB2E93-FCBB-4227-A1DA-914C7CBE3213}"/>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23555" name="Rectangle 2">
            <a:extLst>
              <a:ext uri="{FF2B5EF4-FFF2-40B4-BE49-F238E27FC236}">
                <a16:creationId xmlns:a16="http://schemas.microsoft.com/office/drawing/2014/main" id="{41BB0D31-8C55-4E31-8C6D-40A0FDEDC7C6}"/>
              </a:ext>
            </a:extLst>
          </p:cNvPr>
          <p:cNvSpPr>
            <a:spLocks noGrp="1" noChangeArrowheads="1"/>
          </p:cNvSpPr>
          <p:nvPr>
            <p:ph type="title"/>
          </p:nvPr>
        </p:nvSpPr>
        <p:spPr>
          <a:xfrm>
            <a:off x="457200" y="274638"/>
            <a:ext cx="8229600" cy="490537"/>
          </a:xfrm>
        </p:spPr>
        <p:txBody>
          <a:bodyPr/>
          <a:lstStyle/>
          <a:p>
            <a:pPr eaLnBrk="1" hangingPunct="1"/>
            <a:r>
              <a:rPr lang="he-IL" altLang="he-IL" sz="3600">
                <a:solidFill>
                  <a:schemeClr val="accent2"/>
                </a:solidFill>
              </a:rPr>
              <a:t>התשובה נעוצה בקשרים הבין מולקולריים</a:t>
            </a:r>
            <a:endParaRPr lang="en-US" altLang="he-IL" sz="3600">
              <a:solidFill>
                <a:schemeClr val="accent2"/>
              </a:solidFill>
            </a:endParaRPr>
          </a:p>
        </p:txBody>
      </p:sp>
      <p:sp>
        <p:nvSpPr>
          <p:cNvPr id="23556" name="Rectangle 21">
            <a:extLst>
              <a:ext uri="{FF2B5EF4-FFF2-40B4-BE49-F238E27FC236}">
                <a16:creationId xmlns:a16="http://schemas.microsoft.com/office/drawing/2014/main" id="{8C0B02E5-A2E9-4ACC-A610-E1EBCA6CA461}"/>
              </a:ext>
            </a:extLst>
          </p:cNvPr>
          <p:cNvSpPr>
            <a:spLocks noGrp="1" noChangeArrowheads="1"/>
          </p:cNvSpPr>
          <p:nvPr>
            <p:ph type="body" idx="1"/>
          </p:nvPr>
        </p:nvSpPr>
        <p:spPr>
          <a:xfrm>
            <a:off x="395288" y="4699000"/>
            <a:ext cx="8229600" cy="2159000"/>
          </a:xfrm>
          <a:noFill/>
        </p:spPr>
        <p:txBody>
          <a:bodyPr/>
          <a:lstStyle/>
          <a:p>
            <a:pPr eaLnBrk="1" hangingPunct="1">
              <a:lnSpc>
                <a:spcPct val="80000"/>
              </a:lnSpc>
            </a:pPr>
            <a:r>
              <a:rPr lang="he-IL" altLang="he-IL" sz="2400" b="1">
                <a:solidFill>
                  <a:srgbClr val="0000FF"/>
                </a:solidFill>
              </a:rPr>
              <a:t>קשרים בין מולקולריים משפיעים על...</a:t>
            </a:r>
          </a:p>
          <a:p>
            <a:pPr eaLnBrk="1" hangingPunct="1">
              <a:lnSpc>
                <a:spcPct val="80000"/>
              </a:lnSpc>
            </a:pPr>
            <a:r>
              <a:rPr lang="he-IL" altLang="he-IL" sz="2400" b="1">
                <a:solidFill>
                  <a:schemeClr val="accent2"/>
                </a:solidFill>
              </a:rPr>
              <a:t>א</a:t>
            </a:r>
            <a:r>
              <a:rPr lang="he-IL" altLang="he-IL" sz="2400">
                <a:solidFill>
                  <a:schemeClr val="accent2"/>
                </a:solidFill>
              </a:rPr>
              <a:t>.האנרגיה הדרושה לאידוי - האנרגיה הדרושה לשבירת קשרים בין המולקולות גדולה יותר ככל שהקשרים הבין מולקולריים חזקים יותר.</a:t>
            </a:r>
          </a:p>
          <a:p>
            <a:pPr eaLnBrk="1" hangingPunct="1">
              <a:lnSpc>
                <a:spcPct val="80000"/>
              </a:lnSpc>
            </a:pPr>
            <a:r>
              <a:rPr lang="he-IL" altLang="he-IL" sz="2400" b="1">
                <a:solidFill>
                  <a:schemeClr val="accent2"/>
                </a:solidFill>
              </a:rPr>
              <a:t>ב</a:t>
            </a:r>
            <a:r>
              <a:rPr lang="he-IL" altLang="he-IL" sz="2400">
                <a:solidFill>
                  <a:schemeClr val="accent2"/>
                </a:solidFill>
              </a:rPr>
              <a:t>. מצב הצבירה של החומר (נק' הרתיחה וההיתוך)</a:t>
            </a:r>
            <a:endParaRPr lang="he-IL" altLang="he-IL" sz="2400" b="1">
              <a:solidFill>
                <a:schemeClr val="accent2"/>
              </a:solidFill>
            </a:endParaRPr>
          </a:p>
          <a:p>
            <a:pPr eaLnBrk="1" hangingPunct="1">
              <a:lnSpc>
                <a:spcPct val="80000"/>
              </a:lnSpc>
            </a:pPr>
            <a:r>
              <a:rPr lang="he-IL" altLang="he-IL" sz="2400" b="1">
                <a:solidFill>
                  <a:schemeClr val="accent2"/>
                </a:solidFill>
              </a:rPr>
              <a:t>ג</a:t>
            </a:r>
            <a:r>
              <a:rPr lang="he-IL" altLang="he-IL" sz="2400">
                <a:solidFill>
                  <a:schemeClr val="accent2"/>
                </a:solidFill>
              </a:rPr>
              <a:t>. מסיסות של חומרים מולקולריים בממיסים שונים.</a:t>
            </a:r>
            <a:endParaRPr lang="en-US" altLang="he-IL" sz="2400">
              <a:solidFill>
                <a:schemeClr val="accent2"/>
              </a:solidFill>
            </a:endParaRPr>
          </a:p>
        </p:txBody>
      </p:sp>
      <p:grpSp>
        <p:nvGrpSpPr>
          <p:cNvPr id="81942" name="Group 22" descr="תרשים זרימה של חומרים מולקולריים">
            <a:extLst>
              <a:ext uri="{FF2B5EF4-FFF2-40B4-BE49-F238E27FC236}">
                <a16:creationId xmlns:a16="http://schemas.microsoft.com/office/drawing/2014/main" id="{D1EC69C3-2FA5-4340-B405-F9250617E5DB}"/>
              </a:ext>
            </a:extLst>
          </p:cNvPr>
          <p:cNvGrpSpPr>
            <a:grpSpLocks noChangeAspect="1"/>
          </p:cNvGrpSpPr>
          <p:nvPr/>
        </p:nvGrpSpPr>
        <p:grpSpPr bwMode="auto">
          <a:xfrm>
            <a:off x="827088" y="1125538"/>
            <a:ext cx="7532687" cy="3143250"/>
            <a:chOff x="1415" y="11320"/>
            <a:chExt cx="7358" cy="3200"/>
          </a:xfrm>
        </p:grpSpPr>
        <p:sp>
          <p:nvSpPr>
            <p:cNvPr id="23558" name="AutoShape 23">
              <a:extLst>
                <a:ext uri="{FF2B5EF4-FFF2-40B4-BE49-F238E27FC236}">
                  <a16:creationId xmlns:a16="http://schemas.microsoft.com/office/drawing/2014/main" id="{69CDE6D1-21B9-4758-ADCF-0ED8A3DEA8E6}"/>
                </a:ext>
              </a:extLst>
            </p:cNvPr>
            <p:cNvSpPr>
              <a:spLocks noChangeAspect="1" noChangeArrowheads="1"/>
            </p:cNvSpPr>
            <p:nvPr/>
          </p:nvSpPr>
          <p:spPr bwMode="auto">
            <a:xfrm>
              <a:off x="1415" y="11320"/>
              <a:ext cx="7358" cy="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23559" name="Line 24">
              <a:extLst>
                <a:ext uri="{FF2B5EF4-FFF2-40B4-BE49-F238E27FC236}">
                  <a16:creationId xmlns:a16="http://schemas.microsoft.com/office/drawing/2014/main" id="{222675DE-4AFA-4696-95FE-09212595136F}"/>
                </a:ext>
              </a:extLst>
            </p:cNvPr>
            <p:cNvSpPr>
              <a:spLocks noChangeShapeType="1"/>
            </p:cNvSpPr>
            <p:nvPr/>
          </p:nvSpPr>
          <p:spPr bwMode="auto">
            <a:xfrm>
              <a:off x="7833" y="14040"/>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25">
              <a:extLst>
                <a:ext uri="{FF2B5EF4-FFF2-40B4-BE49-F238E27FC236}">
                  <a16:creationId xmlns:a16="http://schemas.microsoft.com/office/drawing/2014/main" id="{985D9B6B-7089-41AA-B244-135C49184BCB}"/>
                </a:ext>
              </a:extLst>
            </p:cNvPr>
            <p:cNvSpPr>
              <a:spLocks noChangeShapeType="1"/>
            </p:cNvSpPr>
            <p:nvPr/>
          </p:nvSpPr>
          <p:spPr bwMode="auto">
            <a:xfrm>
              <a:off x="7833" y="14040"/>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3561" name="Group 26">
              <a:extLst>
                <a:ext uri="{FF2B5EF4-FFF2-40B4-BE49-F238E27FC236}">
                  <a16:creationId xmlns:a16="http://schemas.microsoft.com/office/drawing/2014/main" id="{8EB1A29B-7D84-426D-88C2-3D515A909AE1}"/>
                </a:ext>
              </a:extLst>
            </p:cNvPr>
            <p:cNvGrpSpPr>
              <a:grpSpLocks/>
            </p:cNvGrpSpPr>
            <p:nvPr/>
          </p:nvGrpSpPr>
          <p:grpSpPr bwMode="auto">
            <a:xfrm>
              <a:off x="1572" y="11320"/>
              <a:ext cx="7200" cy="3200"/>
              <a:chOff x="1572" y="11320"/>
              <a:chExt cx="7200" cy="3200"/>
            </a:xfrm>
          </p:grpSpPr>
          <p:sp>
            <p:nvSpPr>
              <p:cNvPr id="23562" name="Rectangle 27">
                <a:extLst>
                  <a:ext uri="{FF2B5EF4-FFF2-40B4-BE49-F238E27FC236}">
                    <a16:creationId xmlns:a16="http://schemas.microsoft.com/office/drawing/2014/main" id="{C872BAF8-164F-45AC-8161-19C288CC58A7}"/>
                  </a:ext>
                </a:extLst>
              </p:cNvPr>
              <p:cNvSpPr>
                <a:spLocks noChangeArrowheads="1"/>
              </p:cNvSpPr>
              <p:nvPr/>
            </p:nvSpPr>
            <p:spPr bwMode="auto">
              <a:xfrm>
                <a:off x="3920" y="11320"/>
                <a:ext cx="2505" cy="48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b="0">
                    <a:solidFill>
                      <a:srgbClr val="660066"/>
                    </a:solidFill>
                    <a:latin typeface="Times New Roman" panose="02020603050405020304" pitchFamily="18" charset="0"/>
                    <a:cs typeface="David" panose="020E0502060401010101" pitchFamily="34" charset="-79"/>
                  </a:rPr>
                  <a:t>חומרים מולקולריים </a:t>
                </a:r>
                <a:endParaRPr lang="en-US" altLang="he-IL" b="0">
                  <a:solidFill>
                    <a:srgbClr val="660066"/>
                  </a:solidFill>
                </a:endParaRPr>
              </a:p>
            </p:txBody>
          </p:sp>
          <p:sp>
            <p:nvSpPr>
              <p:cNvPr id="23563" name="Line 28">
                <a:extLst>
                  <a:ext uri="{FF2B5EF4-FFF2-40B4-BE49-F238E27FC236}">
                    <a16:creationId xmlns:a16="http://schemas.microsoft.com/office/drawing/2014/main" id="{C74BC2D6-B0F9-47A2-B59E-180ACC0F78A5}"/>
                  </a:ext>
                </a:extLst>
              </p:cNvPr>
              <p:cNvSpPr>
                <a:spLocks noChangeShapeType="1"/>
              </p:cNvSpPr>
              <p:nvPr/>
            </p:nvSpPr>
            <p:spPr bwMode="auto">
              <a:xfrm>
                <a:off x="5172" y="11800"/>
                <a:ext cx="1565" cy="9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4" name="Rectangle 29">
                <a:extLst>
                  <a:ext uri="{FF2B5EF4-FFF2-40B4-BE49-F238E27FC236}">
                    <a16:creationId xmlns:a16="http://schemas.microsoft.com/office/drawing/2014/main" id="{FB57204B-7D28-4EF3-967B-4772F8606D56}"/>
                  </a:ext>
                </a:extLst>
              </p:cNvPr>
              <p:cNvSpPr>
                <a:spLocks noChangeArrowheads="1"/>
              </p:cNvSpPr>
              <p:nvPr/>
            </p:nvSpPr>
            <p:spPr bwMode="auto">
              <a:xfrm>
                <a:off x="6268" y="12760"/>
                <a:ext cx="2191" cy="48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2000">
                    <a:solidFill>
                      <a:srgbClr val="660066"/>
                    </a:solidFill>
                    <a:latin typeface="Times New Roman" panose="02020603050405020304" pitchFamily="18" charset="0"/>
                    <a:cs typeface="David" panose="020E0502060401010101" pitchFamily="34" charset="-79"/>
                  </a:rPr>
                  <a:t>קשרים בין מולק'</a:t>
                </a:r>
                <a:endParaRPr lang="en-US" altLang="he-IL" sz="2000">
                  <a:solidFill>
                    <a:srgbClr val="660066"/>
                  </a:solidFill>
                </a:endParaRPr>
              </a:p>
            </p:txBody>
          </p:sp>
          <p:sp>
            <p:nvSpPr>
              <p:cNvPr id="23565" name="Line 30">
                <a:extLst>
                  <a:ext uri="{FF2B5EF4-FFF2-40B4-BE49-F238E27FC236}">
                    <a16:creationId xmlns:a16="http://schemas.microsoft.com/office/drawing/2014/main" id="{FDB1015E-CD2E-46A9-91B1-9E71792FD053}"/>
                  </a:ext>
                </a:extLst>
              </p:cNvPr>
              <p:cNvSpPr>
                <a:spLocks noChangeShapeType="1"/>
              </p:cNvSpPr>
              <p:nvPr/>
            </p:nvSpPr>
            <p:spPr bwMode="auto">
              <a:xfrm>
                <a:off x="7050" y="13240"/>
                <a:ext cx="626" cy="6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6" name="Line 31">
                <a:extLst>
                  <a:ext uri="{FF2B5EF4-FFF2-40B4-BE49-F238E27FC236}">
                    <a16:creationId xmlns:a16="http://schemas.microsoft.com/office/drawing/2014/main" id="{4BC7D69C-DA47-4A28-BE9E-C38911061B7A}"/>
                  </a:ext>
                </a:extLst>
              </p:cNvPr>
              <p:cNvSpPr>
                <a:spLocks noChangeShapeType="1"/>
              </p:cNvSpPr>
              <p:nvPr/>
            </p:nvSpPr>
            <p:spPr bwMode="auto">
              <a:xfrm flipH="1">
                <a:off x="5955" y="13240"/>
                <a:ext cx="627" cy="6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7" name="Rectangle 32">
                <a:extLst>
                  <a:ext uri="{FF2B5EF4-FFF2-40B4-BE49-F238E27FC236}">
                    <a16:creationId xmlns:a16="http://schemas.microsoft.com/office/drawing/2014/main" id="{944D5B4B-DAA2-417F-AE4A-0FDED5E8B0D6}"/>
                  </a:ext>
                </a:extLst>
              </p:cNvPr>
              <p:cNvSpPr>
                <a:spLocks noChangeArrowheads="1"/>
              </p:cNvSpPr>
              <p:nvPr/>
            </p:nvSpPr>
            <p:spPr bwMode="auto">
              <a:xfrm>
                <a:off x="5328" y="13880"/>
                <a:ext cx="1409" cy="48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2000">
                    <a:solidFill>
                      <a:srgbClr val="660066"/>
                    </a:solidFill>
                    <a:latin typeface="Times New Roman" panose="02020603050405020304" pitchFamily="18" charset="0"/>
                    <a:cs typeface="David" panose="020E0502060401010101" pitchFamily="34" charset="-79"/>
                  </a:rPr>
                  <a:t>קשרי מימן</a:t>
                </a:r>
                <a:endParaRPr lang="en-US" altLang="he-IL" sz="2000">
                  <a:solidFill>
                    <a:srgbClr val="660066"/>
                  </a:solidFill>
                </a:endParaRPr>
              </a:p>
            </p:txBody>
          </p:sp>
          <p:sp>
            <p:nvSpPr>
              <p:cNvPr id="23568" name="Rectangle 33">
                <a:extLst>
                  <a:ext uri="{FF2B5EF4-FFF2-40B4-BE49-F238E27FC236}">
                    <a16:creationId xmlns:a16="http://schemas.microsoft.com/office/drawing/2014/main" id="{06E84698-01CA-4FF5-816F-72867604F8E0}"/>
                  </a:ext>
                </a:extLst>
              </p:cNvPr>
              <p:cNvSpPr>
                <a:spLocks noChangeArrowheads="1"/>
              </p:cNvSpPr>
              <p:nvPr/>
            </p:nvSpPr>
            <p:spPr bwMode="auto">
              <a:xfrm>
                <a:off x="7050" y="13880"/>
                <a:ext cx="1722" cy="64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2000">
                    <a:solidFill>
                      <a:srgbClr val="660066"/>
                    </a:solidFill>
                    <a:latin typeface="Times New Roman" panose="02020603050405020304" pitchFamily="18" charset="0"/>
                    <a:cs typeface="David" panose="020E0502060401010101" pitchFamily="34" charset="-79"/>
                  </a:rPr>
                  <a:t>אינטראקציות</a:t>
                </a:r>
              </a:p>
              <a:p>
                <a:pPr algn="r" eaLnBrk="1" hangingPunct="1"/>
                <a:r>
                  <a:rPr lang="he-IL" altLang="he-IL" sz="2000">
                    <a:solidFill>
                      <a:srgbClr val="660066"/>
                    </a:solidFill>
                    <a:latin typeface="Times New Roman" panose="02020603050405020304" pitchFamily="18" charset="0"/>
                    <a:cs typeface="David" panose="020E0502060401010101" pitchFamily="34" charset="-79"/>
                  </a:rPr>
                  <a:t> ואן דר ואלס</a:t>
                </a:r>
                <a:endParaRPr lang="en-US" altLang="he-IL" sz="2000">
                  <a:solidFill>
                    <a:srgbClr val="660066"/>
                  </a:solidFill>
                </a:endParaRPr>
              </a:p>
            </p:txBody>
          </p:sp>
          <p:sp>
            <p:nvSpPr>
              <p:cNvPr id="23569" name="Rectangle 34">
                <a:extLst>
                  <a:ext uri="{FF2B5EF4-FFF2-40B4-BE49-F238E27FC236}">
                    <a16:creationId xmlns:a16="http://schemas.microsoft.com/office/drawing/2014/main" id="{FA9C4A2B-8B43-41E7-BE67-9F238367BB92}"/>
                  </a:ext>
                </a:extLst>
              </p:cNvPr>
              <p:cNvSpPr>
                <a:spLocks noChangeArrowheads="1"/>
              </p:cNvSpPr>
              <p:nvPr/>
            </p:nvSpPr>
            <p:spPr bwMode="auto">
              <a:xfrm>
                <a:off x="6268" y="11800"/>
                <a:ext cx="2504" cy="640"/>
              </a:xfrm>
              <a:prstGeom prst="rect">
                <a:avLst/>
              </a:prstGeom>
              <a:solidFill>
                <a:srgbClr val="FFFFFF"/>
              </a:solidFill>
              <a:ln w="9525">
                <a:solidFill>
                  <a:srgbClr val="FFFFFF"/>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600" b="0">
                    <a:solidFill>
                      <a:srgbClr val="CC0066"/>
                    </a:solidFill>
                    <a:latin typeface="Times New Roman" panose="02020603050405020304" pitchFamily="18" charset="0"/>
                    <a:cs typeface="David" panose="020E0502060401010101" pitchFamily="34" charset="-79"/>
                  </a:rPr>
                  <a:t>יוצרים בין  המולקולות שלהם</a:t>
                </a:r>
                <a:endParaRPr lang="en-US" altLang="he-IL" sz="1600" b="0">
                  <a:solidFill>
                    <a:srgbClr val="CC0066"/>
                  </a:solidFill>
                </a:endParaRPr>
              </a:p>
            </p:txBody>
          </p:sp>
          <p:sp>
            <p:nvSpPr>
              <p:cNvPr id="23570" name="Line 35">
                <a:extLst>
                  <a:ext uri="{FF2B5EF4-FFF2-40B4-BE49-F238E27FC236}">
                    <a16:creationId xmlns:a16="http://schemas.microsoft.com/office/drawing/2014/main" id="{9F6DBD1F-5419-4B55-A139-2A7FEF5589C2}"/>
                  </a:ext>
                </a:extLst>
              </p:cNvPr>
              <p:cNvSpPr>
                <a:spLocks noChangeShapeType="1"/>
              </p:cNvSpPr>
              <p:nvPr/>
            </p:nvSpPr>
            <p:spPr bwMode="auto">
              <a:xfrm flipH="1">
                <a:off x="3450" y="11800"/>
                <a:ext cx="1252" cy="9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1" name="Rectangle 36">
                <a:extLst>
                  <a:ext uri="{FF2B5EF4-FFF2-40B4-BE49-F238E27FC236}">
                    <a16:creationId xmlns:a16="http://schemas.microsoft.com/office/drawing/2014/main" id="{39728DFC-A5EC-45FE-A298-1BA13B741329}"/>
                  </a:ext>
                </a:extLst>
              </p:cNvPr>
              <p:cNvSpPr>
                <a:spLocks noChangeArrowheads="1"/>
              </p:cNvSpPr>
              <p:nvPr/>
            </p:nvSpPr>
            <p:spPr bwMode="auto">
              <a:xfrm>
                <a:off x="1572" y="11640"/>
                <a:ext cx="2192" cy="800"/>
              </a:xfrm>
              <a:prstGeom prst="rect">
                <a:avLst/>
              </a:prstGeom>
              <a:solidFill>
                <a:srgbClr val="FFFFFF"/>
              </a:solidFill>
              <a:ln w="9525">
                <a:solidFill>
                  <a:srgbClr val="FFFFFF"/>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600" b="0">
                    <a:solidFill>
                      <a:srgbClr val="CC0066"/>
                    </a:solidFill>
                    <a:latin typeface="Times New Roman" panose="02020603050405020304" pitchFamily="18" charset="0"/>
                    <a:cs typeface="David" panose="020E0502060401010101" pitchFamily="34" charset="-79"/>
                  </a:rPr>
                  <a:t>המולקולות שלהן מורכבות מאטומים שביניהם</a:t>
                </a:r>
                <a:endParaRPr lang="en-US" altLang="he-IL" sz="1600" b="0">
                  <a:solidFill>
                    <a:srgbClr val="CC0066"/>
                  </a:solidFill>
                </a:endParaRPr>
              </a:p>
            </p:txBody>
          </p:sp>
          <p:sp>
            <p:nvSpPr>
              <p:cNvPr id="23572" name="Rectangle 37">
                <a:extLst>
                  <a:ext uri="{FF2B5EF4-FFF2-40B4-BE49-F238E27FC236}">
                    <a16:creationId xmlns:a16="http://schemas.microsoft.com/office/drawing/2014/main" id="{C0134C9D-292F-4858-BB2C-2EB03FB39857}"/>
                  </a:ext>
                </a:extLst>
              </p:cNvPr>
              <p:cNvSpPr>
                <a:spLocks noChangeArrowheads="1"/>
              </p:cNvSpPr>
              <p:nvPr/>
            </p:nvSpPr>
            <p:spPr bwMode="auto">
              <a:xfrm>
                <a:off x="1885" y="12760"/>
                <a:ext cx="1878" cy="64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2000">
                    <a:solidFill>
                      <a:srgbClr val="660066"/>
                    </a:solidFill>
                    <a:latin typeface="Times New Roman" panose="02020603050405020304" pitchFamily="18" charset="0"/>
                    <a:cs typeface="David" panose="020E0502060401010101" pitchFamily="34" charset="-79"/>
                  </a:rPr>
                  <a:t>קשרים קוולנטיים </a:t>
                </a:r>
                <a:endParaRPr lang="en-US" altLang="he-IL" sz="2000">
                  <a:solidFill>
                    <a:srgbClr val="660066"/>
                  </a:solidFill>
                  <a:latin typeface="Times New Roman" panose="02020603050405020304" pitchFamily="18" charset="0"/>
                  <a:cs typeface="David" panose="020E0502060401010101" pitchFamily="34" charset="-79"/>
                </a:endParaRPr>
              </a:p>
            </p:txBody>
          </p:sp>
          <p:sp>
            <p:nvSpPr>
              <p:cNvPr id="23573" name="Rectangle 38">
                <a:extLst>
                  <a:ext uri="{FF2B5EF4-FFF2-40B4-BE49-F238E27FC236}">
                    <a16:creationId xmlns:a16="http://schemas.microsoft.com/office/drawing/2014/main" id="{628815AD-40A6-491D-90BB-38FA61EA8145}"/>
                  </a:ext>
                </a:extLst>
              </p:cNvPr>
              <p:cNvSpPr>
                <a:spLocks noChangeArrowheads="1"/>
              </p:cNvSpPr>
              <p:nvPr/>
            </p:nvSpPr>
            <p:spPr bwMode="auto">
              <a:xfrm>
                <a:off x="6581" y="13400"/>
                <a:ext cx="626" cy="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600" b="0">
                    <a:solidFill>
                      <a:srgbClr val="CC0066"/>
                    </a:solidFill>
                    <a:latin typeface="Times New Roman" panose="02020603050405020304" pitchFamily="18" charset="0"/>
                    <a:cs typeface="David" panose="020E0502060401010101" pitchFamily="34" charset="-79"/>
                  </a:rPr>
                  <a:t>מסוג</a:t>
                </a:r>
                <a:endParaRPr lang="en-US" altLang="he-IL" sz="1600" b="0">
                  <a:solidFill>
                    <a:srgbClr val="CC0066"/>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2"/>
                                        </p:tgtEl>
                                        <p:attrNameLst>
                                          <p:attrName>style.visibility</p:attrName>
                                        </p:attrNameLst>
                                      </p:cBhvr>
                                      <p:to>
                                        <p:strVal val="visible"/>
                                      </p:to>
                                    </p:set>
                                    <p:anim calcmode="lin" valueType="num">
                                      <p:cBhvr additive="base">
                                        <p:cTn id="7" dur="500" fill="hold"/>
                                        <p:tgtEl>
                                          <p:spTgt spid="81942"/>
                                        </p:tgtEl>
                                        <p:attrNameLst>
                                          <p:attrName>ppt_x</p:attrName>
                                        </p:attrNameLst>
                                      </p:cBhvr>
                                      <p:tavLst>
                                        <p:tav tm="0">
                                          <p:val>
                                            <p:strVal val="#ppt_x"/>
                                          </p:val>
                                        </p:tav>
                                        <p:tav tm="100000">
                                          <p:val>
                                            <p:strVal val="#ppt_x"/>
                                          </p:val>
                                        </p:tav>
                                      </p:tavLst>
                                    </p:anim>
                                    <p:anim calcmode="lin" valueType="num">
                                      <p:cBhvr additive="base">
                                        <p:cTn id="8" dur="500" fill="hold"/>
                                        <p:tgtEl>
                                          <p:spTgt spid="81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של כותרת תחתונה 4">
            <a:extLst>
              <a:ext uri="{FF2B5EF4-FFF2-40B4-BE49-F238E27FC236}">
                <a16:creationId xmlns:a16="http://schemas.microsoft.com/office/drawing/2014/main" id="{C642E87F-48D5-4D82-9D9A-F1406D1442DF}"/>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24579" name="Rectangle 2">
            <a:extLst>
              <a:ext uri="{FF2B5EF4-FFF2-40B4-BE49-F238E27FC236}">
                <a16:creationId xmlns:a16="http://schemas.microsoft.com/office/drawing/2014/main" id="{11038624-C33D-4821-A448-EC32A0EBDC48}"/>
              </a:ext>
            </a:extLst>
          </p:cNvPr>
          <p:cNvSpPr>
            <a:spLocks noGrp="1" noChangeArrowheads="1"/>
          </p:cNvSpPr>
          <p:nvPr>
            <p:ph type="title"/>
          </p:nvPr>
        </p:nvSpPr>
        <p:spPr>
          <a:xfrm>
            <a:off x="457200" y="274638"/>
            <a:ext cx="8435975" cy="1143000"/>
          </a:xfrm>
        </p:spPr>
        <p:txBody>
          <a:bodyPr/>
          <a:lstStyle/>
          <a:p>
            <a:pPr eaLnBrk="1" hangingPunct="1"/>
            <a:r>
              <a:rPr lang="he-IL" altLang="he-IL" sz="3600" dirty="0">
                <a:solidFill>
                  <a:srgbClr val="0000FF"/>
                </a:solidFill>
              </a:rPr>
              <a:t>מה משפיע על חוזקם של </a:t>
            </a:r>
            <a:r>
              <a:rPr lang="he-IL" altLang="he-IL" sz="3600" dirty="0" err="1">
                <a:solidFill>
                  <a:srgbClr val="0000FF"/>
                </a:solidFill>
              </a:rPr>
              <a:t>אינטראטקציות</a:t>
            </a:r>
            <a:r>
              <a:rPr lang="he-IL" altLang="he-IL" sz="3600" dirty="0">
                <a:solidFill>
                  <a:srgbClr val="0000FF"/>
                </a:solidFill>
              </a:rPr>
              <a:t> </a:t>
            </a:r>
            <a:r>
              <a:rPr lang="he-IL" altLang="he-IL" sz="3600" dirty="0" err="1">
                <a:solidFill>
                  <a:srgbClr val="0000FF"/>
                </a:solidFill>
              </a:rPr>
              <a:t>ו.ד.ו</a:t>
            </a:r>
            <a:r>
              <a:rPr lang="he-IL" altLang="he-IL" sz="3600" dirty="0">
                <a:solidFill>
                  <a:srgbClr val="0000FF"/>
                </a:solidFill>
              </a:rPr>
              <a:t> ?</a:t>
            </a:r>
            <a:br>
              <a:rPr lang="he-IL" altLang="he-IL" sz="3600" dirty="0">
                <a:solidFill>
                  <a:srgbClr val="0000FF"/>
                </a:solidFill>
              </a:rPr>
            </a:br>
            <a:r>
              <a:rPr lang="he-IL" altLang="he-IL" sz="3600" dirty="0">
                <a:solidFill>
                  <a:srgbClr val="0000FF"/>
                </a:solidFill>
              </a:rPr>
              <a:t>(עמ' 44-46 בחוברת)</a:t>
            </a:r>
            <a:endParaRPr lang="en-US" altLang="he-IL" sz="3600" dirty="0">
              <a:solidFill>
                <a:srgbClr val="0000FF"/>
              </a:solidFill>
            </a:endParaRPr>
          </a:p>
        </p:txBody>
      </p:sp>
      <p:graphicFrame>
        <p:nvGraphicFramePr>
          <p:cNvPr id="54275" name="Group 3">
            <a:extLst>
              <a:ext uri="{FF2B5EF4-FFF2-40B4-BE49-F238E27FC236}">
                <a16:creationId xmlns:a16="http://schemas.microsoft.com/office/drawing/2014/main" id="{8D54E6DD-5390-4166-8301-5513BD9B822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39168844"/>
              </p:ext>
            </p:extLst>
          </p:nvPr>
        </p:nvGraphicFramePr>
        <p:xfrm>
          <a:off x="4237038" y="2565400"/>
          <a:ext cx="4906962" cy="2682876"/>
        </p:xfrm>
        <a:graphic>
          <a:graphicData uri="http://schemas.openxmlformats.org/drawingml/2006/table">
            <a:tbl>
              <a:tblPr rtl="1" firstRow="1"/>
              <a:tblGrid>
                <a:gridCol w="1817687">
                  <a:extLst>
                    <a:ext uri="{9D8B030D-6E8A-4147-A177-3AD203B41FA5}">
                      <a16:colId xmlns:a16="http://schemas.microsoft.com/office/drawing/2014/main" val="20000"/>
                    </a:ext>
                  </a:extLst>
                </a:gridCol>
                <a:gridCol w="1681163">
                  <a:extLst>
                    <a:ext uri="{9D8B030D-6E8A-4147-A177-3AD203B41FA5}">
                      <a16:colId xmlns:a16="http://schemas.microsoft.com/office/drawing/2014/main" val="20001"/>
                    </a:ext>
                  </a:extLst>
                </a:gridCol>
                <a:gridCol w="1408112">
                  <a:extLst>
                    <a:ext uri="{9D8B030D-6E8A-4147-A177-3AD203B41FA5}">
                      <a16:colId xmlns:a16="http://schemas.microsoft.com/office/drawing/2014/main" val="20002"/>
                    </a:ext>
                  </a:extLst>
                </a:gridCol>
              </a:tblGrid>
              <a:tr h="701206">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חומר</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מס' אלקטרונים</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נק' רתיחה (צלז')</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34">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He</a:t>
                      </a:r>
                      <a:endParaRPr kumimoji="0" lang="en-US"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2</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269-</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34">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Ne</a:t>
                      </a:r>
                      <a:endParaRPr kumimoji="0" lang="en-US"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10</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248.6-</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34">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Ar</a:t>
                      </a:r>
                      <a:endParaRPr kumimoji="0" lang="en-US"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18</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185.8-</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34">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Kr</a:t>
                      </a:r>
                      <a:endParaRPr kumimoji="0" lang="en-US"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36</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157.2-</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34">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Xe</a:t>
                      </a:r>
                      <a:endParaRPr kumimoji="0" lang="en-US"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54</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r">
                        <a:spcBef>
                          <a:spcPct val="20000"/>
                        </a:spcBef>
                        <a:defRPr sz="2800">
                          <a:solidFill>
                            <a:schemeClr val="tx1"/>
                          </a:solidFill>
                          <a:latin typeface="Arial" pitchFamily="34" charset="0"/>
                          <a:cs typeface="Arial" pitchFamily="34" charset="0"/>
                        </a:defRPr>
                      </a:lvl1pPr>
                      <a:lvl2pPr marL="742950" indent="-285750" algn="r">
                        <a:spcBef>
                          <a:spcPct val="20000"/>
                        </a:spcBef>
                        <a:defRPr sz="2400">
                          <a:solidFill>
                            <a:schemeClr val="tx1"/>
                          </a:solidFill>
                          <a:latin typeface="Arial" pitchFamily="34" charset="0"/>
                          <a:cs typeface="Arial" pitchFamily="34" charset="0"/>
                        </a:defRPr>
                      </a:lvl2pPr>
                      <a:lvl3pPr marL="1143000" indent="-228600" algn="r">
                        <a:spcBef>
                          <a:spcPct val="20000"/>
                        </a:spcBef>
                        <a:defRPr sz="2000">
                          <a:solidFill>
                            <a:schemeClr val="tx1"/>
                          </a:solidFill>
                          <a:latin typeface="Arial" pitchFamily="34" charset="0"/>
                          <a:cs typeface="Arial" pitchFamily="34" charset="0"/>
                        </a:defRPr>
                      </a:lvl3pPr>
                      <a:lvl4pPr marL="1600200" indent="-228600" algn="r">
                        <a:spcBef>
                          <a:spcPct val="20000"/>
                        </a:spcBef>
                        <a:defRPr>
                          <a:solidFill>
                            <a:schemeClr val="tx1"/>
                          </a:solidFill>
                          <a:latin typeface="Arial" pitchFamily="34" charset="0"/>
                          <a:cs typeface="Arial" pitchFamily="34" charset="0"/>
                        </a:defRPr>
                      </a:lvl4pPr>
                      <a:lvl5pPr marL="2057400" indent="-228600" algn="r">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dirty="0">
                          <a:ln>
                            <a:noFill/>
                          </a:ln>
                          <a:solidFill>
                            <a:schemeClr val="tx1"/>
                          </a:solidFill>
                          <a:effectLst/>
                          <a:latin typeface="Times New Roman" pitchFamily="18" charset="0"/>
                          <a:ea typeface="Times New Roman" pitchFamily="18" charset="0"/>
                          <a:cs typeface="David" pitchFamily="34" charset="-79"/>
                        </a:rPr>
                        <a:t>111.9-</a:t>
                      </a:r>
                      <a:endParaRPr kumimoji="0" lang="he-IL" altLang="he-IL" sz="2000" b="0" i="0" u="none" strike="noStrike" cap="none" normalizeH="0" baseline="0" dirty="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24610" name="Picture 33">
            <a:extLst>
              <a:ext uri="{FF2B5EF4-FFF2-40B4-BE49-F238E27FC236}">
                <a16:creationId xmlns:a16="http://schemas.microsoft.com/office/drawing/2014/main" id="{2F7061D8-B702-46B0-B274-42AB89070C4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400"/>
            <a:ext cx="4427538"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79" name="Rectangle 78">
            <a:extLst>
              <a:ext uri="{FF2B5EF4-FFF2-40B4-BE49-F238E27FC236}">
                <a16:creationId xmlns:a16="http://schemas.microsoft.com/office/drawing/2014/main" id="{9A1120A1-B9B5-4EA1-95B5-D5F741BE3C4C}"/>
              </a:ext>
            </a:extLst>
          </p:cNvPr>
          <p:cNvSpPr>
            <a:spLocks noGrp="1" noChangeArrowheads="1"/>
          </p:cNvSpPr>
          <p:nvPr>
            <p:ph type="title" idx="4294967295"/>
          </p:nvPr>
        </p:nvSpPr>
        <p:spPr bwMode="auto">
          <a:xfrm>
            <a:off x="4572000" y="260350"/>
            <a:ext cx="4021138" cy="36671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he-IL"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דוגמא 2 טמפרטורות הרתיחה של הלוגנים</a:t>
            </a:r>
          </a:p>
        </p:txBody>
      </p:sp>
      <p:sp>
        <p:nvSpPr>
          <p:cNvPr id="25602" name="מציין מיקום של כותרת תחתונה 4">
            <a:extLst>
              <a:ext uri="{FF2B5EF4-FFF2-40B4-BE49-F238E27FC236}">
                <a16:creationId xmlns:a16="http://schemas.microsoft.com/office/drawing/2014/main" id="{DFA0EB4E-D105-4136-939D-6089E22D7905}"/>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graphicFrame>
        <p:nvGraphicFramePr>
          <p:cNvPr id="55307" name="Group 11">
            <a:extLst>
              <a:ext uri="{FF2B5EF4-FFF2-40B4-BE49-F238E27FC236}">
                <a16:creationId xmlns:a16="http://schemas.microsoft.com/office/drawing/2014/main" id="{27CA7166-5844-4D02-B2CE-EAE0A5363C86}"/>
              </a:ext>
            </a:extLst>
          </p:cNvPr>
          <p:cNvGraphicFramePr>
            <a:graphicFrameLocks noGrp="1"/>
          </p:cNvGraphicFramePr>
          <p:nvPr>
            <p:extLst>
              <p:ext uri="{D42A27DB-BD31-4B8C-83A1-F6EECF244321}">
                <p14:modId xmlns:p14="http://schemas.microsoft.com/office/powerpoint/2010/main" val="1974521448"/>
              </p:ext>
            </p:extLst>
          </p:nvPr>
        </p:nvGraphicFramePr>
        <p:xfrm>
          <a:off x="900113" y="3789363"/>
          <a:ext cx="5360987" cy="2682876"/>
        </p:xfrm>
        <a:graphic>
          <a:graphicData uri="http://schemas.openxmlformats.org/drawingml/2006/table">
            <a:tbl>
              <a:tblPr rtl="1" firstRow="1"/>
              <a:tblGrid>
                <a:gridCol w="1101725">
                  <a:extLst>
                    <a:ext uri="{9D8B030D-6E8A-4147-A177-3AD203B41FA5}">
                      <a16:colId xmlns:a16="http://schemas.microsoft.com/office/drawing/2014/main" val="20000"/>
                    </a:ext>
                  </a:extLst>
                </a:gridCol>
                <a:gridCol w="1101725">
                  <a:extLst>
                    <a:ext uri="{9D8B030D-6E8A-4147-A177-3AD203B41FA5}">
                      <a16:colId xmlns:a16="http://schemas.microsoft.com/office/drawing/2014/main" val="20001"/>
                    </a:ext>
                  </a:extLst>
                </a:gridCol>
                <a:gridCol w="1357312">
                  <a:extLst>
                    <a:ext uri="{9D8B030D-6E8A-4147-A177-3AD203B41FA5}">
                      <a16:colId xmlns:a16="http://schemas.microsoft.com/office/drawing/2014/main" val="20002"/>
                    </a:ext>
                  </a:extLst>
                </a:gridCol>
                <a:gridCol w="1800225">
                  <a:extLst>
                    <a:ext uri="{9D8B030D-6E8A-4147-A177-3AD203B41FA5}">
                      <a16:colId xmlns:a16="http://schemas.microsoft.com/office/drawing/2014/main" val="20003"/>
                    </a:ext>
                  </a:extLst>
                </a:gridCol>
              </a:tblGrid>
              <a:tr h="701206">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חומר</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נוסחת מבנה</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מס' אלקטרונים</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נק' רתיחה (צלז')</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34">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2000" b="0" i="0" u="none" strike="noStrike" cap="none" normalizeH="0" baseline="0">
                          <a:ln>
                            <a:noFill/>
                          </a:ln>
                          <a:solidFill>
                            <a:schemeClr val="tx1"/>
                          </a:solidFill>
                          <a:effectLst/>
                          <a:latin typeface="Arial" pitchFamily="34" charset="0"/>
                          <a:cs typeface="Arial" pitchFamily="34" charset="0"/>
                        </a:rPr>
                        <a:t>מתאן</a:t>
                      </a:r>
                      <a:endParaRPr kumimoji="0" lang="en-US" altLang="he-IL" sz="2000" b="0" i="0" u="none" strike="noStrike" cap="none" normalizeH="0" baseline="0">
                        <a:ln>
                          <a:noFill/>
                        </a:ln>
                        <a:solidFill>
                          <a:schemeClr val="tx1"/>
                        </a:solidFill>
                        <a:effectLst/>
                        <a:latin typeface="Arial" pitchFamily="34" charset="0"/>
                        <a:cs typeface="Arial"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altLang="he-IL" sz="2000" b="1" i="0" u="none" strike="noStrike" cap="none" normalizeH="0" baseline="0">
                          <a:ln>
                            <a:noFill/>
                          </a:ln>
                          <a:solidFill>
                            <a:schemeClr val="tx1"/>
                          </a:solidFill>
                          <a:effectLst/>
                          <a:latin typeface="Arial" pitchFamily="34" charset="0"/>
                          <a:cs typeface="Arial" pitchFamily="34" charset="0"/>
                        </a:rPr>
                        <a:t>CH</a:t>
                      </a:r>
                      <a:r>
                        <a:rPr kumimoji="0" lang="en-US" altLang="he-IL" sz="2000" b="1" i="0" u="none" strike="noStrike" cap="none" normalizeH="0" baseline="-25000">
                          <a:ln>
                            <a:noFill/>
                          </a:ln>
                          <a:solidFill>
                            <a:schemeClr val="tx1"/>
                          </a:solidFill>
                          <a:effectLst/>
                          <a:latin typeface="Arial" pitchFamily="34" charset="0"/>
                          <a:cs typeface="Arial" pitchFamily="34" charset="0"/>
                        </a:rPr>
                        <a:t>4</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10</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-161</a:t>
                      </a:r>
                      <a:endParaRPr kumimoji="0" lang="en-US"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34">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2000" b="0" i="0" u="none" strike="noStrike" cap="none" normalizeH="0" baseline="0">
                          <a:ln>
                            <a:noFill/>
                          </a:ln>
                          <a:solidFill>
                            <a:schemeClr val="tx1"/>
                          </a:solidFill>
                          <a:effectLst/>
                          <a:latin typeface="Arial" pitchFamily="34" charset="0"/>
                          <a:cs typeface="Arial" pitchFamily="34" charset="0"/>
                        </a:rPr>
                        <a:t>אתאן</a:t>
                      </a:r>
                      <a:endParaRPr kumimoji="0" lang="en-US" altLang="he-IL" sz="2000" b="0" i="0" u="none" strike="noStrike" cap="none" normalizeH="0" baseline="0">
                        <a:ln>
                          <a:noFill/>
                        </a:ln>
                        <a:solidFill>
                          <a:schemeClr val="tx1"/>
                        </a:solidFill>
                        <a:effectLst/>
                        <a:latin typeface="Arial" pitchFamily="34" charset="0"/>
                        <a:cs typeface="Arial"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altLang="he-IL" sz="2000" b="1" i="0" u="none" strike="noStrike" cap="none" normalizeH="0" baseline="0">
                          <a:ln>
                            <a:noFill/>
                          </a:ln>
                          <a:solidFill>
                            <a:schemeClr val="tx1"/>
                          </a:solidFill>
                          <a:effectLst/>
                          <a:latin typeface="Arial" pitchFamily="34" charset="0"/>
                          <a:cs typeface="Arial" pitchFamily="34" charset="0"/>
                        </a:rPr>
                        <a:t>C</a:t>
                      </a:r>
                      <a:r>
                        <a:rPr kumimoji="0" lang="en-US" altLang="he-IL" sz="2000" b="1" i="0" u="none" strike="noStrike" cap="none" normalizeH="0" baseline="-25000">
                          <a:ln>
                            <a:noFill/>
                          </a:ln>
                          <a:solidFill>
                            <a:schemeClr val="tx1"/>
                          </a:solidFill>
                          <a:effectLst/>
                          <a:latin typeface="Arial" pitchFamily="34" charset="0"/>
                          <a:cs typeface="Arial" pitchFamily="34" charset="0"/>
                        </a:rPr>
                        <a:t>2</a:t>
                      </a:r>
                      <a:r>
                        <a:rPr kumimoji="0" lang="en-US" altLang="he-IL" sz="2000" b="1" i="0" u="none" strike="noStrike" cap="none" normalizeH="0" baseline="0">
                          <a:ln>
                            <a:noFill/>
                          </a:ln>
                          <a:solidFill>
                            <a:schemeClr val="tx1"/>
                          </a:solidFill>
                          <a:effectLst/>
                          <a:latin typeface="Arial" pitchFamily="34" charset="0"/>
                          <a:cs typeface="Arial" pitchFamily="34" charset="0"/>
                        </a:rPr>
                        <a:t>H</a:t>
                      </a:r>
                      <a:r>
                        <a:rPr kumimoji="0" lang="en-US" altLang="he-IL" sz="2000" b="1" i="0" u="none" strike="noStrike" cap="none" normalizeH="0" baseline="-25000">
                          <a:ln>
                            <a:noFill/>
                          </a:ln>
                          <a:solidFill>
                            <a:schemeClr val="tx1"/>
                          </a:solidFill>
                          <a:effectLst/>
                          <a:latin typeface="Arial" pitchFamily="34" charset="0"/>
                          <a:cs typeface="Arial" pitchFamily="34" charset="0"/>
                        </a:rPr>
                        <a:t>6</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18</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-89</a:t>
                      </a:r>
                      <a:endParaRPr kumimoji="0" lang="en-US"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34">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2000" b="0" i="0" u="none" strike="noStrike" cap="none" normalizeH="0" baseline="0">
                          <a:ln>
                            <a:noFill/>
                          </a:ln>
                          <a:solidFill>
                            <a:schemeClr val="tx1"/>
                          </a:solidFill>
                          <a:effectLst/>
                          <a:latin typeface="Arial" pitchFamily="34" charset="0"/>
                          <a:cs typeface="Arial" pitchFamily="34" charset="0"/>
                        </a:rPr>
                        <a:t>פרופאן</a:t>
                      </a:r>
                      <a:endParaRPr kumimoji="0" lang="en-US" altLang="he-IL" sz="2000" b="0" i="0" u="none" strike="noStrike" cap="none" normalizeH="0" baseline="0">
                        <a:ln>
                          <a:noFill/>
                        </a:ln>
                        <a:solidFill>
                          <a:schemeClr val="tx1"/>
                        </a:solidFill>
                        <a:effectLst/>
                        <a:latin typeface="Arial" pitchFamily="34" charset="0"/>
                        <a:cs typeface="Arial"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altLang="he-IL" sz="2000" b="1" i="0" u="none" strike="noStrike" cap="none" normalizeH="0" baseline="0">
                          <a:ln>
                            <a:noFill/>
                          </a:ln>
                          <a:solidFill>
                            <a:schemeClr val="tx1"/>
                          </a:solidFill>
                          <a:effectLst/>
                          <a:latin typeface="Arial" pitchFamily="34" charset="0"/>
                          <a:cs typeface="Arial" pitchFamily="34" charset="0"/>
                        </a:rPr>
                        <a:t>C</a:t>
                      </a:r>
                      <a:r>
                        <a:rPr kumimoji="0" lang="en-US" altLang="he-IL" sz="2000" b="1" i="0" u="none" strike="noStrike" cap="none" normalizeH="0" baseline="-25000">
                          <a:ln>
                            <a:noFill/>
                          </a:ln>
                          <a:solidFill>
                            <a:schemeClr val="tx1"/>
                          </a:solidFill>
                          <a:effectLst/>
                          <a:latin typeface="Arial" pitchFamily="34" charset="0"/>
                          <a:cs typeface="Arial" pitchFamily="34" charset="0"/>
                        </a:rPr>
                        <a:t>3</a:t>
                      </a:r>
                      <a:r>
                        <a:rPr kumimoji="0" lang="en-US" altLang="he-IL" sz="2000" b="1" i="0" u="none" strike="noStrike" cap="none" normalizeH="0" baseline="0">
                          <a:ln>
                            <a:noFill/>
                          </a:ln>
                          <a:solidFill>
                            <a:schemeClr val="tx1"/>
                          </a:solidFill>
                          <a:effectLst/>
                          <a:latin typeface="Arial" pitchFamily="34" charset="0"/>
                          <a:cs typeface="Arial" pitchFamily="34" charset="0"/>
                        </a:rPr>
                        <a:t>H</a:t>
                      </a:r>
                      <a:r>
                        <a:rPr kumimoji="0" lang="en-US" altLang="he-IL" sz="2000" b="1" i="0" u="none" strike="noStrike" cap="none" normalizeH="0" baseline="-25000">
                          <a:ln>
                            <a:noFill/>
                          </a:ln>
                          <a:solidFill>
                            <a:schemeClr val="tx1"/>
                          </a:solidFill>
                          <a:effectLst/>
                          <a:latin typeface="Arial" pitchFamily="34" charset="0"/>
                          <a:cs typeface="Arial" pitchFamily="34" charset="0"/>
                        </a:rPr>
                        <a:t>8</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26</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-42</a:t>
                      </a:r>
                      <a:endParaRPr kumimoji="0" lang="en-US"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34">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2000" b="0" i="0" u="none" strike="noStrike" cap="none" normalizeH="0" baseline="0">
                          <a:ln>
                            <a:noFill/>
                          </a:ln>
                          <a:solidFill>
                            <a:schemeClr val="tx1"/>
                          </a:solidFill>
                          <a:effectLst/>
                          <a:latin typeface="Arial" pitchFamily="34" charset="0"/>
                          <a:cs typeface="Arial" pitchFamily="34" charset="0"/>
                        </a:rPr>
                        <a:t>בוטאן</a:t>
                      </a:r>
                      <a:endParaRPr kumimoji="0" lang="en-US" altLang="he-IL" sz="2000" b="0" i="0" u="none" strike="noStrike" cap="none" normalizeH="0" baseline="0">
                        <a:ln>
                          <a:noFill/>
                        </a:ln>
                        <a:solidFill>
                          <a:schemeClr val="tx1"/>
                        </a:solidFill>
                        <a:effectLst/>
                        <a:latin typeface="Arial" pitchFamily="34" charset="0"/>
                        <a:cs typeface="Arial"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altLang="he-IL" sz="2000" b="1" i="0" u="none" strike="noStrike" cap="none" normalizeH="0" baseline="0">
                          <a:ln>
                            <a:noFill/>
                          </a:ln>
                          <a:solidFill>
                            <a:schemeClr val="tx1"/>
                          </a:solidFill>
                          <a:effectLst/>
                          <a:latin typeface="Arial" pitchFamily="34" charset="0"/>
                          <a:cs typeface="Arial" pitchFamily="34" charset="0"/>
                        </a:rPr>
                        <a:t>C</a:t>
                      </a:r>
                      <a:r>
                        <a:rPr kumimoji="0" lang="en-US" altLang="he-IL" sz="2000" b="1" i="0" u="none" strike="noStrike" cap="none" normalizeH="0" baseline="-25000">
                          <a:ln>
                            <a:noFill/>
                          </a:ln>
                          <a:solidFill>
                            <a:schemeClr val="tx1"/>
                          </a:solidFill>
                          <a:effectLst/>
                          <a:latin typeface="Arial" pitchFamily="34" charset="0"/>
                          <a:cs typeface="Arial" pitchFamily="34" charset="0"/>
                        </a:rPr>
                        <a:t>4</a:t>
                      </a:r>
                      <a:r>
                        <a:rPr kumimoji="0" lang="en-US" altLang="he-IL" sz="2000" b="1" i="0" u="none" strike="noStrike" cap="none" normalizeH="0" baseline="0">
                          <a:ln>
                            <a:noFill/>
                          </a:ln>
                          <a:solidFill>
                            <a:schemeClr val="tx1"/>
                          </a:solidFill>
                          <a:effectLst/>
                          <a:latin typeface="Arial" pitchFamily="34" charset="0"/>
                          <a:cs typeface="Arial" pitchFamily="34" charset="0"/>
                        </a:rPr>
                        <a:t>H</a:t>
                      </a:r>
                      <a:r>
                        <a:rPr kumimoji="0" lang="en-US" altLang="he-IL" sz="2000" b="1" i="0" u="none" strike="noStrike" cap="none" normalizeH="0" baseline="-25000">
                          <a:ln>
                            <a:noFill/>
                          </a:ln>
                          <a:solidFill>
                            <a:schemeClr val="tx1"/>
                          </a:solidFill>
                          <a:effectLst/>
                          <a:latin typeface="Arial" pitchFamily="34" charset="0"/>
                          <a:cs typeface="Arial" pitchFamily="34" charset="0"/>
                        </a:rPr>
                        <a:t>10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34</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0</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34">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altLang="he-IL" sz="2000" b="0" i="0" u="none" strike="noStrike" cap="none" normalizeH="0" baseline="0">
                          <a:ln>
                            <a:noFill/>
                          </a:ln>
                          <a:solidFill>
                            <a:schemeClr val="tx1"/>
                          </a:solidFill>
                          <a:effectLst/>
                          <a:latin typeface="Arial" pitchFamily="34" charset="0"/>
                          <a:cs typeface="Arial" pitchFamily="34" charset="0"/>
                        </a:rPr>
                        <a:t>פנטאן</a:t>
                      </a:r>
                      <a:endParaRPr kumimoji="0" lang="en-US" altLang="he-IL" sz="2000" b="0" i="0" u="none" strike="noStrike" cap="none" normalizeH="0" baseline="0">
                        <a:ln>
                          <a:noFill/>
                        </a:ln>
                        <a:solidFill>
                          <a:schemeClr val="tx1"/>
                        </a:solidFill>
                        <a:effectLst/>
                        <a:latin typeface="Arial" pitchFamily="34" charset="0"/>
                        <a:cs typeface="Arial"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altLang="he-IL" sz="2000" b="1" i="0" u="none" strike="noStrike" cap="none" normalizeH="0" baseline="0">
                          <a:ln>
                            <a:noFill/>
                          </a:ln>
                          <a:solidFill>
                            <a:schemeClr val="tx1"/>
                          </a:solidFill>
                          <a:effectLst/>
                          <a:latin typeface="Arial" pitchFamily="34" charset="0"/>
                          <a:cs typeface="Arial" pitchFamily="34" charset="0"/>
                        </a:rPr>
                        <a:t>C</a:t>
                      </a:r>
                      <a:r>
                        <a:rPr kumimoji="0" lang="en-US" altLang="he-IL" sz="2000" b="1" i="0" u="none" strike="noStrike" cap="none" normalizeH="0" baseline="-25000">
                          <a:ln>
                            <a:noFill/>
                          </a:ln>
                          <a:solidFill>
                            <a:schemeClr val="tx1"/>
                          </a:solidFill>
                          <a:effectLst/>
                          <a:latin typeface="Arial" pitchFamily="34" charset="0"/>
                          <a:cs typeface="Arial" pitchFamily="34" charset="0"/>
                        </a:rPr>
                        <a:t>5</a:t>
                      </a:r>
                      <a:r>
                        <a:rPr kumimoji="0" lang="en-US" altLang="he-IL" sz="2000" b="1" i="0" u="none" strike="noStrike" cap="none" normalizeH="0" baseline="0">
                          <a:ln>
                            <a:noFill/>
                          </a:ln>
                          <a:solidFill>
                            <a:schemeClr val="tx1"/>
                          </a:solidFill>
                          <a:effectLst/>
                          <a:latin typeface="Arial" pitchFamily="34" charset="0"/>
                          <a:cs typeface="Arial" pitchFamily="34" charset="0"/>
                        </a:rPr>
                        <a:t>H</a:t>
                      </a:r>
                      <a:r>
                        <a:rPr kumimoji="0" lang="en-US" altLang="he-IL" sz="2000" b="1" i="0" u="none" strike="noStrike" cap="none" normalizeH="0" baseline="-25000">
                          <a:ln>
                            <a:noFill/>
                          </a:ln>
                          <a:solidFill>
                            <a:schemeClr val="tx1"/>
                          </a:solidFill>
                          <a:effectLst/>
                          <a:latin typeface="Arial" pitchFamily="34" charset="0"/>
                          <a:cs typeface="Arial" pitchFamily="34" charset="0"/>
                        </a:rPr>
                        <a:t>12</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42</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dirty="0">
                          <a:ln>
                            <a:noFill/>
                          </a:ln>
                          <a:solidFill>
                            <a:schemeClr val="tx1"/>
                          </a:solidFill>
                          <a:effectLst/>
                          <a:latin typeface="Times New Roman" pitchFamily="18" charset="0"/>
                          <a:ea typeface="Times New Roman" pitchFamily="18" charset="0"/>
                          <a:cs typeface="David" pitchFamily="34" charset="-79"/>
                        </a:rPr>
                        <a:t>36</a:t>
                      </a:r>
                      <a:endParaRPr kumimoji="0" lang="he-IL" altLang="he-IL" sz="2000" b="0" i="0" u="none" strike="noStrike" cap="none" normalizeH="0" baseline="0" dirty="0">
                        <a:ln>
                          <a:noFill/>
                        </a:ln>
                        <a:solidFill>
                          <a:schemeClr val="tx1"/>
                        </a:solidFill>
                        <a:effectLst/>
                        <a:latin typeface="Arial" pitchFamily="34" charset="0"/>
                        <a:ea typeface="Times New Roman" pitchFamily="18" charset="0"/>
                        <a:cs typeface="David" pitchFamily="34" charset="-79"/>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5678" name="Rectangle 77">
            <a:extLst>
              <a:ext uri="{FF2B5EF4-FFF2-40B4-BE49-F238E27FC236}">
                <a16:creationId xmlns:a16="http://schemas.microsoft.com/office/drawing/2014/main" id="{AB2B3B6E-B744-4B0A-AE6F-7F1E8C48AD57}"/>
              </a:ext>
            </a:extLst>
          </p:cNvPr>
          <p:cNvSpPr>
            <a:spLocks noChangeArrowheads="1"/>
          </p:cNvSpPr>
          <p:nvPr/>
        </p:nvSpPr>
        <p:spPr bwMode="auto">
          <a:xfrm>
            <a:off x="1822450" y="3246438"/>
            <a:ext cx="549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800"/>
              <a:t>דוגמא 3 טמפרטורות הרתיחה של  תרכובות פחמן פשוטות</a:t>
            </a:r>
          </a:p>
        </p:txBody>
      </p:sp>
      <p:graphicFrame>
        <p:nvGraphicFramePr>
          <p:cNvPr id="55347" name="Group 51">
            <a:extLst>
              <a:ext uri="{FF2B5EF4-FFF2-40B4-BE49-F238E27FC236}">
                <a16:creationId xmlns:a16="http://schemas.microsoft.com/office/drawing/2014/main" id="{A5911F51-8FCD-437A-BE2E-BF605C928424}"/>
              </a:ext>
            </a:extLst>
          </p:cNvPr>
          <p:cNvGraphicFramePr>
            <a:graphicFrameLocks noGrp="1"/>
          </p:cNvGraphicFramePr>
          <p:nvPr>
            <p:extLst>
              <p:ext uri="{D42A27DB-BD31-4B8C-83A1-F6EECF244321}">
                <p14:modId xmlns:p14="http://schemas.microsoft.com/office/powerpoint/2010/main" val="382043937"/>
              </p:ext>
            </p:extLst>
          </p:nvPr>
        </p:nvGraphicFramePr>
        <p:xfrm>
          <a:off x="1908175" y="765175"/>
          <a:ext cx="4083050" cy="2286000"/>
        </p:xfrm>
        <a:graphic>
          <a:graphicData uri="http://schemas.openxmlformats.org/drawingml/2006/table">
            <a:tbl>
              <a:tblPr rtl="1" firstRow="1"/>
              <a:tblGrid>
                <a:gridCol w="1360487">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gridCol w="1360488">
                  <a:extLst>
                    <a:ext uri="{9D8B030D-6E8A-4147-A177-3AD203B41FA5}">
                      <a16:colId xmlns:a16="http://schemas.microsoft.com/office/drawing/2014/main" val="20002"/>
                    </a:ext>
                  </a:extLst>
                </a:gridCol>
              </a:tblGrid>
              <a:tr h="180975">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חומר</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מס' אלקטרונים</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נק' רתיחה (צלז')</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063">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altLang="he-IL" sz="2000" b="1" i="0" u="none" strike="noStrike" cap="none" normalizeH="0" baseline="0">
                          <a:ln>
                            <a:noFill/>
                          </a:ln>
                          <a:solidFill>
                            <a:schemeClr val="tx1"/>
                          </a:solidFill>
                          <a:effectLst/>
                          <a:latin typeface="Arial" pitchFamily="34" charset="0"/>
                          <a:cs typeface="Arial" pitchFamily="34" charset="0"/>
                        </a:rPr>
                        <a:t>F</a:t>
                      </a:r>
                      <a:r>
                        <a:rPr kumimoji="0" lang="en-US" altLang="he-IL" sz="2000" b="1" i="0" u="none" strike="noStrike" cap="none" normalizeH="0" baseline="-25000">
                          <a:ln>
                            <a:noFill/>
                          </a:ln>
                          <a:solidFill>
                            <a:schemeClr val="tx1"/>
                          </a:solidFill>
                          <a:effectLst/>
                          <a:latin typeface="Arial" pitchFamily="34" charset="0"/>
                          <a:cs typeface="Arial"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18=2*9</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220-</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5588">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altLang="he-IL" sz="2000" b="1" i="0" u="none" strike="noStrike" cap="none" normalizeH="0" baseline="0">
                          <a:ln>
                            <a:noFill/>
                          </a:ln>
                          <a:solidFill>
                            <a:schemeClr val="tx1"/>
                          </a:solidFill>
                          <a:effectLst/>
                          <a:latin typeface="Arial" pitchFamily="34" charset="0"/>
                          <a:cs typeface="Arial" pitchFamily="34" charset="0"/>
                        </a:rPr>
                        <a:t>Cl</a:t>
                      </a:r>
                      <a:r>
                        <a:rPr kumimoji="0" lang="en-US" altLang="he-IL" sz="2000" b="1" i="0" u="none" strike="noStrike" cap="none" normalizeH="0" baseline="-25000">
                          <a:ln>
                            <a:noFill/>
                          </a:ln>
                          <a:solidFill>
                            <a:schemeClr val="tx1"/>
                          </a:solidFill>
                          <a:effectLst/>
                          <a:latin typeface="Arial" pitchFamily="34" charset="0"/>
                          <a:cs typeface="Arial"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34=2*17</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101.5-</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5588">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altLang="he-IL" sz="2000" b="1" i="0" u="none" strike="noStrike" cap="none" normalizeH="0" baseline="0">
                          <a:ln>
                            <a:noFill/>
                          </a:ln>
                          <a:solidFill>
                            <a:schemeClr val="tx1"/>
                          </a:solidFill>
                          <a:effectLst/>
                          <a:latin typeface="Arial" pitchFamily="34" charset="0"/>
                          <a:cs typeface="Arial" pitchFamily="34" charset="0"/>
                        </a:rPr>
                        <a:t>Br</a:t>
                      </a:r>
                      <a:r>
                        <a:rPr kumimoji="0" lang="en-US" altLang="he-IL" sz="2000" b="1" i="0" u="none" strike="noStrike" cap="none" normalizeH="0" baseline="-25000">
                          <a:ln>
                            <a:noFill/>
                          </a:ln>
                          <a:solidFill>
                            <a:schemeClr val="tx1"/>
                          </a:solidFill>
                          <a:effectLst/>
                          <a:latin typeface="Arial" pitchFamily="34" charset="0"/>
                          <a:cs typeface="Arial"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70=2*35</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58</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5588">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altLang="he-IL" sz="2000" b="1" i="0" u="none" strike="noStrike" cap="none" normalizeH="0" baseline="0">
                          <a:ln>
                            <a:noFill/>
                          </a:ln>
                          <a:solidFill>
                            <a:schemeClr val="tx1"/>
                          </a:solidFill>
                          <a:effectLst/>
                          <a:latin typeface="Arial" pitchFamily="34" charset="0"/>
                          <a:cs typeface="Arial" pitchFamily="34" charset="0"/>
                        </a:rPr>
                        <a:t>I</a:t>
                      </a:r>
                      <a:r>
                        <a:rPr kumimoji="0" lang="en-US" altLang="he-IL" sz="2000" b="1" i="0" u="none" strike="noStrike" cap="none" normalizeH="0" baseline="-25000">
                          <a:ln>
                            <a:noFill/>
                          </a:ln>
                          <a:solidFill>
                            <a:schemeClr val="tx1"/>
                          </a:solidFill>
                          <a:effectLst/>
                          <a:latin typeface="Arial" pitchFamily="34" charset="0"/>
                          <a:cs typeface="Arial"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a:ln>
                            <a:noFill/>
                          </a:ln>
                          <a:solidFill>
                            <a:schemeClr val="tx1"/>
                          </a:solidFill>
                          <a:effectLst/>
                          <a:latin typeface="Times New Roman" pitchFamily="18" charset="0"/>
                          <a:ea typeface="Times New Roman" pitchFamily="18" charset="0"/>
                          <a:cs typeface="David" pitchFamily="34" charset="-79"/>
                        </a:rPr>
                        <a:t>106=2*53</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0" i="0" u="none" strike="noStrike" cap="none" normalizeH="0" baseline="0" dirty="0">
                          <a:ln>
                            <a:noFill/>
                          </a:ln>
                          <a:solidFill>
                            <a:schemeClr val="tx1"/>
                          </a:solidFill>
                          <a:effectLst/>
                          <a:latin typeface="Times New Roman" pitchFamily="18" charset="0"/>
                          <a:ea typeface="Times New Roman" pitchFamily="18" charset="0"/>
                          <a:cs typeface="David" pitchFamily="34" charset="-79"/>
                        </a:rPr>
                        <a:t>184.5</a:t>
                      </a:r>
                      <a:endParaRPr kumimoji="0" lang="he-IL" altLang="he-IL" sz="2000" b="0" i="0" u="none" strike="noStrike" cap="none" normalizeH="0" baseline="0" dirty="0">
                        <a:ln>
                          <a:noFill/>
                        </a:ln>
                        <a:solidFill>
                          <a:schemeClr val="tx1"/>
                        </a:solidFill>
                        <a:effectLst/>
                        <a:latin typeface="Arial" pitchFamily="34" charset="0"/>
                        <a:ea typeface="Times New Roman" pitchFamily="18" charset="0"/>
                        <a:cs typeface="David" pitchFamily="34" charset="-79"/>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של כותרת תחתונה 4">
            <a:extLst>
              <a:ext uri="{FF2B5EF4-FFF2-40B4-BE49-F238E27FC236}">
                <a16:creationId xmlns:a16="http://schemas.microsoft.com/office/drawing/2014/main" id="{5383EFD4-E004-4714-B23E-8E2E3FF6A8B4}"/>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26627" name="Rectangle 2">
            <a:extLst>
              <a:ext uri="{FF2B5EF4-FFF2-40B4-BE49-F238E27FC236}">
                <a16:creationId xmlns:a16="http://schemas.microsoft.com/office/drawing/2014/main" id="{5BF083AF-A3A1-418F-A33D-22528D48B23D}"/>
              </a:ext>
            </a:extLst>
          </p:cNvPr>
          <p:cNvSpPr>
            <a:spLocks noGrp="1" noChangeArrowheads="1"/>
          </p:cNvSpPr>
          <p:nvPr>
            <p:ph type="title"/>
          </p:nvPr>
        </p:nvSpPr>
        <p:spPr>
          <a:xfrm>
            <a:off x="0" y="260350"/>
            <a:ext cx="8697913" cy="1143000"/>
          </a:xfrm>
        </p:spPr>
        <p:txBody>
          <a:bodyPr/>
          <a:lstStyle/>
          <a:p>
            <a:pPr eaLnBrk="1" hangingPunct="1"/>
            <a:r>
              <a:rPr lang="he-IL" altLang="he-IL" sz="3600">
                <a:solidFill>
                  <a:srgbClr val="0000FF"/>
                </a:solidFill>
              </a:rPr>
              <a:t>מה משפיע על חוזקם של אינטראטקציות ו.ד.ו ?</a:t>
            </a:r>
            <a:endParaRPr lang="en-US" altLang="he-IL" sz="3600">
              <a:solidFill>
                <a:srgbClr val="0000FF"/>
              </a:solidFill>
            </a:endParaRPr>
          </a:p>
        </p:txBody>
      </p:sp>
      <p:sp>
        <p:nvSpPr>
          <p:cNvPr id="26628" name="Rectangle 3">
            <a:extLst>
              <a:ext uri="{FF2B5EF4-FFF2-40B4-BE49-F238E27FC236}">
                <a16:creationId xmlns:a16="http://schemas.microsoft.com/office/drawing/2014/main" id="{93BF7793-7EBE-49B5-B8A2-E5313A93E10C}"/>
              </a:ext>
            </a:extLst>
          </p:cNvPr>
          <p:cNvSpPr>
            <a:spLocks noGrp="1" noChangeArrowheads="1"/>
          </p:cNvSpPr>
          <p:nvPr>
            <p:ph type="body" idx="1"/>
          </p:nvPr>
        </p:nvSpPr>
        <p:spPr/>
        <p:txBody>
          <a:bodyPr/>
          <a:lstStyle/>
          <a:p>
            <a:pPr eaLnBrk="1" hangingPunct="1">
              <a:lnSpc>
                <a:spcPct val="90000"/>
              </a:lnSpc>
              <a:buFontTx/>
              <a:buNone/>
            </a:pPr>
            <a:r>
              <a:rPr lang="he-IL" altLang="he-IL" sz="2400" b="1">
                <a:solidFill>
                  <a:srgbClr val="CC0066"/>
                </a:solidFill>
              </a:rPr>
              <a:t>גודל הענן האלקטרוני ואינטראקציות ואן דר ואלס</a:t>
            </a:r>
          </a:p>
          <a:p>
            <a:pPr eaLnBrk="1" hangingPunct="1">
              <a:lnSpc>
                <a:spcPct val="90000"/>
              </a:lnSpc>
              <a:buFontTx/>
              <a:buNone/>
            </a:pPr>
            <a:r>
              <a:rPr lang="he-IL" altLang="he-IL" sz="2400"/>
              <a:t>ככל שענן האלקטרונים גדול יותר, _________ הסיכוי לדו-קוטב רגעי </a:t>
            </a:r>
          </a:p>
          <a:p>
            <a:pPr eaLnBrk="1" hangingPunct="1">
              <a:lnSpc>
                <a:spcPct val="90000"/>
              </a:lnSpc>
              <a:buFontTx/>
              <a:buNone/>
            </a:pPr>
            <a:r>
              <a:rPr lang="he-IL" altLang="he-IL" sz="2400"/>
              <a:t>על המולקולה. מושרית קוטביות דומה על מולקולות שכנות, ובין </a:t>
            </a:r>
          </a:p>
          <a:p>
            <a:pPr eaLnBrk="1" hangingPunct="1">
              <a:lnSpc>
                <a:spcPct val="90000"/>
              </a:lnSpc>
              <a:buFontTx/>
              <a:buNone/>
            </a:pPr>
            <a:r>
              <a:rPr lang="he-IL" altLang="he-IL" sz="2400"/>
              <a:t>הקטבים הרגעיים המנוגדים יש משיכות חשמליות __________ יותר </a:t>
            </a:r>
          </a:p>
          <a:p>
            <a:pPr eaLnBrk="1" hangingPunct="1">
              <a:lnSpc>
                <a:spcPct val="90000"/>
              </a:lnSpc>
              <a:buFontTx/>
              <a:buNone/>
            </a:pPr>
            <a:r>
              <a:rPr lang="he-IL" altLang="he-IL" sz="2400"/>
              <a:t>המלכדות את המולקולות לצבר (אינטראקציות ו.ד.ו גדלות).   </a:t>
            </a:r>
          </a:p>
          <a:p>
            <a:pPr eaLnBrk="1" hangingPunct="1">
              <a:lnSpc>
                <a:spcPct val="90000"/>
              </a:lnSpc>
              <a:buFontTx/>
              <a:buNone/>
            </a:pPr>
            <a:r>
              <a:rPr lang="he-IL" altLang="he-IL" sz="2400"/>
              <a:t>כתוצאה מכך נדרש להשקיע אנרגיה _________ יותר בשבירת </a:t>
            </a:r>
          </a:p>
          <a:p>
            <a:pPr eaLnBrk="1" hangingPunct="1">
              <a:lnSpc>
                <a:spcPct val="90000"/>
              </a:lnSpc>
              <a:buFontTx/>
              <a:buNone/>
            </a:pPr>
            <a:r>
              <a:rPr lang="he-IL" altLang="he-IL" sz="2400"/>
              <a:t>הקשרים שבין המולקולות, דבר שמתבטא בנק' רתיחה (והיתוך) </a:t>
            </a:r>
          </a:p>
          <a:p>
            <a:pPr eaLnBrk="1" hangingPunct="1">
              <a:lnSpc>
                <a:spcPct val="90000"/>
              </a:lnSpc>
              <a:buFontTx/>
              <a:buNone/>
            </a:pPr>
            <a:r>
              <a:rPr lang="he-IL" altLang="he-IL" sz="2400"/>
              <a:t>_________ יותר. </a:t>
            </a:r>
            <a:endParaRPr lang="en-US" altLang="he-IL"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מציין מיקום של כותרת תחתונה 4">
            <a:extLst>
              <a:ext uri="{FF2B5EF4-FFF2-40B4-BE49-F238E27FC236}">
                <a16:creationId xmlns:a16="http://schemas.microsoft.com/office/drawing/2014/main" id="{17A4C16B-5552-4C15-872F-F710DF22A8A6}"/>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27651" name="Rectangle 2">
            <a:extLst>
              <a:ext uri="{FF2B5EF4-FFF2-40B4-BE49-F238E27FC236}">
                <a16:creationId xmlns:a16="http://schemas.microsoft.com/office/drawing/2014/main" id="{3F9E0A8F-1FBB-499E-8848-4A96ADB64947}"/>
              </a:ext>
            </a:extLst>
          </p:cNvPr>
          <p:cNvSpPr>
            <a:spLocks noGrp="1" noChangeArrowheads="1"/>
          </p:cNvSpPr>
          <p:nvPr>
            <p:ph type="title"/>
          </p:nvPr>
        </p:nvSpPr>
        <p:spPr>
          <a:xfrm>
            <a:off x="0" y="274638"/>
            <a:ext cx="8893175" cy="1143000"/>
          </a:xfrm>
        </p:spPr>
        <p:txBody>
          <a:bodyPr/>
          <a:lstStyle/>
          <a:p>
            <a:pPr eaLnBrk="1" hangingPunct="1"/>
            <a:r>
              <a:rPr lang="he-IL" altLang="he-IL" sz="2800">
                <a:solidFill>
                  <a:srgbClr val="CC0066"/>
                </a:solidFill>
              </a:rPr>
              <a:t>כיצד תסבירו את ההבדלים בנק' הרתיחה של החומרים הבאים ?</a:t>
            </a:r>
            <a:endParaRPr lang="en-US" altLang="he-IL" sz="2800">
              <a:solidFill>
                <a:srgbClr val="CC0066"/>
              </a:solidFill>
            </a:endParaRPr>
          </a:p>
        </p:txBody>
      </p:sp>
      <p:graphicFrame>
        <p:nvGraphicFramePr>
          <p:cNvPr id="57347" name="Group 3">
            <a:extLst>
              <a:ext uri="{FF2B5EF4-FFF2-40B4-BE49-F238E27FC236}">
                <a16:creationId xmlns:a16="http://schemas.microsoft.com/office/drawing/2014/main" id="{29B9F1E3-1040-4025-A343-823F2B41ABC5}"/>
              </a:ext>
            </a:extLst>
          </p:cNvPr>
          <p:cNvGraphicFramePr>
            <a:graphicFrameLocks noGrp="1"/>
          </p:cNvGraphicFramePr>
          <p:nvPr>
            <p:extLst>
              <p:ext uri="{D42A27DB-BD31-4B8C-83A1-F6EECF244321}">
                <p14:modId xmlns:p14="http://schemas.microsoft.com/office/powerpoint/2010/main" val="2527672629"/>
              </p:ext>
            </p:extLst>
          </p:nvPr>
        </p:nvGraphicFramePr>
        <p:xfrm>
          <a:off x="2051050" y="1268413"/>
          <a:ext cx="5886450" cy="2133600"/>
        </p:xfrm>
        <a:graphic>
          <a:graphicData uri="http://schemas.openxmlformats.org/drawingml/2006/table">
            <a:tbl>
              <a:tblPr rtl="1" firstRow="1"/>
              <a:tblGrid>
                <a:gridCol w="196215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62150">
                  <a:extLst>
                    <a:ext uri="{9D8B030D-6E8A-4147-A177-3AD203B41FA5}">
                      <a16:colId xmlns:a16="http://schemas.microsoft.com/office/drawing/2014/main" val="20002"/>
                    </a:ext>
                  </a:extLst>
                </a:gridCol>
              </a:tblGrid>
              <a:tr h="936904">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חומר</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מס' אלקטרונים</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נק' רתיחה (צלז')</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249">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 ברום </a:t>
                      </a:r>
                      <a:r>
                        <a:rPr kumimoji="0" lang="en-US" altLang="he-IL" sz="2000" b="1" i="0" u="none" strike="noStrike" cap="none" normalizeH="0" baseline="0">
                          <a:ln>
                            <a:noFill/>
                          </a:ln>
                          <a:solidFill>
                            <a:schemeClr val="tx1"/>
                          </a:solidFill>
                          <a:effectLst/>
                          <a:latin typeface="Arial" pitchFamily="34" charset="0"/>
                          <a:ea typeface="Times New Roman" pitchFamily="18" charset="0"/>
                          <a:cs typeface="David" pitchFamily="34" charset="-79"/>
                        </a:rPr>
                        <a:t>Br2</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70</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58</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447">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 יוד כלורי  </a:t>
                      </a:r>
                      <a:r>
                        <a:rPr kumimoji="0" lang="en-US"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ICl</a:t>
                      </a:r>
                      <a:endParaRPr kumimoji="0" lang="he-IL" altLang="he-IL" sz="2000" b="0" i="0" u="none" strike="noStrike" cap="none" normalizeH="0" baseline="0">
                        <a:ln>
                          <a:noFill/>
                        </a:ln>
                        <a:solidFill>
                          <a:schemeClr val="tx1"/>
                        </a:solidFill>
                        <a:effectLst/>
                        <a:latin typeface="Arial" pitchFamily="34" charset="0"/>
                        <a:cs typeface="Arial" pitchFamily="34"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70</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dirty="0">
                          <a:ln>
                            <a:noFill/>
                          </a:ln>
                          <a:solidFill>
                            <a:schemeClr val="tx1"/>
                          </a:solidFill>
                          <a:effectLst/>
                          <a:latin typeface="Times New Roman" pitchFamily="18" charset="0"/>
                          <a:ea typeface="Times New Roman" pitchFamily="18" charset="0"/>
                          <a:cs typeface="David" pitchFamily="34" charset="-79"/>
                        </a:rPr>
                        <a:t>98.8</a:t>
                      </a:r>
                      <a:endParaRPr kumimoji="0" lang="he-IL" altLang="he-IL" sz="2000" b="0" i="0" u="none" strike="noStrike" cap="none" normalizeH="0" baseline="0" dirty="0">
                        <a:ln>
                          <a:noFill/>
                        </a:ln>
                        <a:solidFill>
                          <a:schemeClr val="tx1"/>
                        </a:solidFill>
                        <a:effectLst/>
                        <a:latin typeface="Arial" pitchFamily="34" charset="0"/>
                        <a:ea typeface="Times New Roman" pitchFamily="18" charset="0"/>
                        <a:cs typeface="David" pitchFamily="34" charset="-79"/>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7368" name="Group 24">
            <a:extLst>
              <a:ext uri="{FF2B5EF4-FFF2-40B4-BE49-F238E27FC236}">
                <a16:creationId xmlns:a16="http://schemas.microsoft.com/office/drawing/2014/main" id="{6FC3B996-C75F-4757-B695-37F17C6F1187}"/>
              </a:ext>
            </a:extLst>
          </p:cNvPr>
          <p:cNvGraphicFramePr>
            <a:graphicFrameLocks noGrp="1"/>
          </p:cNvGraphicFramePr>
          <p:nvPr>
            <p:extLst>
              <p:ext uri="{D42A27DB-BD31-4B8C-83A1-F6EECF244321}">
                <p14:modId xmlns:p14="http://schemas.microsoft.com/office/powerpoint/2010/main" val="1621907783"/>
              </p:ext>
            </p:extLst>
          </p:nvPr>
        </p:nvGraphicFramePr>
        <p:xfrm>
          <a:off x="1908175" y="4437063"/>
          <a:ext cx="6767513" cy="2194368"/>
        </p:xfrm>
        <a:graphic>
          <a:graphicData uri="http://schemas.openxmlformats.org/drawingml/2006/table">
            <a:tbl>
              <a:tblPr rtl="1" firstRow="1"/>
              <a:tblGrid>
                <a:gridCol w="2255838">
                  <a:extLst>
                    <a:ext uri="{9D8B030D-6E8A-4147-A177-3AD203B41FA5}">
                      <a16:colId xmlns:a16="http://schemas.microsoft.com/office/drawing/2014/main" val="20000"/>
                    </a:ext>
                  </a:extLst>
                </a:gridCol>
                <a:gridCol w="2255837">
                  <a:extLst>
                    <a:ext uri="{9D8B030D-6E8A-4147-A177-3AD203B41FA5}">
                      <a16:colId xmlns:a16="http://schemas.microsoft.com/office/drawing/2014/main" val="20001"/>
                    </a:ext>
                  </a:extLst>
                </a:gridCol>
                <a:gridCol w="2255838">
                  <a:extLst>
                    <a:ext uri="{9D8B030D-6E8A-4147-A177-3AD203B41FA5}">
                      <a16:colId xmlns:a16="http://schemas.microsoft.com/office/drawing/2014/main" val="20002"/>
                    </a:ext>
                  </a:extLst>
                </a:gridCol>
              </a:tblGrid>
              <a:tr h="396118">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חומר</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מס' אלקטרונים</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נק' רתיחה (צלז')</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0844">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 אתאן </a:t>
                      </a:r>
                      <a:r>
                        <a:rPr kumimoji="0" lang="en-US" altLang="he-IL" sz="2000" b="1" i="0" u="none" strike="noStrike" cap="none" normalizeH="0" baseline="0">
                          <a:ln>
                            <a:noFill/>
                          </a:ln>
                          <a:solidFill>
                            <a:schemeClr val="tx1"/>
                          </a:solidFill>
                          <a:effectLst/>
                          <a:latin typeface="Arial" pitchFamily="34" charset="0"/>
                          <a:ea typeface="Times New Roman" pitchFamily="18" charset="0"/>
                          <a:cs typeface="David" pitchFamily="34" charset="-79"/>
                        </a:rPr>
                        <a:t>C</a:t>
                      </a:r>
                      <a:r>
                        <a:rPr kumimoji="0" lang="en-US" altLang="he-IL" sz="2000" b="1" i="0" u="none" strike="noStrike" cap="none" normalizeH="0" baseline="-25000">
                          <a:ln>
                            <a:noFill/>
                          </a:ln>
                          <a:solidFill>
                            <a:schemeClr val="tx1"/>
                          </a:solidFill>
                          <a:effectLst/>
                          <a:latin typeface="Arial" pitchFamily="34" charset="0"/>
                          <a:ea typeface="Times New Roman" pitchFamily="18" charset="0"/>
                          <a:cs typeface="David" pitchFamily="34" charset="-79"/>
                        </a:rPr>
                        <a:t>2</a:t>
                      </a:r>
                      <a:r>
                        <a:rPr kumimoji="0" lang="en-US" altLang="he-IL" sz="2000" b="1" i="0" u="none" strike="noStrike" cap="none" normalizeH="0" baseline="0">
                          <a:ln>
                            <a:noFill/>
                          </a:ln>
                          <a:solidFill>
                            <a:schemeClr val="tx1"/>
                          </a:solidFill>
                          <a:effectLst/>
                          <a:latin typeface="Arial" pitchFamily="34" charset="0"/>
                          <a:ea typeface="Times New Roman" pitchFamily="18" charset="0"/>
                          <a:cs typeface="David" pitchFamily="34" charset="-79"/>
                        </a:rPr>
                        <a:t>H</a:t>
                      </a:r>
                      <a:r>
                        <a:rPr kumimoji="0" lang="en-US" altLang="he-IL" sz="2000" b="1" i="0" u="none" strike="noStrike" cap="none" normalizeH="0" baseline="-25000">
                          <a:ln>
                            <a:noFill/>
                          </a:ln>
                          <a:solidFill>
                            <a:schemeClr val="tx1"/>
                          </a:solidFill>
                          <a:effectLst/>
                          <a:latin typeface="Arial" pitchFamily="34" charset="0"/>
                          <a:ea typeface="Times New Roman" pitchFamily="18" charset="0"/>
                          <a:cs typeface="David" pitchFamily="34" charset="-79"/>
                        </a:rPr>
                        <a:t>6</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18  </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185</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0844">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 מתאנאל</a:t>
                      </a:r>
                      <a:r>
                        <a:rPr kumimoji="0" lang="en-US" altLang="he-IL" sz="2000" b="1" i="0" u="none" strike="noStrike" cap="none" normalizeH="0" baseline="0">
                          <a:ln>
                            <a:noFill/>
                          </a:ln>
                          <a:solidFill>
                            <a:schemeClr val="tx1"/>
                          </a:solidFill>
                          <a:effectLst/>
                          <a:latin typeface="Arial" pitchFamily="34" charset="0"/>
                          <a:ea typeface="Times New Roman" pitchFamily="18" charset="0"/>
                          <a:cs typeface="David" pitchFamily="34" charset="-79"/>
                        </a:rPr>
                        <a:t>CH</a:t>
                      </a:r>
                      <a:r>
                        <a:rPr kumimoji="0" lang="en-US" altLang="he-IL" sz="2000" b="1" i="0" u="none" strike="noStrike" cap="none" normalizeH="0" baseline="-25000">
                          <a:ln>
                            <a:noFill/>
                          </a:ln>
                          <a:solidFill>
                            <a:schemeClr val="tx1"/>
                          </a:solidFill>
                          <a:effectLst/>
                          <a:latin typeface="Arial" pitchFamily="34" charset="0"/>
                          <a:ea typeface="Times New Roman" pitchFamily="18" charset="0"/>
                          <a:cs typeface="David" pitchFamily="34" charset="-79"/>
                        </a:rPr>
                        <a:t>2</a:t>
                      </a:r>
                      <a:r>
                        <a:rPr kumimoji="0" lang="en-US" altLang="he-IL" sz="2000" b="1" i="0" u="none" strike="noStrike" cap="none" normalizeH="0" baseline="0">
                          <a:ln>
                            <a:noFill/>
                          </a:ln>
                          <a:solidFill>
                            <a:schemeClr val="tx1"/>
                          </a:solidFill>
                          <a:effectLst/>
                          <a:latin typeface="Arial" pitchFamily="34" charset="0"/>
                          <a:ea typeface="Times New Roman" pitchFamily="18" charset="0"/>
                          <a:cs typeface="David" pitchFamily="34" charset="-79"/>
                        </a:rPr>
                        <a:t>O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16</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254</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18">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  חומ' ציאנית </a:t>
                      </a:r>
                      <a:r>
                        <a:rPr kumimoji="0" lang="en-US"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HCN</a:t>
                      </a:r>
                      <a:endParaRPr kumimoji="0" lang="he-IL" altLang="he-IL" sz="2000" b="0" i="0" u="none" strike="noStrike" cap="none" normalizeH="0" baseline="0">
                        <a:ln>
                          <a:noFill/>
                        </a:ln>
                        <a:solidFill>
                          <a:schemeClr val="tx1"/>
                        </a:solidFill>
                        <a:effectLst/>
                        <a:latin typeface="Arial" pitchFamily="34" charset="0"/>
                        <a:cs typeface="Arial" pitchFamily="34"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 14</a:t>
                      </a:r>
                      <a:endParaRPr kumimoji="0" lang="he-IL" altLang="he-IL" sz="20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dirty="0">
                          <a:ln>
                            <a:noFill/>
                          </a:ln>
                          <a:solidFill>
                            <a:schemeClr val="tx1"/>
                          </a:solidFill>
                          <a:effectLst/>
                          <a:latin typeface="Times New Roman" pitchFamily="18" charset="0"/>
                          <a:ea typeface="Times New Roman" pitchFamily="18" charset="0"/>
                          <a:cs typeface="David" pitchFamily="34" charset="-79"/>
                        </a:rPr>
                        <a:t>260</a:t>
                      </a:r>
                      <a:endParaRPr kumimoji="0" lang="he-IL" altLang="he-IL" sz="2000" b="0" i="0" u="none" strike="noStrike" cap="none" normalizeH="0" baseline="0" dirty="0">
                        <a:ln>
                          <a:noFill/>
                        </a:ln>
                        <a:solidFill>
                          <a:schemeClr val="tx1"/>
                        </a:solidFill>
                        <a:effectLst/>
                        <a:latin typeface="Arial" pitchFamily="34" charset="0"/>
                        <a:ea typeface="Times New Roman" pitchFamily="18" charset="0"/>
                        <a:cs typeface="David" pitchFamily="34" charset="-79"/>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B32AA149-0300-4C4A-B831-8DC6A5C903D9}"/>
              </a:ext>
            </a:extLst>
          </p:cNvPr>
          <p:cNvSpPr>
            <a:spLocks noGrp="1" noChangeArrowheads="1"/>
          </p:cNvSpPr>
          <p:nvPr>
            <p:ph type="title"/>
          </p:nvPr>
        </p:nvSpPr>
        <p:spPr/>
        <p:txBody>
          <a:bodyPr/>
          <a:lstStyle/>
          <a:p>
            <a:pPr eaLnBrk="1" hangingPunct="1"/>
            <a:r>
              <a:rPr lang="he-IL" altLang="he-IL">
                <a:solidFill>
                  <a:srgbClr val="0000FF"/>
                </a:solidFill>
              </a:rPr>
              <a:t>המשך...</a:t>
            </a:r>
            <a:endParaRPr lang="en-US" altLang="he-IL">
              <a:solidFill>
                <a:srgbClr val="0000FF"/>
              </a:solidFill>
            </a:endParaRPr>
          </a:p>
        </p:txBody>
      </p:sp>
      <p:sp>
        <p:nvSpPr>
          <p:cNvPr id="28674" name="מציין מיקום של כותרת תחתונה 4">
            <a:extLst>
              <a:ext uri="{FF2B5EF4-FFF2-40B4-BE49-F238E27FC236}">
                <a16:creationId xmlns:a16="http://schemas.microsoft.com/office/drawing/2014/main" id="{C3B5AF20-7335-4D32-8484-C2CDE096664E}"/>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28676" name="Rectangle 3">
            <a:extLst>
              <a:ext uri="{FF2B5EF4-FFF2-40B4-BE49-F238E27FC236}">
                <a16:creationId xmlns:a16="http://schemas.microsoft.com/office/drawing/2014/main" id="{9DC57810-B9B9-4199-9692-A95AF98A9B68}"/>
              </a:ext>
            </a:extLst>
          </p:cNvPr>
          <p:cNvSpPr>
            <a:spLocks noGrp="1" noChangeArrowheads="1"/>
          </p:cNvSpPr>
          <p:nvPr>
            <p:ph type="body" idx="1"/>
          </p:nvPr>
        </p:nvSpPr>
        <p:spPr>
          <a:xfrm>
            <a:off x="179388" y="1628775"/>
            <a:ext cx="8686800" cy="4525963"/>
          </a:xfrm>
        </p:spPr>
        <p:txBody>
          <a:bodyPr/>
          <a:lstStyle/>
          <a:p>
            <a:pPr eaLnBrk="1" hangingPunct="1">
              <a:buFontTx/>
              <a:buNone/>
            </a:pPr>
            <a:r>
              <a:rPr lang="he-IL" altLang="he-IL" sz="2400">
                <a:solidFill>
                  <a:srgbClr val="CC0066"/>
                </a:solidFill>
              </a:rPr>
              <a:t>קוטביות המולקולות וכוחות ואן דר ואלס</a:t>
            </a:r>
          </a:p>
          <a:p>
            <a:pPr eaLnBrk="1" hangingPunct="1">
              <a:buFontTx/>
              <a:buNone/>
            </a:pPr>
            <a:r>
              <a:rPr lang="he-IL" altLang="he-IL" sz="2400"/>
              <a:t>חומרים בעלי מולקולות קוטביות, מתקיימים בהם בנוסף לאינטראקציות </a:t>
            </a:r>
          </a:p>
          <a:p>
            <a:pPr eaLnBrk="1" hangingPunct="1">
              <a:buFontTx/>
              <a:buNone/>
            </a:pPr>
            <a:r>
              <a:rPr lang="he-IL" altLang="he-IL" sz="2400"/>
              <a:t>בין דו-קטבים רגעיים, גם אינטראקציות בין דו קטבים קבועים על </a:t>
            </a:r>
          </a:p>
          <a:p>
            <a:pPr eaLnBrk="1" hangingPunct="1">
              <a:buFontTx/>
              <a:buNone/>
            </a:pPr>
            <a:r>
              <a:rPr lang="he-IL" altLang="he-IL" sz="2400"/>
              <a:t>המולקולות. אינטראקציות אלו מגדילות את כוחות המשיכה בין המולקולות </a:t>
            </a:r>
          </a:p>
          <a:p>
            <a:pPr eaLnBrk="1" hangingPunct="1">
              <a:buFontTx/>
              <a:buNone/>
            </a:pPr>
            <a:r>
              <a:rPr lang="he-IL" altLang="he-IL" sz="2400"/>
              <a:t>ולכן אינטראקציות ו.ד.ו גדלות דבר שמתבטא בנק' רתיחה (והיתוך) </a:t>
            </a:r>
          </a:p>
          <a:p>
            <a:pPr eaLnBrk="1" hangingPunct="1">
              <a:buFontTx/>
              <a:buNone/>
            </a:pPr>
            <a:r>
              <a:rPr lang="he-IL" altLang="he-IL" sz="2400"/>
              <a:t>גבוהות יותר מחומרים שאינם קוטביים.</a:t>
            </a:r>
            <a:endParaRPr lang="en-US" altLang="he-IL"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7" name="Rectangle 30">
            <a:extLst>
              <a:ext uri="{FF2B5EF4-FFF2-40B4-BE49-F238E27FC236}">
                <a16:creationId xmlns:a16="http://schemas.microsoft.com/office/drawing/2014/main" id="{855A03BC-A887-414C-AA14-044310CB4B80}"/>
              </a:ext>
            </a:extLst>
          </p:cNvPr>
          <p:cNvSpPr>
            <a:spLocks noGrp="1" noChangeArrowheads="1"/>
          </p:cNvSpPr>
          <p:nvPr>
            <p:ph type="title" idx="4294967295"/>
          </p:nvPr>
        </p:nvSpPr>
        <p:spPr bwMode="auto">
          <a:xfrm>
            <a:off x="0" y="947738"/>
            <a:ext cx="8637588" cy="8223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he-IL" sz="2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David" panose="020E0502060401010101" pitchFamily="34" charset="-79"/>
              </a:rPr>
              <a:t>איזומרים הם מולקולות בעלות </a:t>
            </a:r>
            <a:r>
              <a:rPr kumimoji="0" lang="he-IL" altLang="he-IL" sz="24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David" panose="020E0502060401010101" pitchFamily="34" charset="-79"/>
              </a:rPr>
              <a:t>נוסחא</a:t>
            </a:r>
            <a:r>
              <a:rPr kumimoji="0" lang="he-IL" altLang="he-IL" sz="2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David" panose="020E0502060401010101" pitchFamily="34" charset="-79"/>
              </a:rPr>
              <a:t> מולקולרית זהה אך נוסחת מבנה שונה.</a:t>
            </a:r>
            <a:endParaRPr kumimoji="0" lang="en-US" altLang="he-IL" sz="2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altLang="he-IL" sz="2400" b="0" i="0" u="none" strike="noStrike" kern="120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rPr>
              <a:t>נבחן נק' רתיחה של 3 איזומרים של </a:t>
            </a:r>
            <a:r>
              <a:rPr kumimoji="0" lang="he-IL" altLang="he-IL" sz="2400" b="0" i="0" u="none" strike="noStrike" kern="1200" cap="none" spc="0" normalizeH="0" baseline="0" noProof="0" dirty="0" err="1">
                <a:ln>
                  <a:noFill/>
                </a:ln>
                <a:solidFill>
                  <a:srgbClr val="CC0066"/>
                </a:solidFill>
                <a:effectLst/>
                <a:uLnTx/>
                <a:uFillTx/>
                <a:latin typeface="Arial" panose="020B0604020202020204" pitchFamily="34" charset="0"/>
                <a:ea typeface="+mn-ea"/>
                <a:cs typeface="Arial" panose="020B0604020202020204" pitchFamily="34" charset="0"/>
              </a:rPr>
              <a:t>פנטאן</a:t>
            </a:r>
            <a:endParaRPr kumimoji="0" lang="he-IL" altLang="he-IL" sz="2400" b="0" i="0" u="none" strike="noStrike" kern="120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endParaRPr>
          </a:p>
        </p:txBody>
      </p:sp>
      <p:sp>
        <p:nvSpPr>
          <p:cNvPr id="29698" name="מציין מיקום של כותרת תחתונה 4">
            <a:extLst>
              <a:ext uri="{FF2B5EF4-FFF2-40B4-BE49-F238E27FC236}">
                <a16:creationId xmlns:a16="http://schemas.microsoft.com/office/drawing/2014/main" id="{7A53419E-7DEB-4A18-81B3-C0C16D7E8ADA}"/>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graphicFrame>
        <p:nvGraphicFramePr>
          <p:cNvPr id="59400" name="Group 8">
            <a:extLst>
              <a:ext uri="{FF2B5EF4-FFF2-40B4-BE49-F238E27FC236}">
                <a16:creationId xmlns:a16="http://schemas.microsoft.com/office/drawing/2014/main" id="{1E7720B7-6B9B-43BE-8255-00828A54120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6140671"/>
              </p:ext>
            </p:extLst>
          </p:nvPr>
        </p:nvGraphicFramePr>
        <p:xfrm>
          <a:off x="900113" y="2420938"/>
          <a:ext cx="3789362" cy="3541739"/>
        </p:xfrm>
        <a:graphic>
          <a:graphicData uri="http://schemas.openxmlformats.org/drawingml/2006/table">
            <a:tbl>
              <a:tblPr rtl="1" firstRow="1"/>
              <a:tblGrid>
                <a:gridCol w="2266950">
                  <a:extLst>
                    <a:ext uri="{9D8B030D-6E8A-4147-A177-3AD203B41FA5}">
                      <a16:colId xmlns:a16="http://schemas.microsoft.com/office/drawing/2014/main" val="20000"/>
                    </a:ext>
                  </a:extLst>
                </a:gridCol>
                <a:gridCol w="1522412">
                  <a:extLst>
                    <a:ext uri="{9D8B030D-6E8A-4147-A177-3AD203B41FA5}">
                      <a16:colId xmlns:a16="http://schemas.microsoft.com/office/drawing/2014/main" val="20001"/>
                    </a:ext>
                  </a:extLst>
                </a:gridCol>
              </a:tblGrid>
              <a:tr h="1242743">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חומר</a:t>
                      </a:r>
                      <a:endParaRPr kumimoji="0" lang="he-IL" altLang="he-IL" sz="24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נק' רתיחה (צלז')</a:t>
                      </a:r>
                      <a:endParaRPr kumimoji="0" lang="he-IL" altLang="he-IL" sz="24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14">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 1. פנטאן</a:t>
                      </a:r>
                      <a:r>
                        <a:rPr kumimoji="0" lang="en-US" altLang="he-IL" sz="2000" b="1" i="0" u="none" strike="noStrike" cap="none" normalizeH="0" baseline="0">
                          <a:ln>
                            <a:noFill/>
                          </a:ln>
                          <a:solidFill>
                            <a:schemeClr val="tx1"/>
                          </a:solidFill>
                          <a:effectLst/>
                          <a:latin typeface="Arial" pitchFamily="34" charset="0"/>
                          <a:ea typeface="Times New Roman" pitchFamily="18" charset="0"/>
                          <a:cs typeface="David" pitchFamily="34" charset="-79"/>
                        </a:rPr>
                        <a:t>C</a:t>
                      </a:r>
                      <a:r>
                        <a:rPr kumimoji="0" lang="en-US" altLang="he-IL" sz="2000" b="1" i="0" u="none" strike="noStrike" cap="none" normalizeH="0" baseline="-25000">
                          <a:ln>
                            <a:noFill/>
                          </a:ln>
                          <a:solidFill>
                            <a:schemeClr val="tx1"/>
                          </a:solidFill>
                          <a:effectLst/>
                          <a:latin typeface="Arial" pitchFamily="34" charset="0"/>
                          <a:ea typeface="Times New Roman" pitchFamily="18" charset="0"/>
                          <a:cs typeface="David" pitchFamily="34" charset="-79"/>
                        </a:rPr>
                        <a:t>5</a:t>
                      </a:r>
                      <a:r>
                        <a:rPr kumimoji="0" lang="en-US" altLang="he-IL" sz="2000" b="1" i="0" u="none" strike="noStrike" cap="none" normalizeH="0" baseline="0">
                          <a:ln>
                            <a:noFill/>
                          </a:ln>
                          <a:solidFill>
                            <a:schemeClr val="tx1"/>
                          </a:solidFill>
                          <a:effectLst/>
                          <a:latin typeface="Arial" pitchFamily="34" charset="0"/>
                          <a:ea typeface="Times New Roman" pitchFamily="18" charset="0"/>
                          <a:cs typeface="David" pitchFamily="34" charset="-79"/>
                        </a:rPr>
                        <a:t>H</a:t>
                      </a:r>
                      <a:r>
                        <a:rPr kumimoji="0" lang="en-US" altLang="he-IL" sz="2000" b="1" i="0" u="none" strike="noStrike" cap="none" normalizeH="0" baseline="-25000">
                          <a:ln>
                            <a:noFill/>
                          </a:ln>
                          <a:solidFill>
                            <a:schemeClr val="tx1"/>
                          </a:solidFill>
                          <a:effectLst/>
                          <a:latin typeface="Arial" pitchFamily="34" charset="0"/>
                          <a:ea typeface="Times New Roman" pitchFamily="18" charset="0"/>
                          <a:cs typeface="David" pitchFamily="34" charset="-79"/>
                        </a:rPr>
                        <a:t>12</a:t>
                      </a:r>
                      <a:r>
                        <a:rPr kumimoji="0" lang="en-US" altLang="he-IL" sz="1800" b="1" i="0" u="none" strike="noStrike" cap="none" normalizeH="0" baseline="0">
                          <a:ln>
                            <a:noFill/>
                          </a:ln>
                          <a:solidFill>
                            <a:schemeClr val="tx1"/>
                          </a:solidFill>
                          <a:effectLst/>
                          <a:latin typeface="Arial" pitchFamily="34" charset="0"/>
                          <a:ea typeface="Times New Roman" pitchFamily="18" charset="0"/>
                          <a:cs typeface="David" pitchFamily="34" charset="-79"/>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24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36</a:t>
                      </a:r>
                      <a:endParaRPr kumimoji="0" lang="he-IL" altLang="he-IL" sz="24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10" marB="4571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8028">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2. מתיל בוטאן </a:t>
                      </a:r>
                      <a:endParaRPr kumimoji="0" lang="he-IL" altLang="he-IL" sz="24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28</a:t>
                      </a:r>
                      <a:endParaRPr kumimoji="0" lang="he-IL" altLang="he-IL" sz="24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8028">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1" i="0" u="none" strike="noStrike" cap="none" normalizeH="0" baseline="0">
                          <a:ln>
                            <a:noFill/>
                          </a:ln>
                          <a:solidFill>
                            <a:schemeClr val="tx1"/>
                          </a:solidFill>
                          <a:effectLst/>
                          <a:latin typeface="Times New Roman" pitchFamily="18" charset="0"/>
                          <a:ea typeface="Times New Roman" pitchFamily="18" charset="0"/>
                          <a:cs typeface="David" pitchFamily="34" charset="-79"/>
                        </a:rPr>
                        <a:t>3. די מתיל פרופאן</a:t>
                      </a:r>
                      <a:endParaRPr kumimoji="0" lang="he-IL" altLang="he-IL" sz="2400" b="0" i="0" u="none" strike="noStrike" cap="none" normalizeH="0" baseline="0">
                        <a:ln>
                          <a:noFill/>
                        </a:ln>
                        <a:solidFill>
                          <a:schemeClr val="tx1"/>
                        </a:solidFill>
                        <a:effectLst/>
                        <a:latin typeface="Arial" pitchFamily="34" charset="0"/>
                        <a:ea typeface="Times New Roman" pitchFamily="18" charset="0"/>
                        <a:cs typeface="David" pitchFamily="34" charset="-79"/>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pitchFamily="34" charset="0"/>
                          <a:cs typeface="Arial" pitchFamily="34" charset="0"/>
                        </a:defRPr>
                      </a:lvl1pPr>
                      <a:lvl2pPr algn="r">
                        <a:spcBef>
                          <a:spcPct val="20000"/>
                        </a:spcBef>
                        <a:defRPr sz="2400">
                          <a:solidFill>
                            <a:schemeClr val="tx1"/>
                          </a:solidFill>
                          <a:latin typeface="Arial" pitchFamily="34" charset="0"/>
                          <a:cs typeface="Arial" pitchFamily="34" charset="0"/>
                        </a:defRPr>
                      </a:lvl2pPr>
                      <a:lvl3pPr algn="r">
                        <a:spcBef>
                          <a:spcPct val="20000"/>
                        </a:spcBef>
                        <a:defRPr sz="2000">
                          <a:solidFill>
                            <a:schemeClr val="tx1"/>
                          </a:solidFill>
                          <a:latin typeface="Arial" pitchFamily="34" charset="0"/>
                          <a:cs typeface="Arial" pitchFamily="34" charset="0"/>
                        </a:defRPr>
                      </a:lvl3pPr>
                      <a:lvl4pPr algn="r">
                        <a:spcBef>
                          <a:spcPct val="20000"/>
                        </a:spcBef>
                        <a:defRPr>
                          <a:solidFill>
                            <a:schemeClr val="tx1"/>
                          </a:solidFill>
                          <a:latin typeface="Arial" pitchFamily="34" charset="0"/>
                          <a:cs typeface="Arial" pitchFamily="34" charset="0"/>
                        </a:defRPr>
                      </a:lvl4pPr>
                      <a:lvl5pPr algn="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1" i="0" u="none" strike="noStrike" cap="none" normalizeH="0" baseline="0" dirty="0">
                          <a:ln>
                            <a:noFill/>
                          </a:ln>
                          <a:solidFill>
                            <a:schemeClr val="tx1"/>
                          </a:solidFill>
                          <a:effectLst/>
                          <a:latin typeface="Times New Roman" pitchFamily="18" charset="0"/>
                          <a:ea typeface="Times New Roman" pitchFamily="18" charset="0"/>
                          <a:cs typeface="David" pitchFamily="34" charset="-79"/>
                        </a:rPr>
                        <a:t>9.5</a:t>
                      </a:r>
                      <a:endParaRPr kumimoji="0" lang="he-IL" altLang="he-IL" sz="2400" b="0" i="0" u="none" strike="noStrike" cap="none" normalizeH="0" baseline="0" dirty="0">
                        <a:ln>
                          <a:noFill/>
                        </a:ln>
                        <a:solidFill>
                          <a:schemeClr val="tx1"/>
                        </a:solidFill>
                        <a:effectLst/>
                        <a:latin typeface="Arial" pitchFamily="34" charset="0"/>
                        <a:ea typeface="Times New Roman" pitchFamily="18" charset="0"/>
                        <a:cs typeface="David" pitchFamily="34" charset="-79"/>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9726" name="Picture 29">
            <a:extLst>
              <a:ext uri="{FF2B5EF4-FFF2-40B4-BE49-F238E27FC236}">
                <a16:creationId xmlns:a16="http://schemas.microsoft.com/office/drawing/2014/main" id="{3F6FB9E0-CBA3-4DB5-B036-EB323324FC84}"/>
              </a:ext>
              <a:ext uri="{C183D7F6-B498-43B3-948B-1728B52AA6E4}">
                <adec:decorative xmlns:adec="http://schemas.microsoft.com/office/drawing/2017/decorative" val="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219700" y="2027238"/>
            <a:ext cx="3924300" cy="3706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28" name="Rectangle 31">
            <a:extLst>
              <a:ext uri="{FF2B5EF4-FFF2-40B4-BE49-F238E27FC236}">
                <a16:creationId xmlns:a16="http://schemas.microsoft.com/office/drawing/2014/main" id="{09401980-5070-4D99-A6DC-7DF6D68156B2}"/>
              </a:ext>
              <a:ext uri="{C183D7F6-B498-43B3-948B-1728B52AA6E4}">
                <adec:decorative xmlns:adec="http://schemas.microsoft.com/office/drawing/2017/decorative" val="1"/>
              </a:ext>
            </a:extLst>
          </p:cNvPr>
          <p:cNvSpPr>
            <a:spLocks noChangeArrowheads="1"/>
          </p:cNvSpPr>
          <p:nvPr/>
        </p:nvSpPr>
        <p:spPr bwMode="auto">
          <a:xfrm>
            <a:off x="1960563" y="3635375"/>
            <a:ext cx="314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ea typeface="Times New Roman" panose="02020603050405020304" pitchFamily="18" charset="0"/>
                <a:cs typeface="David" panose="020E0502060401010101" pitchFamily="34" charset="-79"/>
              </a:rPr>
              <a:t>. :</a:t>
            </a:r>
            <a:endParaRPr lang="he-IL" altLang="he-IL" sz="1800" b="0">
              <a:ea typeface="Times New Roman" panose="02020603050405020304" pitchFamily="18" charset="0"/>
              <a:cs typeface="David" panose="020E0502060401010101" pitchFamily="34" charset="-79"/>
            </a:endParaRPr>
          </a:p>
        </p:txBody>
      </p:sp>
      <p:sp>
        <p:nvSpPr>
          <p:cNvPr id="29729" name="Rectangle 32">
            <a:extLst>
              <a:ext uri="{FF2B5EF4-FFF2-40B4-BE49-F238E27FC236}">
                <a16:creationId xmlns:a16="http://schemas.microsoft.com/office/drawing/2014/main" id="{75CD1E73-B4BA-4ABD-AA1D-6B34776EAEAE}"/>
              </a:ext>
              <a:ext uri="{C183D7F6-B498-43B3-948B-1728B52AA6E4}">
                <adec:decorative xmlns:adec="http://schemas.microsoft.com/office/drawing/2017/decorative" val="1"/>
              </a:ext>
            </a:extLst>
          </p:cNvPr>
          <p:cNvSpPr>
            <a:spLocks noChangeArrowheads="1"/>
          </p:cNvSpPr>
          <p:nvPr/>
        </p:nvSpPr>
        <p:spPr bwMode="auto">
          <a:xfrm>
            <a:off x="5580063" y="2781300"/>
            <a:ext cx="5762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800" b="0"/>
              <a:t>1</a:t>
            </a:r>
            <a:endParaRPr lang="en-US" altLang="he-IL" sz="1800" b="0"/>
          </a:p>
        </p:txBody>
      </p:sp>
      <p:sp>
        <p:nvSpPr>
          <p:cNvPr id="29730" name="Rectangle 33">
            <a:extLst>
              <a:ext uri="{FF2B5EF4-FFF2-40B4-BE49-F238E27FC236}">
                <a16:creationId xmlns:a16="http://schemas.microsoft.com/office/drawing/2014/main" id="{DAE5F761-57D3-47BA-8000-9CA2C8F9A417}"/>
              </a:ext>
              <a:ext uri="{C183D7F6-B498-43B3-948B-1728B52AA6E4}">
                <adec:decorative xmlns:adec="http://schemas.microsoft.com/office/drawing/2017/decorative" val="1"/>
              </a:ext>
            </a:extLst>
          </p:cNvPr>
          <p:cNvSpPr>
            <a:spLocks noChangeArrowheads="1"/>
          </p:cNvSpPr>
          <p:nvPr/>
        </p:nvSpPr>
        <p:spPr bwMode="auto">
          <a:xfrm>
            <a:off x="4716463" y="4437063"/>
            <a:ext cx="5762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800" b="0"/>
              <a:t>2</a:t>
            </a:r>
            <a:endParaRPr lang="en-US" altLang="he-IL" sz="1800" b="0"/>
          </a:p>
        </p:txBody>
      </p:sp>
      <p:sp>
        <p:nvSpPr>
          <p:cNvPr id="29731" name="Rectangle 34">
            <a:extLst>
              <a:ext uri="{FF2B5EF4-FFF2-40B4-BE49-F238E27FC236}">
                <a16:creationId xmlns:a16="http://schemas.microsoft.com/office/drawing/2014/main" id="{21A8F02B-953A-443C-8575-1E3D7502626D}"/>
              </a:ext>
              <a:ext uri="{C183D7F6-B498-43B3-948B-1728B52AA6E4}">
                <adec:decorative xmlns:adec="http://schemas.microsoft.com/office/drawing/2017/decorative" val="1"/>
              </a:ext>
            </a:extLst>
          </p:cNvPr>
          <p:cNvSpPr>
            <a:spLocks noChangeArrowheads="1"/>
          </p:cNvSpPr>
          <p:nvPr/>
        </p:nvSpPr>
        <p:spPr bwMode="auto">
          <a:xfrm>
            <a:off x="8567738" y="5373688"/>
            <a:ext cx="5762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800" b="0"/>
              <a:t>3</a:t>
            </a:r>
            <a:endParaRPr lang="en-US" altLang="he-IL" sz="1800" b="0"/>
          </a:p>
        </p:txBody>
      </p:sp>
      <p:sp>
        <p:nvSpPr>
          <p:cNvPr id="29732" name="Rectangle 35">
            <a:extLst>
              <a:ext uri="{FF2B5EF4-FFF2-40B4-BE49-F238E27FC236}">
                <a16:creationId xmlns:a16="http://schemas.microsoft.com/office/drawing/2014/main" id="{51DC6438-A172-4416-B03C-1CED81532B2B}"/>
              </a:ext>
              <a:ext uri="{C183D7F6-B498-43B3-948B-1728B52AA6E4}">
                <adec:decorative xmlns:adec="http://schemas.microsoft.com/office/drawing/2017/decorative" val="1"/>
              </a:ext>
            </a:extLst>
          </p:cNvPr>
          <p:cNvSpPr>
            <a:spLocks noChangeArrowheads="1"/>
          </p:cNvSpPr>
          <p:nvPr/>
        </p:nvSpPr>
        <p:spPr bwMode="auto">
          <a:xfrm>
            <a:off x="2051050" y="6035675"/>
            <a:ext cx="612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b="0">
                <a:solidFill>
                  <a:srgbClr val="CC0066"/>
                </a:solidFill>
              </a:rPr>
              <a:t>כיצד ניתן להסביר את ההבדלים בנק' הרתיחה ? </a:t>
            </a:r>
            <a:endParaRPr lang="en-US" altLang="he-IL" b="0">
              <a:solidFill>
                <a:srgbClr val="CC006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מציין מיקום של כותרת תחתונה 4">
            <a:extLst>
              <a:ext uri="{FF2B5EF4-FFF2-40B4-BE49-F238E27FC236}">
                <a16:creationId xmlns:a16="http://schemas.microsoft.com/office/drawing/2014/main" id="{3E8AB326-7D17-4F01-9286-83F83A8D6196}"/>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3" name="כותרת 2">
            <a:extLst>
              <a:ext uri="{FF2B5EF4-FFF2-40B4-BE49-F238E27FC236}">
                <a16:creationId xmlns:a16="http://schemas.microsoft.com/office/drawing/2014/main" id="{337E144C-CEC6-162B-B9AD-1E6FB0C89A16}"/>
              </a:ext>
            </a:extLst>
          </p:cNvPr>
          <p:cNvSpPr txBox="1">
            <a:spLocks noGrp="1"/>
          </p:cNvSpPr>
          <p:nvPr>
            <p:ph type="title" idx="4294967295"/>
          </p:nvPr>
        </p:nvSpPr>
        <p:spPr>
          <a:xfrm>
            <a:off x="1691680" y="354884"/>
            <a:ext cx="5940152" cy="387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80000"/>
              </a:lnSpc>
              <a:spcBef>
                <a:spcPct val="0"/>
              </a:spcBef>
              <a:spcAft>
                <a:spcPct val="0"/>
              </a:spcAft>
              <a:buClrTx/>
              <a:buSzTx/>
              <a:buFontTx/>
              <a:buNone/>
              <a:tabLst/>
              <a:defRPr/>
            </a:pPr>
            <a:r>
              <a:rPr kumimoji="0" lang="he-IL" altLang="he-IL" sz="2400" b="1" i="0" u="none" strike="noStrike" kern="120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rPr>
              <a:t>שטח פנים ואינטראקציות ואן דר ואלס</a:t>
            </a:r>
          </a:p>
        </p:txBody>
      </p:sp>
      <p:sp>
        <p:nvSpPr>
          <p:cNvPr id="30723" name="Rectangle 2">
            <a:extLst>
              <a:ext uri="{FF2B5EF4-FFF2-40B4-BE49-F238E27FC236}">
                <a16:creationId xmlns:a16="http://schemas.microsoft.com/office/drawing/2014/main" id="{D8A2F5C8-6FD0-4D8C-A660-38ED05E615AE}"/>
              </a:ext>
            </a:extLst>
          </p:cNvPr>
          <p:cNvSpPr>
            <a:spLocks noGrp="1" noChangeArrowheads="1"/>
          </p:cNvSpPr>
          <p:nvPr>
            <p:ph type="body" idx="1"/>
          </p:nvPr>
        </p:nvSpPr>
        <p:spPr>
          <a:xfrm>
            <a:off x="539552" y="1124744"/>
            <a:ext cx="8229600" cy="5576888"/>
          </a:xfrm>
        </p:spPr>
        <p:txBody>
          <a:bodyPr/>
          <a:lstStyle/>
          <a:p>
            <a:pPr eaLnBrk="1" hangingPunct="1">
              <a:lnSpc>
                <a:spcPct val="80000"/>
              </a:lnSpc>
            </a:pPr>
            <a:r>
              <a:rPr lang="he-IL" altLang="he-IL" sz="2400" dirty="0"/>
              <a:t>הכוחות הבין מולקולריים פועלים בשטח הפנים של המולקולה. ככל ששטח הפנים של המולקולה גדול יותר, יהיה _________ שטח למגע בין המולקולות, ולכן תהיינה ________ אינטראקציות ביניהן. </a:t>
            </a:r>
          </a:p>
          <a:p>
            <a:pPr eaLnBrk="1" hangingPunct="1">
              <a:lnSpc>
                <a:spcPct val="80000"/>
              </a:lnSpc>
            </a:pPr>
            <a:r>
              <a:rPr lang="he-IL" altLang="he-IL" sz="2400" dirty="0"/>
              <a:t>שטח הפנים של מולקולה פרושה גדול יותר משטח הפנים של מולקולה מסועפת.</a:t>
            </a:r>
          </a:p>
          <a:p>
            <a:pPr eaLnBrk="1" hangingPunct="1">
              <a:lnSpc>
                <a:spcPct val="80000"/>
              </a:lnSpc>
            </a:pPr>
            <a:r>
              <a:rPr lang="he-IL" altLang="he-IL" sz="2400" dirty="0"/>
              <a:t>בהשוואה בין איזומרים, ככל שהאיזומר מסועף וכדורי יותר, שטח המגע בין המולקולות קטן, וכוחות המשיכה ביניהן (אינטראקציות ואן דר ואלס) יהיו ________ יותר. לכן כדי לנתק את המולקולות זו מזו נדרש להשקיע _________ אנרגיה דבר שמתבטא בנק' רתיחה (והיתוך) _________ יותר.  </a:t>
            </a:r>
          </a:p>
          <a:p>
            <a:pPr eaLnBrk="1" hangingPunct="1">
              <a:lnSpc>
                <a:spcPct val="80000"/>
              </a:lnSpc>
            </a:pPr>
            <a:endParaRPr lang="he-IL" altLang="he-IL" sz="2400" dirty="0"/>
          </a:p>
          <a:p>
            <a:pPr eaLnBrk="1" hangingPunct="1">
              <a:lnSpc>
                <a:spcPct val="80000"/>
              </a:lnSpc>
            </a:pPr>
            <a:r>
              <a:rPr lang="he-IL" altLang="he-IL" sz="2400" dirty="0">
                <a:solidFill>
                  <a:srgbClr val="660066"/>
                </a:solidFill>
              </a:rPr>
              <a:t>הערה</a:t>
            </a:r>
            <a:r>
              <a:rPr lang="he-IL" altLang="he-IL" sz="2400" b="1" dirty="0"/>
              <a:t>: </a:t>
            </a:r>
            <a:r>
              <a:rPr lang="he-IL" altLang="he-IL" sz="2400" dirty="0"/>
              <a:t>גורם זה הוא בעל התרומה הנמוכה ביותר לאינטראקציות </a:t>
            </a:r>
            <a:r>
              <a:rPr lang="he-IL" altLang="he-IL" sz="2400" dirty="0" err="1"/>
              <a:t>ו.ד.ו</a:t>
            </a:r>
            <a:r>
              <a:rPr lang="he-IL" altLang="he-IL" sz="2400" dirty="0"/>
              <a:t>. בא לידי ביטוי בעיקר בהבדלי נק' רתיחה והיתוך של איזומרים של תרכובות פחמן. </a:t>
            </a:r>
            <a:endParaRPr lang="en-US" altLang="he-I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a:extLst>
              <a:ext uri="{FF2B5EF4-FFF2-40B4-BE49-F238E27FC236}">
                <a16:creationId xmlns:a16="http://schemas.microsoft.com/office/drawing/2014/main" id="{2BBA8D74-BA1A-4B66-80DE-76C6A68BB8C1}"/>
              </a:ext>
            </a:extLst>
          </p:cNvPr>
          <p:cNvSpPr txBox="1">
            <a:spLocks noGrp="1" noChangeArrowheads="1"/>
          </p:cNvSpPr>
          <p:nvPr>
            <p:ph type="title" idx="4294967295"/>
          </p:nvPr>
        </p:nvSpPr>
        <p:spPr bwMode="auto">
          <a:xfrm>
            <a:off x="685800" y="304800"/>
            <a:ext cx="2209800" cy="6413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he-I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ענן אלקטרונים היוצר דיפול רגעי</a:t>
            </a:r>
            <a:endParaRPr kumimoji="0" lang="en-US" altLang="he-I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098" name="מציין מיקום של כותרת תחתונה 2">
            <a:extLst>
              <a:ext uri="{FF2B5EF4-FFF2-40B4-BE49-F238E27FC236}">
                <a16:creationId xmlns:a16="http://schemas.microsoft.com/office/drawing/2014/main" id="{0E81DCF0-33D8-495A-9ACA-16B8C5087B9C}"/>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4100" name="Line 5" descr="חץ">
            <a:extLst>
              <a:ext uri="{FF2B5EF4-FFF2-40B4-BE49-F238E27FC236}">
                <a16:creationId xmlns:a16="http://schemas.microsoft.com/office/drawing/2014/main" id="{94C4E78F-D612-47DC-B2FD-C015AC2BF173}"/>
              </a:ext>
            </a:extLst>
          </p:cNvPr>
          <p:cNvSpPr>
            <a:spLocks noChangeShapeType="1"/>
          </p:cNvSpPr>
          <p:nvPr/>
        </p:nvSpPr>
        <p:spPr bwMode="auto">
          <a:xfrm>
            <a:off x="2438400" y="685800"/>
            <a:ext cx="129540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 name="קבוצה 1" descr="פיזור המטען על חלקיקי חומר">
            <a:extLst>
              <a:ext uri="{FF2B5EF4-FFF2-40B4-BE49-F238E27FC236}">
                <a16:creationId xmlns:a16="http://schemas.microsoft.com/office/drawing/2014/main" id="{5B66E18D-B052-E44F-14B4-3C1F58D1F38A}"/>
              </a:ext>
            </a:extLst>
          </p:cNvPr>
          <p:cNvGrpSpPr/>
          <p:nvPr/>
        </p:nvGrpSpPr>
        <p:grpSpPr>
          <a:xfrm>
            <a:off x="1600200" y="152400"/>
            <a:ext cx="6781800" cy="6300788"/>
            <a:chOff x="1600200" y="152400"/>
            <a:chExt cx="6781800" cy="6300788"/>
          </a:xfrm>
        </p:grpSpPr>
        <p:pic>
          <p:nvPicPr>
            <p:cNvPr id="4099" name="Picture 2" descr="uneven electronic distribution">
              <a:extLst>
                <a:ext uri="{FF2B5EF4-FFF2-40B4-BE49-F238E27FC236}">
                  <a16:creationId xmlns:a16="http://schemas.microsoft.com/office/drawing/2014/main" id="{87D7B5F8-284F-4408-AD74-DECE2C5BD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 name="קבוצה 1">
              <a:extLst>
                <a:ext uri="{FF2B5EF4-FFF2-40B4-BE49-F238E27FC236}">
                  <a16:creationId xmlns:a16="http://schemas.microsoft.com/office/drawing/2014/main" id="{F772E55A-5C17-40B6-9A8B-F2A2F39C8BE2}"/>
                </a:ext>
              </a:extLst>
            </p:cNvPr>
            <p:cNvGrpSpPr>
              <a:grpSpLocks/>
            </p:cNvGrpSpPr>
            <p:nvPr/>
          </p:nvGrpSpPr>
          <p:grpSpPr bwMode="auto">
            <a:xfrm>
              <a:off x="1600200" y="3352800"/>
              <a:ext cx="6781800" cy="3100388"/>
              <a:chOff x="1600200" y="3352800"/>
              <a:chExt cx="6781800" cy="3100536"/>
            </a:xfrm>
          </p:grpSpPr>
          <p:pic>
            <p:nvPicPr>
              <p:cNvPr id="4103" name="Picture 3" descr="uneven electronic distribution">
                <a:extLst>
                  <a:ext uri="{FF2B5EF4-FFF2-40B4-BE49-F238E27FC236}">
                    <a16:creationId xmlns:a16="http://schemas.microsoft.com/office/drawing/2014/main" id="{FE74B06E-3E38-4762-9069-24E91E37F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862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descr="uneven electronic distribution">
                <a:extLst>
                  <a:ext uri="{FF2B5EF4-FFF2-40B4-BE49-F238E27FC236}">
                    <a16:creationId xmlns:a16="http://schemas.microsoft.com/office/drawing/2014/main" id="{6DB903EB-6630-4892-9DF3-2F69F1978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38736"/>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Line 7">
                <a:extLst>
                  <a:ext uri="{FF2B5EF4-FFF2-40B4-BE49-F238E27FC236}">
                    <a16:creationId xmlns:a16="http://schemas.microsoft.com/office/drawing/2014/main" id="{3999884B-8095-4E1F-AAFB-F9586CE305E7}"/>
                  </a:ext>
                </a:extLst>
              </p:cNvPr>
              <p:cNvSpPr>
                <a:spLocks noChangeShapeType="1"/>
              </p:cNvSpPr>
              <p:nvPr/>
            </p:nvSpPr>
            <p:spPr bwMode="auto">
              <a:xfrm>
                <a:off x="3657600" y="3733800"/>
                <a:ext cx="1295400" cy="1371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Text Box 8">
                <a:extLst>
                  <a:ext uri="{FF2B5EF4-FFF2-40B4-BE49-F238E27FC236}">
                    <a16:creationId xmlns:a16="http://schemas.microsoft.com/office/drawing/2014/main" id="{CB7F08C7-2E5B-449C-A187-51A36FCE2277}"/>
                  </a:ext>
                </a:extLst>
              </p:cNvPr>
              <p:cNvSpPr txBox="1">
                <a:spLocks noChangeArrowheads="1"/>
              </p:cNvSpPr>
              <p:nvPr/>
            </p:nvSpPr>
            <p:spPr bwMode="auto">
              <a:xfrm>
                <a:off x="2209800" y="33528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ltLang="he-IL" sz="1800"/>
                  <a:t>אינטרקציות ו.ד.ו.</a:t>
                </a:r>
                <a:endParaRPr lang="en-US" altLang="he-IL" sz="1800"/>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08ABC48B-6D96-4D68-B9DA-C306A308C8EC}"/>
              </a:ext>
            </a:extLst>
          </p:cNvPr>
          <p:cNvSpPr>
            <a:spLocks noGrp="1" noChangeArrowheads="1"/>
          </p:cNvSpPr>
          <p:nvPr>
            <p:ph type="title"/>
          </p:nvPr>
        </p:nvSpPr>
        <p:spPr/>
        <p:txBody>
          <a:bodyPr/>
          <a:lstStyle/>
          <a:p>
            <a:pPr eaLnBrk="1" hangingPunct="1"/>
            <a:r>
              <a:rPr lang="he-IL" altLang="he-IL">
                <a:solidFill>
                  <a:srgbClr val="FF0000"/>
                </a:solidFill>
              </a:rPr>
              <a:t>תרגיל</a:t>
            </a:r>
            <a:r>
              <a:rPr lang="he-IL" altLang="he-IL"/>
              <a:t> עמ' 46 בחוברת המצולמת</a:t>
            </a:r>
            <a:endParaRPr lang="en-US" altLang="he-IL"/>
          </a:p>
        </p:txBody>
      </p:sp>
      <p:sp>
        <p:nvSpPr>
          <p:cNvPr id="31746" name="מציין מיקום של כותרת תחתונה 4">
            <a:extLst>
              <a:ext uri="{FF2B5EF4-FFF2-40B4-BE49-F238E27FC236}">
                <a16:creationId xmlns:a16="http://schemas.microsoft.com/office/drawing/2014/main" id="{44206D4C-842E-4376-9ECE-C32468E70A22}"/>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כותרת תחתונה 4">
            <a:extLst>
              <a:ext uri="{FF2B5EF4-FFF2-40B4-BE49-F238E27FC236}">
                <a16:creationId xmlns:a16="http://schemas.microsoft.com/office/drawing/2014/main" id="{B1382F43-9370-4F59-8C22-6CA17AF25930}"/>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32788" name="Text Box 71">
            <a:extLst>
              <a:ext uri="{FF2B5EF4-FFF2-40B4-BE49-F238E27FC236}">
                <a16:creationId xmlns:a16="http://schemas.microsoft.com/office/drawing/2014/main" id="{5834B7B2-89D8-4C1B-A867-A304FD66D55E}"/>
              </a:ext>
            </a:extLst>
          </p:cNvPr>
          <p:cNvSpPr txBox="1">
            <a:spLocks noGrp="1" noChangeArrowheads="1"/>
          </p:cNvSpPr>
          <p:nvPr>
            <p:ph type="title" idx="4294967295"/>
          </p:nvPr>
        </p:nvSpPr>
        <p:spPr bwMode="auto">
          <a:xfrm>
            <a:off x="2133600" y="457200"/>
            <a:ext cx="5715000" cy="36671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he-IL" altLang="he-IL" sz="1800" b="0"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טמפרטורות רתיחה של </a:t>
            </a:r>
            <a:r>
              <a:rPr kumimoji="0" lang="he-IL" altLang="he-IL" sz="1800" b="0" i="0" u="none" strike="noStrike" kern="1200" cap="none" spc="0" normalizeH="0" baseline="0" noProof="0" dirty="0" err="1">
                <a:ln>
                  <a:noFill/>
                </a:ln>
                <a:solidFill>
                  <a:srgbClr val="6600FF"/>
                </a:solidFill>
                <a:effectLst/>
                <a:uLnTx/>
                <a:uFillTx/>
                <a:latin typeface="Arial" panose="020B0604020202020204" pitchFamily="34" charset="0"/>
                <a:ea typeface="+mn-ea"/>
                <a:cs typeface="Arial" panose="020B0604020202020204" pitchFamily="34" charset="0"/>
              </a:rPr>
              <a:t>הידרידים</a:t>
            </a:r>
            <a:r>
              <a:rPr kumimoji="0" lang="he-IL" altLang="he-IL" sz="1800" b="0"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rPr>
              <a:t> של יסודות ממחזורים 2-5.</a:t>
            </a:r>
            <a:endParaRPr kumimoji="0" lang="en-US" altLang="he-IL" sz="1800" b="0" i="0" u="none" strike="noStrike" kern="1200" cap="none" spc="0" normalizeH="0" baseline="0" noProof="0" dirty="0">
              <a:ln>
                <a:noFill/>
              </a:ln>
              <a:solidFill>
                <a:srgbClr val="6600FF"/>
              </a:solidFill>
              <a:effectLst/>
              <a:uLnTx/>
              <a:uFillTx/>
              <a:latin typeface="Arial" panose="020B0604020202020204" pitchFamily="34" charset="0"/>
              <a:ea typeface="+mn-ea"/>
              <a:cs typeface="Arial" panose="020B0604020202020204" pitchFamily="34" charset="0"/>
            </a:endParaRPr>
          </a:p>
        </p:txBody>
      </p:sp>
      <p:grpSp>
        <p:nvGrpSpPr>
          <p:cNvPr id="2" name="קבוצה 1">
            <a:extLst>
              <a:ext uri="{FF2B5EF4-FFF2-40B4-BE49-F238E27FC236}">
                <a16:creationId xmlns:a16="http://schemas.microsoft.com/office/drawing/2014/main" id="{5ED3F69F-9A24-0B0A-D6CF-C3E34D3737BA}"/>
              </a:ext>
              <a:ext uri="{C183D7F6-B498-43B3-948B-1728B52AA6E4}">
                <adec:decorative xmlns:adec="http://schemas.microsoft.com/office/drawing/2017/decorative" val="1"/>
              </a:ext>
            </a:extLst>
          </p:cNvPr>
          <p:cNvGrpSpPr/>
          <p:nvPr/>
        </p:nvGrpSpPr>
        <p:grpSpPr>
          <a:xfrm>
            <a:off x="228600" y="838200"/>
            <a:ext cx="7543800" cy="5470525"/>
            <a:chOff x="228600" y="838200"/>
            <a:chExt cx="7543800" cy="5470525"/>
          </a:xfrm>
        </p:grpSpPr>
        <p:grpSp>
          <p:nvGrpSpPr>
            <p:cNvPr id="23554" name="Group 2">
              <a:extLst>
                <a:ext uri="{FF2B5EF4-FFF2-40B4-BE49-F238E27FC236}">
                  <a16:creationId xmlns:a16="http://schemas.microsoft.com/office/drawing/2014/main" id="{0E190249-034D-4819-A91B-7EF4E8545C7D}"/>
                </a:ext>
              </a:extLst>
            </p:cNvPr>
            <p:cNvGrpSpPr>
              <a:grpSpLocks/>
            </p:cNvGrpSpPr>
            <p:nvPr/>
          </p:nvGrpSpPr>
          <p:grpSpPr bwMode="auto">
            <a:xfrm>
              <a:off x="1143000" y="5791200"/>
              <a:ext cx="6629400" cy="517525"/>
              <a:chOff x="720" y="3648"/>
              <a:chExt cx="4176" cy="326"/>
            </a:xfrm>
          </p:grpSpPr>
          <p:sp>
            <p:nvSpPr>
              <p:cNvPr id="32835" name="Line 3">
                <a:extLst>
                  <a:ext uri="{FF2B5EF4-FFF2-40B4-BE49-F238E27FC236}">
                    <a16:creationId xmlns:a16="http://schemas.microsoft.com/office/drawing/2014/main" id="{6F50E378-DDA5-4DA6-B15B-247269F080CE}"/>
                  </a:ext>
                </a:extLst>
              </p:cNvPr>
              <p:cNvSpPr>
                <a:spLocks noChangeShapeType="1"/>
              </p:cNvSpPr>
              <p:nvPr/>
            </p:nvSpPr>
            <p:spPr bwMode="auto">
              <a:xfrm>
                <a:off x="720" y="3696"/>
                <a:ext cx="41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6" name="Text Box 4">
                <a:extLst>
                  <a:ext uri="{FF2B5EF4-FFF2-40B4-BE49-F238E27FC236}">
                    <a16:creationId xmlns:a16="http://schemas.microsoft.com/office/drawing/2014/main" id="{19E80A6A-DCFB-4E2D-ABA0-CD7D1F4065F8}"/>
                  </a:ext>
                </a:extLst>
              </p:cNvPr>
              <p:cNvSpPr txBox="1">
                <a:spLocks noChangeArrowheads="1"/>
              </p:cNvSpPr>
              <p:nvPr/>
            </p:nvSpPr>
            <p:spPr bwMode="auto">
              <a:xfrm>
                <a:off x="3744" y="3743"/>
                <a:ext cx="11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he-IL" sz="1800" b="0" dirty="0"/>
                  <a:t>מחזור (שורה)</a:t>
                </a:r>
                <a:endParaRPr lang="en-US" altLang="he-IL" sz="1800" b="0" baseline="30000" dirty="0"/>
              </a:p>
            </p:txBody>
          </p:sp>
          <p:sp>
            <p:nvSpPr>
              <p:cNvPr id="32837" name="Text Box 5">
                <a:extLst>
                  <a:ext uri="{FF2B5EF4-FFF2-40B4-BE49-F238E27FC236}">
                    <a16:creationId xmlns:a16="http://schemas.microsoft.com/office/drawing/2014/main" id="{86F53C33-1B16-4A63-A1D3-0E992F5BFBA5}"/>
                  </a:ext>
                </a:extLst>
              </p:cNvPr>
              <p:cNvSpPr txBox="1">
                <a:spLocks noChangeArrowheads="1"/>
              </p:cNvSpPr>
              <p:nvPr/>
            </p:nvSpPr>
            <p:spPr bwMode="auto">
              <a:xfrm>
                <a:off x="834" y="364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he-IL" sz="1800" b="0"/>
                  <a:t>2</a:t>
                </a:r>
                <a:endParaRPr lang="en-US" altLang="he-IL" sz="1800" b="0"/>
              </a:p>
            </p:txBody>
          </p:sp>
          <p:sp>
            <p:nvSpPr>
              <p:cNvPr id="32838" name="Text Box 6">
                <a:extLst>
                  <a:ext uri="{FF2B5EF4-FFF2-40B4-BE49-F238E27FC236}">
                    <a16:creationId xmlns:a16="http://schemas.microsoft.com/office/drawing/2014/main" id="{EA9582AA-BD42-4D13-83DB-DD1BD5E98B14}"/>
                  </a:ext>
                </a:extLst>
              </p:cNvPr>
              <p:cNvSpPr txBox="1">
                <a:spLocks noChangeArrowheads="1"/>
              </p:cNvSpPr>
              <p:nvPr/>
            </p:nvSpPr>
            <p:spPr bwMode="auto">
              <a:xfrm>
                <a:off x="1919" y="364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he-IL" sz="1800" b="0"/>
                  <a:t>3</a:t>
                </a:r>
                <a:endParaRPr lang="en-US" altLang="he-IL" sz="1800" b="0"/>
              </a:p>
            </p:txBody>
          </p:sp>
          <p:sp>
            <p:nvSpPr>
              <p:cNvPr id="32839" name="Text Box 7">
                <a:extLst>
                  <a:ext uri="{FF2B5EF4-FFF2-40B4-BE49-F238E27FC236}">
                    <a16:creationId xmlns:a16="http://schemas.microsoft.com/office/drawing/2014/main" id="{683B4E55-9ADA-465B-85F0-0C47B57F7308}"/>
                  </a:ext>
                </a:extLst>
              </p:cNvPr>
              <p:cNvSpPr txBox="1">
                <a:spLocks noChangeArrowheads="1"/>
              </p:cNvSpPr>
              <p:nvPr/>
            </p:nvSpPr>
            <p:spPr bwMode="auto">
              <a:xfrm>
                <a:off x="2928" y="366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he-IL" sz="1800" b="0"/>
                  <a:t>4</a:t>
                </a:r>
                <a:endParaRPr lang="en-US" altLang="he-IL" sz="1800" b="0"/>
              </a:p>
            </p:txBody>
          </p:sp>
          <p:sp>
            <p:nvSpPr>
              <p:cNvPr id="32840" name="Text Box 8">
                <a:extLst>
                  <a:ext uri="{FF2B5EF4-FFF2-40B4-BE49-F238E27FC236}">
                    <a16:creationId xmlns:a16="http://schemas.microsoft.com/office/drawing/2014/main" id="{59829932-2C34-45AC-9E43-6595DDDC66CB}"/>
                  </a:ext>
                </a:extLst>
              </p:cNvPr>
              <p:cNvSpPr txBox="1">
                <a:spLocks noChangeArrowheads="1"/>
              </p:cNvSpPr>
              <p:nvPr/>
            </p:nvSpPr>
            <p:spPr bwMode="auto">
              <a:xfrm>
                <a:off x="3888" y="3661"/>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he-IL" sz="1800" b="0"/>
                  <a:t>5</a:t>
                </a:r>
                <a:endParaRPr lang="en-US" altLang="he-IL" sz="1800" b="0"/>
              </a:p>
            </p:txBody>
          </p:sp>
        </p:grpSp>
        <p:grpSp>
          <p:nvGrpSpPr>
            <p:cNvPr id="23561" name="Group 9">
              <a:extLst>
                <a:ext uri="{FF2B5EF4-FFF2-40B4-BE49-F238E27FC236}">
                  <a16:creationId xmlns:a16="http://schemas.microsoft.com/office/drawing/2014/main" id="{7C99EF86-8BBD-4DCD-8F7A-9F6A35C52C51}"/>
                </a:ext>
              </a:extLst>
            </p:cNvPr>
            <p:cNvGrpSpPr>
              <a:grpSpLocks/>
            </p:cNvGrpSpPr>
            <p:nvPr/>
          </p:nvGrpSpPr>
          <p:grpSpPr bwMode="auto">
            <a:xfrm>
              <a:off x="1447800" y="3657600"/>
              <a:ext cx="5562600" cy="2057400"/>
              <a:chOff x="912" y="2208"/>
              <a:chExt cx="3504" cy="1296"/>
            </a:xfrm>
          </p:grpSpPr>
          <p:sp>
            <p:nvSpPr>
              <p:cNvPr id="32830" name="Line 10">
                <a:extLst>
                  <a:ext uri="{FF2B5EF4-FFF2-40B4-BE49-F238E27FC236}">
                    <a16:creationId xmlns:a16="http://schemas.microsoft.com/office/drawing/2014/main" id="{BCEFFB0B-6F77-467D-8709-13C29AF8055D}"/>
                  </a:ext>
                </a:extLst>
              </p:cNvPr>
              <p:cNvSpPr>
                <a:spLocks noChangeShapeType="1"/>
              </p:cNvSpPr>
              <p:nvPr/>
            </p:nvSpPr>
            <p:spPr bwMode="auto">
              <a:xfrm flipV="1">
                <a:off x="1152" y="2784"/>
                <a:ext cx="912" cy="528"/>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1" name="Line 11">
                <a:extLst>
                  <a:ext uri="{FF2B5EF4-FFF2-40B4-BE49-F238E27FC236}">
                    <a16:creationId xmlns:a16="http://schemas.microsoft.com/office/drawing/2014/main" id="{B1D3294A-509C-4583-93C3-49796C0493B7}"/>
                  </a:ext>
                </a:extLst>
              </p:cNvPr>
              <p:cNvSpPr>
                <a:spLocks noChangeShapeType="1"/>
              </p:cNvSpPr>
              <p:nvPr/>
            </p:nvSpPr>
            <p:spPr bwMode="auto">
              <a:xfrm flipV="1">
                <a:off x="2064" y="2304"/>
                <a:ext cx="1968" cy="48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2" name="Text Box 12">
                <a:extLst>
                  <a:ext uri="{FF2B5EF4-FFF2-40B4-BE49-F238E27FC236}">
                    <a16:creationId xmlns:a16="http://schemas.microsoft.com/office/drawing/2014/main" id="{94245434-4ACE-482F-8E65-85EA2875C675}"/>
                  </a:ext>
                </a:extLst>
              </p:cNvPr>
              <p:cNvSpPr txBox="1">
                <a:spLocks noChangeArrowheads="1"/>
              </p:cNvSpPr>
              <p:nvPr/>
            </p:nvSpPr>
            <p:spPr bwMode="auto">
              <a:xfrm>
                <a:off x="912" y="3312"/>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t>CH</a:t>
                </a:r>
                <a:r>
                  <a:rPr lang="en-US" altLang="he-IL" sz="1400" baseline="-25000"/>
                  <a:t>4</a:t>
                </a:r>
              </a:p>
            </p:txBody>
          </p:sp>
          <p:sp>
            <p:nvSpPr>
              <p:cNvPr id="32833" name="Text Box 13">
                <a:extLst>
                  <a:ext uri="{FF2B5EF4-FFF2-40B4-BE49-F238E27FC236}">
                    <a16:creationId xmlns:a16="http://schemas.microsoft.com/office/drawing/2014/main" id="{F4C5F2A4-AAD8-4820-921F-9C4FCB27376B}"/>
                  </a:ext>
                </a:extLst>
              </p:cNvPr>
              <p:cNvSpPr txBox="1">
                <a:spLocks noChangeArrowheads="1"/>
              </p:cNvSpPr>
              <p:nvPr/>
            </p:nvSpPr>
            <p:spPr bwMode="auto">
              <a:xfrm>
                <a:off x="1920" y="2784"/>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t>SiH</a:t>
                </a:r>
                <a:r>
                  <a:rPr lang="en-US" altLang="he-IL" sz="1400" baseline="-25000"/>
                  <a:t>4</a:t>
                </a:r>
              </a:p>
            </p:txBody>
          </p:sp>
          <p:sp>
            <p:nvSpPr>
              <p:cNvPr id="32834" name="Text Box 14">
                <a:extLst>
                  <a:ext uri="{FF2B5EF4-FFF2-40B4-BE49-F238E27FC236}">
                    <a16:creationId xmlns:a16="http://schemas.microsoft.com/office/drawing/2014/main" id="{A5AD06C0-4504-4E1D-BB1A-B37151B65CE8}"/>
                  </a:ext>
                </a:extLst>
              </p:cNvPr>
              <p:cNvSpPr txBox="1">
                <a:spLocks noChangeArrowheads="1"/>
              </p:cNvSpPr>
              <p:nvPr/>
            </p:nvSpPr>
            <p:spPr bwMode="auto">
              <a:xfrm>
                <a:off x="4032" y="2208"/>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t>SnH</a:t>
                </a:r>
                <a:r>
                  <a:rPr lang="en-US" altLang="he-IL" sz="1400" baseline="-25000"/>
                  <a:t>4</a:t>
                </a:r>
              </a:p>
            </p:txBody>
          </p:sp>
        </p:grpSp>
        <p:grpSp>
          <p:nvGrpSpPr>
            <p:cNvPr id="23567" name="Group 15">
              <a:extLst>
                <a:ext uri="{FF2B5EF4-FFF2-40B4-BE49-F238E27FC236}">
                  <a16:creationId xmlns:a16="http://schemas.microsoft.com/office/drawing/2014/main" id="{0B3BAF33-B022-4E99-8AC7-6D4BAC9B814D}"/>
                </a:ext>
              </a:extLst>
            </p:cNvPr>
            <p:cNvGrpSpPr>
              <a:grpSpLocks/>
            </p:cNvGrpSpPr>
            <p:nvPr/>
          </p:nvGrpSpPr>
          <p:grpSpPr bwMode="auto">
            <a:xfrm>
              <a:off x="2667000" y="3276600"/>
              <a:ext cx="4191000" cy="1143000"/>
              <a:chOff x="1056" y="336"/>
              <a:chExt cx="2640" cy="720"/>
            </a:xfrm>
          </p:grpSpPr>
          <p:sp>
            <p:nvSpPr>
              <p:cNvPr id="32825" name="Line 16">
                <a:extLst>
                  <a:ext uri="{FF2B5EF4-FFF2-40B4-BE49-F238E27FC236}">
                    <a16:creationId xmlns:a16="http://schemas.microsoft.com/office/drawing/2014/main" id="{161A9FD3-4979-425F-8265-66591B68F033}"/>
                  </a:ext>
                </a:extLst>
              </p:cNvPr>
              <p:cNvSpPr>
                <a:spLocks noChangeShapeType="1"/>
              </p:cNvSpPr>
              <p:nvPr/>
            </p:nvSpPr>
            <p:spPr bwMode="auto">
              <a:xfrm flipV="1">
                <a:off x="1392" y="768"/>
                <a:ext cx="1200" cy="288"/>
              </a:xfrm>
              <a:prstGeom prst="line">
                <a:avLst/>
              </a:prstGeom>
              <a:noFill/>
              <a:ln w="9525">
                <a:solidFill>
                  <a:srgbClr val="FF33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6" name="Line 17">
                <a:extLst>
                  <a:ext uri="{FF2B5EF4-FFF2-40B4-BE49-F238E27FC236}">
                    <a16:creationId xmlns:a16="http://schemas.microsoft.com/office/drawing/2014/main" id="{ADA528BD-638E-4B8F-9FBA-8CF4588CDC11}"/>
                  </a:ext>
                </a:extLst>
              </p:cNvPr>
              <p:cNvSpPr>
                <a:spLocks noChangeShapeType="1"/>
              </p:cNvSpPr>
              <p:nvPr/>
            </p:nvSpPr>
            <p:spPr bwMode="auto">
              <a:xfrm flipV="1">
                <a:off x="2592" y="336"/>
                <a:ext cx="816" cy="432"/>
              </a:xfrm>
              <a:prstGeom prst="line">
                <a:avLst/>
              </a:prstGeom>
              <a:noFill/>
              <a:ln w="9525">
                <a:solidFill>
                  <a:srgbClr val="FF33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7" name="Text Box 18">
                <a:extLst>
                  <a:ext uri="{FF2B5EF4-FFF2-40B4-BE49-F238E27FC236}">
                    <a16:creationId xmlns:a16="http://schemas.microsoft.com/office/drawing/2014/main" id="{859A5706-0B7E-4102-BC1D-C3C814A3C812}"/>
                  </a:ext>
                </a:extLst>
              </p:cNvPr>
              <p:cNvSpPr txBox="1">
                <a:spLocks noChangeArrowheads="1"/>
              </p:cNvSpPr>
              <p:nvPr/>
            </p:nvSpPr>
            <p:spPr bwMode="auto">
              <a:xfrm>
                <a:off x="1056" y="864"/>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FF3300"/>
                    </a:solidFill>
                  </a:rPr>
                  <a:t> PH</a:t>
                </a:r>
                <a:r>
                  <a:rPr lang="en-US" altLang="he-IL" sz="1400" baseline="-25000">
                    <a:solidFill>
                      <a:srgbClr val="FF3300"/>
                    </a:solidFill>
                  </a:rPr>
                  <a:t>3</a:t>
                </a:r>
                <a:endParaRPr lang="en-US" altLang="he-IL" sz="1400">
                  <a:solidFill>
                    <a:srgbClr val="FF3300"/>
                  </a:solidFill>
                </a:endParaRPr>
              </a:p>
            </p:txBody>
          </p:sp>
          <p:sp>
            <p:nvSpPr>
              <p:cNvPr id="32828" name="Text Box 19">
                <a:extLst>
                  <a:ext uri="{FF2B5EF4-FFF2-40B4-BE49-F238E27FC236}">
                    <a16:creationId xmlns:a16="http://schemas.microsoft.com/office/drawing/2014/main" id="{CE8E89B0-1070-4ADF-AF94-A598C713FC67}"/>
                  </a:ext>
                </a:extLst>
              </p:cNvPr>
              <p:cNvSpPr txBox="1">
                <a:spLocks noChangeArrowheads="1"/>
              </p:cNvSpPr>
              <p:nvPr/>
            </p:nvSpPr>
            <p:spPr bwMode="auto">
              <a:xfrm>
                <a:off x="3312" y="336"/>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FF3300"/>
                    </a:solidFill>
                  </a:rPr>
                  <a:t>SbH</a:t>
                </a:r>
                <a:r>
                  <a:rPr lang="en-US" altLang="he-IL" sz="1400" baseline="-25000">
                    <a:solidFill>
                      <a:srgbClr val="FF3300"/>
                    </a:solidFill>
                  </a:rPr>
                  <a:t>3</a:t>
                </a:r>
                <a:endParaRPr lang="en-US" altLang="he-IL" sz="1400">
                  <a:solidFill>
                    <a:srgbClr val="FF3300"/>
                  </a:solidFill>
                </a:endParaRPr>
              </a:p>
            </p:txBody>
          </p:sp>
          <p:sp>
            <p:nvSpPr>
              <p:cNvPr id="32829" name="Text Box 20">
                <a:extLst>
                  <a:ext uri="{FF2B5EF4-FFF2-40B4-BE49-F238E27FC236}">
                    <a16:creationId xmlns:a16="http://schemas.microsoft.com/office/drawing/2014/main" id="{5CB285DC-C1BF-4996-83F5-9A2A7D19862F}"/>
                  </a:ext>
                </a:extLst>
              </p:cNvPr>
              <p:cNvSpPr txBox="1">
                <a:spLocks noChangeArrowheads="1"/>
              </p:cNvSpPr>
              <p:nvPr/>
            </p:nvSpPr>
            <p:spPr bwMode="auto">
              <a:xfrm>
                <a:off x="2352" y="768"/>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FF3300"/>
                    </a:solidFill>
                  </a:rPr>
                  <a:t>AsH</a:t>
                </a:r>
                <a:r>
                  <a:rPr lang="en-US" altLang="he-IL" sz="1400" baseline="-25000">
                    <a:solidFill>
                      <a:srgbClr val="FF3300"/>
                    </a:solidFill>
                  </a:rPr>
                  <a:t>3</a:t>
                </a:r>
                <a:endParaRPr lang="en-US" altLang="he-IL" sz="1400">
                  <a:solidFill>
                    <a:srgbClr val="FF3300"/>
                  </a:solidFill>
                </a:endParaRPr>
              </a:p>
            </p:txBody>
          </p:sp>
        </p:grpSp>
        <p:grpSp>
          <p:nvGrpSpPr>
            <p:cNvPr id="23573" name="Group 21">
              <a:extLst>
                <a:ext uri="{FF2B5EF4-FFF2-40B4-BE49-F238E27FC236}">
                  <a16:creationId xmlns:a16="http://schemas.microsoft.com/office/drawing/2014/main" id="{67FBBEC8-4413-4B13-889F-635E7EF332D8}"/>
                </a:ext>
              </a:extLst>
            </p:cNvPr>
            <p:cNvGrpSpPr>
              <a:grpSpLocks/>
            </p:cNvGrpSpPr>
            <p:nvPr/>
          </p:nvGrpSpPr>
          <p:grpSpPr bwMode="auto">
            <a:xfrm>
              <a:off x="1263650" y="4397375"/>
              <a:ext cx="1905000" cy="960438"/>
              <a:chOff x="1056" y="3264"/>
              <a:chExt cx="1200" cy="605"/>
            </a:xfrm>
          </p:grpSpPr>
          <p:sp>
            <p:nvSpPr>
              <p:cNvPr id="32823" name="Line 22">
                <a:extLst>
                  <a:ext uri="{FF2B5EF4-FFF2-40B4-BE49-F238E27FC236}">
                    <a16:creationId xmlns:a16="http://schemas.microsoft.com/office/drawing/2014/main" id="{2E12245A-7DD4-415A-8B18-50E11D89B7F7}"/>
                  </a:ext>
                </a:extLst>
              </p:cNvPr>
              <p:cNvSpPr>
                <a:spLocks noChangeShapeType="1"/>
              </p:cNvSpPr>
              <p:nvPr/>
            </p:nvSpPr>
            <p:spPr bwMode="auto">
              <a:xfrm flipH="1">
                <a:off x="1344" y="3264"/>
                <a:ext cx="912" cy="432"/>
              </a:xfrm>
              <a:prstGeom prst="line">
                <a:avLst/>
              </a:prstGeom>
              <a:noFill/>
              <a:ln w="9525">
                <a:solidFill>
                  <a:srgbClr val="FF3300"/>
                </a:solidFill>
                <a:prstDash val="lg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4" name="Text Box 23">
                <a:extLst>
                  <a:ext uri="{FF2B5EF4-FFF2-40B4-BE49-F238E27FC236}">
                    <a16:creationId xmlns:a16="http://schemas.microsoft.com/office/drawing/2014/main" id="{D1AA68EF-9DED-45A6-8911-88B3B78ED130}"/>
                  </a:ext>
                </a:extLst>
              </p:cNvPr>
              <p:cNvSpPr txBox="1">
                <a:spLocks noChangeArrowheads="1"/>
              </p:cNvSpPr>
              <p:nvPr/>
            </p:nvSpPr>
            <p:spPr bwMode="auto">
              <a:xfrm>
                <a:off x="1056" y="3696"/>
                <a:ext cx="4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200" b="0">
                    <a:solidFill>
                      <a:srgbClr val="FF3300"/>
                    </a:solidFill>
                  </a:rPr>
                  <a:t>(NH</a:t>
                </a:r>
                <a:r>
                  <a:rPr lang="en-US" altLang="he-IL" sz="1200" b="0" baseline="-25000">
                    <a:solidFill>
                      <a:srgbClr val="FF3300"/>
                    </a:solidFill>
                  </a:rPr>
                  <a:t>3</a:t>
                </a:r>
                <a:r>
                  <a:rPr lang="en-US" altLang="he-IL" sz="1200" b="0">
                    <a:solidFill>
                      <a:srgbClr val="FF3300"/>
                    </a:solidFill>
                  </a:rPr>
                  <a:t>)</a:t>
                </a:r>
                <a:endParaRPr lang="en-US" altLang="he-IL" sz="1200" b="0" baseline="-25000">
                  <a:solidFill>
                    <a:srgbClr val="FF3300"/>
                  </a:solidFill>
                </a:endParaRPr>
              </a:p>
            </p:txBody>
          </p:sp>
        </p:grpSp>
        <p:grpSp>
          <p:nvGrpSpPr>
            <p:cNvPr id="23576" name="Group 24">
              <a:extLst>
                <a:ext uri="{FF2B5EF4-FFF2-40B4-BE49-F238E27FC236}">
                  <a16:creationId xmlns:a16="http://schemas.microsoft.com/office/drawing/2014/main" id="{95D4200D-A62C-4F1D-8D9C-CEE2C12A8363}"/>
                </a:ext>
              </a:extLst>
            </p:cNvPr>
            <p:cNvGrpSpPr>
              <a:grpSpLocks/>
            </p:cNvGrpSpPr>
            <p:nvPr/>
          </p:nvGrpSpPr>
          <p:grpSpPr bwMode="auto">
            <a:xfrm>
              <a:off x="1198563" y="3778250"/>
              <a:ext cx="1981200" cy="609600"/>
              <a:chOff x="1392" y="1296"/>
              <a:chExt cx="1248" cy="384"/>
            </a:xfrm>
          </p:grpSpPr>
          <p:sp>
            <p:nvSpPr>
              <p:cNvPr id="32821" name="Line 25">
                <a:extLst>
                  <a:ext uri="{FF2B5EF4-FFF2-40B4-BE49-F238E27FC236}">
                    <a16:creationId xmlns:a16="http://schemas.microsoft.com/office/drawing/2014/main" id="{4AA09071-C2F5-49B4-A0DE-AFF81EA23B47}"/>
                  </a:ext>
                </a:extLst>
              </p:cNvPr>
              <p:cNvSpPr>
                <a:spLocks noChangeShapeType="1"/>
              </p:cNvSpPr>
              <p:nvPr/>
            </p:nvSpPr>
            <p:spPr bwMode="auto">
              <a:xfrm flipH="1" flipV="1">
                <a:off x="1728" y="1344"/>
                <a:ext cx="912" cy="336"/>
              </a:xfrm>
              <a:prstGeom prst="line">
                <a:avLst/>
              </a:prstGeom>
              <a:noFill/>
              <a:ln w="19050">
                <a:solidFill>
                  <a:srgbClr val="FF33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2" name="Text Box 26">
                <a:extLst>
                  <a:ext uri="{FF2B5EF4-FFF2-40B4-BE49-F238E27FC236}">
                    <a16:creationId xmlns:a16="http://schemas.microsoft.com/office/drawing/2014/main" id="{94091C3A-B885-40D9-A04C-6DC2AEDE6687}"/>
                  </a:ext>
                </a:extLst>
              </p:cNvPr>
              <p:cNvSpPr txBox="1">
                <a:spLocks noChangeArrowheads="1"/>
              </p:cNvSpPr>
              <p:nvPr/>
            </p:nvSpPr>
            <p:spPr bwMode="auto">
              <a:xfrm>
                <a:off x="1392" y="1296"/>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FF3300"/>
                    </a:solidFill>
                  </a:rPr>
                  <a:t>NH</a:t>
                </a:r>
                <a:r>
                  <a:rPr lang="en-US" altLang="he-IL" sz="1400" baseline="-25000">
                    <a:solidFill>
                      <a:srgbClr val="FF3300"/>
                    </a:solidFill>
                  </a:rPr>
                  <a:t>3</a:t>
                </a:r>
              </a:p>
            </p:txBody>
          </p:sp>
        </p:grpSp>
        <p:sp>
          <p:nvSpPr>
            <p:cNvPr id="23579" name="Text Box 27">
              <a:extLst>
                <a:ext uri="{FF2B5EF4-FFF2-40B4-BE49-F238E27FC236}">
                  <a16:creationId xmlns:a16="http://schemas.microsoft.com/office/drawing/2014/main" id="{7C6F062E-1F82-4E49-B6DC-662767EF68FF}"/>
                </a:ext>
              </a:extLst>
            </p:cNvPr>
            <p:cNvSpPr txBox="1">
              <a:spLocks noChangeArrowheads="1"/>
            </p:cNvSpPr>
            <p:nvPr/>
          </p:nvSpPr>
          <p:spPr bwMode="auto">
            <a:xfrm>
              <a:off x="3733800" y="4059238"/>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he-IL" sz="1400">
                  <a:solidFill>
                    <a:srgbClr val="FF3300"/>
                  </a:solidFill>
                </a:rPr>
                <a:t>טור 5</a:t>
              </a:r>
              <a:endParaRPr lang="en-US" altLang="he-IL" sz="1400" baseline="-25000">
                <a:solidFill>
                  <a:srgbClr val="FF3300"/>
                </a:solidFill>
              </a:endParaRPr>
            </a:p>
          </p:txBody>
        </p:sp>
        <p:sp>
          <p:nvSpPr>
            <p:cNvPr id="23580" name="Text Box 28">
              <a:extLst>
                <a:ext uri="{FF2B5EF4-FFF2-40B4-BE49-F238E27FC236}">
                  <a16:creationId xmlns:a16="http://schemas.microsoft.com/office/drawing/2014/main" id="{EB5EDAAD-41AA-40D3-9EF8-13E79D5D659E}"/>
                </a:ext>
              </a:extLst>
            </p:cNvPr>
            <p:cNvSpPr txBox="1">
              <a:spLocks noChangeArrowheads="1"/>
            </p:cNvSpPr>
            <p:nvPr/>
          </p:nvSpPr>
          <p:spPr bwMode="auto">
            <a:xfrm>
              <a:off x="2362200" y="4876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he-IL" sz="1400"/>
                <a:t>טור 4</a:t>
              </a:r>
              <a:endParaRPr lang="en-US" altLang="he-IL" sz="1400"/>
            </a:p>
          </p:txBody>
        </p:sp>
        <p:grpSp>
          <p:nvGrpSpPr>
            <p:cNvPr id="23581" name="Group 29">
              <a:extLst>
                <a:ext uri="{FF2B5EF4-FFF2-40B4-BE49-F238E27FC236}">
                  <a16:creationId xmlns:a16="http://schemas.microsoft.com/office/drawing/2014/main" id="{3EF60518-AB4C-47D3-A8A2-290BD47B8AED}"/>
                </a:ext>
              </a:extLst>
            </p:cNvPr>
            <p:cNvGrpSpPr>
              <a:grpSpLocks/>
            </p:cNvGrpSpPr>
            <p:nvPr/>
          </p:nvGrpSpPr>
          <p:grpSpPr bwMode="auto">
            <a:xfrm>
              <a:off x="1143000" y="2971800"/>
              <a:ext cx="1981200" cy="1447800"/>
              <a:chOff x="1536" y="528"/>
              <a:chExt cx="1248" cy="912"/>
            </a:xfrm>
          </p:grpSpPr>
          <p:sp>
            <p:nvSpPr>
              <p:cNvPr id="32819" name="Line 30">
                <a:extLst>
                  <a:ext uri="{FF2B5EF4-FFF2-40B4-BE49-F238E27FC236}">
                    <a16:creationId xmlns:a16="http://schemas.microsoft.com/office/drawing/2014/main" id="{61A37629-76BE-4BD7-953C-C80B7C2F0026}"/>
                  </a:ext>
                </a:extLst>
              </p:cNvPr>
              <p:cNvSpPr>
                <a:spLocks noChangeShapeType="1"/>
              </p:cNvSpPr>
              <p:nvPr/>
            </p:nvSpPr>
            <p:spPr bwMode="auto">
              <a:xfrm>
                <a:off x="1872" y="672"/>
                <a:ext cx="912" cy="768"/>
              </a:xfrm>
              <a:prstGeom prst="line">
                <a:avLst/>
              </a:prstGeom>
              <a:noFill/>
              <a:ln w="19050">
                <a:solidFill>
                  <a:srgbClr val="33CC33"/>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0" name="Text Box 31">
                <a:extLst>
                  <a:ext uri="{FF2B5EF4-FFF2-40B4-BE49-F238E27FC236}">
                    <a16:creationId xmlns:a16="http://schemas.microsoft.com/office/drawing/2014/main" id="{6CF4D2F1-4FAE-4E76-965A-1123F95C0AD1}"/>
                  </a:ext>
                </a:extLst>
              </p:cNvPr>
              <p:cNvSpPr txBox="1">
                <a:spLocks noChangeArrowheads="1"/>
              </p:cNvSpPr>
              <p:nvPr/>
            </p:nvSpPr>
            <p:spPr bwMode="auto">
              <a:xfrm>
                <a:off x="1536" y="528"/>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33CC33"/>
                    </a:solidFill>
                  </a:rPr>
                  <a:t>HF</a:t>
                </a:r>
              </a:p>
            </p:txBody>
          </p:sp>
        </p:grpSp>
        <p:grpSp>
          <p:nvGrpSpPr>
            <p:cNvPr id="23584" name="Group 32">
              <a:extLst>
                <a:ext uri="{FF2B5EF4-FFF2-40B4-BE49-F238E27FC236}">
                  <a16:creationId xmlns:a16="http://schemas.microsoft.com/office/drawing/2014/main" id="{94A63DCB-863E-469D-B2AC-B386107A5E5B}"/>
                </a:ext>
              </a:extLst>
            </p:cNvPr>
            <p:cNvGrpSpPr>
              <a:grpSpLocks/>
            </p:cNvGrpSpPr>
            <p:nvPr/>
          </p:nvGrpSpPr>
          <p:grpSpPr bwMode="auto">
            <a:xfrm>
              <a:off x="2851150" y="2917825"/>
              <a:ext cx="3810000" cy="1789113"/>
              <a:chOff x="1584" y="0"/>
              <a:chExt cx="2544" cy="1273"/>
            </a:xfrm>
          </p:grpSpPr>
          <p:sp>
            <p:nvSpPr>
              <p:cNvPr id="32814" name="Text Box 33">
                <a:extLst>
                  <a:ext uri="{FF2B5EF4-FFF2-40B4-BE49-F238E27FC236}">
                    <a16:creationId xmlns:a16="http://schemas.microsoft.com/office/drawing/2014/main" id="{3123B42F-B8DF-40C2-8131-F0832FCC9219}"/>
                  </a:ext>
                </a:extLst>
              </p:cNvPr>
              <p:cNvSpPr txBox="1">
                <a:spLocks noChangeArrowheads="1"/>
              </p:cNvSpPr>
              <p:nvPr/>
            </p:nvSpPr>
            <p:spPr bwMode="auto">
              <a:xfrm>
                <a:off x="1584" y="1056"/>
                <a:ext cx="385"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33CC33"/>
                    </a:solidFill>
                  </a:rPr>
                  <a:t>HCl</a:t>
                </a:r>
              </a:p>
            </p:txBody>
          </p:sp>
          <p:sp>
            <p:nvSpPr>
              <p:cNvPr id="32815" name="Line 34">
                <a:extLst>
                  <a:ext uri="{FF2B5EF4-FFF2-40B4-BE49-F238E27FC236}">
                    <a16:creationId xmlns:a16="http://schemas.microsoft.com/office/drawing/2014/main" id="{37ECF7CD-8BC1-475D-AD3B-B7039B8523B7}"/>
                  </a:ext>
                </a:extLst>
              </p:cNvPr>
              <p:cNvSpPr>
                <a:spLocks noChangeShapeType="1"/>
              </p:cNvSpPr>
              <p:nvPr/>
            </p:nvSpPr>
            <p:spPr bwMode="auto">
              <a:xfrm flipV="1">
                <a:off x="1824" y="624"/>
                <a:ext cx="1200" cy="432"/>
              </a:xfrm>
              <a:prstGeom prst="line">
                <a:avLst/>
              </a:prstGeom>
              <a:noFill/>
              <a:ln w="19050">
                <a:solidFill>
                  <a:srgbClr val="33CC33"/>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6" name="Line 35">
                <a:extLst>
                  <a:ext uri="{FF2B5EF4-FFF2-40B4-BE49-F238E27FC236}">
                    <a16:creationId xmlns:a16="http://schemas.microsoft.com/office/drawing/2014/main" id="{D95A1F09-12BA-48F4-BB1A-7C9390D5BA92}"/>
                  </a:ext>
                </a:extLst>
              </p:cNvPr>
              <p:cNvSpPr>
                <a:spLocks noChangeShapeType="1"/>
              </p:cNvSpPr>
              <p:nvPr/>
            </p:nvSpPr>
            <p:spPr bwMode="auto">
              <a:xfrm flipV="1">
                <a:off x="3024" y="96"/>
                <a:ext cx="912" cy="528"/>
              </a:xfrm>
              <a:prstGeom prst="line">
                <a:avLst/>
              </a:prstGeom>
              <a:noFill/>
              <a:ln w="19050">
                <a:solidFill>
                  <a:srgbClr val="33CC33"/>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7" name="Text Box 36">
                <a:extLst>
                  <a:ext uri="{FF2B5EF4-FFF2-40B4-BE49-F238E27FC236}">
                    <a16:creationId xmlns:a16="http://schemas.microsoft.com/office/drawing/2014/main" id="{2A31E3B9-15BC-4F77-A096-7CBA6A542591}"/>
                  </a:ext>
                </a:extLst>
              </p:cNvPr>
              <p:cNvSpPr txBox="1">
                <a:spLocks noChangeArrowheads="1"/>
              </p:cNvSpPr>
              <p:nvPr/>
            </p:nvSpPr>
            <p:spPr bwMode="auto">
              <a:xfrm>
                <a:off x="2928" y="576"/>
                <a:ext cx="38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33CC33"/>
                    </a:solidFill>
                  </a:rPr>
                  <a:t>HBr</a:t>
                </a:r>
              </a:p>
            </p:txBody>
          </p:sp>
          <p:sp>
            <p:nvSpPr>
              <p:cNvPr id="32818" name="Text Box 37">
                <a:extLst>
                  <a:ext uri="{FF2B5EF4-FFF2-40B4-BE49-F238E27FC236}">
                    <a16:creationId xmlns:a16="http://schemas.microsoft.com/office/drawing/2014/main" id="{AB0E1781-654F-4B4C-B12A-3A8A3B0D3937}"/>
                  </a:ext>
                </a:extLst>
              </p:cNvPr>
              <p:cNvSpPr txBox="1">
                <a:spLocks noChangeArrowheads="1"/>
              </p:cNvSpPr>
              <p:nvPr/>
            </p:nvSpPr>
            <p:spPr bwMode="auto">
              <a:xfrm>
                <a:off x="3743" y="0"/>
                <a:ext cx="385"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33CC33"/>
                    </a:solidFill>
                  </a:rPr>
                  <a:t>HI</a:t>
                </a:r>
              </a:p>
            </p:txBody>
          </p:sp>
        </p:grpSp>
        <p:sp>
          <p:nvSpPr>
            <p:cNvPr id="23590" name="Text Box 38">
              <a:extLst>
                <a:ext uri="{FF2B5EF4-FFF2-40B4-BE49-F238E27FC236}">
                  <a16:creationId xmlns:a16="http://schemas.microsoft.com/office/drawing/2014/main" id="{AC837324-C889-49DE-8F27-37E7A2385BAC}"/>
                </a:ext>
              </a:extLst>
            </p:cNvPr>
            <p:cNvSpPr txBox="1">
              <a:spLocks noChangeArrowheads="1"/>
            </p:cNvSpPr>
            <p:nvPr/>
          </p:nvSpPr>
          <p:spPr bwMode="auto">
            <a:xfrm>
              <a:off x="4267200" y="3733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he-IL" sz="1400">
                  <a:solidFill>
                    <a:srgbClr val="33CC33"/>
                  </a:solidFill>
                </a:rPr>
                <a:t>טור 7</a:t>
              </a:r>
              <a:endParaRPr lang="en-US" altLang="he-IL" sz="1400">
                <a:solidFill>
                  <a:srgbClr val="33CC33"/>
                </a:solidFill>
              </a:endParaRPr>
            </a:p>
          </p:txBody>
        </p:sp>
        <p:grpSp>
          <p:nvGrpSpPr>
            <p:cNvPr id="23591" name="Group 39">
              <a:extLst>
                <a:ext uri="{FF2B5EF4-FFF2-40B4-BE49-F238E27FC236}">
                  <a16:creationId xmlns:a16="http://schemas.microsoft.com/office/drawing/2014/main" id="{BD4E458C-F4E9-432F-8094-ED4337D4A540}"/>
                </a:ext>
              </a:extLst>
            </p:cNvPr>
            <p:cNvGrpSpPr>
              <a:grpSpLocks/>
            </p:cNvGrpSpPr>
            <p:nvPr/>
          </p:nvGrpSpPr>
          <p:grpSpPr bwMode="auto">
            <a:xfrm>
              <a:off x="1047750" y="4391025"/>
              <a:ext cx="2133600" cy="579438"/>
              <a:chOff x="1392" y="3792"/>
              <a:chExt cx="1344" cy="365"/>
            </a:xfrm>
          </p:grpSpPr>
          <p:sp>
            <p:nvSpPr>
              <p:cNvPr id="32812" name="Line 40">
                <a:extLst>
                  <a:ext uri="{FF2B5EF4-FFF2-40B4-BE49-F238E27FC236}">
                    <a16:creationId xmlns:a16="http://schemas.microsoft.com/office/drawing/2014/main" id="{5E04DDCD-5F40-4063-A52E-2727A3BD1D3D}"/>
                  </a:ext>
                </a:extLst>
              </p:cNvPr>
              <p:cNvSpPr>
                <a:spLocks noChangeShapeType="1"/>
              </p:cNvSpPr>
              <p:nvPr/>
            </p:nvSpPr>
            <p:spPr bwMode="auto">
              <a:xfrm flipV="1">
                <a:off x="1776" y="3792"/>
                <a:ext cx="960" cy="288"/>
              </a:xfrm>
              <a:prstGeom prst="line">
                <a:avLst/>
              </a:prstGeom>
              <a:noFill/>
              <a:ln w="19050">
                <a:solidFill>
                  <a:srgbClr val="33CC33"/>
                </a:solidFill>
                <a:prstDash val="lg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3" name="Text Box 41">
                <a:extLst>
                  <a:ext uri="{FF2B5EF4-FFF2-40B4-BE49-F238E27FC236}">
                    <a16:creationId xmlns:a16="http://schemas.microsoft.com/office/drawing/2014/main" id="{C4CDF92D-EEE6-4CD4-8CEA-4FDC1604F596}"/>
                  </a:ext>
                </a:extLst>
              </p:cNvPr>
              <p:cNvSpPr txBox="1">
                <a:spLocks noChangeArrowheads="1"/>
              </p:cNvSpPr>
              <p:nvPr/>
            </p:nvSpPr>
            <p:spPr bwMode="auto">
              <a:xfrm>
                <a:off x="1392" y="3984"/>
                <a:ext cx="3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200" b="0">
                    <a:solidFill>
                      <a:srgbClr val="33CC33"/>
                    </a:solidFill>
                  </a:rPr>
                  <a:t>(HF)</a:t>
                </a:r>
              </a:p>
            </p:txBody>
          </p:sp>
        </p:grpSp>
        <p:grpSp>
          <p:nvGrpSpPr>
            <p:cNvPr id="23594" name="Group 42">
              <a:extLst>
                <a:ext uri="{FF2B5EF4-FFF2-40B4-BE49-F238E27FC236}">
                  <a16:creationId xmlns:a16="http://schemas.microsoft.com/office/drawing/2014/main" id="{7745F58B-4A9F-4BD7-B68A-9EFEB62CA135}"/>
                </a:ext>
              </a:extLst>
            </p:cNvPr>
            <p:cNvGrpSpPr>
              <a:grpSpLocks/>
            </p:cNvGrpSpPr>
            <p:nvPr/>
          </p:nvGrpSpPr>
          <p:grpSpPr bwMode="auto">
            <a:xfrm>
              <a:off x="1143000" y="2133600"/>
              <a:ext cx="1981200" cy="1849438"/>
              <a:chOff x="1680" y="576"/>
              <a:chExt cx="1248" cy="1165"/>
            </a:xfrm>
          </p:grpSpPr>
          <p:sp>
            <p:nvSpPr>
              <p:cNvPr id="32810" name="Line 43">
                <a:extLst>
                  <a:ext uri="{FF2B5EF4-FFF2-40B4-BE49-F238E27FC236}">
                    <a16:creationId xmlns:a16="http://schemas.microsoft.com/office/drawing/2014/main" id="{76219727-ECBF-4AED-8E98-CA518ADEAF83}"/>
                  </a:ext>
                </a:extLst>
              </p:cNvPr>
              <p:cNvSpPr>
                <a:spLocks noChangeShapeType="1"/>
              </p:cNvSpPr>
              <p:nvPr/>
            </p:nvSpPr>
            <p:spPr bwMode="auto">
              <a:xfrm>
                <a:off x="1968" y="768"/>
                <a:ext cx="960" cy="973"/>
              </a:xfrm>
              <a:prstGeom prst="line">
                <a:avLst/>
              </a:prstGeom>
              <a:noFill/>
              <a:ln w="19050">
                <a:solidFill>
                  <a:srgbClr val="6600FF"/>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1" name="Text Box 44">
                <a:extLst>
                  <a:ext uri="{FF2B5EF4-FFF2-40B4-BE49-F238E27FC236}">
                    <a16:creationId xmlns:a16="http://schemas.microsoft.com/office/drawing/2014/main" id="{D3145940-4F9B-4BF1-9302-A667A72F67C3}"/>
                  </a:ext>
                </a:extLst>
              </p:cNvPr>
              <p:cNvSpPr txBox="1">
                <a:spLocks noChangeArrowheads="1"/>
              </p:cNvSpPr>
              <p:nvPr/>
            </p:nvSpPr>
            <p:spPr bwMode="auto">
              <a:xfrm>
                <a:off x="1680" y="576"/>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6600FF"/>
                    </a:solidFill>
                  </a:rPr>
                  <a:t>H</a:t>
                </a:r>
                <a:r>
                  <a:rPr lang="en-US" altLang="he-IL" sz="1400" baseline="-25000">
                    <a:solidFill>
                      <a:srgbClr val="6600FF"/>
                    </a:solidFill>
                  </a:rPr>
                  <a:t>2</a:t>
                </a:r>
                <a:r>
                  <a:rPr lang="en-US" altLang="he-IL" sz="1400">
                    <a:solidFill>
                      <a:srgbClr val="6600FF"/>
                    </a:solidFill>
                  </a:rPr>
                  <a:t>O</a:t>
                </a:r>
              </a:p>
            </p:txBody>
          </p:sp>
        </p:grpSp>
        <p:grpSp>
          <p:nvGrpSpPr>
            <p:cNvPr id="23597" name="Group 45">
              <a:extLst>
                <a:ext uri="{FF2B5EF4-FFF2-40B4-BE49-F238E27FC236}">
                  <a16:creationId xmlns:a16="http://schemas.microsoft.com/office/drawing/2014/main" id="{E19CBC79-7F9C-4788-A87B-37D5631ECDFD}"/>
                </a:ext>
              </a:extLst>
            </p:cNvPr>
            <p:cNvGrpSpPr>
              <a:grpSpLocks/>
            </p:cNvGrpSpPr>
            <p:nvPr/>
          </p:nvGrpSpPr>
          <p:grpSpPr bwMode="auto">
            <a:xfrm>
              <a:off x="228600" y="838200"/>
              <a:ext cx="1265238" cy="5029200"/>
              <a:chOff x="144" y="528"/>
              <a:chExt cx="797" cy="3168"/>
            </a:xfrm>
          </p:grpSpPr>
          <p:sp>
            <p:nvSpPr>
              <p:cNvPr id="32796" name="Line 46">
                <a:extLst>
                  <a:ext uri="{FF2B5EF4-FFF2-40B4-BE49-F238E27FC236}">
                    <a16:creationId xmlns:a16="http://schemas.microsoft.com/office/drawing/2014/main" id="{134B9E11-3A98-41E4-BFF9-947F00EB55BC}"/>
                  </a:ext>
                </a:extLst>
              </p:cNvPr>
              <p:cNvSpPr>
                <a:spLocks noChangeShapeType="1"/>
              </p:cNvSpPr>
              <p:nvPr/>
            </p:nvSpPr>
            <p:spPr bwMode="auto">
              <a:xfrm flipV="1">
                <a:off x="720" y="1152"/>
                <a:ext cx="0" cy="25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7" name="Line 47">
                <a:extLst>
                  <a:ext uri="{FF2B5EF4-FFF2-40B4-BE49-F238E27FC236}">
                    <a16:creationId xmlns:a16="http://schemas.microsoft.com/office/drawing/2014/main" id="{03F5CB2B-6B11-459F-858D-F6C52BC03AC7}"/>
                  </a:ext>
                </a:extLst>
              </p:cNvPr>
              <p:cNvSpPr>
                <a:spLocks noChangeShapeType="1"/>
              </p:cNvSpPr>
              <p:nvPr/>
            </p:nvSpPr>
            <p:spPr bwMode="auto">
              <a:xfrm>
                <a:off x="701" y="3552"/>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8" name="Text Box 48">
                <a:extLst>
                  <a:ext uri="{FF2B5EF4-FFF2-40B4-BE49-F238E27FC236}">
                    <a16:creationId xmlns:a16="http://schemas.microsoft.com/office/drawing/2014/main" id="{51A8E006-8C5C-422B-BB91-43928C6844F5}"/>
                  </a:ext>
                </a:extLst>
              </p:cNvPr>
              <p:cNvSpPr txBox="1">
                <a:spLocks noChangeArrowheads="1"/>
              </p:cNvSpPr>
              <p:nvPr/>
            </p:nvSpPr>
            <p:spPr bwMode="auto">
              <a:xfrm>
                <a:off x="201" y="528"/>
                <a:ext cx="74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he-IL" sz="1800" b="0" dirty="0"/>
                  <a:t>טמפרטורה (</a:t>
                </a:r>
                <a:r>
                  <a:rPr lang="en-US" altLang="he-IL" sz="1800" b="0" dirty="0"/>
                  <a:t>(C</a:t>
                </a:r>
                <a:r>
                  <a:rPr lang="en-US" altLang="he-IL" sz="1800" b="0" baseline="30000" dirty="0"/>
                  <a:t>o</a:t>
                </a:r>
              </a:p>
            </p:txBody>
          </p:sp>
          <p:grpSp>
            <p:nvGrpSpPr>
              <p:cNvPr id="32799" name="Group 49">
                <a:extLst>
                  <a:ext uri="{FF2B5EF4-FFF2-40B4-BE49-F238E27FC236}">
                    <a16:creationId xmlns:a16="http://schemas.microsoft.com/office/drawing/2014/main" id="{437383B5-0A7E-4115-AF58-93BBCF21F284}"/>
                  </a:ext>
                </a:extLst>
              </p:cNvPr>
              <p:cNvGrpSpPr>
                <a:grpSpLocks/>
              </p:cNvGrpSpPr>
              <p:nvPr/>
            </p:nvGrpSpPr>
            <p:grpSpPr bwMode="auto">
              <a:xfrm>
                <a:off x="201" y="3312"/>
                <a:ext cx="624" cy="231"/>
                <a:chOff x="192" y="3264"/>
                <a:chExt cx="624" cy="231"/>
              </a:xfrm>
            </p:grpSpPr>
            <p:sp>
              <p:nvSpPr>
                <p:cNvPr id="32808" name="Line 50">
                  <a:extLst>
                    <a:ext uri="{FF2B5EF4-FFF2-40B4-BE49-F238E27FC236}">
                      <a16:creationId xmlns:a16="http://schemas.microsoft.com/office/drawing/2014/main" id="{FA6CB5EE-C7DF-418F-AA26-9DE30152AEE4}"/>
                    </a:ext>
                  </a:extLst>
                </p:cNvPr>
                <p:cNvSpPr>
                  <a:spLocks noChangeShapeType="1"/>
                </p:cNvSpPr>
                <p:nvPr/>
              </p:nvSpPr>
              <p:spPr bwMode="auto">
                <a:xfrm>
                  <a:off x="672" y="340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9" name="Text Box 51">
                  <a:extLst>
                    <a:ext uri="{FF2B5EF4-FFF2-40B4-BE49-F238E27FC236}">
                      <a16:creationId xmlns:a16="http://schemas.microsoft.com/office/drawing/2014/main" id="{3B1C7B89-DFDF-4E27-BCC9-64D1F3F3F5C0}"/>
                    </a:ext>
                  </a:extLst>
                </p:cNvPr>
                <p:cNvSpPr txBox="1">
                  <a:spLocks noChangeArrowheads="1"/>
                </p:cNvSpPr>
                <p:nvPr/>
              </p:nvSpPr>
              <p:spPr bwMode="auto">
                <a:xfrm>
                  <a:off x="192" y="3264"/>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800" b="0"/>
                    <a:t>-200</a:t>
                  </a:r>
                </a:p>
              </p:txBody>
            </p:sp>
          </p:grpSp>
          <p:grpSp>
            <p:nvGrpSpPr>
              <p:cNvPr id="32800" name="Group 52">
                <a:extLst>
                  <a:ext uri="{FF2B5EF4-FFF2-40B4-BE49-F238E27FC236}">
                    <a16:creationId xmlns:a16="http://schemas.microsoft.com/office/drawing/2014/main" id="{58DD7591-8CE3-4684-9C1E-DFDD7BD93B6C}"/>
                  </a:ext>
                </a:extLst>
              </p:cNvPr>
              <p:cNvGrpSpPr>
                <a:grpSpLocks/>
              </p:cNvGrpSpPr>
              <p:nvPr/>
            </p:nvGrpSpPr>
            <p:grpSpPr bwMode="auto">
              <a:xfrm>
                <a:off x="215" y="2688"/>
                <a:ext cx="576" cy="231"/>
                <a:chOff x="240" y="2688"/>
                <a:chExt cx="576" cy="231"/>
              </a:xfrm>
            </p:grpSpPr>
            <p:sp>
              <p:nvSpPr>
                <p:cNvPr id="32806" name="Text Box 53">
                  <a:extLst>
                    <a:ext uri="{FF2B5EF4-FFF2-40B4-BE49-F238E27FC236}">
                      <a16:creationId xmlns:a16="http://schemas.microsoft.com/office/drawing/2014/main" id="{0D9494BF-708E-45EB-BD61-81ADD5293D81}"/>
                    </a:ext>
                  </a:extLst>
                </p:cNvPr>
                <p:cNvSpPr txBox="1">
                  <a:spLocks noChangeArrowheads="1"/>
                </p:cNvSpPr>
                <p:nvPr/>
              </p:nvSpPr>
              <p:spPr bwMode="auto">
                <a:xfrm>
                  <a:off x="240" y="268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800" b="0"/>
                    <a:t>-100</a:t>
                  </a:r>
                </a:p>
              </p:txBody>
            </p:sp>
            <p:sp>
              <p:nvSpPr>
                <p:cNvPr id="32807" name="Line 54">
                  <a:extLst>
                    <a:ext uri="{FF2B5EF4-FFF2-40B4-BE49-F238E27FC236}">
                      <a16:creationId xmlns:a16="http://schemas.microsoft.com/office/drawing/2014/main" id="{7D29A3E3-2808-4FD7-9E16-CABF21FBA1B5}"/>
                    </a:ext>
                  </a:extLst>
                </p:cNvPr>
                <p:cNvSpPr>
                  <a:spLocks noChangeShapeType="1"/>
                </p:cNvSpPr>
                <p:nvPr/>
              </p:nvSpPr>
              <p:spPr bwMode="auto">
                <a:xfrm>
                  <a:off x="672" y="2784"/>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01" name="Group 55">
                <a:extLst>
                  <a:ext uri="{FF2B5EF4-FFF2-40B4-BE49-F238E27FC236}">
                    <a16:creationId xmlns:a16="http://schemas.microsoft.com/office/drawing/2014/main" id="{B781B43C-D9FC-4BD9-AFCC-F634C6A8F0AF}"/>
                  </a:ext>
                </a:extLst>
              </p:cNvPr>
              <p:cNvGrpSpPr>
                <a:grpSpLocks/>
              </p:cNvGrpSpPr>
              <p:nvPr/>
            </p:nvGrpSpPr>
            <p:grpSpPr bwMode="auto">
              <a:xfrm>
                <a:off x="432" y="2064"/>
                <a:ext cx="384" cy="231"/>
                <a:chOff x="432" y="2112"/>
                <a:chExt cx="384" cy="231"/>
              </a:xfrm>
            </p:grpSpPr>
            <p:sp>
              <p:nvSpPr>
                <p:cNvPr id="32804" name="Line 56">
                  <a:extLst>
                    <a:ext uri="{FF2B5EF4-FFF2-40B4-BE49-F238E27FC236}">
                      <a16:creationId xmlns:a16="http://schemas.microsoft.com/office/drawing/2014/main" id="{3EE35908-58A9-4E40-A285-9AC509A21903}"/>
                    </a:ext>
                  </a:extLst>
                </p:cNvPr>
                <p:cNvSpPr>
                  <a:spLocks noChangeShapeType="1"/>
                </p:cNvSpPr>
                <p:nvPr/>
              </p:nvSpPr>
              <p:spPr bwMode="auto">
                <a:xfrm>
                  <a:off x="624" y="220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5" name="Text Box 57">
                  <a:extLst>
                    <a:ext uri="{FF2B5EF4-FFF2-40B4-BE49-F238E27FC236}">
                      <a16:creationId xmlns:a16="http://schemas.microsoft.com/office/drawing/2014/main" id="{0C66EF57-B0D3-436D-93C9-08A39BB81AAF}"/>
                    </a:ext>
                  </a:extLst>
                </p:cNvPr>
                <p:cNvSpPr txBox="1">
                  <a:spLocks noChangeArrowheads="1"/>
                </p:cNvSpPr>
                <p:nvPr/>
              </p:nvSpPr>
              <p:spPr bwMode="auto">
                <a:xfrm>
                  <a:off x="432" y="2112"/>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800" b="0"/>
                    <a:t>0</a:t>
                  </a:r>
                </a:p>
              </p:txBody>
            </p:sp>
          </p:grpSp>
          <p:sp>
            <p:nvSpPr>
              <p:cNvPr id="32802" name="Text Box 58">
                <a:extLst>
                  <a:ext uri="{FF2B5EF4-FFF2-40B4-BE49-F238E27FC236}">
                    <a16:creationId xmlns:a16="http://schemas.microsoft.com/office/drawing/2014/main" id="{03B7C163-2CB3-48B8-9538-323B0DC244D0}"/>
                  </a:ext>
                </a:extLst>
              </p:cNvPr>
              <p:cNvSpPr txBox="1">
                <a:spLocks noChangeArrowheads="1"/>
              </p:cNvSpPr>
              <p:nvPr/>
            </p:nvSpPr>
            <p:spPr bwMode="auto">
              <a:xfrm>
                <a:off x="144" y="124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800" b="0"/>
                  <a:t>100</a:t>
                </a:r>
              </a:p>
            </p:txBody>
          </p:sp>
          <p:sp>
            <p:nvSpPr>
              <p:cNvPr id="32803" name="Line 59">
                <a:extLst>
                  <a:ext uri="{FF2B5EF4-FFF2-40B4-BE49-F238E27FC236}">
                    <a16:creationId xmlns:a16="http://schemas.microsoft.com/office/drawing/2014/main" id="{8AC7B59B-E037-4FB1-88A7-CAC1B3B412AF}"/>
                  </a:ext>
                </a:extLst>
              </p:cNvPr>
              <p:cNvSpPr>
                <a:spLocks noChangeShapeType="1"/>
              </p:cNvSpPr>
              <p:nvPr/>
            </p:nvSpPr>
            <p:spPr bwMode="auto">
              <a:xfrm>
                <a:off x="631" y="1549"/>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612" name="Group 60">
              <a:extLst>
                <a:ext uri="{FF2B5EF4-FFF2-40B4-BE49-F238E27FC236}">
                  <a16:creationId xmlns:a16="http://schemas.microsoft.com/office/drawing/2014/main" id="{3F5DF2E6-6F7A-4B79-A663-1D59CC7591EF}"/>
                </a:ext>
              </a:extLst>
            </p:cNvPr>
            <p:cNvGrpSpPr>
              <a:grpSpLocks/>
            </p:cNvGrpSpPr>
            <p:nvPr/>
          </p:nvGrpSpPr>
          <p:grpSpPr bwMode="auto">
            <a:xfrm>
              <a:off x="1143000" y="3962400"/>
              <a:ext cx="1981200" cy="579438"/>
              <a:chOff x="1296" y="912"/>
              <a:chExt cx="1248" cy="365"/>
            </a:xfrm>
          </p:grpSpPr>
          <p:sp>
            <p:nvSpPr>
              <p:cNvPr id="32794" name="Line 61">
                <a:extLst>
                  <a:ext uri="{FF2B5EF4-FFF2-40B4-BE49-F238E27FC236}">
                    <a16:creationId xmlns:a16="http://schemas.microsoft.com/office/drawing/2014/main" id="{29D6F054-F858-4C6B-8A0C-F83C34F406B2}"/>
                  </a:ext>
                </a:extLst>
              </p:cNvPr>
              <p:cNvSpPr>
                <a:spLocks noChangeShapeType="1"/>
              </p:cNvSpPr>
              <p:nvPr/>
            </p:nvSpPr>
            <p:spPr bwMode="auto">
              <a:xfrm flipH="1">
                <a:off x="1632" y="912"/>
                <a:ext cx="912" cy="268"/>
              </a:xfrm>
              <a:prstGeom prst="line">
                <a:avLst/>
              </a:prstGeom>
              <a:noFill/>
              <a:ln w="9525">
                <a:solidFill>
                  <a:srgbClr val="6600FF"/>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5" name="Text Box 62">
                <a:extLst>
                  <a:ext uri="{FF2B5EF4-FFF2-40B4-BE49-F238E27FC236}">
                    <a16:creationId xmlns:a16="http://schemas.microsoft.com/office/drawing/2014/main" id="{B20DFB7F-8025-4F10-9EEE-254BC909F83F}"/>
                  </a:ext>
                </a:extLst>
              </p:cNvPr>
              <p:cNvSpPr txBox="1">
                <a:spLocks noChangeArrowheads="1"/>
              </p:cNvSpPr>
              <p:nvPr/>
            </p:nvSpPr>
            <p:spPr bwMode="auto">
              <a:xfrm>
                <a:off x="1296" y="1104"/>
                <a:ext cx="3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200" b="0">
                    <a:solidFill>
                      <a:srgbClr val="6600FF"/>
                    </a:solidFill>
                  </a:rPr>
                  <a:t>(H</a:t>
                </a:r>
                <a:r>
                  <a:rPr lang="en-US" altLang="he-IL" sz="1200" b="0" baseline="-25000">
                    <a:solidFill>
                      <a:srgbClr val="6600FF"/>
                    </a:solidFill>
                  </a:rPr>
                  <a:t>2</a:t>
                </a:r>
                <a:r>
                  <a:rPr lang="en-US" altLang="he-IL" sz="1200" b="0">
                    <a:solidFill>
                      <a:srgbClr val="6600FF"/>
                    </a:solidFill>
                  </a:rPr>
                  <a:t>O)</a:t>
                </a:r>
              </a:p>
            </p:txBody>
          </p:sp>
        </p:grpSp>
        <p:grpSp>
          <p:nvGrpSpPr>
            <p:cNvPr id="23615" name="Group 63">
              <a:extLst>
                <a:ext uri="{FF2B5EF4-FFF2-40B4-BE49-F238E27FC236}">
                  <a16:creationId xmlns:a16="http://schemas.microsoft.com/office/drawing/2014/main" id="{B23C3FA4-3602-4FCF-AFB8-4195A58DA561}"/>
                </a:ext>
              </a:extLst>
            </p:cNvPr>
            <p:cNvGrpSpPr>
              <a:grpSpLocks/>
            </p:cNvGrpSpPr>
            <p:nvPr/>
          </p:nvGrpSpPr>
          <p:grpSpPr bwMode="auto">
            <a:xfrm>
              <a:off x="2752725" y="2536825"/>
              <a:ext cx="4114800" cy="1447800"/>
              <a:chOff x="1728" y="624"/>
              <a:chExt cx="2592" cy="912"/>
            </a:xfrm>
          </p:grpSpPr>
          <p:sp>
            <p:nvSpPr>
              <p:cNvPr id="32789" name="Line 64">
                <a:extLst>
                  <a:ext uri="{FF2B5EF4-FFF2-40B4-BE49-F238E27FC236}">
                    <a16:creationId xmlns:a16="http://schemas.microsoft.com/office/drawing/2014/main" id="{86BD9BCB-1469-4790-959F-6FFD70B0D95B}"/>
                  </a:ext>
                </a:extLst>
              </p:cNvPr>
              <p:cNvSpPr>
                <a:spLocks noChangeShapeType="1"/>
              </p:cNvSpPr>
              <p:nvPr/>
            </p:nvSpPr>
            <p:spPr bwMode="auto">
              <a:xfrm flipV="1">
                <a:off x="1968" y="1248"/>
                <a:ext cx="1248" cy="288"/>
              </a:xfrm>
              <a:prstGeom prst="line">
                <a:avLst/>
              </a:prstGeom>
              <a:noFill/>
              <a:ln w="19050">
                <a:solidFill>
                  <a:srgbClr val="6600FF"/>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0" name="Line 65">
                <a:extLst>
                  <a:ext uri="{FF2B5EF4-FFF2-40B4-BE49-F238E27FC236}">
                    <a16:creationId xmlns:a16="http://schemas.microsoft.com/office/drawing/2014/main" id="{1109EAAE-4C09-4111-845D-768067A2BDB8}"/>
                  </a:ext>
                </a:extLst>
              </p:cNvPr>
              <p:cNvSpPr>
                <a:spLocks noChangeShapeType="1"/>
              </p:cNvSpPr>
              <p:nvPr/>
            </p:nvSpPr>
            <p:spPr bwMode="auto">
              <a:xfrm flipV="1">
                <a:off x="3216" y="720"/>
                <a:ext cx="912" cy="528"/>
              </a:xfrm>
              <a:prstGeom prst="line">
                <a:avLst/>
              </a:prstGeom>
              <a:noFill/>
              <a:ln w="19050">
                <a:solidFill>
                  <a:srgbClr val="6600FF"/>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1" name="Text Box 66">
                <a:extLst>
                  <a:ext uri="{FF2B5EF4-FFF2-40B4-BE49-F238E27FC236}">
                    <a16:creationId xmlns:a16="http://schemas.microsoft.com/office/drawing/2014/main" id="{CC7E694A-2B8D-456C-B365-B017B46D150A}"/>
                  </a:ext>
                </a:extLst>
              </p:cNvPr>
              <p:cNvSpPr txBox="1">
                <a:spLocks noChangeArrowheads="1"/>
              </p:cNvSpPr>
              <p:nvPr/>
            </p:nvSpPr>
            <p:spPr bwMode="auto">
              <a:xfrm>
                <a:off x="1728" y="1296"/>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6600FF"/>
                    </a:solidFill>
                  </a:rPr>
                  <a:t>H</a:t>
                </a:r>
                <a:r>
                  <a:rPr lang="en-US" altLang="he-IL" sz="1400" baseline="-25000">
                    <a:solidFill>
                      <a:srgbClr val="6600FF"/>
                    </a:solidFill>
                  </a:rPr>
                  <a:t>2</a:t>
                </a:r>
                <a:r>
                  <a:rPr lang="en-US" altLang="he-IL" sz="1400">
                    <a:solidFill>
                      <a:srgbClr val="6600FF"/>
                    </a:solidFill>
                  </a:rPr>
                  <a:t>S</a:t>
                </a:r>
              </a:p>
            </p:txBody>
          </p:sp>
          <p:sp>
            <p:nvSpPr>
              <p:cNvPr id="32792" name="Text Box 67">
                <a:extLst>
                  <a:ext uri="{FF2B5EF4-FFF2-40B4-BE49-F238E27FC236}">
                    <a16:creationId xmlns:a16="http://schemas.microsoft.com/office/drawing/2014/main" id="{AEF719C0-02E4-44E8-9AB7-D91044725922}"/>
                  </a:ext>
                </a:extLst>
              </p:cNvPr>
              <p:cNvSpPr txBox="1">
                <a:spLocks noChangeArrowheads="1"/>
              </p:cNvSpPr>
              <p:nvPr/>
            </p:nvSpPr>
            <p:spPr bwMode="auto">
              <a:xfrm>
                <a:off x="3024" y="1200"/>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6600FF"/>
                    </a:solidFill>
                  </a:rPr>
                  <a:t>H</a:t>
                </a:r>
                <a:r>
                  <a:rPr lang="en-US" altLang="he-IL" sz="1400" baseline="-25000">
                    <a:solidFill>
                      <a:srgbClr val="6600FF"/>
                    </a:solidFill>
                  </a:rPr>
                  <a:t>2</a:t>
                </a:r>
                <a:r>
                  <a:rPr lang="en-US" altLang="he-IL" sz="1400">
                    <a:solidFill>
                      <a:srgbClr val="6600FF"/>
                    </a:solidFill>
                  </a:rPr>
                  <a:t>Se</a:t>
                </a:r>
              </a:p>
            </p:txBody>
          </p:sp>
          <p:sp>
            <p:nvSpPr>
              <p:cNvPr id="32793" name="Text Box 68">
                <a:extLst>
                  <a:ext uri="{FF2B5EF4-FFF2-40B4-BE49-F238E27FC236}">
                    <a16:creationId xmlns:a16="http://schemas.microsoft.com/office/drawing/2014/main" id="{299636D5-4342-4306-BC9C-FB69D46EC8CF}"/>
                  </a:ext>
                </a:extLst>
              </p:cNvPr>
              <p:cNvSpPr txBox="1">
                <a:spLocks noChangeArrowheads="1"/>
              </p:cNvSpPr>
              <p:nvPr/>
            </p:nvSpPr>
            <p:spPr bwMode="auto">
              <a:xfrm>
                <a:off x="3936" y="624"/>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he-IL" sz="1400">
                    <a:solidFill>
                      <a:srgbClr val="6600FF"/>
                    </a:solidFill>
                  </a:rPr>
                  <a:t>H</a:t>
                </a:r>
                <a:r>
                  <a:rPr lang="en-US" altLang="he-IL" sz="1400" baseline="-25000">
                    <a:solidFill>
                      <a:srgbClr val="6600FF"/>
                    </a:solidFill>
                  </a:rPr>
                  <a:t>2</a:t>
                </a:r>
                <a:r>
                  <a:rPr lang="en-US" altLang="he-IL" sz="1400">
                    <a:solidFill>
                      <a:srgbClr val="6600FF"/>
                    </a:solidFill>
                  </a:rPr>
                  <a:t>Te</a:t>
                </a:r>
              </a:p>
            </p:txBody>
          </p:sp>
        </p:grpSp>
        <p:sp>
          <p:nvSpPr>
            <p:cNvPr id="23621" name="Text Box 69">
              <a:extLst>
                <a:ext uri="{FF2B5EF4-FFF2-40B4-BE49-F238E27FC236}">
                  <a16:creationId xmlns:a16="http://schemas.microsoft.com/office/drawing/2014/main" id="{21C5F340-2495-4629-A674-4C21A0D2AC5D}"/>
                </a:ext>
              </a:extLst>
            </p:cNvPr>
            <p:cNvSpPr txBox="1">
              <a:spLocks noChangeArrowheads="1"/>
            </p:cNvSpPr>
            <p:nvPr/>
          </p:nvSpPr>
          <p:spPr bwMode="auto">
            <a:xfrm>
              <a:off x="3657600" y="3429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he-IL" sz="1400">
                  <a:solidFill>
                    <a:srgbClr val="6600FF"/>
                  </a:solidFill>
                </a:rPr>
                <a:t>טור 6</a:t>
              </a:r>
              <a:endParaRPr lang="en-US" altLang="he-IL" sz="1400">
                <a:solidFill>
                  <a:srgbClr val="6600FF"/>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3E55BA6-0782-40CC-A295-2F4DC398DF03}"/>
              </a:ext>
            </a:extLst>
          </p:cNvPr>
          <p:cNvSpPr>
            <a:spLocks noGrp="1" noChangeArrowheads="1"/>
          </p:cNvSpPr>
          <p:nvPr>
            <p:ph type="title"/>
          </p:nvPr>
        </p:nvSpPr>
        <p:spPr>
          <a:xfrm>
            <a:off x="0" y="274638"/>
            <a:ext cx="8686800" cy="1143000"/>
          </a:xfrm>
        </p:spPr>
        <p:txBody>
          <a:bodyPr/>
          <a:lstStyle/>
          <a:p>
            <a:pPr eaLnBrk="1" hangingPunct="1"/>
            <a:r>
              <a:rPr lang="he-IL" altLang="he-IL" sz="3600" b="1" dirty="0">
                <a:solidFill>
                  <a:srgbClr val="0000FF"/>
                </a:solidFill>
              </a:rPr>
              <a:t>מהם הגורמים המשפיעים על חוזק קשרי מימן?</a:t>
            </a:r>
            <a:endParaRPr lang="en-US" altLang="he-IL" sz="3600" b="1" dirty="0">
              <a:solidFill>
                <a:srgbClr val="0000FF"/>
              </a:solidFill>
            </a:endParaRPr>
          </a:p>
        </p:txBody>
      </p:sp>
      <p:sp>
        <p:nvSpPr>
          <p:cNvPr id="33794" name="מציין מיקום של כותרת תחתונה 4">
            <a:extLst>
              <a:ext uri="{FF2B5EF4-FFF2-40B4-BE49-F238E27FC236}">
                <a16:creationId xmlns:a16="http://schemas.microsoft.com/office/drawing/2014/main" id="{02A54D09-20D7-479A-9139-45B73E52A70F}"/>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47108" name="Rectangle 4">
            <a:extLst>
              <a:ext uri="{FF2B5EF4-FFF2-40B4-BE49-F238E27FC236}">
                <a16:creationId xmlns:a16="http://schemas.microsoft.com/office/drawing/2014/main" id="{A10521E6-CB40-4BEE-8332-70B2F38DB143}"/>
              </a:ext>
              <a:ext uri="{C183D7F6-B498-43B3-948B-1728B52AA6E4}">
                <adec:decorative xmlns:adec="http://schemas.microsoft.com/office/drawing/2017/decorative" val="1"/>
              </a:ext>
            </a:extLst>
          </p:cNvPr>
          <p:cNvSpPr>
            <a:spLocks noChangeArrowheads="1"/>
          </p:cNvSpPr>
          <p:nvPr/>
        </p:nvSpPr>
        <p:spPr bwMode="auto">
          <a:xfrm>
            <a:off x="250825" y="2349500"/>
            <a:ext cx="1871663" cy="1008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b="0"/>
              <a:t>מס' האפשרויות</a:t>
            </a:r>
          </a:p>
          <a:p>
            <a:pPr eaLnBrk="1" hangingPunct="1"/>
            <a:r>
              <a:rPr lang="he-IL" altLang="he-IL" b="0"/>
              <a:t>לקשרי המימן</a:t>
            </a:r>
            <a:endParaRPr lang="en-US" altLang="he-IL" b="0"/>
          </a:p>
        </p:txBody>
      </p:sp>
      <p:sp>
        <p:nvSpPr>
          <p:cNvPr id="47109" name="Rectangle 5">
            <a:extLst>
              <a:ext uri="{FF2B5EF4-FFF2-40B4-BE49-F238E27FC236}">
                <a16:creationId xmlns:a16="http://schemas.microsoft.com/office/drawing/2014/main" id="{9085B7BD-0D49-4A1E-AA92-8BFF7B81B67A}"/>
              </a:ext>
              <a:ext uri="{C183D7F6-B498-43B3-948B-1728B52AA6E4}">
                <adec:decorative xmlns:adec="http://schemas.microsoft.com/office/drawing/2017/decorative" val="1"/>
              </a:ext>
            </a:extLst>
          </p:cNvPr>
          <p:cNvSpPr>
            <a:spLocks noChangeArrowheads="1"/>
          </p:cNvSpPr>
          <p:nvPr/>
        </p:nvSpPr>
        <p:spPr bwMode="auto">
          <a:xfrm>
            <a:off x="2771775" y="2349500"/>
            <a:ext cx="2087563" cy="1008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b="0"/>
              <a:t>מס' המימנים</a:t>
            </a:r>
          </a:p>
          <a:p>
            <a:pPr eaLnBrk="1" hangingPunct="1"/>
            <a:r>
              <a:rPr lang="he-IL" altLang="he-IL" b="0"/>
              <a:t>שחשופים מאלק'</a:t>
            </a:r>
            <a:endParaRPr lang="en-US" altLang="he-IL" b="0"/>
          </a:p>
        </p:txBody>
      </p:sp>
      <p:sp>
        <p:nvSpPr>
          <p:cNvPr id="47110" name="Rectangle 6">
            <a:extLst>
              <a:ext uri="{FF2B5EF4-FFF2-40B4-BE49-F238E27FC236}">
                <a16:creationId xmlns:a16="http://schemas.microsoft.com/office/drawing/2014/main" id="{B523C67D-9006-406D-9CEE-D8E402A5DF9F}"/>
              </a:ext>
              <a:ext uri="{C183D7F6-B498-43B3-948B-1728B52AA6E4}">
                <adec:decorative xmlns:adec="http://schemas.microsoft.com/office/drawing/2017/decorative" val="1"/>
              </a:ext>
            </a:extLst>
          </p:cNvPr>
          <p:cNvSpPr>
            <a:spLocks noChangeArrowheads="1"/>
          </p:cNvSpPr>
          <p:nvPr/>
        </p:nvSpPr>
        <p:spPr bwMode="auto">
          <a:xfrm>
            <a:off x="6156325" y="2349500"/>
            <a:ext cx="2663825" cy="1008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b="0"/>
              <a:t>מס' זוגות אלקטרונים</a:t>
            </a:r>
          </a:p>
          <a:p>
            <a:pPr eaLnBrk="1" hangingPunct="1"/>
            <a:r>
              <a:rPr lang="he-IL" altLang="he-IL" b="0"/>
              <a:t> לא קושרים על אטומי</a:t>
            </a:r>
          </a:p>
          <a:p>
            <a:pPr eaLnBrk="1" hangingPunct="1"/>
            <a:r>
              <a:rPr lang="he-IL" altLang="he-IL" b="0"/>
              <a:t>  </a:t>
            </a:r>
            <a:r>
              <a:rPr lang="en-US" altLang="he-IL" b="0"/>
              <a:t>F</a:t>
            </a:r>
            <a:r>
              <a:rPr lang="he-IL" altLang="he-IL" b="0"/>
              <a:t>,</a:t>
            </a:r>
            <a:r>
              <a:rPr lang="en-US" altLang="he-IL" b="0"/>
              <a:t>N,O</a:t>
            </a:r>
          </a:p>
        </p:txBody>
      </p:sp>
      <p:sp>
        <p:nvSpPr>
          <p:cNvPr id="47111" name="AutoShape 7">
            <a:extLst>
              <a:ext uri="{FF2B5EF4-FFF2-40B4-BE49-F238E27FC236}">
                <a16:creationId xmlns:a16="http://schemas.microsoft.com/office/drawing/2014/main" id="{24CF4589-3810-472E-AA14-609CA7E24669}"/>
              </a:ext>
              <a:ext uri="{C183D7F6-B498-43B3-948B-1728B52AA6E4}">
                <adec:decorative xmlns:adec="http://schemas.microsoft.com/office/drawing/2017/decorative" val="1"/>
              </a:ext>
            </a:extLst>
          </p:cNvPr>
          <p:cNvSpPr>
            <a:spLocks noChangeArrowheads="1"/>
          </p:cNvSpPr>
          <p:nvPr/>
        </p:nvSpPr>
        <p:spPr bwMode="auto">
          <a:xfrm>
            <a:off x="5148263" y="2492375"/>
            <a:ext cx="719137" cy="555625"/>
          </a:xfrm>
          <a:prstGeom prst="plus">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grpSp>
        <p:nvGrpSpPr>
          <p:cNvPr id="2" name="קבוצה 1">
            <a:extLst>
              <a:ext uri="{FF2B5EF4-FFF2-40B4-BE49-F238E27FC236}">
                <a16:creationId xmlns:a16="http://schemas.microsoft.com/office/drawing/2014/main" id="{C927D581-2D34-23AD-B0DB-4184CFE841FB}"/>
              </a:ext>
              <a:ext uri="{C183D7F6-B498-43B3-948B-1728B52AA6E4}">
                <adec:decorative xmlns:adec="http://schemas.microsoft.com/office/drawing/2017/decorative" val="1"/>
              </a:ext>
            </a:extLst>
          </p:cNvPr>
          <p:cNvGrpSpPr/>
          <p:nvPr/>
        </p:nvGrpSpPr>
        <p:grpSpPr>
          <a:xfrm>
            <a:off x="2339975" y="2708275"/>
            <a:ext cx="360363" cy="360363"/>
            <a:chOff x="2339975" y="2708275"/>
            <a:chExt cx="360363" cy="360363"/>
          </a:xfrm>
        </p:grpSpPr>
        <p:sp>
          <p:nvSpPr>
            <p:cNvPr id="47112" name="Rectangle 8">
              <a:extLst>
                <a:ext uri="{FF2B5EF4-FFF2-40B4-BE49-F238E27FC236}">
                  <a16:creationId xmlns:a16="http://schemas.microsoft.com/office/drawing/2014/main" id="{A7B56E25-37D9-4E76-B241-C048C906B24E}"/>
                </a:ext>
              </a:extLst>
            </p:cNvPr>
            <p:cNvSpPr>
              <a:spLocks noChangeArrowheads="1"/>
            </p:cNvSpPr>
            <p:nvPr/>
          </p:nvSpPr>
          <p:spPr bwMode="auto">
            <a:xfrm>
              <a:off x="2339975" y="2708275"/>
              <a:ext cx="360363" cy="7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47113" name="Rectangle 9">
              <a:extLst>
                <a:ext uri="{FF2B5EF4-FFF2-40B4-BE49-F238E27FC236}">
                  <a16:creationId xmlns:a16="http://schemas.microsoft.com/office/drawing/2014/main" id="{64393C83-78DB-4E7C-BD3E-F1006471BD03}"/>
                </a:ext>
              </a:extLst>
            </p:cNvPr>
            <p:cNvSpPr>
              <a:spLocks noChangeArrowheads="1"/>
            </p:cNvSpPr>
            <p:nvPr/>
          </p:nvSpPr>
          <p:spPr bwMode="auto">
            <a:xfrm>
              <a:off x="2339975" y="2997200"/>
              <a:ext cx="360363" cy="7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grpSp>
      <p:pic>
        <p:nvPicPr>
          <p:cNvPr id="47114" name="Picture 10">
            <a:extLst>
              <a:ext uri="{FF2B5EF4-FFF2-40B4-BE49-F238E27FC236}">
                <a16:creationId xmlns:a16="http://schemas.microsoft.com/office/drawing/2014/main" id="{D5363636-D1EB-4246-8371-E5E5FC06777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89363"/>
            <a:ext cx="36004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Rectangle 11">
            <a:extLst>
              <a:ext uri="{FF2B5EF4-FFF2-40B4-BE49-F238E27FC236}">
                <a16:creationId xmlns:a16="http://schemas.microsoft.com/office/drawing/2014/main" id="{E240750B-5E75-4158-A474-0E881CDB35F3}"/>
              </a:ext>
              <a:ext uri="{C183D7F6-B498-43B3-948B-1728B52AA6E4}">
                <adec:decorative xmlns:adec="http://schemas.microsoft.com/office/drawing/2017/decorative" val="1"/>
              </a:ext>
            </a:extLst>
          </p:cNvPr>
          <p:cNvSpPr>
            <a:spLocks noChangeArrowheads="1"/>
          </p:cNvSpPr>
          <p:nvPr/>
        </p:nvSpPr>
        <p:spPr bwMode="auto">
          <a:xfrm>
            <a:off x="755650" y="1196975"/>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20000"/>
              </a:spcBef>
              <a:buFontTx/>
              <a:buAutoNum type="arabicPeriod"/>
            </a:pPr>
            <a:r>
              <a:rPr lang="he-IL" altLang="he-IL" b="0">
                <a:solidFill>
                  <a:srgbClr val="CC0066"/>
                </a:solidFill>
              </a:rPr>
              <a:t>מספר האפשרויות ליצירת קשרי מימן</a:t>
            </a:r>
            <a:endParaRPr lang="he-IL" altLang="he-IL" b="0"/>
          </a:p>
          <a:p>
            <a:pPr algn="r" eaLnBrk="1" hangingPunct="1">
              <a:lnSpc>
                <a:spcPct val="90000"/>
              </a:lnSpc>
              <a:spcBef>
                <a:spcPct val="20000"/>
              </a:spcBef>
            </a:pPr>
            <a:endParaRPr lang="he-IL" altLang="he-IL">
              <a:solidFill>
                <a:srgbClr val="660066"/>
              </a:solidFill>
            </a:endParaRPr>
          </a:p>
        </p:txBody>
      </p:sp>
      <p:sp>
        <p:nvSpPr>
          <p:cNvPr id="47116" name="Rectangle 12">
            <a:extLst>
              <a:ext uri="{FF2B5EF4-FFF2-40B4-BE49-F238E27FC236}">
                <a16:creationId xmlns:a16="http://schemas.microsoft.com/office/drawing/2014/main" id="{D6DD7D44-3F3B-4512-9DE6-EF545861580A}"/>
              </a:ext>
              <a:ext uri="{C183D7F6-B498-43B3-948B-1728B52AA6E4}">
                <adec:decorative xmlns:adec="http://schemas.microsoft.com/office/drawing/2017/decorative" val="1"/>
              </a:ext>
            </a:extLst>
          </p:cNvPr>
          <p:cNvSpPr>
            <a:spLocks noChangeArrowheads="1"/>
          </p:cNvSpPr>
          <p:nvPr/>
        </p:nvSpPr>
        <p:spPr bwMode="auto">
          <a:xfrm>
            <a:off x="395288" y="5589588"/>
            <a:ext cx="80295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en-US" altLang="he-IL" b="0"/>
              <a:t>HF </a:t>
            </a:r>
            <a:r>
              <a:rPr lang="he-IL" altLang="he-IL" b="0"/>
              <a:t> בעל 4 אפשרויות ליצירת קשרי מימן. גם למולקולות המים 4 אפשרויות ליצירת קשרי מימן. </a:t>
            </a:r>
          </a:p>
          <a:p>
            <a:pPr algn="r" eaLnBrk="1" hangingPunct="1"/>
            <a:r>
              <a:rPr lang="he-IL" altLang="he-IL" b="0">
                <a:solidFill>
                  <a:srgbClr val="660066"/>
                </a:solidFill>
              </a:rPr>
              <a:t>זו הסיבה שנק' הרתיחה של מי חמצן </a:t>
            </a:r>
            <a:r>
              <a:rPr lang="he-IL" altLang="he-IL" baseline="-25000">
                <a:solidFill>
                  <a:srgbClr val="660066"/>
                </a:solidFill>
              </a:rPr>
              <a:t>2</a:t>
            </a:r>
            <a:r>
              <a:rPr lang="en-US" altLang="he-IL">
                <a:solidFill>
                  <a:srgbClr val="660066"/>
                </a:solidFill>
              </a:rPr>
              <a:t>O</a:t>
            </a:r>
            <a:r>
              <a:rPr lang="he-IL" altLang="he-IL" baseline="-25000">
                <a:solidFill>
                  <a:srgbClr val="660066"/>
                </a:solidFill>
              </a:rPr>
              <a:t>2</a:t>
            </a:r>
            <a:r>
              <a:rPr lang="en-US" altLang="he-IL">
                <a:solidFill>
                  <a:srgbClr val="660066"/>
                </a:solidFill>
              </a:rPr>
              <a:t>H</a:t>
            </a:r>
            <a:r>
              <a:rPr lang="he-IL" altLang="he-IL" b="0">
                <a:solidFill>
                  <a:srgbClr val="660066"/>
                </a:solidFill>
              </a:rPr>
              <a:t> גבוהה משל מים, </a:t>
            </a:r>
            <a:r>
              <a:rPr lang="en-US" altLang="he-IL">
                <a:solidFill>
                  <a:srgbClr val="660066"/>
                </a:solidFill>
              </a:rPr>
              <a:t>O</a:t>
            </a:r>
            <a:r>
              <a:rPr lang="he-IL" altLang="he-IL" baseline="-25000">
                <a:solidFill>
                  <a:srgbClr val="660066"/>
                </a:solidFill>
              </a:rPr>
              <a:t>2</a:t>
            </a:r>
            <a:r>
              <a:rPr lang="en-US" altLang="he-IL">
                <a:solidFill>
                  <a:srgbClr val="660066"/>
                </a:solidFill>
              </a:rPr>
              <a:t>H</a:t>
            </a:r>
            <a:endParaRPr lang="he-IL" altLang="he-IL">
              <a:solidFill>
                <a:srgbClr val="660066"/>
              </a:solidFill>
            </a:endParaRPr>
          </a:p>
        </p:txBody>
      </p:sp>
      <p:grpSp>
        <p:nvGrpSpPr>
          <p:cNvPr id="47118" name="Group 14">
            <a:extLst>
              <a:ext uri="{FF2B5EF4-FFF2-40B4-BE49-F238E27FC236}">
                <a16:creationId xmlns:a16="http://schemas.microsoft.com/office/drawing/2014/main" id="{65A2928C-9A9B-43E9-B70A-5002C38D2E16}"/>
              </a:ext>
              <a:ext uri="{C183D7F6-B498-43B3-948B-1728B52AA6E4}">
                <adec:decorative xmlns:adec="http://schemas.microsoft.com/office/drawing/2017/decorative" val="1"/>
              </a:ext>
            </a:extLst>
          </p:cNvPr>
          <p:cNvGrpSpPr>
            <a:grpSpLocks/>
          </p:cNvGrpSpPr>
          <p:nvPr/>
        </p:nvGrpSpPr>
        <p:grpSpPr bwMode="auto">
          <a:xfrm rot="-1006591">
            <a:off x="1116013" y="4365625"/>
            <a:ext cx="2254250" cy="903288"/>
            <a:chOff x="837" y="2311"/>
            <a:chExt cx="1420" cy="569"/>
          </a:xfrm>
        </p:grpSpPr>
        <p:grpSp>
          <p:nvGrpSpPr>
            <p:cNvPr id="33806" name="Group 15">
              <a:extLst>
                <a:ext uri="{FF2B5EF4-FFF2-40B4-BE49-F238E27FC236}">
                  <a16:creationId xmlns:a16="http://schemas.microsoft.com/office/drawing/2014/main" id="{1F52A214-6D19-4D42-B737-3EFAA6289454}"/>
                </a:ext>
              </a:extLst>
            </p:cNvPr>
            <p:cNvGrpSpPr>
              <a:grpSpLocks/>
            </p:cNvGrpSpPr>
            <p:nvPr/>
          </p:nvGrpSpPr>
          <p:grpSpPr bwMode="auto">
            <a:xfrm rot="-2906743">
              <a:off x="1728" y="2352"/>
              <a:ext cx="569" cy="488"/>
              <a:chOff x="1831" y="2964"/>
              <a:chExt cx="816" cy="644"/>
            </a:xfrm>
          </p:grpSpPr>
          <p:sp>
            <p:nvSpPr>
              <p:cNvPr id="47120" name="Oval 16">
                <a:extLst>
                  <a:ext uri="{FF2B5EF4-FFF2-40B4-BE49-F238E27FC236}">
                    <a16:creationId xmlns:a16="http://schemas.microsoft.com/office/drawing/2014/main" id="{D81C087E-809E-42FE-832E-55A6E551549B}"/>
                  </a:ext>
                </a:extLst>
              </p:cNvPr>
              <p:cNvSpPr>
                <a:spLocks noChangeArrowheads="1"/>
              </p:cNvSpPr>
              <p:nvPr/>
            </p:nvSpPr>
            <p:spPr bwMode="auto">
              <a:xfrm rot="151742">
                <a:off x="2362" y="2984"/>
                <a:ext cx="287" cy="289"/>
              </a:xfrm>
              <a:prstGeom prst="ellipse">
                <a:avLst/>
              </a:prstGeom>
              <a:gradFill rotWithShape="0">
                <a:gsLst>
                  <a:gs pos="0">
                    <a:schemeClr val="bg1"/>
                  </a:gs>
                  <a:gs pos="100000">
                    <a:schemeClr val="bg1">
                      <a:gamma/>
                      <a:shade val="66667"/>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e-IL"/>
              </a:p>
            </p:txBody>
          </p:sp>
          <p:sp>
            <p:nvSpPr>
              <p:cNvPr id="33817" name="Oval 17">
                <a:extLst>
                  <a:ext uri="{FF2B5EF4-FFF2-40B4-BE49-F238E27FC236}">
                    <a16:creationId xmlns:a16="http://schemas.microsoft.com/office/drawing/2014/main" id="{90C1F14D-10FF-4DD1-B2F2-94C51C50B7D3}"/>
                  </a:ext>
                </a:extLst>
              </p:cNvPr>
              <p:cNvSpPr>
                <a:spLocks noChangeArrowheads="1"/>
              </p:cNvSpPr>
              <p:nvPr/>
            </p:nvSpPr>
            <p:spPr bwMode="auto">
              <a:xfrm rot="151742">
                <a:off x="1966" y="3071"/>
                <a:ext cx="528" cy="480"/>
              </a:xfrm>
              <a:prstGeom prst="ellipse">
                <a:avLst/>
              </a:prstGeom>
              <a:gradFill rotWithShape="0">
                <a:gsLst>
                  <a:gs pos="0">
                    <a:srgbClr val="FF0000"/>
                  </a:gs>
                  <a:gs pos="100000">
                    <a:srgbClr val="76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47122" name="Oval 18">
                <a:extLst>
                  <a:ext uri="{FF2B5EF4-FFF2-40B4-BE49-F238E27FC236}">
                    <a16:creationId xmlns:a16="http://schemas.microsoft.com/office/drawing/2014/main" id="{9B70CB8E-D967-4982-8170-4C1C6B64BDCD}"/>
                  </a:ext>
                </a:extLst>
              </p:cNvPr>
              <p:cNvSpPr>
                <a:spLocks noChangeArrowheads="1"/>
              </p:cNvSpPr>
              <p:nvPr/>
            </p:nvSpPr>
            <p:spPr bwMode="auto">
              <a:xfrm rot="151742">
                <a:off x="1834" y="2961"/>
                <a:ext cx="288" cy="288"/>
              </a:xfrm>
              <a:prstGeom prst="ellipse">
                <a:avLst/>
              </a:prstGeom>
              <a:gradFill rotWithShape="0">
                <a:gsLst>
                  <a:gs pos="0">
                    <a:schemeClr val="bg1"/>
                  </a:gs>
                  <a:gs pos="100000">
                    <a:schemeClr val="bg1">
                      <a:gamma/>
                      <a:shade val="66667"/>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e-IL"/>
              </a:p>
            </p:txBody>
          </p:sp>
          <p:sp>
            <p:nvSpPr>
              <p:cNvPr id="33819" name="Oval 19">
                <a:extLst>
                  <a:ext uri="{FF2B5EF4-FFF2-40B4-BE49-F238E27FC236}">
                    <a16:creationId xmlns:a16="http://schemas.microsoft.com/office/drawing/2014/main" id="{2A3FE673-0519-4610-8A64-C4EDAFBE341D}"/>
                  </a:ext>
                </a:extLst>
              </p:cNvPr>
              <p:cNvSpPr>
                <a:spLocks noChangeArrowheads="1"/>
              </p:cNvSpPr>
              <p:nvPr/>
            </p:nvSpPr>
            <p:spPr bwMode="auto">
              <a:xfrm rot="151742">
                <a:off x="1957" y="3493"/>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33820" name="Oval 20">
                <a:extLst>
                  <a:ext uri="{FF2B5EF4-FFF2-40B4-BE49-F238E27FC236}">
                    <a16:creationId xmlns:a16="http://schemas.microsoft.com/office/drawing/2014/main" id="{D4C97E3D-2AC4-4C68-ADF6-C430AD5EB3A2}"/>
                  </a:ext>
                </a:extLst>
              </p:cNvPr>
              <p:cNvSpPr>
                <a:spLocks noChangeArrowheads="1"/>
              </p:cNvSpPr>
              <p:nvPr/>
            </p:nvSpPr>
            <p:spPr bwMode="auto">
              <a:xfrm rot="151742">
                <a:off x="2003" y="3543"/>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33821" name="Oval 21">
                <a:extLst>
                  <a:ext uri="{FF2B5EF4-FFF2-40B4-BE49-F238E27FC236}">
                    <a16:creationId xmlns:a16="http://schemas.microsoft.com/office/drawing/2014/main" id="{56CAE751-B320-4D20-AFCD-D5B3D4844F10}"/>
                  </a:ext>
                </a:extLst>
              </p:cNvPr>
              <p:cNvSpPr>
                <a:spLocks noChangeArrowheads="1"/>
              </p:cNvSpPr>
              <p:nvPr/>
            </p:nvSpPr>
            <p:spPr bwMode="auto">
              <a:xfrm rot="151742">
                <a:off x="2387" y="3560"/>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33822" name="Oval 22">
                <a:extLst>
                  <a:ext uri="{FF2B5EF4-FFF2-40B4-BE49-F238E27FC236}">
                    <a16:creationId xmlns:a16="http://schemas.microsoft.com/office/drawing/2014/main" id="{63B64F23-F76B-400D-A390-218387B6D697}"/>
                  </a:ext>
                </a:extLst>
              </p:cNvPr>
              <p:cNvSpPr>
                <a:spLocks noChangeArrowheads="1"/>
              </p:cNvSpPr>
              <p:nvPr/>
            </p:nvSpPr>
            <p:spPr bwMode="auto">
              <a:xfrm rot="151742">
                <a:off x="2437" y="3514"/>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grpSp>
        <p:grpSp>
          <p:nvGrpSpPr>
            <p:cNvPr id="33807" name="Group 23">
              <a:extLst>
                <a:ext uri="{FF2B5EF4-FFF2-40B4-BE49-F238E27FC236}">
                  <a16:creationId xmlns:a16="http://schemas.microsoft.com/office/drawing/2014/main" id="{856B4065-6B07-4E93-BF34-E5660CEE741B}"/>
                </a:ext>
              </a:extLst>
            </p:cNvPr>
            <p:cNvGrpSpPr>
              <a:grpSpLocks/>
            </p:cNvGrpSpPr>
            <p:nvPr/>
          </p:nvGrpSpPr>
          <p:grpSpPr bwMode="auto">
            <a:xfrm rot="-2389574">
              <a:off x="837" y="2324"/>
              <a:ext cx="532" cy="463"/>
              <a:chOff x="919" y="2244"/>
              <a:chExt cx="816" cy="644"/>
            </a:xfrm>
          </p:grpSpPr>
          <p:sp>
            <p:nvSpPr>
              <p:cNvPr id="47128" name="Oval 24">
                <a:extLst>
                  <a:ext uri="{FF2B5EF4-FFF2-40B4-BE49-F238E27FC236}">
                    <a16:creationId xmlns:a16="http://schemas.microsoft.com/office/drawing/2014/main" id="{D1500668-E955-49C0-87C6-96ACB40A2965}"/>
                  </a:ext>
                </a:extLst>
              </p:cNvPr>
              <p:cNvSpPr>
                <a:spLocks noChangeArrowheads="1"/>
              </p:cNvSpPr>
              <p:nvPr/>
            </p:nvSpPr>
            <p:spPr bwMode="auto">
              <a:xfrm rot="151742">
                <a:off x="1447" y="2264"/>
                <a:ext cx="288" cy="288"/>
              </a:xfrm>
              <a:prstGeom prst="ellipse">
                <a:avLst/>
              </a:prstGeom>
              <a:gradFill rotWithShape="0">
                <a:gsLst>
                  <a:gs pos="0">
                    <a:schemeClr val="bg1"/>
                  </a:gs>
                  <a:gs pos="100000">
                    <a:schemeClr val="bg1">
                      <a:gamma/>
                      <a:shade val="66667"/>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e-IL"/>
              </a:p>
            </p:txBody>
          </p:sp>
          <p:sp>
            <p:nvSpPr>
              <p:cNvPr id="33810" name="Oval 25">
                <a:extLst>
                  <a:ext uri="{FF2B5EF4-FFF2-40B4-BE49-F238E27FC236}">
                    <a16:creationId xmlns:a16="http://schemas.microsoft.com/office/drawing/2014/main" id="{7BF952D4-CA9F-4D59-9620-65FA801148C0}"/>
                  </a:ext>
                </a:extLst>
              </p:cNvPr>
              <p:cNvSpPr>
                <a:spLocks noChangeArrowheads="1"/>
              </p:cNvSpPr>
              <p:nvPr/>
            </p:nvSpPr>
            <p:spPr bwMode="auto">
              <a:xfrm rot="151742">
                <a:off x="1054" y="2351"/>
                <a:ext cx="528" cy="480"/>
              </a:xfrm>
              <a:prstGeom prst="ellipse">
                <a:avLst/>
              </a:prstGeom>
              <a:gradFill rotWithShape="0">
                <a:gsLst>
                  <a:gs pos="0">
                    <a:srgbClr val="FF0000"/>
                  </a:gs>
                  <a:gs pos="100000">
                    <a:srgbClr val="76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47130" name="Oval 26">
                <a:extLst>
                  <a:ext uri="{FF2B5EF4-FFF2-40B4-BE49-F238E27FC236}">
                    <a16:creationId xmlns:a16="http://schemas.microsoft.com/office/drawing/2014/main" id="{F6F5B223-F204-4565-90EF-1432F462A0FF}"/>
                  </a:ext>
                </a:extLst>
              </p:cNvPr>
              <p:cNvSpPr>
                <a:spLocks noChangeArrowheads="1"/>
              </p:cNvSpPr>
              <p:nvPr/>
            </p:nvSpPr>
            <p:spPr bwMode="auto">
              <a:xfrm rot="151742">
                <a:off x="919" y="2240"/>
                <a:ext cx="288" cy="288"/>
              </a:xfrm>
              <a:prstGeom prst="ellipse">
                <a:avLst/>
              </a:prstGeom>
              <a:gradFill rotWithShape="0">
                <a:gsLst>
                  <a:gs pos="0">
                    <a:schemeClr val="bg1"/>
                  </a:gs>
                  <a:gs pos="100000">
                    <a:schemeClr val="bg1">
                      <a:gamma/>
                      <a:shade val="66667"/>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e-IL"/>
              </a:p>
            </p:txBody>
          </p:sp>
          <p:sp>
            <p:nvSpPr>
              <p:cNvPr id="33812" name="Oval 27">
                <a:extLst>
                  <a:ext uri="{FF2B5EF4-FFF2-40B4-BE49-F238E27FC236}">
                    <a16:creationId xmlns:a16="http://schemas.microsoft.com/office/drawing/2014/main" id="{3DCD1F85-4A27-4B99-9B66-1E006860519D}"/>
                  </a:ext>
                </a:extLst>
              </p:cNvPr>
              <p:cNvSpPr>
                <a:spLocks noChangeArrowheads="1"/>
              </p:cNvSpPr>
              <p:nvPr/>
            </p:nvSpPr>
            <p:spPr bwMode="auto">
              <a:xfrm rot="151742">
                <a:off x="1045" y="2773"/>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33813" name="Oval 28">
                <a:extLst>
                  <a:ext uri="{FF2B5EF4-FFF2-40B4-BE49-F238E27FC236}">
                    <a16:creationId xmlns:a16="http://schemas.microsoft.com/office/drawing/2014/main" id="{B1EE5EC1-0125-492D-A62B-CD8217585260}"/>
                  </a:ext>
                </a:extLst>
              </p:cNvPr>
              <p:cNvSpPr>
                <a:spLocks noChangeArrowheads="1"/>
              </p:cNvSpPr>
              <p:nvPr/>
            </p:nvSpPr>
            <p:spPr bwMode="auto">
              <a:xfrm rot="151742">
                <a:off x="1091" y="2823"/>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33814" name="Oval 29">
                <a:extLst>
                  <a:ext uri="{FF2B5EF4-FFF2-40B4-BE49-F238E27FC236}">
                    <a16:creationId xmlns:a16="http://schemas.microsoft.com/office/drawing/2014/main" id="{685A5E82-828E-4430-ACC8-4886666F22C9}"/>
                  </a:ext>
                </a:extLst>
              </p:cNvPr>
              <p:cNvSpPr>
                <a:spLocks noChangeArrowheads="1"/>
              </p:cNvSpPr>
              <p:nvPr/>
            </p:nvSpPr>
            <p:spPr bwMode="auto">
              <a:xfrm rot="151742">
                <a:off x="1475" y="2840"/>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33815" name="Oval 30">
                <a:extLst>
                  <a:ext uri="{FF2B5EF4-FFF2-40B4-BE49-F238E27FC236}">
                    <a16:creationId xmlns:a16="http://schemas.microsoft.com/office/drawing/2014/main" id="{DE165A42-2DF9-4BDF-91A4-DF49B157420E}"/>
                  </a:ext>
                </a:extLst>
              </p:cNvPr>
              <p:cNvSpPr>
                <a:spLocks noChangeArrowheads="1"/>
              </p:cNvSpPr>
              <p:nvPr/>
            </p:nvSpPr>
            <p:spPr bwMode="auto">
              <a:xfrm rot="151742">
                <a:off x="1525" y="2794"/>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grpSp>
        <p:sp>
          <p:nvSpPr>
            <p:cNvPr id="33808" name="Line 31">
              <a:extLst>
                <a:ext uri="{FF2B5EF4-FFF2-40B4-BE49-F238E27FC236}">
                  <a16:creationId xmlns:a16="http://schemas.microsoft.com/office/drawing/2014/main" id="{F07C8911-C85A-4B72-AFC7-EA51364127BF}"/>
                </a:ext>
              </a:extLst>
            </p:cNvPr>
            <p:cNvSpPr>
              <a:spLocks noChangeShapeType="1"/>
            </p:cNvSpPr>
            <p:nvPr/>
          </p:nvSpPr>
          <p:spPr bwMode="auto">
            <a:xfrm rot="-2161683">
              <a:off x="1440" y="2581"/>
              <a:ext cx="144" cy="96"/>
            </a:xfrm>
            <a:prstGeom prst="line">
              <a:avLst/>
            </a:prstGeom>
            <a:noFill/>
            <a:ln w="381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15"/>
                                        </p:tgtEl>
                                        <p:attrNameLst>
                                          <p:attrName>style.visibility</p:attrName>
                                        </p:attrNameLst>
                                      </p:cBhvr>
                                      <p:to>
                                        <p:strVal val="visible"/>
                                      </p:to>
                                    </p:set>
                                    <p:anim calcmode="lin" valueType="num">
                                      <p:cBhvr additive="base">
                                        <p:cTn id="13" dur="500" fill="hold"/>
                                        <p:tgtEl>
                                          <p:spTgt spid="47115"/>
                                        </p:tgtEl>
                                        <p:attrNameLst>
                                          <p:attrName>ppt_x</p:attrName>
                                        </p:attrNameLst>
                                      </p:cBhvr>
                                      <p:tavLst>
                                        <p:tav tm="0">
                                          <p:val>
                                            <p:strVal val="#ppt_x"/>
                                          </p:val>
                                        </p:tav>
                                        <p:tav tm="100000">
                                          <p:val>
                                            <p:strVal val="#ppt_x"/>
                                          </p:val>
                                        </p:tav>
                                      </p:tavLst>
                                    </p:anim>
                                    <p:anim calcmode="lin" valueType="num">
                                      <p:cBhvr additive="base">
                                        <p:cTn id="14"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10"/>
                                        </p:tgtEl>
                                        <p:attrNameLst>
                                          <p:attrName>style.visibility</p:attrName>
                                        </p:attrNameLst>
                                      </p:cBhvr>
                                      <p:to>
                                        <p:strVal val="visible"/>
                                      </p:to>
                                    </p:set>
                                    <p:anim calcmode="lin" valueType="num">
                                      <p:cBhvr additive="base">
                                        <p:cTn id="19" dur="500" fill="hold"/>
                                        <p:tgtEl>
                                          <p:spTgt spid="47110"/>
                                        </p:tgtEl>
                                        <p:attrNameLst>
                                          <p:attrName>ppt_x</p:attrName>
                                        </p:attrNameLst>
                                      </p:cBhvr>
                                      <p:tavLst>
                                        <p:tav tm="0">
                                          <p:val>
                                            <p:strVal val="#ppt_x"/>
                                          </p:val>
                                        </p:tav>
                                        <p:tav tm="100000">
                                          <p:val>
                                            <p:strVal val="#ppt_x"/>
                                          </p:val>
                                        </p:tav>
                                      </p:tavLst>
                                    </p:anim>
                                    <p:anim calcmode="lin" valueType="num">
                                      <p:cBhvr additive="base">
                                        <p:cTn id="20" dur="500" fill="hold"/>
                                        <p:tgtEl>
                                          <p:spTgt spid="471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111"/>
                                        </p:tgtEl>
                                        <p:attrNameLst>
                                          <p:attrName>style.visibility</p:attrName>
                                        </p:attrNameLst>
                                      </p:cBhvr>
                                      <p:to>
                                        <p:strVal val="visible"/>
                                      </p:to>
                                    </p:set>
                                    <p:anim calcmode="lin" valueType="num">
                                      <p:cBhvr additive="base">
                                        <p:cTn id="23" dur="500" fill="hold"/>
                                        <p:tgtEl>
                                          <p:spTgt spid="47111"/>
                                        </p:tgtEl>
                                        <p:attrNameLst>
                                          <p:attrName>ppt_x</p:attrName>
                                        </p:attrNameLst>
                                      </p:cBhvr>
                                      <p:tavLst>
                                        <p:tav tm="0">
                                          <p:val>
                                            <p:strVal val="#ppt_x"/>
                                          </p:val>
                                        </p:tav>
                                        <p:tav tm="100000">
                                          <p:val>
                                            <p:strVal val="#ppt_x"/>
                                          </p:val>
                                        </p:tav>
                                      </p:tavLst>
                                    </p:anim>
                                    <p:anim calcmode="lin" valueType="num">
                                      <p:cBhvr additive="base">
                                        <p:cTn id="24" dur="500" fill="hold"/>
                                        <p:tgtEl>
                                          <p:spTgt spid="471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109"/>
                                        </p:tgtEl>
                                        <p:attrNameLst>
                                          <p:attrName>style.visibility</p:attrName>
                                        </p:attrNameLst>
                                      </p:cBhvr>
                                      <p:to>
                                        <p:strVal val="visible"/>
                                      </p:to>
                                    </p:set>
                                    <p:anim calcmode="lin" valueType="num">
                                      <p:cBhvr additive="base">
                                        <p:cTn id="27" dur="500" fill="hold"/>
                                        <p:tgtEl>
                                          <p:spTgt spid="47109"/>
                                        </p:tgtEl>
                                        <p:attrNameLst>
                                          <p:attrName>ppt_x</p:attrName>
                                        </p:attrNameLst>
                                      </p:cBhvr>
                                      <p:tavLst>
                                        <p:tav tm="0">
                                          <p:val>
                                            <p:strVal val="#ppt_x"/>
                                          </p:val>
                                        </p:tav>
                                        <p:tav tm="100000">
                                          <p:val>
                                            <p:strVal val="#ppt_x"/>
                                          </p:val>
                                        </p:tav>
                                      </p:tavLst>
                                    </p:anim>
                                    <p:anim calcmode="lin" valueType="num">
                                      <p:cBhvr additive="base">
                                        <p:cTn id="28" dur="500" fill="hold"/>
                                        <p:tgtEl>
                                          <p:spTgt spid="4710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7108"/>
                                        </p:tgtEl>
                                        <p:attrNameLst>
                                          <p:attrName>style.visibility</p:attrName>
                                        </p:attrNameLst>
                                      </p:cBhvr>
                                      <p:to>
                                        <p:strVal val="visible"/>
                                      </p:to>
                                    </p:set>
                                    <p:anim calcmode="lin" valueType="num">
                                      <p:cBhvr additive="base">
                                        <p:cTn id="31" dur="500" fill="hold"/>
                                        <p:tgtEl>
                                          <p:spTgt spid="47108"/>
                                        </p:tgtEl>
                                        <p:attrNameLst>
                                          <p:attrName>ppt_x</p:attrName>
                                        </p:attrNameLst>
                                      </p:cBhvr>
                                      <p:tavLst>
                                        <p:tav tm="0">
                                          <p:val>
                                            <p:strVal val="#ppt_x"/>
                                          </p:val>
                                        </p:tav>
                                        <p:tav tm="100000">
                                          <p:val>
                                            <p:strVal val="#ppt_x"/>
                                          </p:val>
                                        </p:tav>
                                      </p:tavLst>
                                    </p:anim>
                                    <p:anim calcmode="lin" valueType="num">
                                      <p:cBhvr additive="base">
                                        <p:cTn id="32"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7114"/>
                                        </p:tgtEl>
                                        <p:attrNameLst>
                                          <p:attrName>style.visibility</p:attrName>
                                        </p:attrNameLst>
                                      </p:cBhvr>
                                      <p:to>
                                        <p:strVal val="visible"/>
                                      </p:to>
                                    </p:set>
                                    <p:anim calcmode="lin" valueType="num">
                                      <p:cBhvr additive="base">
                                        <p:cTn id="37" dur="500" fill="hold"/>
                                        <p:tgtEl>
                                          <p:spTgt spid="47114"/>
                                        </p:tgtEl>
                                        <p:attrNameLst>
                                          <p:attrName>ppt_x</p:attrName>
                                        </p:attrNameLst>
                                      </p:cBhvr>
                                      <p:tavLst>
                                        <p:tav tm="0">
                                          <p:val>
                                            <p:strVal val="#ppt_x"/>
                                          </p:val>
                                        </p:tav>
                                        <p:tav tm="100000">
                                          <p:val>
                                            <p:strVal val="#ppt_x"/>
                                          </p:val>
                                        </p:tav>
                                      </p:tavLst>
                                    </p:anim>
                                    <p:anim calcmode="lin" valueType="num">
                                      <p:cBhvr additive="base">
                                        <p:cTn id="38" dur="500" fill="hold"/>
                                        <p:tgtEl>
                                          <p:spTgt spid="471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7118"/>
                                        </p:tgtEl>
                                        <p:attrNameLst>
                                          <p:attrName>style.visibility</p:attrName>
                                        </p:attrNameLst>
                                      </p:cBhvr>
                                      <p:to>
                                        <p:strVal val="visible"/>
                                      </p:to>
                                    </p:set>
                                    <p:anim calcmode="lin" valueType="num">
                                      <p:cBhvr additive="base">
                                        <p:cTn id="43" dur="500" fill="hold"/>
                                        <p:tgtEl>
                                          <p:spTgt spid="47118"/>
                                        </p:tgtEl>
                                        <p:attrNameLst>
                                          <p:attrName>ppt_x</p:attrName>
                                        </p:attrNameLst>
                                      </p:cBhvr>
                                      <p:tavLst>
                                        <p:tav tm="0">
                                          <p:val>
                                            <p:strVal val="0-#ppt_w/2"/>
                                          </p:val>
                                        </p:tav>
                                        <p:tav tm="100000">
                                          <p:val>
                                            <p:strVal val="#ppt_x"/>
                                          </p:val>
                                        </p:tav>
                                      </p:tavLst>
                                    </p:anim>
                                    <p:anim calcmode="lin" valueType="num">
                                      <p:cBhvr additive="base">
                                        <p:cTn id="44" dur="500" fill="hold"/>
                                        <p:tgtEl>
                                          <p:spTgt spid="4711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7116"/>
                                        </p:tgtEl>
                                        <p:attrNameLst>
                                          <p:attrName>style.visibility</p:attrName>
                                        </p:attrNameLst>
                                      </p:cBhvr>
                                      <p:to>
                                        <p:strVal val="visible"/>
                                      </p:to>
                                    </p:set>
                                    <p:anim calcmode="lin" valueType="num">
                                      <p:cBhvr additive="base">
                                        <p:cTn id="49" dur="500" fill="hold"/>
                                        <p:tgtEl>
                                          <p:spTgt spid="47116"/>
                                        </p:tgtEl>
                                        <p:attrNameLst>
                                          <p:attrName>ppt_x</p:attrName>
                                        </p:attrNameLst>
                                      </p:cBhvr>
                                      <p:tavLst>
                                        <p:tav tm="0">
                                          <p:val>
                                            <p:strVal val="#ppt_x"/>
                                          </p:val>
                                        </p:tav>
                                        <p:tav tm="100000">
                                          <p:val>
                                            <p:strVal val="#ppt_x"/>
                                          </p:val>
                                        </p:tav>
                                      </p:tavLst>
                                    </p:anim>
                                    <p:anim calcmode="lin" valueType="num">
                                      <p:cBhvr additive="base">
                                        <p:cTn id="50"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8" grpId="0" animBg="1"/>
      <p:bldP spid="47109" grpId="0" animBg="1"/>
      <p:bldP spid="47110" grpId="0" animBg="1"/>
      <p:bldP spid="47111" grpId="0" animBg="1"/>
      <p:bldP spid="47115" grpId="0"/>
      <p:bldP spid="471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מציין מיקום של כותרת תחתונה 4">
            <a:extLst>
              <a:ext uri="{FF2B5EF4-FFF2-40B4-BE49-F238E27FC236}">
                <a16:creationId xmlns:a16="http://schemas.microsoft.com/office/drawing/2014/main" id="{F812812D-3260-42C2-BDD8-BF1AA5083F83}"/>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34819" name="Rectangle 2">
            <a:extLst>
              <a:ext uri="{FF2B5EF4-FFF2-40B4-BE49-F238E27FC236}">
                <a16:creationId xmlns:a16="http://schemas.microsoft.com/office/drawing/2014/main" id="{97B0D20E-1556-4678-BF51-0976BA2CBF12}"/>
              </a:ext>
            </a:extLst>
          </p:cNvPr>
          <p:cNvSpPr>
            <a:spLocks noGrp="1" noChangeArrowheads="1"/>
          </p:cNvSpPr>
          <p:nvPr>
            <p:ph type="title"/>
          </p:nvPr>
        </p:nvSpPr>
        <p:spPr>
          <a:xfrm>
            <a:off x="0" y="274638"/>
            <a:ext cx="8820150" cy="777875"/>
          </a:xfrm>
        </p:spPr>
        <p:txBody>
          <a:bodyPr/>
          <a:lstStyle/>
          <a:p>
            <a:pPr eaLnBrk="1" hangingPunct="1"/>
            <a:r>
              <a:rPr lang="he-IL" altLang="he-IL" sz="3200">
                <a:solidFill>
                  <a:srgbClr val="0000FF"/>
                </a:solidFill>
              </a:rPr>
              <a:t>מהם הגורמים המשפיעים על חוזק קשרי מימן? - המשך</a:t>
            </a:r>
            <a:endParaRPr lang="en-US" altLang="he-IL" sz="3200">
              <a:solidFill>
                <a:srgbClr val="0000FF"/>
              </a:solidFill>
            </a:endParaRPr>
          </a:p>
        </p:txBody>
      </p:sp>
      <p:sp>
        <p:nvSpPr>
          <p:cNvPr id="34820" name="Rectangle 3">
            <a:extLst>
              <a:ext uri="{FF2B5EF4-FFF2-40B4-BE49-F238E27FC236}">
                <a16:creationId xmlns:a16="http://schemas.microsoft.com/office/drawing/2014/main" id="{0090E26B-4445-453C-BD84-E9CFD296FF72}"/>
              </a:ext>
            </a:extLst>
          </p:cNvPr>
          <p:cNvSpPr>
            <a:spLocks noGrp="1" noChangeArrowheads="1"/>
          </p:cNvSpPr>
          <p:nvPr>
            <p:ph type="body" idx="1"/>
          </p:nvPr>
        </p:nvSpPr>
        <p:spPr>
          <a:xfrm>
            <a:off x="395288" y="1268413"/>
            <a:ext cx="8507412" cy="4525962"/>
          </a:xfrm>
        </p:spPr>
        <p:txBody>
          <a:bodyPr/>
          <a:lstStyle/>
          <a:p>
            <a:pPr marL="609600" indent="-609600" eaLnBrk="1" hangingPunct="1">
              <a:buFontTx/>
              <a:buNone/>
            </a:pPr>
            <a:r>
              <a:rPr lang="he-IL" altLang="he-IL" sz="2400">
                <a:solidFill>
                  <a:srgbClr val="CC0066"/>
                </a:solidFill>
              </a:rPr>
              <a:t>2. סוג הקשר המימני שנוצר:</a:t>
            </a:r>
            <a:r>
              <a:rPr lang="he-IL" altLang="he-IL" sz="2400"/>
              <a:t> </a:t>
            </a:r>
          </a:p>
          <a:p>
            <a:pPr marL="609600" indent="-609600" eaLnBrk="1" hangingPunct="1">
              <a:buFontTx/>
              <a:buNone/>
            </a:pPr>
            <a:r>
              <a:rPr lang="he-IL" altLang="he-IL" sz="2400"/>
              <a:t>כאשר המימן החשוף מאלקטרונים יהיה קשור לאטום יותר אלקטרושלילי, </a:t>
            </a:r>
          </a:p>
          <a:p>
            <a:pPr marL="609600" indent="-609600" eaLnBrk="1" hangingPunct="1">
              <a:buFontTx/>
              <a:buNone/>
            </a:pPr>
            <a:r>
              <a:rPr lang="he-IL" altLang="he-IL" sz="2400"/>
              <a:t>יווצרו מטענים חלקיים גדולים יותר על האטומים המשתתפים בקשר </a:t>
            </a:r>
          </a:p>
          <a:p>
            <a:pPr marL="609600" indent="-609600" eaLnBrk="1" hangingPunct="1">
              <a:buFontTx/>
              <a:buNone/>
            </a:pPr>
            <a:r>
              <a:rPr lang="he-IL" altLang="he-IL" sz="2400"/>
              <a:t>המימני (כלומר על המימן החשוף מאלקטרונים ועל האטום</a:t>
            </a:r>
          </a:p>
          <a:p>
            <a:pPr marL="609600" indent="-609600" eaLnBrk="1" hangingPunct="1">
              <a:buFontTx/>
              <a:buNone/>
            </a:pPr>
            <a:r>
              <a:rPr lang="he-IL" altLang="he-IL" sz="2400"/>
              <a:t>האלקטרושלילי אליו הוא נקשר). עפ"י חוק קולון, הקשר המימני שיווצר </a:t>
            </a:r>
          </a:p>
          <a:p>
            <a:pPr marL="609600" indent="-609600" eaLnBrk="1" hangingPunct="1">
              <a:buFontTx/>
              <a:buNone/>
            </a:pPr>
            <a:r>
              <a:rPr lang="he-IL" altLang="he-IL" sz="2400"/>
              <a:t>יהיה חזק יותר ולפיכך תידרש יותר אנרגיה כדי לשבור אותו.</a:t>
            </a:r>
          </a:p>
          <a:p>
            <a:pPr marL="609600" indent="-609600" eaLnBrk="1" hangingPunct="1">
              <a:buFontTx/>
              <a:buNone/>
            </a:pPr>
            <a:r>
              <a:rPr lang="he-IL" altLang="he-IL" sz="2400"/>
              <a:t>(דירוג חוזק הקשרים המימניים הוא:  </a:t>
            </a:r>
            <a:r>
              <a:rPr lang="en-US" altLang="he-IL" sz="2400"/>
              <a:t>(N---H&lt; H---O &lt;H---F</a:t>
            </a:r>
            <a:r>
              <a:rPr lang="he-IL" altLang="he-IL" sz="2400"/>
              <a:t>. </a:t>
            </a:r>
          </a:p>
          <a:p>
            <a:pPr marL="609600" indent="-609600" eaLnBrk="1" hangingPunct="1">
              <a:buFontTx/>
              <a:buNone/>
            </a:pPr>
            <a:endParaRPr lang="en-US" altLang="he-IL" sz="2400"/>
          </a:p>
          <a:p>
            <a:pPr marL="609600" indent="-609600" eaLnBrk="1" hangingPunct="1">
              <a:buFontTx/>
              <a:buNone/>
            </a:pPr>
            <a:r>
              <a:rPr lang="he-IL" altLang="he-IL" sz="2400">
                <a:solidFill>
                  <a:srgbClr val="660066"/>
                </a:solidFill>
              </a:rPr>
              <a:t>זו הסיבה שנק' הרתיחה של מים, </a:t>
            </a:r>
            <a:r>
              <a:rPr lang="en-US" altLang="he-IL" sz="2400" b="1">
                <a:solidFill>
                  <a:srgbClr val="660066"/>
                </a:solidFill>
              </a:rPr>
              <a:t>O</a:t>
            </a:r>
            <a:r>
              <a:rPr lang="he-IL" altLang="he-IL" sz="2400" b="1" baseline="-25000">
                <a:solidFill>
                  <a:srgbClr val="660066"/>
                </a:solidFill>
              </a:rPr>
              <a:t>2</a:t>
            </a:r>
            <a:r>
              <a:rPr lang="en-US" altLang="he-IL" sz="2400" b="1">
                <a:solidFill>
                  <a:srgbClr val="660066"/>
                </a:solidFill>
              </a:rPr>
              <a:t>H</a:t>
            </a:r>
            <a:r>
              <a:rPr lang="he-IL" altLang="he-IL" sz="2400">
                <a:solidFill>
                  <a:srgbClr val="660066"/>
                </a:solidFill>
              </a:rPr>
              <a:t> גבוהה משל אמוניה, </a:t>
            </a:r>
            <a:r>
              <a:rPr lang="en-US" altLang="he-IL" sz="2400">
                <a:solidFill>
                  <a:srgbClr val="660066"/>
                </a:solidFill>
              </a:rPr>
              <a:t>NH</a:t>
            </a:r>
            <a:r>
              <a:rPr lang="en-US" altLang="he-IL" sz="2400" b="1" baseline="-25000">
                <a:solidFill>
                  <a:srgbClr val="660066"/>
                </a:solidFill>
              </a:rPr>
              <a:t>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מציין מיקום של כותרת תחתונה 4">
            <a:extLst>
              <a:ext uri="{FF2B5EF4-FFF2-40B4-BE49-F238E27FC236}">
                <a16:creationId xmlns:a16="http://schemas.microsoft.com/office/drawing/2014/main" id="{297481CE-01C6-4842-9494-7E65CC2A008D}"/>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35843" name="Rectangle 2">
            <a:extLst>
              <a:ext uri="{FF2B5EF4-FFF2-40B4-BE49-F238E27FC236}">
                <a16:creationId xmlns:a16="http://schemas.microsoft.com/office/drawing/2014/main" id="{F67452F4-3714-4360-8D3C-E398B7053412}"/>
              </a:ext>
            </a:extLst>
          </p:cNvPr>
          <p:cNvSpPr>
            <a:spLocks noGrp="1" noChangeArrowheads="1"/>
          </p:cNvSpPr>
          <p:nvPr>
            <p:ph type="title"/>
          </p:nvPr>
        </p:nvSpPr>
        <p:spPr>
          <a:xfrm>
            <a:off x="457200" y="274638"/>
            <a:ext cx="8229600" cy="346075"/>
          </a:xfrm>
        </p:spPr>
        <p:txBody>
          <a:bodyPr/>
          <a:lstStyle/>
          <a:p>
            <a:pPr eaLnBrk="1" hangingPunct="1"/>
            <a:r>
              <a:rPr lang="he-IL" altLang="he-IL" sz="3200" dirty="0">
                <a:solidFill>
                  <a:srgbClr val="0000FF"/>
                </a:solidFill>
              </a:rPr>
              <a:t>השוואת נק' היתוך ורתיחה של חומרים מולקולריים</a:t>
            </a:r>
            <a:r>
              <a:rPr lang="en-US" altLang="he-IL" sz="4000" dirty="0"/>
              <a:t> </a:t>
            </a:r>
          </a:p>
        </p:txBody>
      </p:sp>
      <p:grpSp>
        <p:nvGrpSpPr>
          <p:cNvPr id="35844" name="Group 35">
            <a:extLst>
              <a:ext uri="{FF2B5EF4-FFF2-40B4-BE49-F238E27FC236}">
                <a16:creationId xmlns:a16="http://schemas.microsoft.com/office/drawing/2014/main" id="{076B6F0A-863A-4D71-82B2-EEC1CBB1CDBC}"/>
              </a:ext>
              <a:ext uri="{C183D7F6-B498-43B3-948B-1728B52AA6E4}">
                <adec:decorative xmlns:adec="http://schemas.microsoft.com/office/drawing/2017/decorative" val="1"/>
              </a:ext>
            </a:extLst>
          </p:cNvPr>
          <p:cNvGrpSpPr>
            <a:grpSpLocks/>
          </p:cNvGrpSpPr>
          <p:nvPr/>
        </p:nvGrpSpPr>
        <p:grpSpPr bwMode="auto">
          <a:xfrm>
            <a:off x="0" y="765175"/>
            <a:ext cx="9144000" cy="5894388"/>
            <a:chOff x="540" y="2593"/>
            <a:chExt cx="15701" cy="9284"/>
          </a:xfrm>
        </p:grpSpPr>
        <p:sp>
          <p:nvSpPr>
            <p:cNvPr id="35846" name="Rectangle 36">
              <a:extLst>
                <a:ext uri="{FF2B5EF4-FFF2-40B4-BE49-F238E27FC236}">
                  <a16:creationId xmlns:a16="http://schemas.microsoft.com/office/drawing/2014/main" id="{1A01C91C-B61F-476B-8662-A3EDB311A3C2}"/>
                </a:ext>
              </a:extLst>
            </p:cNvPr>
            <p:cNvSpPr>
              <a:spLocks noChangeArrowheads="1"/>
            </p:cNvSpPr>
            <p:nvPr/>
          </p:nvSpPr>
          <p:spPr bwMode="auto">
            <a:xfrm>
              <a:off x="1260" y="3777"/>
              <a:ext cx="3060" cy="72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לאחד מן החומרים קשרי מימן ולשני אינטראקציות ו.ד.ו</a:t>
              </a:r>
              <a:endParaRPr lang="en-US" altLang="he-IL" sz="1800" b="0"/>
            </a:p>
          </p:txBody>
        </p:sp>
        <p:sp>
          <p:nvSpPr>
            <p:cNvPr id="35847" name="Rectangle 37">
              <a:extLst>
                <a:ext uri="{FF2B5EF4-FFF2-40B4-BE49-F238E27FC236}">
                  <a16:creationId xmlns:a16="http://schemas.microsoft.com/office/drawing/2014/main" id="{E4779AE2-C50E-4CBE-8838-F914ED7BA813}"/>
                </a:ext>
              </a:extLst>
            </p:cNvPr>
            <p:cNvSpPr>
              <a:spLocks noChangeArrowheads="1"/>
            </p:cNvSpPr>
            <p:nvPr/>
          </p:nvSpPr>
          <p:spPr bwMode="auto">
            <a:xfrm>
              <a:off x="4499" y="2593"/>
              <a:ext cx="6481" cy="54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קבעו את סוג הקשרים בין המולקולות, ואת גודל ענן האלקטרונים</a:t>
              </a:r>
              <a:endParaRPr lang="en-US" altLang="he-IL" sz="1800" b="0"/>
            </a:p>
          </p:txBody>
        </p:sp>
        <p:sp>
          <p:nvSpPr>
            <p:cNvPr id="35848" name="Rectangle 38">
              <a:extLst>
                <a:ext uri="{FF2B5EF4-FFF2-40B4-BE49-F238E27FC236}">
                  <a16:creationId xmlns:a16="http://schemas.microsoft.com/office/drawing/2014/main" id="{0B4E94E0-C296-4264-A544-8E9323CDFFAC}"/>
                </a:ext>
              </a:extLst>
            </p:cNvPr>
            <p:cNvSpPr>
              <a:spLocks noChangeArrowheads="1"/>
            </p:cNvSpPr>
            <p:nvPr/>
          </p:nvSpPr>
          <p:spPr bwMode="auto">
            <a:xfrm>
              <a:off x="13140" y="3777"/>
              <a:ext cx="3101" cy="72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שני החומרים בעלי אינטראקציות ו</a:t>
              </a:r>
              <a:r>
                <a:rPr lang="he-IL" altLang="he-IL" sz="1200" b="0">
                  <a:latin typeface="Times New Roman" panose="02020603050405020304" pitchFamily="18" charset="0"/>
                </a:rPr>
                <a:t>.</a:t>
              </a:r>
              <a:r>
                <a:rPr lang="he-IL" altLang="he-IL" sz="1200" b="0">
                  <a:latin typeface="Times New Roman" panose="02020603050405020304" pitchFamily="18" charset="0"/>
                  <a:cs typeface="Times New Roman" panose="02020603050405020304" pitchFamily="18" charset="0"/>
                </a:rPr>
                <a:t>ד.ו. בין המולקולות </a:t>
              </a:r>
              <a:endParaRPr lang="en-US" altLang="he-IL" sz="1800" b="0"/>
            </a:p>
          </p:txBody>
        </p:sp>
        <p:sp>
          <p:nvSpPr>
            <p:cNvPr id="35849" name="Rectangle 39">
              <a:extLst>
                <a:ext uri="{FF2B5EF4-FFF2-40B4-BE49-F238E27FC236}">
                  <a16:creationId xmlns:a16="http://schemas.microsoft.com/office/drawing/2014/main" id="{0961EBB9-C594-40F4-8049-DA60767F86E0}"/>
                </a:ext>
              </a:extLst>
            </p:cNvPr>
            <p:cNvSpPr>
              <a:spLocks noChangeArrowheads="1"/>
            </p:cNvSpPr>
            <p:nvPr/>
          </p:nvSpPr>
          <p:spPr bwMode="auto">
            <a:xfrm>
              <a:off x="9360" y="3777"/>
              <a:ext cx="3101" cy="72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שני החומרים בעלי קשרי מימן בין המולקולות </a:t>
              </a:r>
              <a:endParaRPr lang="en-US" altLang="he-IL" sz="1800" b="0"/>
            </a:p>
          </p:txBody>
        </p:sp>
        <p:sp>
          <p:nvSpPr>
            <p:cNvPr id="35850" name="Rectangle 40">
              <a:extLst>
                <a:ext uri="{FF2B5EF4-FFF2-40B4-BE49-F238E27FC236}">
                  <a16:creationId xmlns:a16="http://schemas.microsoft.com/office/drawing/2014/main" id="{1DD8EE8A-DCAE-4C0B-950B-2BCCF83D2024}"/>
                </a:ext>
              </a:extLst>
            </p:cNvPr>
            <p:cNvSpPr>
              <a:spLocks noChangeArrowheads="1"/>
            </p:cNvSpPr>
            <p:nvPr/>
          </p:nvSpPr>
          <p:spPr bwMode="auto">
            <a:xfrm>
              <a:off x="5220" y="3777"/>
              <a:ext cx="3101" cy="72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שני החומרים בעלי קשרי מימן וגם אינטראקציות ו.ד.ו בין המולקולות </a:t>
              </a:r>
              <a:endParaRPr lang="en-US" altLang="he-IL" sz="1800" b="0"/>
            </a:p>
          </p:txBody>
        </p:sp>
        <p:sp>
          <p:nvSpPr>
            <p:cNvPr id="35851" name="Rectangle 41">
              <a:extLst>
                <a:ext uri="{FF2B5EF4-FFF2-40B4-BE49-F238E27FC236}">
                  <a16:creationId xmlns:a16="http://schemas.microsoft.com/office/drawing/2014/main" id="{58293D0E-ED68-4A1D-A7E1-A9F6A7305E0E}"/>
                </a:ext>
              </a:extLst>
            </p:cNvPr>
            <p:cNvSpPr>
              <a:spLocks noChangeArrowheads="1"/>
            </p:cNvSpPr>
            <p:nvPr/>
          </p:nvSpPr>
          <p:spPr bwMode="auto">
            <a:xfrm>
              <a:off x="14220" y="5141"/>
              <a:ext cx="1979" cy="10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צריך לנתח לפי הקריטריונים של אינטראקציות ו</a:t>
              </a:r>
              <a:r>
                <a:rPr lang="he-IL" altLang="he-IL" sz="1200" b="0">
                  <a:latin typeface="Times New Roman" panose="02020603050405020304" pitchFamily="18" charset="0"/>
                </a:rPr>
                <a:t>.</a:t>
              </a:r>
              <a:r>
                <a:rPr lang="he-IL" altLang="he-IL" sz="1200" b="0">
                  <a:latin typeface="Times New Roman" panose="02020603050405020304" pitchFamily="18" charset="0"/>
                  <a:cs typeface="Times New Roman" panose="02020603050405020304" pitchFamily="18" charset="0"/>
                </a:rPr>
                <a:t>ד.ו</a:t>
              </a:r>
              <a:endParaRPr lang="en-US" altLang="he-IL" sz="1800" b="0"/>
            </a:p>
          </p:txBody>
        </p:sp>
        <p:sp>
          <p:nvSpPr>
            <p:cNvPr id="35852" name="Rectangle 42">
              <a:extLst>
                <a:ext uri="{FF2B5EF4-FFF2-40B4-BE49-F238E27FC236}">
                  <a16:creationId xmlns:a16="http://schemas.microsoft.com/office/drawing/2014/main" id="{50565BDD-526F-4858-AD0E-6A86C1E27E97}"/>
                </a:ext>
              </a:extLst>
            </p:cNvPr>
            <p:cNvSpPr>
              <a:spLocks noChangeArrowheads="1"/>
            </p:cNvSpPr>
            <p:nvPr/>
          </p:nvSpPr>
          <p:spPr bwMode="auto">
            <a:xfrm>
              <a:off x="10080" y="4961"/>
              <a:ext cx="1979" cy="10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צריך לנתח לפי הקריטריונים של קשרי מימן</a:t>
              </a:r>
              <a:endParaRPr lang="en-US" altLang="he-IL" sz="1800" b="0"/>
            </a:p>
          </p:txBody>
        </p:sp>
        <p:sp>
          <p:nvSpPr>
            <p:cNvPr id="35853" name="Rectangle 43">
              <a:extLst>
                <a:ext uri="{FF2B5EF4-FFF2-40B4-BE49-F238E27FC236}">
                  <a16:creationId xmlns:a16="http://schemas.microsoft.com/office/drawing/2014/main" id="{3FD11B6A-E7EB-476A-8BEF-017E0D506663}"/>
                </a:ext>
              </a:extLst>
            </p:cNvPr>
            <p:cNvSpPr>
              <a:spLocks noChangeArrowheads="1"/>
            </p:cNvSpPr>
            <p:nvPr/>
          </p:nvSpPr>
          <p:spPr bwMode="auto">
            <a:xfrm>
              <a:off x="6300" y="5037"/>
              <a:ext cx="1979" cy="1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צריך לנתח לפי השוואת הקריטריונים של אינטראקציות ו</a:t>
              </a:r>
              <a:r>
                <a:rPr lang="he-IL" altLang="he-IL" sz="1200" b="0">
                  <a:latin typeface="Times New Roman" panose="02020603050405020304" pitchFamily="18" charset="0"/>
                </a:rPr>
                <a:t>.</a:t>
              </a:r>
              <a:r>
                <a:rPr lang="he-IL" altLang="he-IL" sz="1200" b="0">
                  <a:latin typeface="Times New Roman" panose="02020603050405020304" pitchFamily="18" charset="0"/>
                  <a:cs typeface="Times New Roman" panose="02020603050405020304" pitchFamily="18" charset="0"/>
                </a:rPr>
                <a:t>ד.ו וקשרי מימן </a:t>
              </a:r>
              <a:endParaRPr lang="en-US" altLang="he-IL" sz="1800" b="0"/>
            </a:p>
          </p:txBody>
        </p:sp>
        <p:sp>
          <p:nvSpPr>
            <p:cNvPr id="35854" name="Rectangle 44">
              <a:extLst>
                <a:ext uri="{FF2B5EF4-FFF2-40B4-BE49-F238E27FC236}">
                  <a16:creationId xmlns:a16="http://schemas.microsoft.com/office/drawing/2014/main" id="{C1B7C34B-59FE-45B5-B4A0-0C88D2CE499B}"/>
                </a:ext>
              </a:extLst>
            </p:cNvPr>
            <p:cNvSpPr>
              <a:spLocks noChangeArrowheads="1"/>
            </p:cNvSpPr>
            <p:nvPr/>
          </p:nvSpPr>
          <p:spPr bwMode="auto">
            <a:xfrm>
              <a:off x="2520" y="5217"/>
              <a:ext cx="1979" cy="10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צריך לבדוק גודל ענן אלקטרוני</a:t>
              </a:r>
              <a:endParaRPr lang="en-US" altLang="he-IL" sz="1800" b="0"/>
            </a:p>
          </p:txBody>
        </p:sp>
        <p:sp>
          <p:nvSpPr>
            <p:cNvPr id="35855" name="Line 45">
              <a:extLst>
                <a:ext uri="{FF2B5EF4-FFF2-40B4-BE49-F238E27FC236}">
                  <a16:creationId xmlns:a16="http://schemas.microsoft.com/office/drawing/2014/main" id="{8FC4B821-9CD9-4022-B86F-E4E859A509B5}"/>
                </a:ext>
              </a:extLst>
            </p:cNvPr>
            <p:cNvSpPr>
              <a:spLocks noChangeShapeType="1"/>
            </p:cNvSpPr>
            <p:nvPr/>
          </p:nvSpPr>
          <p:spPr bwMode="auto">
            <a:xfrm flipH="1">
              <a:off x="1260" y="6477"/>
              <a:ext cx="126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6" name="Line 46">
              <a:extLst>
                <a:ext uri="{FF2B5EF4-FFF2-40B4-BE49-F238E27FC236}">
                  <a16:creationId xmlns:a16="http://schemas.microsoft.com/office/drawing/2014/main" id="{25223F98-6405-4AE2-BEAB-30DB379D79B9}"/>
                </a:ext>
              </a:extLst>
            </p:cNvPr>
            <p:cNvSpPr>
              <a:spLocks noChangeShapeType="1"/>
            </p:cNvSpPr>
            <p:nvPr/>
          </p:nvSpPr>
          <p:spPr bwMode="auto">
            <a:xfrm>
              <a:off x="6480" y="4497"/>
              <a:ext cx="0" cy="25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7" name="Line 47">
              <a:extLst>
                <a:ext uri="{FF2B5EF4-FFF2-40B4-BE49-F238E27FC236}">
                  <a16:creationId xmlns:a16="http://schemas.microsoft.com/office/drawing/2014/main" id="{13C00541-AE94-4722-AD3C-C5E893030C7F}"/>
                </a:ext>
              </a:extLst>
            </p:cNvPr>
            <p:cNvSpPr>
              <a:spLocks noChangeShapeType="1"/>
            </p:cNvSpPr>
            <p:nvPr/>
          </p:nvSpPr>
          <p:spPr bwMode="auto">
            <a:xfrm>
              <a:off x="10440" y="4421"/>
              <a:ext cx="0" cy="2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8" name="Line 48">
              <a:extLst>
                <a:ext uri="{FF2B5EF4-FFF2-40B4-BE49-F238E27FC236}">
                  <a16:creationId xmlns:a16="http://schemas.microsoft.com/office/drawing/2014/main" id="{362870E2-2C7D-43CE-9251-4C10C853CB39}"/>
                </a:ext>
              </a:extLst>
            </p:cNvPr>
            <p:cNvSpPr>
              <a:spLocks noChangeShapeType="1"/>
            </p:cNvSpPr>
            <p:nvPr/>
          </p:nvSpPr>
          <p:spPr bwMode="auto">
            <a:xfrm>
              <a:off x="14400" y="4421"/>
              <a:ext cx="0" cy="2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9" name="Rectangle 49">
              <a:extLst>
                <a:ext uri="{FF2B5EF4-FFF2-40B4-BE49-F238E27FC236}">
                  <a16:creationId xmlns:a16="http://schemas.microsoft.com/office/drawing/2014/main" id="{6C11A851-96FA-4D4C-AD53-CDFD611DE635}"/>
                </a:ext>
              </a:extLst>
            </p:cNvPr>
            <p:cNvSpPr>
              <a:spLocks noChangeArrowheads="1"/>
            </p:cNvSpPr>
            <p:nvPr/>
          </p:nvSpPr>
          <p:spPr bwMode="auto">
            <a:xfrm>
              <a:off x="13680" y="7121"/>
              <a:ext cx="2339" cy="144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לפי סדר חשיבות: </a:t>
              </a:r>
              <a:endParaRPr lang="he-IL" altLang="he-IL" sz="1200" b="0">
                <a:latin typeface="Times New Roman" panose="02020603050405020304" pitchFamily="18" charset="0"/>
              </a:endParaRPr>
            </a:p>
            <a:p>
              <a:pPr algn="r" eaLnBrk="1" hangingPunct="1"/>
              <a:r>
                <a:rPr lang="he-IL" altLang="he-IL" sz="1200" b="0">
                  <a:latin typeface="Times New Roman" panose="02020603050405020304" pitchFamily="18" charset="0"/>
                </a:rPr>
                <a:t>1. </a:t>
              </a:r>
              <a:r>
                <a:rPr lang="he-IL" altLang="he-IL" sz="1200" b="0">
                  <a:latin typeface="Times New Roman" panose="02020603050405020304" pitchFamily="18" charset="0"/>
                  <a:cs typeface="Times New Roman" panose="02020603050405020304" pitchFamily="18" charset="0"/>
                </a:rPr>
                <a:t>גודל ענן אלקטרוני</a:t>
              </a:r>
              <a:endParaRPr lang="he-IL" altLang="he-IL" sz="1200" b="0">
                <a:latin typeface="Times New Roman" panose="02020603050405020304" pitchFamily="18" charset="0"/>
              </a:endParaRPr>
            </a:p>
            <a:p>
              <a:pPr algn="r" eaLnBrk="1" hangingPunct="1"/>
              <a:r>
                <a:rPr lang="he-IL" altLang="he-IL" sz="1200" b="0">
                  <a:latin typeface="Times New Roman" panose="02020603050405020304" pitchFamily="18" charset="0"/>
                  <a:cs typeface="Times New Roman" panose="02020603050405020304" pitchFamily="18" charset="0"/>
                </a:rPr>
                <a:t>2. קוטביות מולקולה</a:t>
              </a:r>
            </a:p>
            <a:p>
              <a:pPr algn="r" eaLnBrk="1" hangingPunct="1"/>
              <a:r>
                <a:rPr lang="he-IL" altLang="he-IL" sz="1200" b="0">
                  <a:latin typeface="Times New Roman" panose="02020603050405020304" pitchFamily="18" charset="0"/>
                  <a:cs typeface="Times New Roman" panose="02020603050405020304" pitchFamily="18" charset="0"/>
                </a:rPr>
                <a:t>3. שטח הפנים</a:t>
              </a:r>
              <a:endParaRPr lang="he-IL" altLang="he-IL" sz="1200" b="0">
                <a:latin typeface="Times New Roman" panose="02020603050405020304" pitchFamily="18" charset="0"/>
              </a:endParaRPr>
            </a:p>
            <a:p>
              <a:pPr algn="r" eaLnBrk="1" hangingPunct="1"/>
              <a:endParaRPr lang="en-US" altLang="he-IL" sz="1800" b="0"/>
            </a:p>
          </p:txBody>
        </p:sp>
        <p:sp>
          <p:nvSpPr>
            <p:cNvPr id="35860" name="Rectangle 50">
              <a:extLst>
                <a:ext uri="{FF2B5EF4-FFF2-40B4-BE49-F238E27FC236}">
                  <a16:creationId xmlns:a16="http://schemas.microsoft.com/office/drawing/2014/main" id="{D30C696C-C833-45D3-80D4-5F6679BA088D}"/>
                </a:ext>
              </a:extLst>
            </p:cNvPr>
            <p:cNvSpPr>
              <a:spLocks noChangeArrowheads="1"/>
            </p:cNvSpPr>
            <p:nvPr/>
          </p:nvSpPr>
          <p:spPr bwMode="auto">
            <a:xfrm>
              <a:off x="9360" y="7121"/>
              <a:ext cx="2879" cy="180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en-US" altLang="he-IL" sz="1200" b="0">
                  <a:latin typeface="Times New Roman" panose="02020603050405020304" pitchFamily="18" charset="0"/>
                </a:rPr>
                <a:t> </a:t>
              </a:r>
            </a:p>
            <a:p>
              <a:pPr algn="r" eaLnBrk="1" hangingPunct="1"/>
              <a:r>
                <a:rPr lang="he-IL" altLang="he-IL" sz="1200" b="0">
                  <a:latin typeface="Times New Roman" panose="02020603050405020304" pitchFamily="18" charset="0"/>
                </a:rPr>
                <a:t>1</a:t>
              </a:r>
              <a:r>
                <a:rPr lang="he-IL" altLang="he-IL" sz="1200" b="0">
                  <a:latin typeface="Times New Roman" panose="02020603050405020304" pitchFamily="18" charset="0"/>
                  <a:cs typeface="Times New Roman" panose="02020603050405020304" pitchFamily="18" charset="0"/>
                </a:rPr>
                <a:t>. מס' אפשרויות ליצירת קשרי מימן (מס' מוקדים)</a:t>
              </a:r>
              <a:endParaRPr lang="he-IL" altLang="he-IL" sz="1200" b="0">
                <a:latin typeface="Times New Roman" panose="02020603050405020304" pitchFamily="18" charset="0"/>
              </a:endParaRPr>
            </a:p>
            <a:p>
              <a:pPr algn="r" eaLnBrk="1" hangingPunct="1"/>
              <a:r>
                <a:rPr lang="he-IL" altLang="he-IL" sz="1200" b="0">
                  <a:latin typeface="Times New Roman" panose="02020603050405020304" pitchFamily="18" charset="0"/>
                </a:rPr>
                <a:t>2</a:t>
              </a:r>
              <a:r>
                <a:rPr lang="he-IL" altLang="he-IL" sz="1200" b="0">
                  <a:latin typeface="Times New Roman" panose="02020603050405020304" pitchFamily="18" charset="0"/>
                  <a:cs typeface="Times New Roman" panose="02020603050405020304" pitchFamily="18" charset="0"/>
                </a:rPr>
                <a:t>. קוטביות הקשר המימני שנוצר </a:t>
              </a:r>
              <a:endParaRPr lang="he-IL" altLang="he-IL" sz="1200" b="0">
                <a:latin typeface="Times New Roman" panose="02020603050405020304" pitchFamily="18" charset="0"/>
              </a:endParaRPr>
            </a:p>
            <a:p>
              <a:pPr algn="r" eaLnBrk="1" hangingPunct="1"/>
              <a:endParaRPr lang="en-US" altLang="he-IL" sz="1800" b="0"/>
            </a:p>
          </p:txBody>
        </p:sp>
        <p:sp>
          <p:nvSpPr>
            <p:cNvPr id="35861" name="Rectangle 51">
              <a:extLst>
                <a:ext uri="{FF2B5EF4-FFF2-40B4-BE49-F238E27FC236}">
                  <a16:creationId xmlns:a16="http://schemas.microsoft.com/office/drawing/2014/main" id="{48AD62ED-49AA-45BA-858F-F04F11BC5B7A}"/>
                </a:ext>
              </a:extLst>
            </p:cNvPr>
            <p:cNvSpPr>
              <a:spLocks noChangeArrowheads="1"/>
            </p:cNvSpPr>
            <p:nvPr/>
          </p:nvSpPr>
          <p:spPr bwMode="auto">
            <a:xfrm>
              <a:off x="3600" y="8097"/>
              <a:ext cx="1979" cy="1068"/>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גודל ענן אלקטרוני דומה</a:t>
              </a:r>
              <a:endParaRPr lang="en-US" altLang="he-IL" sz="1800" b="0"/>
            </a:p>
          </p:txBody>
        </p:sp>
        <p:sp>
          <p:nvSpPr>
            <p:cNvPr id="35862" name="Rectangle 52">
              <a:extLst>
                <a:ext uri="{FF2B5EF4-FFF2-40B4-BE49-F238E27FC236}">
                  <a16:creationId xmlns:a16="http://schemas.microsoft.com/office/drawing/2014/main" id="{8643BFBE-38A5-4636-878B-2F31457E5FDF}"/>
                </a:ext>
              </a:extLst>
            </p:cNvPr>
            <p:cNvSpPr>
              <a:spLocks noChangeArrowheads="1"/>
            </p:cNvSpPr>
            <p:nvPr/>
          </p:nvSpPr>
          <p:spPr bwMode="auto">
            <a:xfrm>
              <a:off x="540" y="8097"/>
              <a:ext cx="1979" cy="1068"/>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גודל ענן אלקטרוני שונה</a:t>
              </a:r>
              <a:endParaRPr lang="he-IL" altLang="he-IL" sz="1200" b="0">
                <a:latin typeface="Times New Roman" panose="02020603050405020304" pitchFamily="18" charset="0"/>
              </a:endParaRPr>
            </a:p>
            <a:p>
              <a:pPr algn="r" eaLnBrk="1" hangingPunct="1"/>
              <a:endParaRPr lang="en-US" altLang="he-IL" sz="1800" b="0"/>
            </a:p>
          </p:txBody>
        </p:sp>
        <p:sp>
          <p:nvSpPr>
            <p:cNvPr id="35863" name="Rectangle 53">
              <a:extLst>
                <a:ext uri="{FF2B5EF4-FFF2-40B4-BE49-F238E27FC236}">
                  <a16:creationId xmlns:a16="http://schemas.microsoft.com/office/drawing/2014/main" id="{25D942F0-DB43-47F3-985D-7E488C3A7608}"/>
                </a:ext>
              </a:extLst>
            </p:cNvPr>
            <p:cNvSpPr>
              <a:spLocks noChangeArrowheads="1"/>
            </p:cNvSpPr>
            <p:nvPr/>
          </p:nvSpPr>
          <p:spPr bwMode="auto">
            <a:xfrm>
              <a:off x="3600" y="10077"/>
              <a:ext cx="2340" cy="1788"/>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לחומר עם קשרי מימן נק' היתוך ורתיחה גבוהה יותר כי קשרי מימן חזקים מאינטראקציות ו.ד.ו.</a:t>
              </a:r>
              <a:endParaRPr lang="he-IL" altLang="he-IL" sz="1200" b="0">
                <a:latin typeface="Times New Roman" panose="02020603050405020304" pitchFamily="18" charset="0"/>
              </a:endParaRPr>
            </a:p>
            <a:p>
              <a:pPr algn="r" eaLnBrk="1" hangingPunct="1"/>
              <a:endParaRPr lang="en-US" altLang="he-IL" sz="1800" b="0"/>
            </a:p>
          </p:txBody>
        </p:sp>
        <p:sp>
          <p:nvSpPr>
            <p:cNvPr id="35864" name="Rectangle 54">
              <a:extLst>
                <a:ext uri="{FF2B5EF4-FFF2-40B4-BE49-F238E27FC236}">
                  <a16:creationId xmlns:a16="http://schemas.microsoft.com/office/drawing/2014/main" id="{8EAC05A9-2D05-40D7-BF6E-78D60087BB4D}"/>
                </a:ext>
              </a:extLst>
            </p:cNvPr>
            <p:cNvSpPr>
              <a:spLocks noChangeArrowheads="1"/>
            </p:cNvSpPr>
            <p:nvPr/>
          </p:nvSpPr>
          <p:spPr bwMode="auto">
            <a:xfrm>
              <a:off x="540" y="10077"/>
              <a:ext cx="2340" cy="180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אם לחומר עם אינטראקציות ו.ד.ו. יש ענן אלקטרוני גדול יותר באופן משמעותי, נק' ההיתוך (ורתיחה ) שלו תהיה גבוהה יותר</a:t>
              </a:r>
              <a:endParaRPr lang="he-IL" altLang="he-IL" sz="1200" b="0">
                <a:latin typeface="Times New Roman" panose="02020603050405020304" pitchFamily="18" charset="0"/>
              </a:endParaRPr>
            </a:p>
            <a:p>
              <a:pPr algn="r" eaLnBrk="1" hangingPunct="1"/>
              <a:endParaRPr lang="en-US" altLang="he-IL" sz="1800" b="0"/>
            </a:p>
          </p:txBody>
        </p:sp>
        <p:sp>
          <p:nvSpPr>
            <p:cNvPr id="35865" name="Line 55">
              <a:extLst>
                <a:ext uri="{FF2B5EF4-FFF2-40B4-BE49-F238E27FC236}">
                  <a16:creationId xmlns:a16="http://schemas.microsoft.com/office/drawing/2014/main" id="{F4D86916-3467-4741-99C6-AACDAADF29D8}"/>
                </a:ext>
              </a:extLst>
            </p:cNvPr>
            <p:cNvSpPr>
              <a:spLocks noChangeShapeType="1"/>
            </p:cNvSpPr>
            <p:nvPr/>
          </p:nvSpPr>
          <p:spPr bwMode="auto">
            <a:xfrm>
              <a:off x="2520" y="4497"/>
              <a:ext cx="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6" name="Line 56">
              <a:extLst>
                <a:ext uri="{FF2B5EF4-FFF2-40B4-BE49-F238E27FC236}">
                  <a16:creationId xmlns:a16="http://schemas.microsoft.com/office/drawing/2014/main" id="{D10649F0-2686-461A-A4B8-507C3E61C05A}"/>
                </a:ext>
              </a:extLst>
            </p:cNvPr>
            <p:cNvSpPr>
              <a:spLocks noChangeShapeType="1"/>
            </p:cNvSpPr>
            <p:nvPr/>
          </p:nvSpPr>
          <p:spPr bwMode="auto">
            <a:xfrm>
              <a:off x="2520" y="6477"/>
              <a:ext cx="144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7" name="Line 57">
              <a:extLst>
                <a:ext uri="{FF2B5EF4-FFF2-40B4-BE49-F238E27FC236}">
                  <a16:creationId xmlns:a16="http://schemas.microsoft.com/office/drawing/2014/main" id="{A5AD5C9D-980D-4C9F-BF07-7FB11ACA64DE}"/>
                </a:ext>
              </a:extLst>
            </p:cNvPr>
            <p:cNvSpPr>
              <a:spLocks noChangeShapeType="1"/>
            </p:cNvSpPr>
            <p:nvPr/>
          </p:nvSpPr>
          <p:spPr bwMode="auto">
            <a:xfrm>
              <a:off x="4500" y="9177"/>
              <a:ext cx="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8" name="Line 58">
              <a:extLst>
                <a:ext uri="{FF2B5EF4-FFF2-40B4-BE49-F238E27FC236}">
                  <a16:creationId xmlns:a16="http://schemas.microsoft.com/office/drawing/2014/main" id="{1FB4B657-FB97-48DA-AC88-E34F39EE5689}"/>
                </a:ext>
              </a:extLst>
            </p:cNvPr>
            <p:cNvSpPr>
              <a:spLocks noChangeShapeType="1"/>
            </p:cNvSpPr>
            <p:nvPr/>
          </p:nvSpPr>
          <p:spPr bwMode="auto">
            <a:xfrm>
              <a:off x="1260" y="9177"/>
              <a:ext cx="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9" name="Rectangle 59">
              <a:extLst>
                <a:ext uri="{FF2B5EF4-FFF2-40B4-BE49-F238E27FC236}">
                  <a16:creationId xmlns:a16="http://schemas.microsoft.com/office/drawing/2014/main" id="{75CCDE7D-634D-447C-984B-AB359D435190}"/>
                </a:ext>
              </a:extLst>
            </p:cNvPr>
            <p:cNvSpPr>
              <a:spLocks noChangeArrowheads="1"/>
            </p:cNvSpPr>
            <p:nvPr/>
          </p:nvSpPr>
          <p:spPr bwMode="auto">
            <a:xfrm>
              <a:off x="5940" y="7017"/>
              <a:ext cx="1979" cy="126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1200" b="0">
                  <a:latin typeface="Times New Roman" panose="02020603050405020304" pitchFamily="18" charset="0"/>
                  <a:cs typeface="Times New Roman" panose="02020603050405020304" pitchFamily="18" charset="0"/>
                </a:rPr>
                <a:t> הקביעה תתבסס על הקריטריון שהוא המקור להבדל בין החומרים</a:t>
              </a:r>
              <a:endParaRPr lang="en-US" altLang="he-IL" sz="1800" b="0"/>
            </a:p>
          </p:txBody>
        </p:sp>
        <p:sp>
          <p:nvSpPr>
            <p:cNvPr id="35870" name="Line 60">
              <a:extLst>
                <a:ext uri="{FF2B5EF4-FFF2-40B4-BE49-F238E27FC236}">
                  <a16:creationId xmlns:a16="http://schemas.microsoft.com/office/drawing/2014/main" id="{2347F9C8-3411-405F-ACDD-E65AA1932BD0}"/>
                </a:ext>
              </a:extLst>
            </p:cNvPr>
            <p:cNvSpPr>
              <a:spLocks noChangeShapeType="1"/>
            </p:cNvSpPr>
            <p:nvPr/>
          </p:nvSpPr>
          <p:spPr bwMode="auto">
            <a:xfrm>
              <a:off x="8239" y="313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1" name="Line 61">
              <a:extLst>
                <a:ext uri="{FF2B5EF4-FFF2-40B4-BE49-F238E27FC236}">
                  <a16:creationId xmlns:a16="http://schemas.microsoft.com/office/drawing/2014/main" id="{DF3B264C-DCCF-4115-B59D-87B3E724E7CE}"/>
                </a:ext>
              </a:extLst>
            </p:cNvPr>
            <p:cNvSpPr>
              <a:spLocks noChangeShapeType="1"/>
            </p:cNvSpPr>
            <p:nvPr/>
          </p:nvSpPr>
          <p:spPr bwMode="auto">
            <a:xfrm>
              <a:off x="2700" y="3493"/>
              <a:ext cx="12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2" name="Line 62">
              <a:extLst>
                <a:ext uri="{FF2B5EF4-FFF2-40B4-BE49-F238E27FC236}">
                  <a16:creationId xmlns:a16="http://schemas.microsoft.com/office/drawing/2014/main" id="{B04AA4BD-C7C6-40A2-92FE-BFF23D93E3F3}"/>
                </a:ext>
              </a:extLst>
            </p:cNvPr>
            <p:cNvSpPr>
              <a:spLocks noChangeShapeType="1"/>
            </p:cNvSpPr>
            <p:nvPr/>
          </p:nvSpPr>
          <p:spPr bwMode="auto">
            <a:xfrm>
              <a:off x="2700" y="3493"/>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73" name="Line 63">
              <a:extLst>
                <a:ext uri="{FF2B5EF4-FFF2-40B4-BE49-F238E27FC236}">
                  <a16:creationId xmlns:a16="http://schemas.microsoft.com/office/drawing/2014/main" id="{3316E15B-C34D-4DEB-AEBF-C78F50273C27}"/>
                </a:ext>
              </a:extLst>
            </p:cNvPr>
            <p:cNvSpPr>
              <a:spLocks noChangeShapeType="1"/>
            </p:cNvSpPr>
            <p:nvPr/>
          </p:nvSpPr>
          <p:spPr bwMode="auto">
            <a:xfrm>
              <a:off x="6480" y="3493"/>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74" name="Line 64">
              <a:extLst>
                <a:ext uri="{FF2B5EF4-FFF2-40B4-BE49-F238E27FC236}">
                  <a16:creationId xmlns:a16="http://schemas.microsoft.com/office/drawing/2014/main" id="{20319FBB-A258-4287-8C66-B349512074DB}"/>
                </a:ext>
              </a:extLst>
            </p:cNvPr>
            <p:cNvSpPr>
              <a:spLocks noChangeShapeType="1"/>
            </p:cNvSpPr>
            <p:nvPr/>
          </p:nvSpPr>
          <p:spPr bwMode="auto">
            <a:xfrm>
              <a:off x="10980" y="3493"/>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75" name="Line 65">
              <a:extLst>
                <a:ext uri="{FF2B5EF4-FFF2-40B4-BE49-F238E27FC236}">
                  <a16:creationId xmlns:a16="http://schemas.microsoft.com/office/drawing/2014/main" id="{0B8409AB-341F-475A-9F87-E1F4627FEC08}"/>
                </a:ext>
              </a:extLst>
            </p:cNvPr>
            <p:cNvSpPr>
              <a:spLocks noChangeShapeType="1"/>
            </p:cNvSpPr>
            <p:nvPr/>
          </p:nvSpPr>
          <p:spPr bwMode="auto">
            <a:xfrm>
              <a:off x="15120" y="3493"/>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845" name="Rectangle 66">
            <a:extLst>
              <a:ext uri="{FF2B5EF4-FFF2-40B4-BE49-F238E27FC236}">
                <a16:creationId xmlns:a16="http://schemas.microsoft.com/office/drawing/2014/main" id="{6242152F-D45E-49FE-BDF5-377ABF709B93}"/>
              </a:ext>
            </a:extLst>
          </p:cNvPr>
          <p:cNvSpPr>
            <a:spLocks noChangeArrowheads="1"/>
          </p:cNvSpPr>
          <p:nvPr/>
        </p:nvSpPr>
        <p:spPr bwMode="auto">
          <a:xfrm>
            <a:off x="3441700" y="5699125"/>
            <a:ext cx="5702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228528" anchor="ctr">
            <a:spAutoFit/>
          </a:bodyPr>
          <a:lstStyle>
            <a:lvl1pPr eaLnBrk="0" hangingPunct="0">
              <a:tabLst>
                <a:tab pos="244475" algn="l"/>
                <a:tab pos="473075" algn="l"/>
                <a:tab pos="2301875" algn="r"/>
                <a:tab pos="5273675" algn="r"/>
              </a:tabLst>
              <a:defRPr sz="2400" b="1">
                <a:solidFill>
                  <a:schemeClr val="tx1"/>
                </a:solidFill>
                <a:latin typeface="Arial" panose="020B0604020202020204" pitchFamily="34" charset="0"/>
                <a:cs typeface="Arial" panose="020B0604020202020204" pitchFamily="34" charset="0"/>
              </a:defRPr>
            </a:lvl1pPr>
            <a:lvl2pPr marL="742950" indent="-285750" eaLnBrk="0" hangingPunct="0">
              <a:tabLst>
                <a:tab pos="244475" algn="l"/>
                <a:tab pos="473075" algn="l"/>
                <a:tab pos="2301875" algn="r"/>
                <a:tab pos="5273675" algn="r"/>
              </a:tabLst>
              <a:defRPr sz="2400" b="1">
                <a:solidFill>
                  <a:schemeClr val="tx1"/>
                </a:solidFill>
                <a:latin typeface="Arial" panose="020B0604020202020204" pitchFamily="34" charset="0"/>
                <a:cs typeface="Arial" panose="020B0604020202020204" pitchFamily="34" charset="0"/>
              </a:defRPr>
            </a:lvl2pPr>
            <a:lvl3pPr marL="1143000" indent="-228600" eaLnBrk="0" hangingPunct="0">
              <a:tabLst>
                <a:tab pos="244475" algn="l"/>
                <a:tab pos="473075" algn="l"/>
                <a:tab pos="2301875" algn="r"/>
                <a:tab pos="5273675" algn="r"/>
              </a:tabLst>
              <a:defRPr sz="2400" b="1">
                <a:solidFill>
                  <a:schemeClr val="tx1"/>
                </a:solidFill>
                <a:latin typeface="Arial" panose="020B0604020202020204" pitchFamily="34" charset="0"/>
                <a:cs typeface="Arial" panose="020B0604020202020204" pitchFamily="34" charset="0"/>
              </a:defRPr>
            </a:lvl3pPr>
            <a:lvl4pPr marL="1600200" indent="-228600" eaLnBrk="0" hangingPunct="0">
              <a:tabLst>
                <a:tab pos="244475" algn="l"/>
                <a:tab pos="473075" algn="l"/>
                <a:tab pos="2301875" algn="r"/>
                <a:tab pos="5273675" algn="r"/>
              </a:tabLst>
              <a:defRPr sz="2400" b="1">
                <a:solidFill>
                  <a:schemeClr val="tx1"/>
                </a:solidFill>
                <a:latin typeface="Arial" panose="020B0604020202020204" pitchFamily="34" charset="0"/>
                <a:cs typeface="Arial" panose="020B0604020202020204" pitchFamily="34" charset="0"/>
              </a:defRPr>
            </a:lvl4pPr>
            <a:lvl5pPr marL="2057400" indent="-228600" eaLnBrk="0" hangingPunct="0">
              <a:tabLst>
                <a:tab pos="244475" algn="l"/>
                <a:tab pos="473075" algn="l"/>
                <a:tab pos="2301875" algn="r"/>
                <a:tab pos="5273675" algn="r"/>
              </a:tabLst>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tabLst>
                <a:tab pos="244475" algn="l"/>
                <a:tab pos="473075" algn="l"/>
                <a:tab pos="2301875" algn="r"/>
                <a:tab pos="5273675" algn="r"/>
              </a:tabLs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tabLst>
                <a:tab pos="244475" algn="l"/>
                <a:tab pos="473075" algn="l"/>
                <a:tab pos="2301875" algn="r"/>
                <a:tab pos="5273675" algn="r"/>
              </a:tabLs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tabLst>
                <a:tab pos="244475" algn="l"/>
                <a:tab pos="473075" algn="l"/>
                <a:tab pos="2301875" algn="r"/>
                <a:tab pos="5273675" algn="r"/>
              </a:tabLs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tabLst>
                <a:tab pos="244475" algn="l"/>
                <a:tab pos="473075" algn="l"/>
                <a:tab pos="2301875" algn="r"/>
                <a:tab pos="5273675" algn="r"/>
              </a:tabLs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sz="2000" u="sng">
                <a:solidFill>
                  <a:srgbClr val="0000FF"/>
                </a:solidFill>
              </a:rPr>
              <a:t>עיקרון:</a:t>
            </a:r>
            <a:r>
              <a:rPr lang="he-IL" altLang="he-IL" sz="2000" b="0">
                <a:solidFill>
                  <a:srgbClr val="0000FF"/>
                </a:solidFill>
              </a:rPr>
              <a:t> לחומר שבין המולקולות שלו קשרים חזקים יותר,</a:t>
            </a:r>
          </a:p>
          <a:p>
            <a:pPr algn="r" eaLnBrk="1" hangingPunct="1"/>
            <a:r>
              <a:rPr lang="he-IL" altLang="he-IL" sz="2000" b="0">
                <a:solidFill>
                  <a:srgbClr val="0000FF"/>
                </a:solidFill>
              </a:rPr>
              <a:t> נדרשת אנרגיה רבה יותר לניתוק הקשרים ביניהן, דבר שמתבטא בטמפרטורות ההיתוך (ורתיחה) גבוהות יותר</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מציין מיקום של כותרת תחתונה 4">
            <a:extLst>
              <a:ext uri="{FF2B5EF4-FFF2-40B4-BE49-F238E27FC236}">
                <a16:creationId xmlns:a16="http://schemas.microsoft.com/office/drawing/2014/main" id="{D51B3F96-B0C0-43A5-8861-E776E1693043}"/>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36867" name="Rectangle 2">
            <a:extLst>
              <a:ext uri="{FF2B5EF4-FFF2-40B4-BE49-F238E27FC236}">
                <a16:creationId xmlns:a16="http://schemas.microsoft.com/office/drawing/2014/main" id="{94F4CF26-2978-4AED-A3AD-658DB72588F6}"/>
              </a:ext>
            </a:extLst>
          </p:cNvPr>
          <p:cNvSpPr>
            <a:spLocks noGrp="1" noChangeArrowheads="1"/>
          </p:cNvSpPr>
          <p:nvPr>
            <p:ph type="title"/>
          </p:nvPr>
        </p:nvSpPr>
        <p:spPr/>
        <p:txBody>
          <a:bodyPr/>
          <a:lstStyle/>
          <a:p>
            <a:pPr eaLnBrk="1" hangingPunct="1"/>
            <a:r>
              <a:rPr lang="he-IL" altLang="he-IL">
                <a:solidFill>
                  <a:srgbClr val="FF0000"/>
                </a:solidFill>
              </a:rPr>
              <a:t>תרגיל</a:t>
            </a:r>
            <a:r>
              <a:rPr lang="he-IL" altLang="he-IL"/>
              <a:t> עמ' 47-49 בחוברת המצולמת</a:t>
            </a:r>
            <a:endParaRPr lang="en-US" altLang="he-IL"/>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מציין מיקום של כותרת תחתונה 4">
            <a:extLst>
              <a:ext uri="{FF2B5EF4-FFF2-40B4-BE49-F238E27FC236}">
                <a16:creationId xmlns:a16="http://schemas.microsoft.com/office/drawing/2014/main" id="{BCFFBF3A-DC42-4EFC-BD19-2FD92828F29D}"/>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37891" name="Rectangle 2">
            <a:extLst>
              <a:ext uri="{FF2B5EF4-FFF2-40B4-BE49-F238E27FC236}">
                <a16:creationId xmlns:a16="http://schemas.microsoft.com/office/drawing/2014/main" id="{0C0729A6-76D8-4E31-85EA-904B3D0E9E8A}"/>
              </a:ext>
            </a:extLst>
          </p:cNvPr>
          <p:cNvSpPr>
            <a:spLocks noGrp="1" noChangeArrowheads="1"/>
          </p:cNvSpPr>
          <p:nvPr>
            <p:ph type="title"/>
          </p:nvPr>
        </p:nvSpPr>
        <p:spPr>
          <a:xfrm>
            <a:off x="457200" y="274638"/>
            <a:ext cx="8229600" cy="490537"/>
          </a:xfrm>
        </p:spPr>
        <p:txBody>
          <a:bodyPr/>
          <a:lstStyle/>
          <a:p>
            <a:pPr eaLnBrk="1" hangingPunct="1"/>
            <a:r>
              <a:rPr lang="he-IL" altLang="he-IL" sz="3200">
                <a:solidFill>
                  <a:srgbClr val="0000FF"/>
                </a:solidFill>
              </a:rPr>
              <a:t>מדוע למים נק' רתיחה גבוהה מאשר </a:t>
            </a:r>
            <a:r>
              <a:rPr lang="en-US" altLang="he-IL" sz="3200">
                <a:solidFill>
                  <a:srgbClr val="0000FF"/>
                </a:solidFill>
              </a:rPr>
              <a:t>HF</a:t>
            </a:r>
            <a:r>
              <a:rPr lang="he-IL" altLang="he-IL" sz="3200">
                <a:solidFill>
                  <a:srgbClr val="0000FF"/>
                </a:solidFill>
              </a:rPr>
              <a:t>?</a:t>
            </a:r>
            <a:r>
              <a:rPr lang="he-IL" altLang="he-IL" sz="4000"/>
              <a:t> </a:t>
            </a:r>
            <a:endParaRPr lang="en-US" altLang="he-IL" sz="4000"/>
          </a:p>
        </p:txBody>
      </p:sp>
      <p:sp>
        <p:nvSpPr>
          <p:cNvPr id="80902" name="Rectangle 6">
            <a:extLst>
              <a:ext uri="{FF2B5EF4-FFF2-40B4-BE49-F238E27FC236}">
                <a16:creationId xmlns:a16="http://schemas.microsoft.com/office/drawing/2014/main" id="{B616C56B-DED7-4E02-98DF-0DFB0329F09C}"/>
              </a:ext>
            </a:extLst>
          </p:cNvPr>
          <p:cNvSpPr>
            <a:spLocks noChangeArrowheads="1"/>
          </p:cNvSpPr>
          <p:nvPr/>
        </p:nvSpPr>
        <p:spPr bwMode="auto">
          <a:xfrm>
            <a:off x="179388" y="1125538"/>
            <a:ext cx="874871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b="0">
                <a:solidFill>
                  <a:srgbClr val="CC0066"/>
                </a:solidFill>
              </a:rPr>
              <a:t>למרות ש...</a:t>
            </a:r>
            <a:endParaRPr lang="en-US" altLang="he-IL" b="0">
              <a:solidFill>
                <a:srgbClr val="CC0066"/>
              </a:solidFill>
            </a:endParaRPr>
          </a:p>
          <a:p>
            <a:pPr algn="r" eaLnBrk="1" hangingPunct="1"/>
            <a:r>
              <a:rPr lang="en-US" altLang="he-IL" b="0"/>
              <a:t>HF </a:t>
            </a:r>
            <a:r>
              <a:rPr lang="he-IL" altLang="he-IL" b="0"/>
              <a:t>, ומים הם בעלי 4 אפשרויות ליצירת קשרי מימן. </a:t>
            </a:r>
          </a:p>
          <a:p>
            <a:pPr algn="r" eaLnBrk="1" hangingPunct="1"/>
            <a:r>
              <a:rPr lang="he-IL" altLang="he-IL" b="0"/>
              <a:t>וב-</a:t>
            </a:r>
            <a:r>
              <a:rPr lang="en-US" altLang="he-IL" b="0"/>
              <a:t>HF</a:t>
            </a:r>
            <a:r>
              <a:rPr lang="he-IL" altLang="he-IL" b="0"/>
              <a:t> המימן יותר חשוף מאלקטרונים, המטען החלקי עליו חיובי יותר (מאשר במים), המטען החלקי על </a:t>
            </a:r>
            <a:r>
              <a:rPr lang="en-US" altLang="he-IL" b="0"/>
              <a:t>F</a:t>
            </a:r>
            <a:r>
              <a:rPr lang="he-IL" altLang="he-IL" b="0"/>
              <a:t> שלילי יותר (מאשר על החמצן שבמים) </a:t>
            </a:r>
          </a:p>
        </p:txBody>
      </p:sp>
      <p:sp>
        <p:nvSpPr>
          <p:cNvPr id="80899" name="Rectangle 3">
            <a:extLst>
              <a:ext uri="{FF2B5EF4-FFF2-40B4-BE49-F238E27FC236}">
                <a16:creationId xmlns:a16="http://schemas.microsoft.com/office/drawing/2014/main" id="{D1387716-F6E6-4715-9659-E08CB34ADFAA}"/>
              </a:ext>
            </a:extLst>
          </p:cNvPr>
          <p:cNvSpPr>
            <a:spLocks noGrp="1" noChangeArrowheads="1"/>
          </p:cNvSpPr>
          <p:nvPr>
            <p:ph type="body" idx="1"/>
          </p:nvPr>
        </p:nvSpPr>
        <p:spPr>
          <a:xfrm>
            <a:off x="0" y="3068638"/>
            <a:ext cx="9144000" cy="2087562"/>
          </a:xfrm>
        </p:spPr>
        <p:txBody>
          <a:bodyPr/>
          <a:lstStyle/>
          <a:p>
            <a:pPr eaLnBrk="1" hangingPunct="1">
              <a:lnSpc>
                <a:spcPct val="80000"/>
              </a:lnSpc>
            </a:pPr>
            <a:r>
              <a:rPr lang="he-IL" altLang="he-IL" sz="2400">
                <a:solidFill>
                  <a:schemeClr val="accent2"/>
                </a:solidFill>
              </a:rPr>
              <a:t>כנראה שבמים נוצרים יותר קשרי מימן בפועל</a:t>
            </a:r>
            <a:r>
              <a:rPr lang="he-IL" altLang="he-IL" sz="2400"/>
              <a:t> כיוון ש:</a:t>
            </a:r>
          </a:p>
          <a:p>
            <a:pPr eaLnBrk="1" hangingPunct="1">
              <a:lnSpc>
                <a:spcPct val="80000"/>
              </a:lnSpc>
            </a:pPr>
            <a:r>
              <a:rPr lang="he-IL" altLang="he-IL" sz="2400"/>
              <a:t>על כל מולקולת מים אחת – יש 2  מימנים שיכולים להיקשר ל-2 זוגות אלקטרונים לא קושרים (על חמצן אחד) כך שהפוטנציאל הוא 2 קשרי מימן. </a:t>
            </a:r>
          </a:p>
          <a:p>
            <a:pPr eaLnBrk="1" hangingPunct="1">
              <a:lnSpc>
                <a:spcPct val="80000"/>
              </a:lnSpc>
            </a:pPr>
            <a:r>
              <a:rPr lang="he-IL" altLang="he-IL" sz="2400"/>
              <a:t>ב  </a:t>
            </a:r>
            <a:r>
              <a:rPr lang="en-US" altLang="he-IL" sz="2400"/>
              <a:t>HF</a:t>
            </a:r>
            <a:r>
              <a:rPr lang="he-IL" altLang="he-IL" sz="2400"/>
              <a:t> יש מימן אחד ו-3 זוגות אלקטרונים לא קושרים (על אטום  </a:t>
            </a:r>
            <a:r>
              <a:rPr lang="en-US" altLang="he-IL" sz="2400"/>
              <a:t>F</a:t>
            </a:r>
            <a:r>
              <a:rPr lang="he-IL" altLang="he-IL" sz="2400"/>
              <a:t> אחד) כך שהפוטנציאל הוא רק  קשר מימני אחד. </a:t>
            </a:r>
          </a:p>
          <a:p>
            <a:pPr eaLnBrk="1" hangingPunct="1">
              <a:lnSpc>
                <a:spcPct val="80000"/>
              </a:lnSpc>
            </a:pPr>
            <a:r>
              <a:rPr lang="he-IL" altLang="he-IL" sz="2400"/>
              <a:t>במים יש כנראה יותר קשרי מימן בפועל, כלומר יש יותר הזדמנויות להגיע לכיווניות מתאימה, הנדרשת לקשרי המימן, ולכן יווצרו יותר קשרי מימן בין מולקולות המים מאשר ב </a:t>
            </a:r>
            <a:r>
              <a:rPr lang="en-US" altLang="he-IL" sz="2400"/>
              <a:t>HF</a:t>
            </a:r>
            <a:r>
              <a:rPr lang="he-IL" altLang="he-IL" sz="2400"/>
              <a:t>.</a:t>
            </a:r>
            <a:r>
              <a:rPr lang="en-US" altLang="he-IL" sz="2400"/>
              <a:t> </a:t>
            </a:r>
            <a:endParaRPr lang="he-IL" altLang="he-IL" sz="2400"/>
          </a:p>
          <a:p>
            <a:pPr eaLnBrk="1" hangingPunct="1">
              <a:lnSpc>
                <a:spcPct val="80000"/>
              </a:lnSpc>
              <a:buFontTx/>
              <a:buNone/>
            </a:pPr>
            <a:endParaRPr lang="en-US" altLang="he-IL"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 calcmode="lin" valueType="num">
                                      <p:cBhvr additive="base">
                                        <p:cTn id="7" dur="500" fill="hold"/>
                                        <p:tgtEl>
                                          <p:spTgt spid="80902"/>
                                        </p:tgtEl>
                                        <p:attrNameLst>
                                          <p:attrName>ppt_x</p:attrName>
                                        </p:attrNameLst>
                                      </p:cBhvr>
                                      <p:tavLst>
                                        <p:tav tm="0">
                                          <p:val>
                                            <p:strVal val="#ppt_x"/>
                                          </p:val>
                                        </p:tav>
                                        <p:tav tm="100000">
                                          <p:val>
                                            <p:strVal val="#ppt_x"/>
                                          </p:val>
                                        </p:tav>
                                      </p:tavLst>
                                    </p:anim>
                                    <p:anim calcmode="lin" valueType="num">
                                      <p:cBhvr additive="base">
                                        <p:cTn id="8" dur="500" fill="hold"/>
                                        <p:tgtEl>
                                          <p:spTgt spid="809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899">
                                            <p:txEl>
                                              <p:pRg st="0" end="0"/>
                                            </p:txEl>
                                          </p:spTgt>
                                        </p:tgtEl>
                                        <p:attrNameLst>
                                          <p:attrName>style.visibility</p:attrName>
                                        </p:attrNameLst>
                                      </p:cBhvr>
                                      <p:to>
                                        <p:strVal val="visible"/>
                                      </p:to>
                                    </p:set>
                                    <p:anim calcmode="lin" valueType="num">
                                      <p:cBhvr additive="base">
                                        <p:cTn id="13"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899">
                                            <p:txEl>
                                              <p:pRg st="1" end="1"/>
                                            </p:txEl>
                                          </p:spTgt>
                                        </p:tgtEl>
                                        <p:attrNameLst>
                                          <p:attrName>style.visibility</p:attrName>
                                        </p:attrNameLst>
                                      </p:cBhvr>
                                      <p:to>
                                        <p:strVal val="visible"/>
                                      </p:to>
                                    </p:set>
                                    <p:anim calcmode="lin" valueType="num">
                                      <p:cBhvr additive="base">
                                        <p:cTn id="19"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899">
                                            <p:txEl>
                                              <p:pRg st="2" end="2"/>
                                            </p:txEl>
                                          </p:spTgt>
                                        </p:tgtEl>
                                        <p:attrNameLst>
                                          <p:attrName>style.visibility</p:attrName>
                                        </p:attrNameLst>
                                      </p:cBhvr>
                                      <p:to>
                                        <p:strVal val="visible"/>
                                      </p:to>
                                    </p:set>
                                    <p:anim calcmode="lin" valueType="num">
                                      <p:cBhvr additive="base">
                                        <p:cTn id="25"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0899">
                                            <p:txEl>
                                              <p:pRg st="3" end="3"/>
                                            </p:txEl>
                                          </p:spTgt>
                                        </p:tgtEl>
                                        <p:attrNameLst>
                                          <p:attrName>style.visibility</p:attrName>
                                        </p:attrNameLst>
                                      </p:cBhvr>
                                      <p:to>
                                        <p:strVal val="visible"/>
                                      </p:to>
                                    </p:set>
                                    <p:anim calcmode="lin" valueType="num">
                                      <p:cBhvr additive="base">
                                        <p:cTn id="31"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P spid="808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a:extLst>
              <a:ext uri="{FF2B5EF4-FFF2-40B4-BE49-F238E27FC236}">
                <a16:creationId xmlns:a16="http://schemas.microsoft.com/office/drawing/2014/main" id="{31D5E100-4777-4BD5-9A11-437DCE959077}"/>
              </a:ext>
            </a:extLst>
          </p:cNvPr>
          <p:cNvSpPr txBox="1">
            <a:spLocks noGrp="1" noChangeArrowheads="1"/>
          </p:cNvSpPr>
          <p:nvPr>
            <p:ph type="title" idx="4294967295"/>
          </p:nvPr>
        </p:nvSpPr>
        <p:spPr bwMode="auto">
          <a:xfrm>
            <a:off x="900113" y="476250"/>
            <a:ext cx="7416800" cy="70167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he-IL" sz="40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אינטראקציות ואן דר ואלס</a:t>
            </a:r>
            <a:endParaRPr kumimoji="0" lang="he-IL" altLang="he-IL" sz="2000"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5122" name="מציין מיקום של כותרת תחתונה 2">
            <a:extLst>
              <a:ext uri="{FF2B5EF4-FFF2-40B4-BE49-F238E27FC236}">
                <a16:creationId xmlns:a16="http://schemas.microsoft.com/office/drawing/2014/main" id="{5BE5CAA4-09FD-4EC4-B502-BE4FCAA834B3}"/>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5125" name="Rectangle 7">
            <a:extLst>
              <a:ext uri="{FF2B5EF4-FFF2-40B4-BE49-F238E27FC236}">
                <a16:creationId xmlns:a16="http://schemas.microsoft.com/office/drawing/2014/main" id="{EA47777C-2A03-4A8C-B0F7-08664F73AFEA}"/>
              </a:ext>
            </a:extLst>
          </p:cNvPr>
          <p:cNvSpPr>
            <a:spLocks noChangeArrowheads="1"/>
          </p:cNvSpPr>
          <p:nvPr/>
        </p:nvSpPr>
        <p:spPr bwMode="auto">
          <a:xfrm>
            <a:off x="395288" y="1125538"/>
            <a:ext cx="7993062"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spcBef>
                <a:spcPct val="20000"/>
              </a:spcBef>
            </a:pPr>
            <a:r>
              <a:rPr lang="he-IL" altLang="he-IL" b="0"/>
              <a:t>מכלול של כוחות משיכה ודחייה חשמליים בין האזורים טעונים במטענים חשמליים רגעיים מנוגדים נקרא אינטראקציות ו.ד.ו.</a:t>
            </a:r>
          </a:p>
          <a:p>
            <a:pPr algn="r" eaLnBrk="1" hangingPunct="1">
              <a:spcBef>
                <a:spcPct val="20000"/>
              </a:spcBef>
            </a:pPr>
            <a:endParaRPr lang="he-IL" altLang="he-IL" b="0"/>
          </a:p>
          <a:p>
            <a:pPr algn="r" eaLnBrk="1" hangingPunct="1"/>
            <a:r>
              <a:rPr lang="en-US" altLang="he-IL" b="0">
                <a:hlinkClick r:id="rId2"/>
              </a:rPr>
              <a:t>http://chemmovies.unl.edu/ChemAnime/LONDOND/LONDOND.html</a:t>
            </a:r>
            <a:endParaRPr lang="he-IL" altLang="he-IL" b="0"/>
          </a:p>
          <a:p>
            <a:pPr algn="r" eaLnBrk="1" hangingPunct="1"/>
            <a:endParaRPr lang="en-US" altLang="he-IL" b="0"/>
          </a:p>
          <a:p>
            <a:pPr algn="r" eaLnBrk="1" hangingPunct="1"/>
            <a:r>
              <a:rPr lang="en-US" altLang="he-IL" b="0">
                <a:hlinkClick r:id="rId3"/>
              </a:rPr>
              <a:t>http://chimianet.zefat.ac.il/download/vdw.swf</a:t>
            </a:r>
            <a:endParaRPr lang="he-IL" altLang="he-IL" b="0"/>
          </a:p>
          <a:p>
            <a:pPr algn="r" eaLnBrk="1" hangingPunct="1">
              <a:spcBef>
                <a:spcPct val="20000"/>
              </a:spcBef>
            </a:pPr>
            <a:endParaRPr lang="he-IL" altLang="he-IL" b="0"/>
          </a:p>
          <a:p>
            <a:pPr algn="r" eaLnBrk="1" hangingPunct="1">
              <a:spcBef>
                <a:spcPct val="20000"/>
              </a:spcBef>
            </a:pPr>
            <a:r>
              <a:rPr lang="he-IL" altLang="he-IL" b="0"/>
              <a:t> </a:t>
            </a:r>
            <a:endParaRPr lang="en-US" altLang="he-IL"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D5241A63-0E3B-463B-8245-5C210D523018}"/>
              </a:ext>
            </a:extLst>
          </p:cNvPr>
          <p:cNvSpPr txBox="1">
            <a:spLocks noGrp="1" noChangeArrowheads="1"/>
          </p:cNvSpPr>
          <p:nvPr>
            <p:ph type="title" idx="4294967295"/>
          </p:nvPr>
        </p:nvSpPr>
        <p:spPr bwMode="auto">
          <a:xfrm>
            <a:off x="2209800" y="1295400"/>
            <a:ext cx="4953000" cy="519113"/>
          </a:xfrm>
          <a:prstGeom prst="rect">
            <a:avLst/>
          </a:prstGeom>
          <a:solidFill>
            <a:schemeClr val="bg1"/>
          </a:solidFill>
          <a:ln>
            <a:noFill/>
            <a:prstDash/>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he-IL" altLang="he-IL"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Arial" panose="020B0604020202020204" pitchFamily="34" charset="0"/>
              </a:rPr>
              <a:t>אינטראקציות </a:t>
            </a:r>
            <a:r>
              <a:rPr kumimoji="0" lang="he-IL" altLang="he-IL" sz="2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Arial" panose="020B0604020202020204" pitchFamily="34" charset="0"/>
              </a:rPr>
              <a:t>ון</a:t>
            </a:r>
            <a:r>
              <a:rPr kumimoji="0" lang="he-IL" altLang="he-IL"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Arial" panose="020B0604020202020204" pitchFamily="34" charset="0"/>
              </a:rPr>
              <a:t> דר ולס</a:t>
            </a:r>
            <a:endParaRPr kumimoji="0" lang="en-US" altLang="he-IL"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Arial" panose="020B0604020202020204" pitchFamily="34" charset="0"/>
            </a:endParaRPr>
          </a:p>
        </p:txBody>
      </p:sp>
      <p:sp>
        <p:nvSpPr>
          <p:cNvPr id="6146" name="מציין מיקום של כותרת תחתונה 2">
            <a:extLst>
              <a:ext uri="{FF2B5EF4-FFF2-40B4-BE49-F238E27FC236}">
                <a16:creationId xmlns:a16="http://schemas.microsoft.com/office/drawing/2014/main" id="{3E4D1EF6-E923-4CDB-8C9A-36DD75139712}"/>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pic>
        <p:nvPicPr>
          <p:cNvPr id="6148" name="Picture 3" descr="ו">
            <a:extLst>
              <a:ext uri="{FF2B5EF4-FFF2-40B4-BE49-F238E27FC236}">
                <a16:creationId xmlns:a16="http://schemas.microsoft.com/office/drawing/2014/main" id="{3E2DBCD8-D0A2-46E0-BF5C-5D4911312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420938"/>
            <a:ext cx="3427412"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אינטראקצית ואן דר וואלס בין שתי מולקולות HCl">
            <a:extLst>
              <a:ext uri="{FF2B5EF4-FFF2-40B4-BE49-F238E27FC236}">
                <a16:creationId xmlns:a16="http://schemas.microsoft.com/office/drawing/2014/main" id="{4A1ED184-F61A-4D57-B303-7E671C280DE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28829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8" descr="קשרי ו">
            <a:extLst>
              <a:ext uri="{FF2B5EF4-FFF2-40B4-BE49-F238E27FC236}">
                <a16:creationId xmlns:a16="http://schemas.microsoft.com/office/drawing/2014/main" id="{97FA59C5-5307-43EB-87DB-098599308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357563"/>
            <a:ext cx="3671887"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500" fill="hold"/>
                                        <p:tgtEl>
                                          <p:spTgt spid="17414"/>
                                        </p:tgtEl>
                                        <p:attrNameLst>
                                          <p:attrName>ppt_x</p:attrName>
                                        </p:attrNameLst>
                                      </p:cBhvr>
                                      <p:tavLst>
                                        <p:tav tm="0">
                                          <p:val>
                                            <p:strVal val="0-#ppt_w/2"/>
                                          </p:val>
                                        </p:tav>
                                        <p:tav tm="100000">
                                          <p:val>
                                            <p:strVal val="#ppt_x"/>
                                          </p:val>
                                        </p:tav>
                                      </p:tavLst>
                                    </p:anim>
                                    <p:anim calcmode="lin" valueType="num">
                                      <p:cBhvr additive="base">
                                        <p:cTn id="14"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a:extLst>
              <a:ext uri="{FF2B5EF4-FFF2-40B4-BE49-F238E27FC236}">
                <a16:creationId xmlns:a16="http://schemas.microsoft.com/office/drawing/2014/main" id="{7F731147-3B81-48A9-B429-3558329234C3}"/>
              </a:ext>
            </a:extLst>
          </p:cNvPr>
          <p:cNvSpPr txBox="1">
            <a:spLocks noGrp="1" noChangeArrowheads="1"/>
          </p:cNvSpPr>
          <p:nvPr>
            <p:ph type="title" idx="4294967295"/>
          </p:nvPr>
        </p:nvSpPr>
        <p:spPr bwMode="auto">
          <a:xfrm>
            <a:off x="755650" y="404813"/>
            <a:ext cx="7416800" cy="70167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he-IL" sz="40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קשרי מימן</a:t>
            </a:r>
            <a:endParaRPr kumimoji="0" lang="he-IL" altLang="he-IL" sz="2000"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7170" name="מציין מיקום של כותרת תחתונה 2">
            <a:extLst>
              <a:ext uri="{FF2B5EF4-FFF2-40B4-BE49-F238E27FC236}">
                <a16:creationId xmlns:a16="http://schemas.microsoft.com/office/drawing/2014/main" id="{D5DD02EF-49D4-435A-A07D-16FFEFEDF8C9}"/>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7174" name="Rectangle 7">
            <a:extLst>
              <a:ext uri="{FF2B5EF4-FFF2-40B4-BE49-F238E27FC236}">
                <a16:creationId xmlns:a16="http://schemas.microsoft.com/office/drawing/2014/main" id="{3BEFC3AC-51A1-432B-87AF-AF021C97FFCB}"/>
              </a:ext>
              <a:ext uri="{C183D7F6-B498-43B3-948B-1728B52AA6E4}">
                <adec:decorative xmlns:adec="http://schemas.microsoft.com/office/drawing/2017/decorative" val="0"/>
              </a:ext>
            </a:extLst>
          </p:cNvPr>
          <p:cNvSpPr>
            <a:spLocks noChangeArrowheads="1"/>
          </p:cNvSpPr>
          <p:nvPr/>
        </p:nvSpPr>
        <p:spPr bwMode="auto">
          <a:xfrm>
            <a:off x="611188" y="1389063"/>
            <a:ext cx="79930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eaLnBrk="1" hangingPunct="1"/>
            <a:r>
              <a:rPr lang="he-IL" altLang="he-IL" b="0"/>
              <a:t>קשר מימני הוא קשר הנוצר בין אטום מימן, שקשור בקשר קוולנטי לאטום אלקטרושלילי מאוד עד אשר הוא נותר חשוף מאלקטרונים, לבין אטום אלקטרושלילי אחר (בדר"כ </a:t>
            </a:r>
            <a:r>
              <a:rPr lang="en-US" altLang="he-IL" b="0"/>
              <a:t>N</a:t>
            </a:r>
            <a:r>
              <a:rPr lang="he-IL" altLang="he-IL" b="0"/>
              <a:t>,</a:t>
            </a:r>
            <a:r>
              <a:rPr lang="en-US" altLang="he-IL" b="0"/>
              <a:t>O</a:t>
            </a:r>
            <a:r>
              <a:rPr lang="he-IL" altLang="he-IL" b="0"/>
              <a:t>,</a:t>
            </a:r>
            <a:r>
              <a:rPr lang="en-US" altLang="he-IL" b="0"/>
              <a:t>F</a:t>
            </a:r>
            <a:r>
              <a:rPr lang="he-IL" altLang="he-IL" b="0"/>
              <a:t>) המצוי במולקולה סמוכה או בחלק מרוחק של אותה מולקולה</a:t>
            </a:r>
            <a:r>
              <a:rPr lang="he-IL" altLang="he-IL"/>
              <a:t>. </a:t>
            </a:r>
          </a:p>
        </p:txBody>
      </p:sp>
      <p:pic>
        <p:nvPicPr>
          <p:cNvPr id="7173" name="Picture 4">
            <a:extLst>
              <a:ext uri="{FF2B5EF4-FFF2-40B4-BE49-F238E27FC236}">
                <a16:creationId xmlns:a16="http://schemas.microsoft.com/office/drawing/2014/main" id="{824CCC3C-55CC-42F0-8139-4183B9C1F27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924175"/>
            <a:ext cx="287972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570FAB59-80BD-404D-A267-AE04812DCE2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500438"/>
            <a:ext cx="331152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a:extLst>
              <a:ext uri="{FF2B5EF4-FFF2-40B4-BE49-F238E27FC236}">
                <a16:creationId xmlns:a16="http://schemas.microsoft.com/office/drawing/2014/main" id="{663BD504-4F8C-4EA1-ADFD-264BAE9F04B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5103813"/>
            <a:ext cx="36004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E9B35CBB-2E47-4404-8AF4-909FE53A362E}"/>
              </a:ext>
            </a:extLst>
          </p:cNvPr>
          <p:cNvSpPr>
            <a:spLocks noGrp="1" noChangeArrowheads="1"/>
          </p:cNvSpPr>
          <p:nvPr>
            <p:ph type="title"/>
          </p:nvPr>
        </p:nvSpPr>
        <p:spPr/>
        <p:txBody>
          <a:bodyPr/>
          <a:lstStyle/>
          <a:p>
            <a:pPr eaLnBrk="1" hangingPunct="1"/>
            <a:r>
              <a:rPr lang="he-IL" altLang="he-IL" dirty="0">
                <a:solidFill>
                  <a:srgbClr val="0000FF"/>
                </a:solidFill>
              </a:rPr>
              <a:t>קשרי מימן בין בסיסים ב- </a:t>
            </a:r>
            <a:r>
              <a:rPr lang="en-US" altLang="he-IL" dirty="0">
                <a:solidFill>
                  <a:srgbClr val="0000FF"/>
                </a:solidFill>
              </a:rPr>
              <a:t>DNA</a:t>
            </a:r>
          </a:p>
        </p:txBody>
      </p:sp>
      <p:sp>
        <p:nvSpPr>
          <p:cNvPr id="8194" name="מציין מיקום של כותרת תחתונה 4">
            <a:extLst>
              <a:ext uri="{FF2B5EF4-FFF2-40B4-BE49-F238E27FC236}">
                <a16:creationId xmlns:a16="http://schemas.microsoft.com/office/drawing/2014/main" id="{DE901936-8F56-49BA-BE99-001B488D878E}"/>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pic>
        <p:nvPicPr>
          <p:cNvPr id="8196" name="Picture 5">
            <a:extLst>
              <a:ext uri="{FF2B5EF4-FFF2-40B4-BE49-F238E27FC236}">
                <a16:creationId xmlns:a16="http://schemas.microsoft.com/office/drawing/2014/main" id="{E9CCA09F-E709-4354-A86A-26D82D138CD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2875"/>
            <a:ext cx="4632325"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a:extLst>
              <a:ext uri="{FF2B5EF4-FFF2-40B4-BE49-F238E27FC236}">
                <a16:creationId xmlns:a16="http://schemas.microsoft.com/office/drawing/2014/main" id="{155FD711-9F7D-4315-895C-A40D588D417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412875"/>
            <a:ext cx="359727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a:extLst>
              <a:ext uri="{FF2B5EF4-FFF2-40B4-BE49-F238E27FC236}">
                <a16:creationId xmlns:a16="http://schemas.microsoft.com/office/drawing/2014/main" id="{04F279D1-6A36-42F9-87D1-E5FD31370794}"/>
              </a:ext>
            </a:extLst>
          </p:cNvPr>
          <p:cNvSpPr txBox="1">
            <a:spLocks noGrp="1" noChangeArrowheads="1"/>
          </p:cNvSpPr>
          <p:nvPr>
            <p:ph type="title" idx="4294967295"/>
          </p:nvPr>
        </p:nvSpPr>
        <p:spPr bwMode="auto">
          <a:xfrm>
            <a:off x="900113" y="836613"/>
            <a:ext cx="7416800" cy="11874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he-IL"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קשר מימני הוא קשר המאופיין ב</a:t>
            </a:r>
            <a:r>
              <a:rPr kumimoji="0" lang="he-IL" altLang="he-IL" sz="2400" b="0" i="0" u="sng" strike="noStrike" kern="120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rPr>
              <a:t>כיווניות</a:t>
            </a:r>
            <a:r>
              <a:rPr kumimoji="0" lang="he-IL" altLang="he-IL"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 כיווניות מתבטאת בכך שלשלושת הגרעינים המשתתפים בקשר יש מבנה מועדף מבחינה </a:t>
            </a:r>
            <a:r>
              <a:rPr kumimoji="0" lang="he-IL" altLang="he-IL"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אנרגתית</a:t>
            </a:r>
            <a:r>
              <a:rPr kumimoji="0" lang="he-IL" altLang="he-IL"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והם מצויים על קו ישר אחד.</a:t>
            </a:r>
            <a:r>
              <a:rPr kumimoji="0" lang="en-US" altLang="he-IL"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he-IL" altLang="he-IL"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218" name="מציין מיקום של כותרת תחתונה 2">
            <a:extLst>
              <a:ext uri="{FF2B5EF4-FFF2-40B4-BE49-F238E27FC236}">
                <a16:creationId xmlns:a16="http://schemas.microsoft.com/office/drawing/2014/main" id="{AFE7AA88-319D-44A4-8E67-59F480DBF75F}"/>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pic>
        <p:nvPicPr>
          <p:cNvPr id="9221" name="Picture 4">
            <a:extLst>
              <a:ext uri="{FF2B5EF4-FFF2-40B4-BE49-F238E27FC236}">
                <a16:creationId xmlns:a16="http://schemas.microsoft.com/office/drawing/2014/main" id="{969770E0-F8A9-4E77-ABDB-0BDD6DE0DCC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1663"/>
            <a:ext cx="33480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a16="http://schemas.microsoft.com/office/drawing/2014/main" id="{010CF108-AAA9-4D6F-8C30-EA7AB28A68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3813"/>
            <a:ext cx="36004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a:extLst>
              <a:ext uri="{FF2B5EF4-FFF2-40B4-BE49-F238E27FC236}">
                <a16:creationId xmlns:a16="http://schemas.microsoft.com/office/drawing/2014/main" id="{CB25B105-DE84-490B-888D-84744007B55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275" y="2781300"/>
            <a:ext cx="287972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a:extLst>
              <a:ext uri="{FF2B5EF4-FFF2-40B4-BE49-F238E27FC236}">
                <a16:creationId xmlns:a16="http://schemas.microsoft.com/office/drawing/2014/main" id="{587996C1-F2C8-4B83-8731-3D80A3B7EEA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933950"/>
            <a:ext cx="3995737"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3" name="Group 27">
            <a:extLst>
              <a:ext uri="{FF2B5EF4-FFF2-40B4-BE49-F238E27FC236}">
                <a16:creationId xmlns:a16="http://schemas.microsoft.com/office/drawing/2014/main" id="{9CCDAB00-E163-40E4-92B5-E38EAE745AD0}"/>
              </a:ext>
              <a:ext uri="{C183D7F6-B498-43B3-948B-1728B52AA6E4}">
                <adec:decorative xmlns:adec="http://schemas.microsoft.com/office/drawing/2017/decorative" val="1"/>
              </a:ext>
            </a:extLst>
          </p:cNvPr>
          <p:cNvGrpSpPr>
            <a:grpSpLocks/>
          </p:cNvGrpSpPr>
          <p:nvPr/>
        </p:nvGrpSpPr>
        <p:grpSpPr bwMode="auto">
          <a:xfrm>
            <a:off x="3059113" y="2276475"/>
            <a:ext cx="2584450" cy="1549400"/>
            <a:chOff x="168" y="1770"/>
            <a:chExt cx="1628" cy="976"/>
          </a:xfrm>
        </p:grpSpPr>
        <p:sp>
          <p:nvSpPr>
            <p:cNvPr id="9244" name="Oval 28">
              <a:extLst>
                <a:ext uri="{FF2B5EF4-FFF2-40B4-BE49-F238E27FC236}">
                  <a16:creationId xmlns:a16="http://schemas.microsoft.com/office/drawing/2014/main" id="{98A90C79-F47E-40C3-A4B4-3D0EB4DF5047}"/>
                </a:ext>
              </a:extLst>
            </p:cNvPr>
            <p:cNvSpPr>
              <a:spLocks noChangeArrowheads="1"/>
            </p:cNvSpPr>
            <p:nvPr/>
          </p:nvSpPr>
          <p:spPr bwMode="auto">
            <a:xfrm rot="-6275918">
              <a:off x="1254" y="1749"/>
              <a:ext cx="234" cy="276"/>
            </a:xfrm>
            <a:prstGeom prst="ellipse">
              <a:avLst/>
            </a:prstGeom>
            <a:gradFill rotWithShape="0">
              <a:gsLst>
                <a:gs pos="0">
                  <a:schemeClr val="bg1"/>
                </a:gs>
                <a:gs pos="100000">
                  <a:schemeClr val="bg1">
                    <a:gamma/>
                    <a:shade val="60784"/>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defRPr/>
              </a:pPr>
              <a:endParaRPr lang="en-US" altLang="he-IL">
                <a:effectLst>
                  <a:outerShdw blurRad="38100" dist="38100" dir="2700000" algn="tl">
                    <a:srgbClr val="C0C0C0"/>
                  </a:outerShdw>
                </a:effectLst>
                <a:latin typeface="Times New Roman" pitchFamily="18" charset="0"/>
                <a:cs typeface="Guttman Yad-Brush" pitchFamily="2" charset="-79"/>
              </a:endParaRPr>
            </a:p>
          </p:txBody>
        </p:sp>
        <p:sp>
          <p:nvSpPr>
            <p:cNvPr id="9245" name="Oval 29">
              <a:extLst>
                <a:ext uri="{FF2B5EF4-FFF2-40B4-BE49-F238E27FC236}">
                  <a16:creationId xmlns:a16="http://schemas.microsoft.com/office/drawing/2014/main" id="{882B8F76-797E-417F-8ADC-83DDBFCAF1CF}"/>
                </a:ext>
              </a:extLst>
            </p:cNvPr>
            <p:cNvSpPr>
              <a:spLocks noChangeArrowheads="1"/>
            </p:cNvSpPr>
            <p:nvPr/>
          </p:nvSpPr>
          <p:spPr bwMode="auto">
            <a:xfrm rot="-6275918">
              <a:off x="1234" y="1912"/>
              <a:ext cx="401" cy="433"/>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defRPr/>
              </a:pPr>
              <a:endParaRPr lang="en-US" altLang="he-IL" sz="3200">
                <a:effectLst>
                  <a:outerShdw blurRad="38100" dist="38100" dir="2700000" algn="tl">
                    <a:srgbClr val="FFFFFF"/>
                  </a:outerShdw>
                </a:effectLst>
                <a:latin typeface="Times New Roman" pitchFamily="18" charset="0"/>
                <a:cs typeface="Guttman Yad-Brush" pitchFamily="2" charset="-79"/>
              </a:endParaRPr>
            </a:p>
          </p:txBody>
        </p:sp>
        <p:sp>
          <p:nvSpPr>
            <p:cNvPr id="9246" name="Oval 30">
              <a:extLst>
                <a:ext uri="{FF2B5EF4-FFF2-40B4-BE49-F238E27FC236}">
                  <a16:creationId xmlns:a16="http://schemas.microsoft.com/office/drawing/2014/main" id="{906BB359-F764-4FDB-92EA-8BB777A8522C}"/>
                </a:ext>
              </a:extLst>
            </p:cNvPr>
            <p:cNvSpPr>
              <a:spLocks noChangeArrowheads="1"/>
            </p:cNvSpPr>
            <p:nvPr/>
          </p:nvSpPr>
          <p:spPr bwMode="auto">
            <a:xfrm rot="-6275918">
              <a:off x="1561" y="1931"/>
              <a:ext cx="234" cy="236"/>
            </a:xfrm>
            <a:prstGeom prst="ellipse">
              <a:avLst/>
            </a:prstGeom>
            <a:gradFill rotWithShape="0">
              <a:gsLst>
                <a:gs pos="0">
                  <a:schemeClr val="bg1"/>
                </a:gs>
                <a:gs pos="100000">
                  <a:schemeClr val="bg1">
                    <a:gamma/>
                    <a:shade val="60784"/>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defRPr/>
              </a:pPr>
              <a:endParaRPr lang="en-US" altLang="he-IL">
                <a:effectLst>
                  <a:outerShdw blurRad="38100" dist="38100" dir="2700000" algn="tl">
                    <a:srgbClr val="C0C0C0"/>
                  </a:outerShdw>
                </a:effectLst>
                <a:latin typeface="Times New Roman" pitchFamily="18" charset="0"/>
                <a:cs typeface="Guttman Yad-Brush" pitchFamily="2" charset="-79"/>
              </a:endParaRPr>
            </a:p>
          </p:txBody>
        </p:sp>
        <p:sp>
          <p:nvSpPr>
            <p:cNvPr id="9247" name="Oval 31">
              <a:extLst>
                <a:ext uri="{FF2B5EF4-FFF2-40B4-BE49-F238E27FC236}">
                  <a16:creationId xmlns:a16="http://schemas.microsoft.com/office/drawing/2014/main" id="{82F0C369-29D1-43FB-A3F8-31DA49E1BDFB}"/>
                </a:ext>
              </a:extLst>
            </p:cNvPr>
            <p:cNvSpPr>
              <a:spLocks noChangeArrowheads="1"/>
            </p:cNvSpPr>
            <p:nvPr/>
          </p:nvSpPr>
          <p:spPr bwMode="auto">
            <a:xfrm rot="-6275918">
              <a:off x="1418" y="2223"/>
              <a:ext cx="234" cy="276"/>
            </a:xfrm>
            <a:prstGeom prst="ellipse">
              <a:avLst/>
            </a:prstGeom>
            <a:gradFill rotWithShape="0">
              <a:gsLst>
                <a:gs pos="0">
                  <a:schemeClr val="bg1"/>
                </a:gs>
                <a:gs pos="100000">
                  <a:schemeClr val="bg1">
                    <a:gamma/>
                    <a:shade val="60784"/>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defRPr/>
              </a:pPr>
              <a:endParaRPr lang="en-US" altLang="he-IL">
                <a:effectLst>
                  <a:outerShdw blurRad="38100" dist="38100" dir="2700000" algn="tl">
                    <a:srgbClr val="C0C0C0"/>
                  </a:outerShdw>
                </a:effectLst>
                <a:latin typeface="Times New Roman" pitchFamily="18" charset="0"/>
                <a:cs typeface="Guttman Yad-Brush" pitchFamily="2" charset="-79"/>
              </a:endParaRPr>
            </a:p>
          </p:txBody>
        </p:sp>
        <p:sp>
          <p:nvSpPr>
            <p:cNvPr id="9230" name="Oval 32">
              <a:extLst>
                <a:ext uri="{FF2B5EF4-FFF2-40B4-BE49-F238E27FC236}">
                  <a16:creationId xmlns:a16="http://schemas.microsoft.com/office/drawing/2014/main" id="{2F751412-450D-45E2-B033-1F027889081F}"/>
                </a:ext>
              </a:extLst>
            </p:cNvPr>
            <p:cNvSpPr>
              <a:spLocks noChangeArrowheads="1"/>
            </p:cNvSpPr>
            <p:nvPr/>
          </p:nvSpPr>
          <p:spPr bwMode="auto">
            <a:xfrm rot="-6275918">
              <a:off x="1163" y="2226"/>
              <a:ext cx="33" cy="3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9231" name="Oval 33">
              <a:extLst>
                <a:ext uri="{FF2B5EF4-FFF2-40B4-BE49-F238E27FC236}">
                  <a16:creationId xmlns:a16="http://schemas.microsoft.com/office/drawing/2014/main" id="{196AC5DC-84D0-4E07-8E14-B91FCBDC898A}"/>
                </a:ext>
              </a:extLst>
            </p:cNvPr>
            <p:cNvSpPr>
              <a:spLocks noChangeArrowheads="1"/>
            </p:cNvSpPr>
            <p:nvPr/>
          </p:nvSpPr>
          <p:spPr bwMode="auto">
            <a:xfrm rot="-6275918">
              <a:off x="1146" y="2162"/>
              <a:ext cx="33" cy="3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9250" name="Oval 34">
              <a:extLst>
                <a:ext uri="{FF2B5EF4-FFF2-40B4-BE49-F238E27FC236}">
                  <a16:creationId xmlns:a16="http://schemas.microsoft.com/office/drawing/2014/main" id="{955D0A8C-CACF-4185-AC2D-508DF3124253}"/>
                </a:ext>
              </a:extLst>
            </p:cNvPr>
            <p:cNvSpPr>
              <a:spLocks noChangeArrowheads="1"/>
            </p:cNvSpPr>
            <p:nvPr/>
          </p:nvSpPr>
          <p:spPr bwMode="auto">
            <a:xfrm rot="-6256787">
              <a:off x="281" y="2015"/>
              <a:ext cx="234" cy="276"/>
            </a:xfrm>
            <a:prstGeom prst="ellipse">
              <a:avLst/>
            </a:prstGeom>
            <a:gradFill rotWithShape="0">
              <a:gsLst>
                <a:gs pos="0">
                  <a:schemeClr val="bg1"/>
                </a:gs>
                <a:gs pos="100000">
                  <a:schemeClr val="bg1">
                    <a:gamma/>
                    <a:shade val="60784"/>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defRPr/>
              </a:pPr>
              <a:endParaRPr lang="en-US" altLang="he-IL">
                <a:effectLst>
                  <a:outerShdw blurRad="38100" dist="38100" dir="2700000" algn="tl">
                    <a:srgbClr val="C0C0C0"/>
                  </a:outerShdw>
                </a:effectLst>
                <a:latin typeface="Times New Roman" pitchFamily="18" charset="0"/>
                <a:cs typeface="Guttman Yad-Brush" pitchFamily="2" charset="-79"/>
              </a:endParaRPr>
            </a:p>
          </p:txBody>
        </p:sp>
        <p:sp>
          <p:nvSpPr>
            <p:cNvPr id="9251" name="Oval 35">
              <a:extLst>
                <a:ext uri="{FF2B5EF4-FFF2-40B4-BE49-F238E27FC236}">
                  <a16:creationId xmlns:a16="http://schemas.microsoft.com/office/drawing/2014/main" id="{25903EF1-5789-4662-82B0-ABEB1357F91A}"/>
                </a:ext>
              </a:extLst>
            </p:cNvPr>
            <p:cNvSpPr>
              <a:spLocks noChangeArrowheads="1"/>
            </p:cNvSpPr>
            <p:nvPr/>
          </p:nvSpPr>
          <p:spPr bwMode="auto">
            <a:xfrm rot="-6256787">
              <a:off x="259" y="2179"/>
              <a:ext cx="401" cy="433"/>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defRPr/>
              </a:pPr>
              <a:endParaRPr lang="en-US" altLang="he-IL" sz="3200">
                <a:effectLst>
                  <a:outerShdw blurRad="38100" dist="38100" dir="2700000" algn="tl">
                    <a:srgbClr val="FFFFFF"/>
                  </a:outerShdw>
                </a:effectLst>
                <a:latin typeface="Times New Roman" pitchFamily="18" charset="0"/>
                <a:cs typeface="Guttman Yad-Brush" pitchFamily="2" charset="-79"/>
              </a:endParaRPr>
            </a:p>
          </p:txBody>
        </p:sp>
        <p:sp>
          <p:nvSpPr>
            <p:cNvPr id="9252" name="Oval 36">
              <a:extLst>
                <a:ext uri="{FF2B5EF4-FFF2-40B4-BE49-F238E27FC236}">
                  <a16:creationId xmlns:a16="http://schemas.microsoft.com/office/drawing/2014/main" id="{79EAF777-EA0C-4FB0-B2B4-116165C421E8}"/>
                </a:ext>
              </a:extLst>
            </p:cNvPr>
            <p:cNvSpPr>
              <a:spLocks noChangeArrowheads="1"/>
            </p:cNvSpPr>
            <p:nvPr/>
          </p:nvSpPr>
          <p:spPr bwMode="auto">
            <a:xfrm rot="-6256787">
              <a:off x="586" y="2199"/>
              <a:ext cx="234" cy="236"/>
            </a:xfrm>
            <a:prstGeom prst="ellipse">
              <a:avLst/>
            </a:prstGeom>
            <a:gradFill rotWithShape="0">
              <a:gsLst>
                <a:gs pos="0">
                  <a:schemeClr val="bg1"/>
                </a:gs>
                <a:gs pos="100000">
                  <a:schemeClr val="bg1">
                    <a:gamma/>
                    <a:shade val="60784"/>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defRPr/>
              </a:pPr>
              <a:endParaRPr lang="en-US" altLang="he-IL">
                <a:effectLst>
                  <a:outerShdw blurRad="38100" dist="38100" dir="2700000" algn="tl">
                    <a:srgbClr val="C0C0C0"/>
                  </a:outerShdw>
                </a:effectLst>
                <a:latin typeface="Times New Roman" pitchFamily="18" charset="0"/>
                <a:cs typeface="Guttman Yad-Brush" pitchFamily="2" charset="-79"/>
              </a:endParaRPr>
            </a:p>
          </p:txBody>
        </p:sp>
        <p:sp>
          <p:nvSpPr>
            <p:cNvPr id="9253" name="Oval 37">
              <a:extLst>
                <a:ext uri="{FF2B5EF4-FFF2-40B4-BE49-F238E27FC236}">
                  <a16:creationId xmlns:a16="http://schemas.microsoft.com/office/drawing/2014/main" id="{319F4DCF-6634-47D2-AE6E-C2CD4C1845B6}"/>
                </a:ext>
              </a:extLst>
            </p:cNvPr>
            <p:cNvSpPr>
              <a:spLocks noChangeArrowheads="1"/>
            </p:cNvSpPr>
            <p:nvPr/>
          </p:nvSpPr>
          <p:spPr bwMode="auto">
            <a:xfrm rot="-6256787">
              <a:off x="442" y="2491"/>
              <a:ext cx="234" cy="276"/>
            </a:xfrm>
            <a:prstGeom prst="ellipse">
              <a:avLst/>
            </a:prstGeom>
            <a:gradFill rotWithShape="0">
              <a:gsLst>
                <a:gs pos="0">
                  <a:schemeClr val="bg1"/>
                </a:gs>
                <a:gs pos="100000">
                  <a:schemeClr val="bg1">
                    <a:gamma/>
                    <a:shade val="60784"/>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defRPr/>
              </a:pPr>
              <a:endParaRPr lang="en-US" altLang="he-IL">
                <a:effectLst>
                  <a:outerShdw blurRad="38100" dist="38100" dir="2700000" algn="tl">
                    <a:srgbClr val="C0C0C0"/>
                  </a:outerShdw>
                </a:effectLst>
                <a:latin typeface="Times New Roman" pitchFamily="18" charset="0"/>
                <a:cs typeface="Guttman Yad-Brush" pitchFamily="2" charset="-79"/>
              </a:endParaRPr>
            </a:p>
          </p:txBody>
        </p:sp>
        <p:sp>
          <p:nvSpPr>
            <p:cNvPr id="9236" name="Oval 38">
              <a:extLst>
                <a:ext uri="{FF2B5EF4-FFF2-40B4-BE49-F238E27FC236}">
                  <a16:creationId xmlns:a16="http://schemas.microsoft.com/office/drawing/2014/main" id="{BF131715-C011-4051-99AF-B07437E22D55}"/>
                </a:ext>
              </a:extLst>
            </p:cNvPr>
            <p:cNvSpPr>
              <a:spLocks noChangeArrowheads="1"/>
            </p:cNvSpPr>
            <p:nvPr/>
          </p:nvSpPr>
          <p:spPr bwMode="auto">
            <a:xfrm rot="-6256787">
              <a:off x="188" y="2492"/>
              <a:ext cx="33" cy="3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9237" name="Oval 39">
              <a:extLst>
                <a:ext uri="{FF2B5EF4-FFF2-40B4-BE49-F238E27FC236}">
                  <a16:creationId xmlns:a16="http://schemas.microsoft.com/office/drawing/2014/main" id="{CA2A52B9-6C9E-4F23-B5AC-9778A10A08A6}"/>
                </a:ext>
              </a:extLst>
            </p:cNvPr>
            <p:cNvSpPr>
              <a:spLocks noChangeArrowheads="1"/>
            </p:cNvSpPr>
            <p:nvPr/>
          </p:nvSpPr>
          <p:spPr bwMode="auto">
            <a:xfrm rot="-6256787">
              <a:off x="171" y="2427"/>
              <a:ext cx="33" cy="3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9238" name="Line 40">
              <a:extLst>
                <a:ext uri="{FF2B5EF4-FFF2-40B4-BE49-F238E27FC236}">
                  <a16:creationId xmlns:a16="http://schemas.microsoft.com/office/drawing/2014/main" id="{92F1375D-ACA8-4B3C-B49C-EFF485371523}"/>
                </a:ext>
              </a:extLst>
            </p:cNvPr>
            <p:cNvSpPr>
              <a:spLocks noChangeShapeType="1"/>
            </p:cNvSpPr>
            <p:nvPr/>
          </p:nvSpPr>
          <p:spPr bwMode="auto">
            <a:xfrm rot="20591518" flipV="1">
              <a:off x="867" y="2256"/>
              <a:ext cx="240" cy="6"/>
            </a:xfrm>
            <a:prstGeom prst="line">
              <a:avLst/>
            </a:prstGeom>
            <a:noFill/>
            <a:ln w="38100">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43"/>
                                        </p:tgtEl>
                                        <p:attrNameLst>
                                          <p:attrName>style.visibility</p:attrName>
                                        </p:attrNameLst>
                                      </p:cBhvr>
                                      <p:to>
                                        <p:strVal val="visible"/>
                                      </p:to>
                                    </p:set>
                                    <p:anim calcmode="lin" valueType="num">
                                      <p:cBhvr additive="base">
                                        <p:cTn id="7" dur="500" fill="hold"/>
                                        <p:tgtEl>
                                          <p:spTgt spid="9243"/>
                                        </p:tgtEl>
                                        <p:attrNameLst>
                                          <p:attrName>ppt_x</p:attrName>
                                        </p:attrNameLst>
                                      </p:cBhvr>
                                      <p:tavLst>
                                        <p:tav tm="0">
                                          <p:val>
                                            <p:strVal val="0-#ppt_w/2"/>
                                          </p:val>
                                        </p:tav>
                                        <p:tav tm="100000">
                                          <p:val>
                                            <p:strVal val="#ppt_x"/>
                                          </p:val>
                                        </p:tav>
                                      </p:tavLst>
                                    </p:anim>
                                    <p:anim calcmode="lin" valueType="num">
                                      <p:cBhvr additive="base">
                                        <p:cTn id="8" dur="500" fill="hold"/>
                                        <p:tgtEl>
                                          <p:spTgt spid="9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מציין מיקום של כותרת תחתונה 4">
            <a:extLst>
              <a:ext uri="{FF2B5EF4-FFF2-40B4-BE49-F238E27FC236}">
                <a16:creationId xmlns:a16="http://schemas.microsoft.com/office/drawing/2014/main" id="{26569B50-71A3-44C4-A5F4-CE424E8F4D85}"/>
              </a:ext>
              <a:ext uri="{C183D7F6-B498-43B3-948B-1728B52AA6E4}">
                <adec:decorative xmlns:adec="http://schemas.microsoft.com/office/drawing/2017/decorative" val="1"/>
              </a:ext>
            </a:extLst>
          </p:cNvPr>
          <p:cNvSpPr>
            <a:spLocks noGrp="1"/>
          </p:cNvSpPr>
          <p:nvPr>
            <p:ph type="ftr" sz="quarter" idx="11"/>
          </p:nvPr>
        </p:nvSpPr>
        <p:spPr>
          <a:noFill/>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he-IL" altLang="he-IL" sz="1400" b="0">
                <a:solidFill>
                  <a:srgbClr val="6600CC"/>
                </a:solidFill>
              </a:rPr>
              <a:t>עריכה : ירדן קדמי</a:t>
            </a:r>
            <a:endParaRPr lang="en-US" altLang="he-IL" sz="1400" b="0">
              <a:solidFill>
                <a:srgbClr val="6600CC"/>
              </a:solidFill>
            </a:endParaRPr>
          </a:p>
        </p:txBody>
      </p:sp>
      <p:sp>
        <p:nvSpPr>
          <p:cNvPr id="10243" name="Rectangle 4">
            <a:extLst>
              <a:ext uri="{FF2B5EF4-FFF2-40B4-BE49-F238E27FC236}">
                <a16:creationId xmlns:a16="http://schemas.microsoft.com/office/drawing/2014/main" id="{97775F62-E98E-4EAF-8198-F5773009E319}"/>
              </a:ext>
            </a:extLst>
          </p:cNvPr>
          <p:cNvSpPr>
            <a:spLocks noGrp="1" noChangeArrowheads="1"/>
          </p:cNvSpPr>
          <p:nvPr>
            <p:ph type="title" idx="4294967295"/>
          </p:nvPr>
        </p:nvSpPr>
        <p:spPr bwMode="auto">
          <a:xfrm>
            <a:off x="3132138" y="908050"/>
            <a:ext cx="3384550" cy="358775"/>
          </a:xfrm>
          <a:prstGeom prst="rect">
            <a:avLst/>
          </a:prstGeom>
          <a:solidFill>
            <a:srgbClr val="CC99FF"/>
          </a:solidFill>
          <a:ln w="9525" algn="ctr">
            <a:solidFill>
              <a:schemeClr val="tx1"/>
            </a:solidFill>
            <a:prst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he-IL"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בגרות 2005 שאלה 1 סעיף ד</a:t>
            </a:r>
            <a:endParaRPr kumimoji="0" lang="en-US" altLang="he-IL"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altLang="he-IL" sz="24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CC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altLang="he-IL" sz="24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6294</TotalTime>
  <Words>2188</Words>
  <Application>Microsoft Office PowerPoint</Application>
  <PresentationFormat>‫הצגה על המסך (4:3)</PresentationFormat>
  <Paragraphs>344</Paragraphs>
  <Slides>36</Slides>
  <Notes>2</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36</vt:i4>
      </vt:variant>
    </vt:vector>
  </HeadingPairs>
  <TitlesOfParts>
    <vt:vector size="39" baseType="lpstr">
      <vt:lpstr>Arial</vt:lpstr>
      <vt:lpstr>Times New Roman</vt:lpstr>
      <vt:lpstr>עיצוב ברירת מחדל</vt:lpstr>
      <vt:lpstr>יחסים וקשרים בעולם החומרים : מצגת חלק 2</vt:lpstr>
      <vt:lpstr>אינטראקציות ו.ד.ו</vt:lpstr>
      <vt:lpstr>ענן אלקטרונים היוצר דיפול רגעי</vt:lpstr>
      <vt:lpstr>אינטראקציות ואן דר ואלס</vt:lpstr>
      <vt:lpstr>אינטראקציות ון דר ולס</vt:lpstr>
      <vt:lpstr>קשרי מימן</vt:lpstr>
      <vt:lpstr>קשרי מימן בין בסיסים ב- DNA</vt:lpstr>
      <vt:lpstr>קשר מימני הוא קשר המאופיין בכיווניות . כיווניות מתבטאת בכך שלשלושת הגרעינים המשתתפים בקשר יש מבנה מועדף מבחינה אנרגתית, והם מצויים על קו ישר אחד. </vt:lpstr>
      <vt:lpstr>בגרות 2005 שאלה 1 סעיף ד</vt:lpstr>
      <vt:lpstr>בגרות 2009 שאלה 3 סעיף א1</vt:lpstr>
      <vt:lpstr>תנאים לקיום קשרי מימן</vt:lpstr>
      <vt:lpstr>מדוע קשרי מימן חלשים מקשרים קוולנטים?</vt:lpstr>
      <vt:lpstr>יוצא דופן : היווצרות קשר מימני בין אצטון לכלורופורם</vt:lpstr>
      <vt:lpstr>תרגיל עמ' 38-39 בחוברת</vt:lpstr>
      <vt:lpstr>הכרנו 5 סוגי קשרים </vt:lpstr>
      <vt:lpstr>סקלת קשרים  (עמודים 29, 44 בספר יחסים וקשרים)</vt:lpstr>
      <vt:lpstr>תרגיל</vt:lpstr>
      <vt:lpstr>צברים</vt:lpstr>
      <vt:lpstr>מבנה החומר</vt:lpstr>
      <vt:lpstr>חומרים מולקולריים</vt:lpstr>
      <vt:lpstr>מהו ההבדל בהערכות המולקולות בצבר במצבי הצבירה השונים? איזה מצב צבירה יציב יותר? (בעל תכולת אנרגיה הנמוכה ביותר) מה מלכד את המולקולות זו לזו? </vt:lpstr>
      <vt:lpstr>התשובה נעוצה בקשרים הבין מולקולריים</vt:lpstr>
      <vt:lpstr>מה משפיע על חוזקם של אינטראטקציות ו.ד.ו ? (עמ' 44-46 בחוברת)</vt:lpstr>
      <vt:lpstr>דוגמא 2 טמפרטורות הרתיחה של הלוגנים</vt:lpstr>
      <vt:lpstr>מה משפיע על חוזקם של אינטראטקציות ו.ד.ו ?</vt:lpstr>
      <vt:lpstr>כיצד תסבירו את ההבדלים בנק' הרתיחה של החומרים הבאים ?</vt:lpstr>
      <vt:lpstr>המשך...</vt:lpstr>
      <vt:lpstr>איזומרים הם מולקולות בעלות נוסחא מולקולרית זהה אך נוסחת מבנה שונה. נבחן נק' רתיחה של 3 איזומרים של פנטאן</vt:lpstr>
      <vt:lpstr>שטח פנים ואינטראקציות ואן דר ואלס</vt:lpstr>
      <vt:lpstr>תרגיל עמ' 46 בחוברת המצולמת</vt:lpstr>
      <vt:lpstr>טמפרטורות רתיחה של הידרידים של יסודות ממחזורים 2-5.</vt:lpstr>
      <vt:lpstr>מהם הגורמים המשפיעים על חוזק קשרי מימן?</vt:lpstr>
      <vt:lpstr>מהם הגורמים המשפיעים על חוזק קשרי מימן? - המשך</vt:lpstr>
      <vt:lpstr>השוואת נק' היתוך ורתיחה של חומרים מולקולריים </vt:lpstr>
      <vt:lpstr>תרגיל עמ' 47-49 בחוברת המצולמת</vt:lpstr>
      <vt:lpstr>מדוע למים נק' רתיחה גבוהה מאשר HF?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אינטראקציות ו.ד.ו</dc:title>
  <dc:creator>Yarden</dc:creator>
  <cp:lastModifiedBy>Shelly Livne</cp:lastModifiedBy>
  <cp:revision>79</cp:revision>
  <dcterms:created xsi:type="dcterms:W3CDTF">2008-01-17T11:35:35Z</dcterms:created>
  <dcterms:modified xsi:type="dcterms:W3CDTF">2025-07-15T11:46:12Z</dcterms:modified>
</cp:coreProperties>
</file>