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84" r:id="rId1"/>
  </p:sldMasterIdLst>
  <p:sldIdLst>
    <p:sldId id="276" r:id="rId2"/>
    <p:sldId id="258" r:id="rId3"/>
    <p:sldId id="260" r:id="rId4"/>
    <p:sldId id="257" r:id="rId5"/>
    <p:sldId id="261" r:id="rId6"/>
    <p:sldId id="262" r:id="rId7"/>
    <p:sldId id="263" r:id="rId8"/>
    <p:sldId id="264" r:id="rId9"/>
    <p:sldId id="265" r:id="rId10"/>
    <p:sldId id="266" r:id="rId11"/>
    <p:sldId id="267" r:id="rId12"/>
    <p:sldId id="269" r:id="rId13"/>
    <p:sldId id="271" r:id="rId14"/>
    <p:sldId id="270" r:id="rId15"/>
    <p:sldId id="272" r:id="rId16"/>
    <p:sldId id="273" r:id="rId17"/>
    <p:sldId id="274" r:id="rId18"/>
    <p:sldId id="275" r:id="rId19"/>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6" d="100"/>
          <a:sy n="76" d="100"/>
        </p:scale>
        <p:origin x="485" y="6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5" name="Footer Placeholder 4"/>
          <p:cNvSpPr>
            <a:spLocks noGrp="1"/>
          </p:cNvSpPr>
          <p:nvPr>
            <p:ph type="ftr" sz="quarter" idx="11"/>
          </p:nvPr>
        </p:nvSpPr>
        <p:spPr/>
        <p:txBody>
          <a:bodyPr/>
          <a:lstStyle/>
          <a:p>
            <a:endParaRPr lang="he-IL"/>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870C6E1E-F641-42C4-B719-D02C4667F5C9}" type="slidenum">
              <a:rPr lang="he-IL" smtClean="0"/>
              <a:t>‹#›</a:t>
            </a:fld>
            <a:endParaRPr lang="he-IL"/>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he-IL"/>
          </a:p>
        </p:txBody>
      </p:sp>
      <p:sp>
        <p:nvSpPr>
          <p:cNvPr id="6" name="Slide Number Placeholder 5"/>
          <p:cNvSpPr>
            <a:spLocks noGrp="1"/>
          </p:cNvSpPr>
          <p:nvPr>
            <p:ph type="sldNum" sz="quarter" idx="12"/>
          </p:nvPr>
        </p:nvSpPr>
        <p:spPr/>
        <p:txBody>
          <a:bodyPr/>
          <a:lstStyle/>
          <a:p>
            <a:fld id="{870C6E1E-F641-42C4-B719-D02C4667F5C9}" type="slidenum">
              <a:rPr lang="he-IL" smtClean="0"/>
              <a:t>‹#›</a:t>
            </a:fld>
            <a:endParaRPr lang="he-IL"/>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a:t>Click to edit Master title style</a:t>
            </a:r>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8" name="Footer Placeholder 7"/>
          <p:cNvSpPr>
            <a:spLocks noGrp="1"/>
          </p:cNvSpPr>
          <p:nvPr>
            <p:ph type="ftr" sz="quarter" idx="11"/>
          </p:nvPr>
        </p:nvSpPr>
        <p:spPr/>
        <p:txBody>
          <a:bodyPr/>
          <a:lstStyle/>
          <a:p>
            <a:endParaRPr lang="he-IL"/>
          </a:p>
        </p:txBody>
      </p:sp>
      <p:sp>
        <p:nvSpPr>
          <p:cNvPr id="9" name="Slide Number Placeholder 8"/>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4" name="Footer Placeholder 3"/>
          <p:cNvSpPr>
            <a:spLocks noGrp="1"/>
          </p:cNvSpPr>
          <p:nvPr>
            <p:ph type="ftr" sz="quarter" idx="11"/>
          </p:nvPr>
        </p:nvSpPr>
        <p:spPr/>
        <p:txBody>
          <a:bodyPr/>
          <a:lstStyle/>
          <a:p>
            <a:endParaRPr lang="he-IL"/>
          </a:p>
        </p:txBody>
      </p:sp>
      <p:sp>
        <p:nvSpPr>
          <p:cNvPr id="5" name="Slide Number Placeholder 4"/>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3" name="Footer Placeholder 2"/>
          <p:cNvSpPr>
            <a:spLocks noGrp="1"/>
          </p:cNvSpPr>
          <p:nvPr>
            <p:ph type="ftr" sz="quarter" idx="11"/>
          </p:nvPr>
        </p:nvSpPr>
        <p:spPr/>
        <p:txBody>
          <a:bodyPr/>
          <a:lstStyle/>
          <a:p>
            <a:endParaRPr lang="he-IL"/>
          </a:p>
        </p:txBody>
      </p:sp>
      <p:sp>
        <p:nvSpPr>
          <p:cNvPr id="4" name="Slide Number Placeholder 3"/>
          <p:cNvSpPr>
            <a:spLocks noGrp="1"/>
          </p:cNvSpPr>
          <p:nvPr>
            <p:ph type="sldNum" sz="quarter" idx="12"/>
          </p:nvPr>
        </p:nvSpPr>
        <p:spPr/>
        <p:txBody>
          <a:bodyPr/>
          <a:lstStyle/>
          <a:p>
            <a:fld id="{870C6E1E-F641-42C4-B719-D02C4667F5C9}" type="slidenum">
              <a:rPr lang="he-IL" smtClean="0"/>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6" name="Footer Placeholder 5"/>
          <p:cNvSpPr>
            <a:spLocks noGrp="1"/>
          </p:cNvSpPr>
          <p:nvPr>
            <p:ph type="ftr" sz="quarter" idx="11"/>
          </p:nvPr>
        </p:nvSpPr>
        <p:spPr/>
        <p:txBody>
          <a:bodyPr/>
          <a:lstStyle/>
          <a:p>
            <a:endParaRPr lang="he-IL"/>
          </a:p>
        </p:txBody>
      </p:sp>
      <p:sp>
        <p:nvSpPr>
          <p:cNvPr id="7" name="Slide Number Placeholder 6"/>
          <p:cNvSpPr>
            <a:spLocks noGrp="1"/>
          </p:cNvSpPr>
          <p:nvPr>
            <p:ph type="sldNum" sz="quarter" idx="12"/>
          </p:nvPr>
        </p:nvSpPr>
        <p:spPr/>
        <p:txBody>
          <a:bodyPr/>
          <a:lstStyle/>
          <a:p>
            <a:fld id="{870C6E1E-F641-42C4-B719-D02C4667F5C9}" type="slidenum">
              <a:rPr lang="he-IL" smtClean="0"/>
              <a:t>‹#›</a:t>
            </a:fld>
            <a:endParaRPr lang="he-IL"/>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p:txBody>
          <a:bodyPr/>
          <a:lstStyle/>
          <a:p>
            <a:fld id="{F438480E-0012-48EC-9363-34C1E73C939D}" type="datetimeFigureOut">
              <a:rPr lang="he-IL" smtClean="0"/>
              <a:t>י"ז/אייר/תשפ"ה</a:t>
            </a:fld>
            <a:endParaRPr lang="he-IL"/>
          </a:p>
        </p:txBody>
      </p:sp>
      <p:sp>
        <p:nvSpPr>
          <p:cNvPr id="7" name="Slide Number Placeholder 6"/>
          <p:cNvSpPr>
            <a:spLocks noGrp="1"/>
          </p:cNvSpPr>
          <p:nvPr>
            <p:ph type="sldNum" sz="quarter" idx="12"/>
          </p:nvPr>
        </p:nvSpPr>
        <p:spPr/>
        <p:txBody>
          <a:bodyPr/>
          <a:lstStyle/>
          <a:p>
            <a:fld id="{870C6E1E-F641-42C4-B719-D02C4667F5C9}" type="slidenum">
              <a:rPr lang="he-IL" smtClean="0"/>
              <a:t>‹#›</a:t>
            </a:fld>
            <a:endParaRPr lang="he-IL"/>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he-IL"/>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a:t>Click to edit Master title style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F438480E-0012-48EC-9363-34C1E73C939D}" type="datetimeFigureOut">
              <a:rPr lang="he-IL" smtClean="0"/>
              <a:t>י"ז/אייר/תשפ"ה</a:t>
            </a:fld>
            <a:endParaRPr lang="he-IL"/>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he-IL"/>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870C6E1E-F641-42C4-B719-D02C4667F5C9}" type="slidenum">
              <a:rPr lang="he-IL" smtClean="0"/>
              <a:t>‹#›</a:t>
            </a:fld>
            <a:endParaRPr lang="he-IL"/>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1"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r" defTabSz="914400" rtl="1"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r" defTabSz="914400" rtl="1"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r" defTabSz="914400" rtl="1"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r" defTabSz="914400" rtl="1"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כותרת 1"/>
          <p:cNvSpPr>
            <a:spLocks noGrp="1"/>
          </p:cNvSpPr>
          <p:nvPr>
            <p:ph type="title"/>
          </p:nvPr>
        </p:nvSpPr>
        <p:spPr>
          <a:xfrm>
            <a:off x="755576" y="3212976"/>
            <a:ext cx="7696200" cy="1295401"/>
          </a:xfrm>
        </p:spPr>
        <p:txBody>
          <a:bodyPr/>
          <a:lstStyle/>
          <a:p>
            <a:r>
              <a:rPr lang="he-IL" dirty="0"/>
              <a:t>קינטיקה 1</a:t>
            </a:r>
          </a:p>
        </p:txBody>
      </p:sp>
      <p:sp>
        <p:nvSpPr>
          <p:cNvPr id="3" name="מציין מיקום טקסט 2"/>
          <p:cNvSpPr>
            <a:spLocks noGrp="1"/>
          </p:cNvSpPr>
          <p:nvPr>
            <p:ph type="body" idx="1"/>
          </p:nvPr>
        </p:nvSpPr>
        <p:spPr>
          <a:xfrm>
            <a:off x="2339752" y="5373216"/>
            <a:ext cx="6711221" cy="1268760"/>
          </a:xfrm>
        </p:spPr>
        <p:txBody>
          <a:bodyPr>
            <a:noAutofit/>
          </a:bodyPr>
          <a:lstStyle/>
          <a:p>
            <a:pPr>
              <a:lnSpc>
                <a:spcPct val="115000"/>
              </a:lnSpc>
              <a:tabLst>
                <a:tab pos="2637155" algn="ctr"/>
                <a:tab pos="5274310" algn="r"/>
              </a:tabLst>
            </a:pPr>
            <a:r>
              <a:rPr lang="he-IL" sz="1000" dirty="0">
                <a:solidFill>
                  <a:srgbClr val="002060"/>
                </a:solidFill>
                <a:latin typeface="Calibri"/>
                <a:ea typeface="Calibri"/>
                <a:cs typeface="Arial"/>
              </a:rPr>
              <a:t>פיתוח עריכה והתאמה של חומרי למידה לתכנית הלימודים 30/70 , תת-פרויקט 2.7 , המרכז הארצי למורי הכימיה</a:t>
            </a:r>
            <a:endParaRPr lang="en-US" sz="1000" dirty="0">
              <a:solidFill>
                <a:srgbClr val="002060"/>
              </a:solidFill>
              <a:latin typeface="Calibri"/>
              <a:ea typeface="Calibri"/>
              <a:cs typeface="Arial"/>
            </a:endParaRPr>
          </a:p>
          <a:p>
            <a:pPr>
              <a:lnSpc>
                <a:spcPct val="115000"/>
              </a:lnSpc>
              <a:tabLst>
                <a:tab pos="2637155" algn="ctr"/>
                <a:tab pos="5274310" algn="r"/>
              </a:tabLst>
            </a:pPr>
            <a:r>
              <a:rPr lang="he-IL" sz="1000">
                <a:solidFill>
                  <a:srgbClr val="002060"/>
                </a:solidFill>
                <a:latin typeface="Calibri"/>
                <a:ea typeface="Calibri"/>
                <a:cs typeface="Arial"/>
              </a:rPr>
              <a:t>התכנים נכתבו ע"י </a:t>
            </a:r>
            <a:r>
              <a:rPr lang="he-IL" sz="1000" dirty="0">
                <a:solidFill>
                  <a:srgbClr val="002060"/>
                </a:solidFill>
                <a:latin typeface="Calibri"/>
                <a:ea typeface="Calibri"/>
                <a:cs typeface="Arial"/>
              </a:rPr>
              <a:t>מורים במסגרת קורס לפיתוח דגמי הוראה</a:t>
            </a:r>
            <a:endParaRPr lang="en-US" sz="1000" dirty="0">
              <a:solidFill>
                <a:srgbClr val="002060"/>
              </a:solidFill>
              <a:latin typeface="Calibri"/>
              <a:ea typeface="Calibri"/>
              <a:cs typeface="Arial"/>
            </a:endParaRPr>
          </a:p>
          <a:p>
            <a:r>
              <a:rPr lang="he-IL" sz="1000" dirty="0">
                <a:solidFill>
                  <a:srgbClr val="002060"/>
                </a:solidFill>
                <a:latin typeface="Calibri"/>
                <a:ea typeface="Calibri"/>
                <a:cs typeface="Arial"/>
              </a:rPr>
              <a:t>עריכה והתאמה ע"י שרה </a:t>
            </a:r>
            <a:r>
              <a:rPr lang="he-IL" sz="1000" dirty="0" err="1">
                <a:solidFill>
                  <a:srgbClr val="002060"/>
                </a:solidFill>
                <a:latin typeface="Calibri"/>
                <a:ea typeface="Calibri"/>
                <a:cs typeface="Arial"/>
              </a:rPr>
              <a:t>אקונס</a:t>
            </a:r>
            <a:r>
              <a:rPr lang="he-IL" sz="1000" dirty="0">
                <a:solidFill>
                  <a:srgbClr val="002060"/>
                </a:solidFill>
                <a:latin typeface="Calibri"/>
                <a:ea typeface="Calibri"/>
                <a:cs typeface="Arial"/>
              </a:rPr>
              <a:t> </a:t>
            </a:r>
            <a:endParaRPr lang="he-IL" sz="1000" dirty="0">
              <a:solidFill>
                <a:srgbClr val="002060"/>
              </a:solidFill>
            </a:endParaRPr>
          </a:p>
        </p:txBody>
      </p:sp>
      <p:pic>
        <p:nvPicPr>
          <p:cNvPr id="2050" name="Picture 2" descr="מודל של תורת ההתנגשויות"/>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476672"/>
            <a:ext cx="5925854" cy="196009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a:extLst>
              <a:ext uri="{C183D7F6-B498-43B3-948B-1728B52AA6E4}">
                <adec:decorative xmlns:adec="http://schemas.microsoft.com/office/drawing/2017/decorative" val="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8184" y="3068960"/>
            <a:ext cx="2304256" cy="221563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39377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200" dirty="0"/>
              <a:t>שאלה 2</a:t>
            </a:r>
          </a:p>
        </p:txBody>
      </p:sp>
      <p:sp>
        <p:nvSpPr>
          <p:cNvPr id="3" name="Content Placeholder 2"/>
          <p:cNvSpPr>
            <a:spLocks noGrp="1"/>
          </p:cNvSpPr>
          <p:nvPr>
            <p:ph idx="1"/>
          </p:nvPr>
        </p:nvSpPr>
        <p:spPr/>
        <p:txBody>
          <a:bodyPr>
            <a:normAutofit fontScale="92500" lnSpcReduction="20000"/>
          </a:bodyPr>
          <a:lstStyle/>
          <a:p>
            <a:pPr marL="0" indent="0">
              <a:lnSpc>
                <a:spcPct val="170000"/>
              </a:lnSpc>
              <a:buNone/>
            </a:pPr>
            <a:r>
              <a:rPr lang="he-IL" dirty="0"/>
              <a:t>לפניך היגדים. קבע אילו מהיגדים נכונים ואילו אינם נכונים. תקן והסבר את ההיגדים הלא נכונים.</a:t>
            </a:r>
            <a:endParaRPr lang="en-US" dirty="0"/>
          </a:p>
          <a:p>
            <a:pPr marL="0" lvl="0" indent="0">
              <a:lnSpc>
                <a:spcPct val="170000"/>
              </a:lnSpc>
              <a:buNone/>
            </a:pPr>
            <a:r>
              <a:rPr lang="he-IL" dirty="0"/>
              <a:t>א. אנרגית שפעול של תגובה, קטנה עם הוספת זרז.   </a:t>
            </a:r>
            <a:endParaRPr lang="en-US" dirty="0"/>
          </a:p>
          <a:p>
            <a:pPr marL="0" lvl="0" indent="0">
              <a:lnSpc>
                <a:spcPct val="170000"/>
              </a:lnSpc>
              <a:buNone/>
            </a:pPr>
            <a:r>
              <a:rPr lang="he-IL" dirty="0"/>
              <a:t>ב. הוספת זרז גורמת להגדלת מספר התצמידים </a:t>
            </a:r>
            <a:r>
              <a:rPr lang="he-IL" dirty="0" err="1"/>
              <a:t>המשופעלים</a:t>
            </a:r>
            <a:r>
              <a:rPr lang="he-IL" dirty="0"/>
              <a:t> .</a:t>
            </a:r>
            <a:endParaRPr lang="en-US" dirty="0"/>
          </a:p>
          <a:p>
            <a:pPr marL="0" lvl="0" indent="0">
              <a:lnSpc>
                <a:spcPct val="170000"/>
              </a:lnSpc>
              <a:buNone/>
            </a:pPr>
            <a:r>
              <a:rPr lang="he-IL" dirty="0"/>
              <a:t>ג. חימום כלי התגובה גורם לעליה באנרגית השפעול ולכן קצב התגובה יורד. </a:t>
            </a:r>
            <a:endParaRPr lang="en-US" dirty="0"/>
          </a:p>
          <a:p>
            <a:pPr marL="0" lvl="0" indent="0">
              <a:lnSpc>
                <a:spcPct val="170000"/>
              </a:lnSpc>
              <a:buNone/>
            </a:pPr>
            <a:r>
              <a:rPr lang="he-IL" dirty="0"/>
              <a:t>ד. הגדלת שטח הפנים של המגיבים גורמת להגדלת קצב התגובה מכיוון שריכוז המגיבים גדל.</a:t>
            </a:r>
          </a:p>
        </p:txBody>
      </p:sp>
    </p:spTree>
    <p:extLst>
      <p:ext uri="{BB962C8B-B14F-4D97-AF65-F5344CB8AC3E}">
        <p14:creationId xmlns:p14="http://schemas.microsoft.com/office/powerpoint/2010/main" val="14980719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200" dirty="0"/>
              <a:t>הצעה לתשובה 2</a:t>
            </a:r>
          </a:p>
        </p:txBody>
      </p:sp>
      <p:sp>
        <p:nvSpPr>
          <p:cNvPr id="3" name="Content Placeholder 2"/>
          <p:cNvSpPr>
            <a:spLocks noGrp="1"/>
          </p:cNvSpPr>
          <p:nvPr>
            <p:ph idx="1"/>
          </p:nvPr>
        </p:nvSpPr>
        <p:spPr>
          <a:xfrm>
            <a:off x="323528" y="1052736"/>
            <a:ext cx="8229600" cy="5472608"/>
          </a:xfrm>
        </p:spPr>
        <p:txBody>
          <a:bodyPr>
            <a:noAutofit/>
          </a:bodyPr>
          <a:lstStyle/>
          <a:p>
            <a:pPr marL="0" indent="0">
              <a:lnSpc>
                <a:spcPct val="150000"/>
              </a:lnSpc>
              <a:buNone/>
            </a:pPr>
            <a:r>
              <a:rPr lang="he-IL" sz="1900" dirty="0"/>
              <a:t>א. אינו נכון. עם הוספת זרז התגובה מתרחשת במסלול שונה שאנרגית השפעול שלו נמוכה יותר.</a:t>
            </a:r>
            <a:endParaRPr lang="en-US" sz="1900" dirty="0"/>
          </a:p>
          <a:p>
            <a:pPr marL="0" indent="0">
              <a:lnSpc>
                <a:spcPct val="150000"/>
              </a:lnSpc>
              <a:buNone/>
            </a:pPr>
            <a:r>
              <a:rPr lang="he-IL" sz="1900" dirty="0"/>
              <a:t>ב. אינו מדויק. עם הוספת זרז אנרגית התצמידים </a:t>
            </a:r>
            <a:r>
              <a:rPr lang="he-IL" sz="1900" dirty="0" err="1"/>
              <a:t>המשופעלים</a:t>
            </a:r>
            <a:r>
              <a:rPr lang="he-IL" sz="1900" dirty="0"/>
              <a:t> נמוכה יותר ולכן הסיכוי להיווצרות תצמידים </a:t>
            </a:r>
            <a:r>
              <a:rPr lang="he-IL" sz="1900" dirty="0" err="1"/>
              <a:t>משופעלים</a:t>
            </a:r>
            <a:r>
              <a:rPr lang="he-IL" sz="1900" dirty="0"/>
              <a:t> ליחידת זמן גדולה יותר.</a:t>
            </a:r>
            <a:endParaRPr lang="en-US" sz="1900" dirty="0"/>
          </a:p>
          <a:p>
            <a:pPr marL="0" indent="0">
              <a:lnSpc>
                <a:spcPct val="150000"/>
              </a:lnSpc>
              <a:buNone/>
            </a:pPr>
            <a:r>
              <a:rPr lang="he-IL" sz="1900" dirty="0"/>
              <a:t>ג. אינו נכון. אנרגית השפעול היא גודל קבוע ובלתי תלוי בטמפרטורה. (בטווח מסוים).</a:t>
            </a:r>
            <a:endParaRPr lang="en-US" sz="1900" dirty="0"/>
          </a:p>
          <a:p>
            <a:pPr marL="0" indent="0">
              <a:lnSpc>
                <a:spcPct val="150000"/>
              </a:lnSpc>
              <a:buNone/>
            </a:pPr>
            <a:r>
              <a:rPr lang="he-IL" sz="1900" dirty="0"/>
              <a:t>חימום כלי התגובה גורם לכך שאנרגיה הקינטית של המגיבים עולה, ולכן נדרשת פחות אנרגיה לעבור את מחסום האנרגיה. בנוסף, תדירות ההתנגשויות  בין החלקיקים ליחידת זמן גדולה יותר. מכאן שקצב התגובה גדול יותר.</a:t>
            </a:r>
            <a:endParaRPr lang="en-US" sz="1900" dirty="0"/>
          </a:p>
          <a:p>
            <a:pPr marL="0" indent="0">
              <a:lnSpc>
                <a:spcPct val="150000"/>
              </a:lnSpc>
              <a:buNone/>
            </a:pPr>
            <a:r>
              <a:rPr lang="he-IL" sz="1900" dirty="0"/>
              <a:t>ד. אינו נכון. הגדלת שטח הפנים גורמת להגדלת קצב התגובה כיוון ששטח המגע גדול ולכן מספר ההתנגשויות הפוריות גדול יותר. הגדלת שטח הפנים אין פירושה הגדלת כמות החומר.</a:t>
            </a:r>
          </a:p>
          <a:p>
            <a:pPr marL="0" indent="0">
              <a:lnSpc>
                <a:spcPct val="150000"/>
              </a:lnSpc>
              <a:buNone/>
            </a:pPr>
            <a:endParaRPr lang="en-US" sz="1900" dirty="0"/>
          </a:p>
          <a:p>
            <a:pPr marL="0" indent="0">
              <a:lnSpc>
                <a:spcPct val="150000"/>
              </a:lnSpc>
              <a:buNone/>
            </a:pPr>
            <a:endParaRPr lang="he-IL" sz="1900" dirty="0"/>
          </a:p>
        </p:txBody>
      </p:sp>
    </p:spTree>
    <p:extLst>
      <p:ext uri="{BB962C8B-B14F-4D97-AF65-F5344CB8AC3E}">
        <p14:creationId xmlns:p14="http://schemas.microsoft.com/office/powerpoint/2010/main" val="1047833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332656"/>
            <a:ext cx="8229600" cy="1143000"/>
          </a:xfrm>
        </p:spPr>
        <p:txBody>
          <a:bodyPr>
            <a:normAutofit/>
          </a:bodyPr>
          <a:lstStyle/>
          <a:p>
            <a:r>
              <a:rPr lang="he-IL" sz="3200" dirty="0"/>
              <a:t>שאלה 3</a:t>
            </a:r>
          </a:p>
        </p:txBody>
      </p:sp>
      <p:sp>
        <p:nvSpPr>
          <p:cNvPr id="5" name="Text Placeholder 4">
            <a:extLst>
              <a:ext uri="{C183D7F6-B498-43B3-948B-1728B52AA6E4}">
                <adec:decorative xmlns:adec="http://schemas.microsoft.com/office/drawing/2017/decorative" val="0"/>
              </a:ext>
            </a:extLst>
          </p:cNvPr>
          <p:cNvSpPr>
            <a:spLocks noGrp="1"/>
          </p:cNvSpPr>
          <p:nvPr>
            <p:ph type="body" idx="1"/>
          </p:nvPr>
        </p:nvSpPr>
        <p:spPr>
          <a:xfrm>
            <a:off x="539552" y="1556792"/>
            <a:ext cx="8146231" cy="1122139"/>
          </a:xfrm>
        </p:spPr>
        <p:txBody>
          <a:bodyPr>
            <a:normAutofit/>
          </a:bodyPr>
          <a:lstStyle/>
          <a:p>
            <a:pPr lvl="0"/>
            <a:r>
              <a:rPr lang="he-IL" sz="2000" b="0" dirty="0">
                <a:solidFill>
                  <a:prstClr val="black"/>
                </a:solidFill>
              </a:rPr>
              <a:t>לפניך גרף המתאר את השפעת הריכוז התחלתי של המגיב על קצב התגובה: </a:t>
            </a:r>
          </a:p>
          <a:p>
            <a:pPr lvl="0"/>
            <a:r>
              <a:rPr lang="en-US" sz="2000" b="0" dirty="0">
                <a:solidFill>
                  <a:prstClr val="black"/>
                </a:solidFill>
                <a:latin typeface="Times New Roman"/>
                <a:ea typeface="Times New Roman"/>
                <a:cs typeface="David"/>
              </a:rPr>
              <a:t>A</a:t>
            </a:r>
            <a:r>
              <a:rPr lang="en-US" sz="2000" b="0" dirty="0">
                <a:solidFill>
                  <a:prstClr val="black"/>
                </a:solidFill>
                <a:latin typeface="Arial"/>
                <a:ea typeface="Times New Roman"/>
                <a:cs typeface="Arial"/>
                <a:sym typeface="Wingdings"/>
              </a:rPr>
              <a:t>→</a:t>
            </a:r>
            <a:r>
              <a:rPr lang="en-US" sz="2000" b="0" dirty="0">
                <a:solidFill>
                  <a:prstClr val="black"/>
                </a:solidFill>
                <a:latin typeface="Times New Roman"/>
                <a:ea typeface="Times New Roman"/>
                <a:cs typeface="David"/>
              </a:rPr>
              <a:t> B</a:t>
            </a:r>
            <a:endParaRPr lang="he-IL" dirty="0"/>
          </a:p>
        </p:txBody>
      </p:sp>
      <p:pic>
        <p:nvPicPr>
          <p:cNvPr id="5122" name="Picture 2">
            <a:extLst>
              <a:ext uri="{C183D7F6-B498-43B3-948B-1728B52AA6E4}">
                <adec:decorative xmlns:adec="http://schemas.microsoft.com/office/drawing/2017/decorative" val="1"/>
              </a:ext>
            </a:extLst>
          </p:cNvPr>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271187" y="2852936"/>
            <a:ext cx="4552326"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Content Placeholder 5"/>
          <p:cNvSpPr>
            <a:spLocks noGrp="1"/>
          </p:cNvSpPr>
          <p:nvPr>
            <p:ph sz="quarter" idx="4"/>
          </p:nvPr>
        </p:nvSpPr>
        <p:spPr>
          <a:xfrm>
            <a:off x="4644008" y="2708920"/>
            <a:ext cx="4041775" cy="3696300"/>
          </a:xfrm>
        </p:spPr>
        <p:txBody>
          <a:bodyPr>
            <a:normAutofit/>
          </a:bodyPr>
          <a:lstStyle/>
          <a:p>
            <a:pPr marL="0" lvl="0" indent="0">
              <a:lnSpc>
                <a:spcPct val="110000"/>
              </a:lnSpc>
              <a:buNone/>
            </a:pPr>
            <a:r>
              <a:rPr lang="he-IL" sz="2000" dirty="0"/>
              <a:t>א. התייחס לגרף, תאר והסבר (ברמה מיקרוסקופית) מהו הקשר בין קצב תגובה לריכוז התחלתי של המגיב.</a:t>
            </a:r>
          </a:p>
          <a:p>
            <a:pPr marL="0" lvl="0" indent="0">
              <a:lnSpc>
                <a:spcPct val="110000"/>
              </a:lnSpc>
              <a:buNone/>
            </a:pPr>
            <a:r>
              <a:rPr lang="he-IL" sz="2000" dirty="0"/>
              <a:t> </a:t>
            </a:r>
            <a:endParaRPr lang="en-US" sz="2000" dirty="0"/>
          </a:p>
          <a:p>
            <a:pPr marL="0" lvl="0" indent="0">
              <a:lnSpc>
                <a:spcPct val="110000"/>
              </a:lnSpc>
              <a:buNone/>
            </a:pPr>
            <a:r>
              <a:rPr lang="he-IL" sz="2000" dirty="0"/>
              <a:t>ב. ביצעו את אותו ניסוי באותם ריכוזים התחלתיים אך בטמפרטורה נמוכה. הוסף על הגרף הקיים עקומה העשויה לתאר את תוצאות ניסוי זה. הסבר את שיקוליך.  </a:t>
            </a:r>
            <a:endParaRPr lang="en-US" sz="2000" dirty="0"/>
          </a:p>
          <a:p>
            <a:pPr>
              <a:lnSpc>
                <a:spcPct val="110000"/>
              </a:lnSpc>
            </a:pPr>
            <a:endParaRPr lang="en-US" sz="2000" dirty="0"/>
          </a:p>
        </p:txBody>
      </p:sp>
    </p:spTree>
    <p:extLst>
      <p:ext uri="{BB962C8B-B14F-4D97-AF65-F5344CB8AC3E}">
        <p14:creationId xmlns:p14="http://schemas.microsoft.com/office/powerpoint/2010/main" val="3790588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הצעה לתשובה 3</a:t>
            </a:r>
          </a:p>
        </p:txBody>
      </p:sp>
      <p:sp>
        <p:nvSpPr>
          <p:cNvPr id="3" name="Content Placeholder 2"/>
          <p:cNvSpPr>
            <a:spLocks noGrp="1"/>
          </p:cNvSpPr>
          <p:nvPr>
            <p:ph idx="1"/>
          </p:nvPr>
        </p:nvSpPr>
        <p:spPr/>
        <p:txBody>
          <a:bodyPr>
            <a:normAutofit/>
          </a:bodyPr>
          <a:lstStyle/>
          <a:p>
            <a:pPr marL="0" lvl="0" indent="0">
              <a:lnSpc>
                <a:spcPct val="150000"/>
              </a:lnSpc>
              <a:buNone/>
            </a:pPr>
            <a:r>
              <a:rPr lang="he-IL" sz="2400" dirty="0"/>
              <a:t>א. ככל שה</a:t>
            </a:r>
            <a:r>
              <a:rPr lang="he-IL" sz="2400" b="1" dirty="0"/>
              <a:t>ריכוז ההתחלתי</a:t>
            </a:r>
            <a:r>
              <a:rPr lang="he-IL" sz="2400" dirty="0"/>
              <a:t> של </a:t>
            </a:r>
            <a:r>
              <a:rPr lang="en-US" sz="2400" dirty="0"/>
              <a:t>A</a:t>
            </a:r>
            <a:r>
              <a:rPr lang="he-IL" sz="2400" dirty="0"/>
              <a:t> גדול יותר, הסיכוי למספר התנגשויות בין מולקולות חומר </a:t>
            </a:r>
            <a:r>
              <a:rPr lang="en-US" sz="2400" dirty="0"/>
              <a:t>A</a:t>
            </a:r>
            <a:r>
              <a:rPr lang="he-IL" sz="2400" dirty="0"/>
              <a:t> גדול יותר ועל כן הסיכוי להתנגשויות הפוריות (התנגשות בכיוון וזווית מתאימה) גדל, מספר התצמידים </a:t>
            </a:r>
            <a:r>
              <a:rPr lang="he-IL" sz="2400" dirty="0" err="1"/>
              <a:t>המשופעלים</a:t>
            </a:r>
            <a:r>
              <a:rPr lang="he-IL" sz="2400" dirty="0"/>
              <a:t> </a:t>
            </a:r>
            <a:r>
              <a:rPr lang="he-IL" sz="2400" dirty="0" err="1"/>
              <a:t>שיווצרו</a:t>
            </a:r>
            <a:r>
              <a:rPr lang="he-IL" sz="2400" dirty="0"/>
              <a:t> ביחידת זמן גדול יותר- קצב התגובה גדול יותר.</a:t>
            </a:r>
            <a:endParaRPr lang="en-US" sz="2400" dirty="0"/>
          </a:p>
        </p:txBody>
      </p:sp>
    </p:spTree>
    <p:extLst>
      <p:ext uri="{BB962C8B-B14F-4D97-AF65-F5344CB8AC3E}">
        <p14:creationId xmlns:p14="http://schemas.microsoft.com/office/powerpoint/2010/main" val="20212342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200" dirty="0"/>
              <a:t>הצעה לתשובה  3</a:t>
            </a:r>
          </a:p>
        </p:txBody>
      </p:sp>
      <p:pic>
        <p:nvPicPr>
          <p:cNvPr id="6148" name="Picture 4" descr="גרף קצב תגובה כנגד ריכוז"/>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tretch>
            <a:fillRect/>
          </a:stretch>
        </p:blipFill>
        <p:spPr bwMode="auto">
          <a:xfrm>
            <a:off x="4788024" y="3311935"/>
            <a:ext cx="4038600" cy="202353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Content Placeholder 3"/>
          <p:cNvSpPr>
            <a:spLocks noGrp="1"/>
          </p:cNvSpPr>
          <p:nvPr>
            <p:ph sz="half" idx="2"/>
          </p:nvPr>
        </p:nvSpPr>
        <p:spPr>
          <a:xfrm>
            <a:off x="4644008" y="1641405"/>
            <a:ext cx="4186808" cy="5001419"/>
          </a:xfrm>
        </p:spPr>
        <p:txBody>
          <a:bodyPr>
            <a:normAutofit/>
          </a:bodyPr>
          <a:lstStyle/>
          <a:p>
            <a:pPr marL="0" lvl="0" indent="0">
              <a:lnSpc>
                <a:spcPct val="150000"/>
              </a:lnSpc>
              <a:buNone/>
            </a:pPr>
            <a:r>
              <a:rPr lang="he-IL" sz="2000"/>
              <a:t>ב. לפניך </a:t>
            </a:r>
            <a:r>
              <a:rPr lang="he-IL" sz="2000" dirty="0"/>
              <a:t>גרף המתאר את השפעת ריכוזים התחלתיים של מגיבים על קצב התגובה </a:t>
            </a:r>
            <a:r>
              <a:rPr lang="en-US" sz="2000" dirty="0">
                <a:solidFill>
                  <a:prstClr val="black"/>
                </a:solidFill>
                <a:latin typeface="Times New Roman"/>
                <a:ea typeface="Times New Roman"/>
                <a:cs typeface="David"/>
              </a:rPr>
              <a:t>A</a:t>
            </a:r>
            <a:r>
              <a:rPr lang="en-US" sz="2000" dirty="0">
                <a:solidFill>
                  <a:prstClr val="black"/>
                </a:solidFill>
                <a:latin typeface="Arial"/>
                <a:ea typeface="Times New Roman"/>
                <a:cs typeface="Arial"/>
                <a:sym typeface="Wingdings"/>
              </a:rPr>
              <a:t>→</a:t>
            </a:r>
            <a:r>
              <a:rPr lang="en-US" sz="2000" dirty="0">
                <a:solidFill>
                  <a:prstClr val="black"/>
                </a:solidFill>
                <a:latin typeface="Times New Roman"/>
                <a:ea typeface="Times New Roman"/>
                <a:cs typeface="David"/>
              </a:rPr>
              <a:t> B</a:t>
            </a:r>
            <a:r>
              <a:rPr lang="en-US" sz="2000" dirty="0"/>
              <a:t> </a:t>
            </a:r>
            <a:r>
              <a:rPr lang="he-IL" sz="2000" dirty="0"/>
              <a:t> בטמפרטורות שונות:</a:t>
            </a:r>
          </a:p>
        </p:txBody>
      </p:sp>
      <p:sp>
        <p:nvSpPr>
          <p:cNvPr id="6" name="Rectangle 5"/>
          <p:cNvSpPr/>
          <p:nvPr/>
        </p:nvSpPr>
        <p:spPr>
          <a:xfrm>
            <a:off x="247154" y="1556792"/>
            <a:ext cx="3892797" cy="5170646"/>
          </a:xfrm>
          <a:prstGeom prst="rect">
            <a:avLst/>
          </a:prstGeom>
        </p:spPr>
        <p:txBody>
          <a:bodyPr wrap="square">
            <a:spAutoFit/>
          </a:bodyPr>
          <a:lstStyle/>
          <a:p>
            <a:pPr>
              <a:lnSpc>
                <a:spcPct val="150000"/>
              </a:lnSpc>
            </a:pPr>
            <a:r>
              <a:rPr lang="he-IL" sz="2000" dirty="0"/>
              <a:t>ככל ש</a:t>
            </a:r>
            <a:r>
              <a:rPr lang="he-IL" sz="2000" b="1" dirty="0"/>
              <a:t>הטמפרטורה</a:t>
            </a:r>
            <a:r>
              <a:rPr lang="he-IL" sz="2000" dirty="0"/>
              <a:t> נמוכה יותר תדירות ההתנגשויות בין מולקולות קטנה יותר. בנוסף, יש פחות מולקולות בעלות אנרגיה קינטית גדולה מאנרגית השפעול. לכן, מספר ההתנגשויות הפוריות ביחידת זמן קטן יותר - קצב תגובה קטן יותר. </a:t>
            </a:r>
            <a:endParaRPr lang="en-US" sz="2000" dirty="0"/>
          </a:p>
          <a:p>
            <a:pPr>
              <a:lnSpc>
                <a:spcPct val="150000"/>
              </a:lnSpc>
            </a:pPr>
            <a:r>
              <a:rPr lang="he-IL" sz="2000" dirty="0"/>
              <a:t>בכל אחד מהריכוזים ההתחלתיים של מגיב </a:t>
            </a:r>
            <a:r>
              <a:rPr lang="en-US" sz="2000" dirty="0"/>
              <a:t>A</a:t>
            </a:r>
            <a:r>
              <a:rPr lang="he-IL" sz="2000" dirty="0"/>
              <a:t> קצב התגובה בטמפרטורה נמוכה יהיה קטן מקצב התגובה בטמפרטורה גבוהה.</a:t>
            </a:r>
            <a:endParaRPr lang="en-US" sz="2000" dirty="0"/>
          </a:p>
        </p:txBody>
      </p:sp>
    </p:spTree>
    <p:extLst>
      <p:ext uri="{BB962C8B-B14F-4D97-AF65-F5344CB8AC3E}">
        <p14:creationId xmlns:p14="http://schemas.microsoft.com/office/powerpoint/2010/main" val="34216708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200" dirty="0"/>
              <a:t>שאלות שמתעוררות אצל תלמידים במהלך הלמידה</a:t>
            </a:r>
          </a:p>
        </p:txBody>
      </p:sp>
      <p:sp>
        <p:nvSpPr>
          <p:cNvPr id="3" name="Content Placeholder 2"/>
          <p:cNvSpPr>
            <a:spLocks noGrp="1"/>
          </p:cNvSpPr>
          <p:nvPr>
            <p:ph idx="1"/>
          </p:nvPr>
        </p:nvSpPr>
        <p:spPr>
          <a:xfrm>
            <a:off x="395536" y="1484784"/>
            <a:ext cx="8229600" cy="5184576"/>
          </a:xfrm>
        </p:spPr>
        <p:txBody>
          <a:bodyPr>
            <a:noAutofit/>
          </a:bodyPr>
          <a:lstStyle/>
          <a:p>
            <a:pPr marL="0" indent="0">
              <a:lnSpc>
                <a:spcPct val="150000"/>
              </a:lnSpc>
              <a:buNone/>
            </a:pPr>
            <a:r>
              <a:rPr lang="he-IL" sz="2000" dirty="0">
                <a:solidFill>
                  <a:schemeClr val="tx1"/>
                </a:solidFill>
                <a:latin typeface="Times New Roman"/>
                <a:ea typeface="Times New Roman"/>
              </a:rPr>
              <a:t>א. מדוע יש תגובות ספונטניות איטיות ומהירות</a:t>
            </a:r>
            <a:r>
              <a:rPr lang="en-US" sz="2000" dirty="0">
                <a:solidFill>
                  <a:schemeClr val="tx1"/>
                </a:solidFill>
                <a:latin typeface="Times New Roman"/>
                <a:ea typeface="Times New Roman"/>
              </a:rPr>
              <a:t>?</a:t>
            </a:r>
          </a:p>
          <a:p>
            <a:pPr marL="0" indent="0">
              <a:lnSpc>
                <a:spcPct val="150000"/>
              </a:lnSpc>
              <a:buNone/>
            </a:pPr>
            <a:r>
              <a:rPr lang="he-IL" sz="2000" dirty="0">
                <a:solidFill>
                  <a:srgbClr val="0070C0"/>
                </a:solidFill>
                <a:latin typeface="Times New Roman"/>
                <a:ea typeface="Times New Roman"/>
              </a:rPr>
              <a:t>כי לתגובות שונות אנרגיית שפעול שונה.</a:t>
            </a:r>
            <a:endParaRPr lang="en-US" sz="2000" dirty="0">
              <a:solidFill>
                <a:srgbClr val="0070C0"/>
              </a:solidFill>
              <a:latin typeface="Times New Roman"/>
              <a:ea typeface="Times New Roman"/>
            </a:endParaRPr>
          </a:p>
          <a:p>
            <a:pPr marL="0" indent="0">
              <a:lnSpc>
                <a:spcPct val="150000"/>
              </a:lnSpc>
              <a:buNone/>
            </a:pPr>
            <a:endParaRPr lang="he-IL" sz="2000" dirty="0">
              <a:latin typeface="Times New Roman"/>
              <a:ea typeface="Times New Roman"/>
            </a:endParaRPr>
          </a:p>
          <a:p>
            <a:pPr marL="0" indent="0">
              <a:lnSpc>
                <a:spcPct val="150000"/>
              </a:lnSpc>
              <a:buNone/>
            </a:pPr>
            <a:r>
              <a:rPr lang="he-IL" sz="2000" dirty="0">
                <a:solidFill>
                  <a:schemeClr val="tx1"/>
                </a:solidFill>
                <a:latin typeface="Times New Roman"/>
                <a:ea typeface="Times New Roman"/>
              </a:rPr>
              <a:t>ב. מדוע לתגובות שונות אנרגיית שפעול שונה?</a:t>
            </a:r>
            <a:endParaRPr lang="en-US" sz="2000" dirty="0">
              <a:solidFill>
                <a:schemeClr val="tx1"/>
              </a:solidFill>
              <a:latin typeface="Times New Roman"/>
              <a:ea typeface="Times New Roman"/>
            </a:endParaRPr>
          </a:p>
          <a:p>
            <a:pPr marL="0" indent="0">
              <a:lnSpc>
                <a:spcPct val="150000"/>
              </a:lnSpc>
              <a:buNone/>
            </a:pPr>
            <a:r>
              <a:rPr lang="he-IL" sz="2000" dirty="0">
                <a:solidFill>
                  <a:srgbClr val="0070C0"/>
                </a:solidFill>
                <a:latin typeface="Times New Roman"/>
                <a:ea typeface="Times New Roman"/>
              </a:rPr>
              <a:t>קיימים גורמים המשפיעים על אנרגיית שפעול של תגובה: אופי המגיבים, מצב צבירה של המגיבים, סוג וחוזק של קשרים הקיימים במגיבים ועוד. אין תשובה מדויקת לשאלה זו.</a:t>
            </a:r>
          </a:p>
          <a:p>
            <a:pPr marL="0" indent="0">
              <a:lnSpc>
                <a:spcPct val="150000"/>
              </a:lnSpc>
              <a:buNone/>
            </a:pPr>
            <a:endParaRPr lang="he-IL" sz="2000" dirty="0">
              <a:solidFill>
                <a:srgbClr val="0070C0"/>
              </a:solidFill>
              <a:latin typeface="Times New Roman"/>
              <a:ea typeface="Times New Roman"/>
            </a:endParaRPr>
          </a:p>
          <a:p>
            <a:pPr marL="0" lvl="0" indent="0">
              <a:lnSpc>
                <a:spcPct val="150000"/>
              </a:lnSpc>
              <a:buNone/>
            </a:pPr>
            <a:r>
              <a:rPr lang="he-IL" sz="2000" dirty="0">
                <a:solidFill>
                  <a:schemeClr val="tx1"/>
                </a:solidFill>
                <a:latin typeface="Times New Roman"/>
                <a:ea typeface="Times New Roman"/>
              </a:rPr>
              <a:t>ג. מדוע זרז מוריד את אנרגיית השפעול?</a:t>
            </a:r>
          </a:p>
          <a:p>
            <a:pPr marL="0" lvl="0" indent="0">
              <a:buNone/>
            </a:pPr>
            <a:r>
              <a:rPr lang="he-IL" sz="2000" dirty="0">
                <a:solidFill>
                  <a:srgbClr val="0070C0"/>
                </a:solidFill>
                <a:latin typeface="Times New Roman"/>
                <a:ea typeface="Times New Roman"/>
              </a:rPr>
              <a:t>זרז לא מוריד את אנרגיית השפעול. התגובה תתרחש דרך שונה שבה אנרגיית השפעול נמוכה יותר.</a:t>
            </a:r>
            <a:endParaRPr lang="he-IL" sz="2000" b="1" dirty="0">
              <a:solidFill>
                <a:prstClr val="black"/>
              </a:solidFill>
              <a:latin typeface="Times New Roman"/>
              <a:ea typeface="Times New Roman"/>
            </a:endParaRPr>
          </a:p>
          <a:p>
            <a:pPr marL="0" indent="0">
              <a:lnSpc>
                <a:spcPct val="150000"/>
              </a:lnSpc>
              <a:buNone/>
            </a:pPr>
            <a:endParaRPr lang="he-IL" sz="2000" dirty="0">
              <a:solidFill>
                <a:srgbClr val="0070C0"/>
              </a:solidFill>
              <a:latin typeface="Times New Roman"/>
              <a:ea typeface="Times New Roman"/>
            </a:endParaRPr>
          </a:p>
          <a:p>
            <a:pPr marL="0" lvl="0" indent="0">
              <a:lnSpc>
                <a:spcPct val="150000"/>
              </a:lnSpc>
              <a:buNone/>
            </a:pPr>
            <a:endParaRPr lang="he-IL" sz="2000" dirty="0">
              <a:solidFill>
                <a:prstClr val="black"/>
              </a:solidFill>
              <a:latin typeface="Times New Roman"/>
              <a:ea typeface="Times New Roman"/>
            </a:endParaRPr>
          </a:p>
          <a:p>
            <a:pPr marL="0" indent="0">
              <a:lnSpc>
                <a:spcPct val="150000"/>
              </a:lnSpc>
              <a:buNone/>
            </a:pPr>
            <a:endParaRPr lang="en-US" sz="2000" dirty="0">
              <a:solidFill>
                <a:srgbClr val="0070C0"/>
              </a:solidFill>
              <a:effectLst/>
              <a:latin typeface="Times New Roman"/>
              <a:ea typeface="Times New Roman"/>
            </a:endParaRPr>
          </a:p>
        </p:txBody>
      </p:sp>
    </p:spTree>
    <p:extLst>
      <p:ext uri="{BB962C8B-B14F-4D97-AF65-F5344CB8AC3E}">
        <p14:creationId xmlns:p14="http://schemas.microsoft.com/office/powerpoint/2010/main" val="4261996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z="3200" dirty="0">
                <a:solidFill>
                  <a:prstClr val="black"/>
                </a:solidFill>
              </a:rPr>
              <a:t>שאלות שמתעוררות אצל תלמידים במהלך הלמידה </a:t>
            </a:r>
            <a:endParaRPr lang="he-IL" dirty="0"/>
          </a:p>
        </p:txBody>
      </p:sp>
      <p:sp>
        <p:nvSpPr>
          <p:cNvPr id="3" name="Content Placeholder 2"/>
          <p:cNvSpPr>
            <a:spLocks noGrp="1"/>
          </p:cNvSpPr>
          <p:nvPr>
            <p:ph idx="1"/>
          </p:nvPr>
        </p:nvSpPr>
        <p:spPr/>
        <p:txBody>
          <a:bodyPr>
            <a:noAutofit/>
          </a:bodyPr>
          <a:lstStyle/>
          <a:p>
            <a:pPr marL="0" lvl="0" indent="0">
              <a:lnSpc>
                <a:spcPct val="150000"/>
              </a:lnSpc>
              <a:buNone/>
            </a:pPr>
            <a:r>
              <a:rPr lang="he-IL" sz="2000" dirty="0">
                <a:solidFill>
                  <a:prstClr val="black"/>
                </a:solidFill>
                <a:latin typeface="Times New Roman"/>
                <a:ea typeface="Times New Roman"/>
              </a:rPr>
              <a:t>ד. כיצד משפיעה אנרגיית השפעול של התגובה על ספונטניות התגובה</a:t>
            </a:r>
            <a:r>
              <a:rPr lang="en-US" sz="2000" dirty="0">
                <a:solidFill>
                  <a:prstClr val="black"/>
                </a:solidFill>
                <a:latin typeface="Times New Roman"/>
                <a:ea typeface="Times New Roman"/>
              </a:rPr>
              <a:t>?</a:t>
            </a:r>
            <a:endParaRPr lang="en-US" sz="2000" dirty="0">
              <a:solidFill>
                <a:srgbClr val="0070C0"/>
              </a:solidFill>
              <a:latin typeface="Times New Roman"/>
              <a:ea typeface="Times New Roman"/>
            </a:endParaRPr>
          </a:p>
          <a:p>
            <a:pPr marL="0" lvl="0" indent="0">
              <a:lnSpc>
                <a:spcPct val="150000"/>
              </a:lnSpc>
              <a:buNone/>
            </a:pPr>
            <a:r>
              <a:rPr lang="he-IL" sz="2000" dirty="0">
                <a:solidFill>
                  <a:srgbClr val="0070C0"/>
                </a:solidFill>
                <a:latin typeface="Times New Roman"/>
                <a:ea typeface="Times New Roman"/>
              </a:rPr>
              <a:t>אנרגיית השפעול לא משפיעה על ספונטניות התגובה.</a:t>
            </a:r>
            <a:endParaRPr lang="en-US" sz="2000" dirty="0">
              <a:solidFill>
                <a:srgbClr val="0070C0"/>
              </a:solidFill>
              <a:latin typeface="Times New Roman"/>
              <a:ea typeface="Times New Roman"/>
            </a:endParaRPr>
          </a:p>
          <a:p>
            <a:pPr marL="0" lvl="0" indent="0">
              <a:lnSpc>
                <a:spcPct val="150000"/>
              </a:lnSpc>
              <a:buNone/>
            </a:pPr>
            <a:r>
              <a:rPr lang="he-IL" sz="2000" dirty="0">
                <a:solidFill>
                  <a:srgbClr val="0070C0"/>
                </a:solidFill>
                <a:latin typeface="Times New Roman"/>
                <a:ea typeface="Times New Roman"/>
              </a:rPr>
              <a:t>ספונטניות התגובה נקבעת על ידי גורמים </a:t>
            </a:r>
            <a:r>
              <a:rPr lang="he-IL" sz="2000" dirty="0" err="1">
                <a:solidFill>
                  <a:srgbClr val="0070C0"/>
                </a:solidFill>
                <a:latin typeface="Times New Roman"/>
                <a:ea typeface="Times New Roman"/>
              </a:rPr>
              <a:t>תרמודינמיים</a:t>
            </a:r>
            <a:r>
              <a:rPr lang="he-IL" sz="2000" dirty="0">
                <a:solidFill>
                  <a:srgbClr val="0070C0"/>
                </a:solidFill>
                <a:latin typeface="Times New Roman"/>
                <a:ea typeface="Times New Roman"/>
              </a:rPr>
              <a:t> ולא קינטיים.</a:t>
            </a:r>
            <a:endParaRPr lang="en-US" sz="2000" dirty="0">
              <a:solidFill>
                <a:srgbClr val="0070C0"/>
              </a:solidFill>
              <a:latin typeface="Times New Roman"/>
              <a:ea typeface="Times New Roman"/>
            </a:endParaRPr>
          </a:p>
          <a:p>
            <a:pPr marL="0" indent="0">
              <a:buNone/>
            </a:pPr>
            <a:endParaRPr lang="he-IL" sz="2000" dirty="0">
              <a:solidFill>
                <a:prstClr val="black"/>
              </a:solidFill>
              <a:latin typeface="Times New Roman"/>
              <a:ea typeface="Times New Roman"/>
            </a:endParaRPr>
          </a:p>
          <a:p>
            <a:pPr marL="0" indent="0">
              <a:buNone/>
            </a:pPr>
            <a:r>
              <a:rPr lang="he-IL" sz="2000" dirty="0">
                <a:solidFill>
                  <a:prstClr val="black"/>
                </a:solidFill>
                <a:latin typeface="Times New Roman"/>
                <a:ea typeface="Times New Roman"/>
              </a:rPr>
              <a:t>ה. האם זרז המתאים לתגובה מסוימת יהיה טוב לכל תגובה?</a:t>
            </a:r>
          </a:p>
          <a:p>
            <a:pPr marL="0" lvl="0" indent="0">
              <a:lnSpc>
                <a:spcPct val="150000"/>
              </a:lnSpc>
              <a:buNone/>
            </a:pPr>
            <a:r>
              <a:rPr lang="he-IL" sz="2000" dirty="0">
                <a:solidFill>
                  <a:srgbClr val="0070C0"/>
                </a:solidFill>
                <a:latin typeface="Times New Roman"/>
                <a:ea typeface="Times New Roman"/>
              </a:rPr>
              <a:t>לא בהכרח. אך יש זרזים שמתאימים לקבוצות של תגובות.</a:t>
            </a:r>
          </a:p>
          <a:p>
            <a:pPr marL="0" lvl="0" indent="0">
              <a:lnSpc>
                <a:spcPct val="150000"/>
              </a:lnSpc>
              <a:buNone/>
            </a:pPr>
            <a:r>
              <a:rPr lang="he-IL" sz="2000" dirty="0">
                <a:solidFill>
                  <a:schemeClr val="tx1"/>
                </a:solidFill>
                <a:latin typeface="Times New Roman"/>
                <a:ea typeface="Times New Roman"/>
              </a:rPr>
              <a:t>ו. האם זרז מתנהג כמו מגיב?</a:t>
            </a:r>
          </a:p>
          <a:p>
            <a:pPr marL="0" lvl="0" indent="0">
              <a:lnSpc>
                <a:spcPct val="150000"/>
              </a:lnSpc>
              <a:buNone/>
            </a:pPr>
            <a:r>
              <a:rPr lang="he-IL" sz="2000" dirty="0">
                <a:solidFill>
                  <a:srgbClr val="0070C0"/>
                </a:solidFill>
                <a:latin typeface="Times New Roman"/>
                <a:ea typeface="Times New Roman"/>
              </a:rPr>
              <a:t>לעיתים כן. זרז משתתף בתגובה ליצירת תצמיד </a:t>
            </a:r>
            <a:r>
              <a:rPr lang="he-IL" sz="2000" dirty="0" err="1">
                <a:solidFill>
                  <a:srgbClr val="0070C0"/>
                </a:solidFill>
                <a:latin typeface="Times New Roman"/>
                <a:ea typeface="Times New Roman"/>
              </a:rPr>
              <a:t>משופעל</a:t>
            </a:r>
            <a:r>
              <a:rPr lang="he-IL" sz="2000" dirty="0">
                <a:solidFill>
                  <a:srgbClr val="0070C0"/>
                </a:solidFill>
                <a:latin typeface="Times New Roman"/>
                <a:ea typeface="Times New Roman"/>
              </a:rPr>
              <a:t>.      אך במקרה של זרז מוצק כמותו כמעט ואינה משתנה בתום התגובה. </a:t>
            </a:r>
            <a:endParaRPr lang="en-US" sz="2000" dirty="0">
              <a:solidFill>
                <a:srgbClr val="0070C0"/>
              </a:solidFill>
              <a:latin typeface="Times New Roman"/>
              <a:ea typeface="Times New Roman"/>
            </a:endParaRPr>
          </a:p>
        </p:txBody>
      </p:sp>
    </p:spTree>
    <p:extLst>
      <p:ext uri="{BB962C8B-B14F-4D97-AF65-F5344CB8AC3E}">
        <p14:creationId xmlns:p14="http://schemas.microsoft.com/office/powerpoint/2010/main" val="15107592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sz="3200" dirty="0">
                <a:solidFill>
                  <a:prstClr val="black"/>
                </a:solidFill>
              </a:rPr>
              <a:t>שאלות שמתעוררות אצל תלמידים במהלך הלמידה  </a:t>
            </a:r>
            <a:endParaRPr lang="he-IL" dirty="0"/>
          </a:p>
        </p:txBody>
      </p:sp>
      <p:sp>
        <p:nvSpPr>
          <p:cNvPr id="3" name="Content Placeholder 2"/>
          <p:cNvSpPr>
            <a:spLocks noGrp="1"/>
          </p:cNvSpPr>
          <p:nvPr>
            <p:ph idx="1"/>
          </p:nvPr>
        </p:nvSpPr>
        <p:spPr>
          <a:xfrm>
            <a:off x="467544" y="1484784"/>
            <a:ext cx="8229600" cy="4525963"/>
          </a:xfrm>
        </p:spPr>
        <p:txBody>
          <a:bodyPr>
            <a:noAutofit/>
          </a:bodyPr>
          <a:lstStyle/>
          <a:p>
            <a:pPr marL="0" indent="0">
              <a:lnSpc>
                <a:spcPct val="150000"/>
              </a:lnSpc>
              <a:buNone/>
            </a:pPr>
            <a:r>
              <a:rPr lang="he-IL" sz="2000" dirty="0">
                <a:latin typeface="Times New Roman"/>
                <a:ea typeface="Times New Roman"/>
              </a:rPr>
              <a:t>ז. האם זרז המתאים לתגובה מסוימת יהיה טוב לכל תגובה?</a:t>
            </a:r>
            <a:endParaRPr lang="en-US" sz="2000" dirty="0">
              <a:latin typeface="Times New Roman"/>
              <a:ea typeface="Times New Roman"/>
            </a:endParaRPr>
          </a:p>
          <a:p>
            <a:pPr marL="0" indent="0">
              <a:lnSpc>
                <a:spcPct val="150000"/>
              </a:lnSpc>
              <a:buNone/>
            </a:pPr>
            <a:r>
              <a:rPr lang="he-IL" sz="2000" dirty="0">
                <a:solidFill>
                  <a:srgbClr val="0070C0"/>
                </a:solidFill>
                <a:latin typeface="Times New Roman"/>
                <a:ea typeface="Times New Roman"/>
              </a:rPr>
              <a:t>לא בהכרח. אך יש זרזים שמתאימים לקבוצות של תגובות.</a:t>
            </a:r>
            <a:endParaRPr lang="en-US" sz="2000" dirty="0">
              <a:solidFill>
                <a:srgbClr val="0070C0"/>
              </a:solidFill>
              <a:latin typeface="Times New Roman"/>
              <a:ea typeface="Times New Roman"/>
            </a:endParaRPr>
          </a:p>
          <a:p>
            <a:pPr marL="0" indent="0">
              <a:lnSpc>
                <a:spcPct val="150000"/>
              </a:lnSpc>
              <a:buNone/>
            </a:pPr>
            <a:r>
              <a:rPr lang="he-IL" sz="2000" dirty="0">
                <a:latin typeface="Times New Roman"/>
                <a:ea typeface="Times New Roman"/>
              </a:rPr>
              <a:t> </a:t>
            </a:r>
            <a:endParaRPr lang="en-US" sz="2000" dirty="0">
              <a:latin typeface="Times New Roman"/>
              <a:ea typeface="Times New Roman"/>
            </a:endParaRPr>
          </a:p>
          <a:p>
            <a:pPr marL="0" indent="0">
              <a:lnSpc>
                <a:spcPct val="150000"/>
              </a:lnSpc>
              <a:buNone/>
            </a:pPr>
            <a:r>
              <a:rPr lang="he-IL" sz="2000" dirty="0">
                <a:latin typeface="Times New Roman"/>
                <a:ea typeface="Times New Roman"/>
              </a:rPr>
              <a:t>ח. האם הטמפרטורה משפיעה על מנגנון התגובה</a:t>
            </a:r>
            <a:r>
              <a:rPr lang="en-US" sz="2000" dirty="0">
                <a:latin typeface="Times New Roman"/>
                <a:ea typeface="Times New Roman"/>
              </a:rPr>
              <a:t>?</a:t>
            </a:r>
          </a:p>
          <a:p>
            <a:pPr marL="0" indent="0">
              <a:lnSpc>
                <a:spcPct val="150000"/>
              </a:lnSpc>
              <a:buNone/>
            </a:pPr>
            <a:r>
              <a:rPr lang="he-IL" sz="2000" dirty="0">
                <a:solidFill>
                  <a:srgbClr val="0070C0"/>
                </a:solidFill>
                <a:latin typeface="Times New Roman"/>
                <a:ea typeface="Times New Roman"/>
              </a:rPr>
              <a:t>כן. בטמפרטורה גבוהה יותר קצב התגובה גבוה יותר. טמפרטורה משפיעה במידה שונה על קצב של תגובות שונות ועל כן יכולה להתרחש תגובה במנגנון אחר עם תוצרים שונים. (למורה- לדוגמה, מנגנון אל-מיום של </a:t>
            </a:r>
            <a:r>
              <a:rPr lang="he-IL" sz="2000" dirty="0" err="1">
                <a:solidFill>
                  <a:srgbClr val="0070C0"/>
                </a:solidFill>
                <a:latin typeface="Times New Roman"/>
                <a:ea typeface="Times New Roman"/>
              </a:rPr>
              <a:t>כוהלים</a:t>
            </a:r>
            <a:r>
              <a:rPr lang="he-IL" sz="2000" dirty="0">
                <a:solidFill>
                  <a:srgbClr val="0070C0"/>
                </a:solidFill>
                <a:latin typeface="Times New Roman"/>
                <a:ea typeface="Times New Roman"/>
              </a:rPr>
              <a:t>: בחימום מתון נקבל אתר, בטמפרטורה גבוהה יותר נקבל אלקן.)</a:t>
            </a:r>
            <a:endParaRPr lang="he-IL" sz="2000" dirty="0">
              <a:solidFill>
                <a:srgbClr val="0070C0"/>
              </a:solidFill>
              <a:effectLst/>
              <a:latin typeface="Times New Roman"/>
              <a:ea typeface="Times New Roman"/>
            </a:endParaRPr>
          </a:p>
          <a:p>
            <a:pPr marL="0" indent="0">
              <a:lnSpc>
                <a:spcPct val="150000"/>
              </a:lnSpc>
              <a:buNone/>
            </a:pPr>
            <a:endParaRPr lang="en-US" sz="2000" dirty="0">
              <a:solidFill>
                <a:srgbClr val="0070C0"/>
              </a:solidFill>
              <a:effectLst/>
              <a:latin typeface="Times New Roman"/>
              <a:ea typeface="Times New Roman"/>
            </a:endParaRPr>
          </a:p>
        </p:txBody>
      </p:sp>
    </p:spTree>
    <p:extLst>
      <p:ext uri="{BB962C8B-B14F-4D97-AF65-F5344CB8AC3E}">
        <p14:creationId xmlns:p14="http://schemas.microsoft.com/office/powerpoint/2010/main" val="34868455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p:txBody>
          <a:bodyPr/>
          <a:lstStyle/>
          <a:p>
            <a:r>
              <a:rPr lang="he-IL" sz="3200" dirty="0">
                <a:solidFill>
                  <a:prstClr val="black"/>
                </a:solidFill>
              </a:rPr>
              <a:t> שאלות שמתעוררות אצל תלמידים במהלך הלמידה</a:t>
            </a:r>
            <a:endParaRPr lang="he-IL" dirty="0"/>
          </a:p>
        </p:txBody>
      </p:sp>
      <p:sp>
        <p:nvSpPr>
          <p:cNvPr id="3" name="Content Placeholder 2"/>
          <p:cNvSpPr>
            <a:spLocks noGrp="1"/>
          </p:cNvSpPr>
          <p:nvPr>
            <p:ph idx="1"/>
          </p:nvPr>
        </p:nvSpPr>
        <p:spPr/>
        <p:txBody>
          <a:bodyPr>
            <a:normAutofit/>
          </a:bodyPr>
          <a:lstStyle/>
          <a:p>
            <a:pPr marL="0" lvl="0" indent="0">
              <a:lnSpc>
                <a:spcPct val="150000"/>
              </a:lnSpc>
              <a:buNone/>
            </a:pPr>
            <a:r>
              <a:rPr lang="he-IL" sz="2000" dirty="0">
                <a:solidFill>
                  <a:prstClr val="black"/>
                </a:solidFill>
                <a:latin typeface="Times New Roman"/>
                <a:ea typeface="Times New Roman"/>
              </a:rPr>
              <a:t>ט. האם כאשר מחממים (כשקצב התגובה גדול) מתקבל יותר תוצר?</a:t>
            </a:r>
          </a:p>
          <a:p>
            <a:pPr marL="0" lvl="0" indent="0">
              <a:lnSpc>
                <a:spcPct val="150000"/>
              </a:lnSpc>
              <a:buNone/>
            </a:pPr>
            <a:r>
              <a:rPr lang="he-IL" sz="2000" dirty="0">
                <a:solidFill>
                  <a:srgbClr val="0070C0"/>
                </a:solidFill>
                <a:latin typeface="Times New Roman"/>
                <a:ea typeface="Times New Roman"/>
              </a:rPr>
              <a:t>אין קשר בין קצב התגובה לבין קבלת יותר תוצרים. חימום מגדיל אמנם את קצב התגובה, ייווצרו יותר תוצרים ביחידת זמן, אך לא בהכרח יותר תוצרים מכמות נתונה של מגיבים. קצב תגובה זה היבט קינטי, וכמות תוצרים תלויה </a:t>
            </a:r>
            <a:r>
              <a:rPr lang="en-US" sz="2000" dirty="0">
                <a:solidFill>
                  <a:srgbClr val="0070C0"/>
                </a:solidFill>
                <a:latin typeface="Times New Roman"/>
                <a:ea typeface="Times New Roman"/>
              </a:rPr>
              <a:t>Kc</a:t>
            </a:r>
            <a:r>
              <a:rPr lang="he-IL" sz="2000" dirty="0">
                <a:solidFill>
                  <a:srgbClr val="0070C0"/>
                </a:solidFill>
                <a:latin typeface="Times New Roman"/>
                <a:ea typeface="Times New Roman"/>
              </a:rPr>
              <a:t>,(במקרה של תגובת שיווי משקל) זהו היבט </a:t>
            </a:r>
            <a:r>
              <a:rPr lang="he-IL" sz="2000" dirty="0" err="1">
                <a:solidFill>
                  <a:srgbClr val="0070C0"/>
                </a:solidFill>
                <a:latin typeface="Times New Roman"/>
                <a:ea typeface="Times New Roman"/>
              </a:rPr>
              <a:t>תרמודינמי</a:t>
            </a:r>
            <a:r>
              <a:rPr lang="he-IL" sz="2000" dirty="0">
                <a:solidFill>
                  <a:srgbClr val="0070C0"/>
                </a:solidFill>
                <a:latin typeface="Times New Roman"/>
                <a:ea typeface="Times New Roman"/>
              </a:rPr>
              <a:t> או בהיבט </a:t>
            </a:r>
            <a:r>
              <a:rPr lang="he-IL" sz="2000" dirty="0" err="1">
                <a:solidFill>
                  <a:srgbClr val="0070C0"/>
                </a:solidFill>
                <a:latin typeface="Times New Roman"/>
                <a:ea typeface="Times New Roman"/>
              </a:rPr>
              <a:t>סטויכיומטרי</a:t>
            </a:r>
            <a:r>
              <a:rPr lang="he-IL" sz="2000" dirty="0">
                <a:solidFill>
                  <a:srgbClr val="0070C0"/>
                </a:solidFill>
                <a:latin typeface="Times New Roman"/>
                <a:ea typeface="Times New Roman"/>
              </a:rPr>
              <a:t>. </a:t>
            </a:r>
            <a:endParaRPr lang="he-IL" sz="2000" dirty="0">
              <a:solidFill>
                <a:prstClr val="black"/>
              </a:solidFill>
              <a:latin typeface="Times New Roman"/>
              <a:ea typeface="Times New Roman"/>
            </a:endParaRPr>
          </a:p>
          <a:p>
            <a:pPr marL="0" lvl="0" indent="0">
              <a:lnSpc>
                <a:spcPct val="150000"/>
              </a:lnSpc>
              <a:buNone/>
            </a:pPr>
            <a:r>
              <a:rPr lang="he-IL" sz="2000">
                <a:solidFill>
                  <a:prstClr val="black"/>
                </a:solidFill>
                <a:latin typeface="Times New Roman"/>
                <a:ea typeface="Times New Roman"/>
              </a:rPr>
              <a:t>י. האם </a:t>
            </a:r>
            <a:r>
              <a:rPr lang="he-IL" sz="2000" dirty="0">
                <a:solidFill>
                  <a:prstClr val="black"/>
                </a:solidFill>
                <a:latin typeface="Times New Roman"/>
                <a:ea typeface="Times New Roman"/>
              </a:rPr>
              <a:t>אנרגיית שפעול משפיע על מנגנון התגובה</a:t>
            </a:r>
            <a:r>
              <a:rPr lang="en-US" sz="2000" dirty="0">
                <a:solidFill>
                  <a:prstClr val="black"/>
                </a:solidFill>
                <a:latin typeface="Times New Roman"/>
                <a:ea typeface="Times New Roman"/>
              </a:rPr>
              <a:t>?</a:t>
            </a:r>
          </a:p>
          <a:p>
            <a:pPr marL="0" lvl="0" indent="0">
              <a:lnSpc>
                <a:spcPct val="150000"/>
              </a:lnSpc>
              <a:buNone/>
            </a:pPr>
            <a:r>
              <a:rPr lang="he-IL" sz="2000" dirty="0">
                <a:solidFill>
                  <a:srgbClr val="0070C0"/>
                </a:solidFill>
                <a:latin typeface="Times New Roman"/>
                <a:ea typeface="Times New Roman"/>
              </a:rPr>
              <a:t>כן. אנרגיית שפעול של תגובה ראשונית המהווה שלב במנגנון, קובעת את קצב התגובה כולה על ידי כך שייקבע אם השלב יהיה איטי או יהיה מהיר.     </a:t>
            </a:r>
            <a:endParaRPr lang="he-IL" dirty="0"/>
          </a:p>
        </p:txBody>
      </p:sp>
    </p:spTree>
    <p:extLst>
      <p:ext uri="{BB962C8B-B14F-4D97-AF65-F5344CB8AC3E}">
        <p14:creationId xmlns:p14="http://schemas.microsoft.com/office/powerpoint/2010/main" val="55150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קצב תגובות -בחיי היום יום</a:t>
            </a:r>
          </a:p>
        </p:txBody>
      </p:sp>
      <p:sp>
        <p:nvSpPr>
          <p:cNvPr id="3" name="Content Placeholder 2"/>
          <p:cNvSpPr>
            <a:spLocks noGrp="1"/>
          </p:cNvSpPr>
          <p:nvPr>
            <p:ph idx="1"/>
          </p:nvPr>
        </p:nvSpPr>
        <p:spPr>
          <a:xfrm>
            <a:off x="457200" y="1600200"/>
            <a:ext cx="8229600" cy="4853136"/>
          </a:xfrm>
        </p:spPr>
        <p:txBody>
          <a:bodyPr>
            <a:noAutofit/>
          </a:bodyPr>
          <a:lstStyle/>
          <a:p>
            <a:pPr>
              <a:lnSpc>
                <a:spcPct val="150000"/>
              </a:lnSpc>
              <a:buClr>
                <a:schemeClr val="tx2"/>
              </a:buClr>
              <a:buFont typeface="Wingdings" pitchFamily="2" charset="2"/>
              <a:buChar char="q"/>
            </a:pPr>
            <a:r>
              <a:rPr lang="he-IL" sz="1800" b="1" dirty="0"/>
              <a:t>בגוף האדם</a:t>
            </a:r>
            <a:r>
              <a:rPr lang="he-IL" sz="1800" dirty="0"/>
              <a:t> - תגובות כימיות רבות המתרחשות בגוף האדם בתנאים מתונים מאד של טמפרטורה </a:t>
            </a:r>
            <a:r>
              <a:rPr lang="en-US" sz="1800" dirty="0"/>
              <a:t>(37°C )</a:t>
            </a:r>
            <a:r>
              <a:rPr lang="he-IL" sz="1800" dirty="0"/>
              <a:t> ולחץ ( 1 אטמוספרה ), אינן מתרחשות במעבדה באותם תנאים, וזאת בזכות אנזימים רבים. </a:t>
            </a:r>
          </a:p>
          <a:p>
            <a:pPr marL="0" indent="0">
              <a:lnSpc>
                <a:spcPct val="150000"/>
              </a:lnSpc>
              <a:buNone/>
            </a:pPr>
            <a:endParaRPr lang="he-IL" sz="1800" dirty="0"/>
          </a:p>
          <a:p>
            <a:pPr>
              <a:lnSpc>
                <a:spcPct val="150000"/>
              </a:lnSpc>
              <a:buClr>
                <a:schemeClr val="tx2"/>
              </a:buClr>
              <a:buFont typeface="Wingdings" pitchFamily="2" charset="2"/>
              <a:buChar char="q"/>
            </a:pPr>
            <a:r>
              <a:rPr lang="he-IL" sz="1800" b="1" dirty="0"/>
              <a:t>בבית</a:t>
            </a:r>
            <a:r>
              <a:rPr lang="he-IL" sz="1800" dirty="0"/>
              <a:t> - במטבח בו אנו מבשלים, אנו יכולים לבשל בקצב מהיר יותר  על ידי שימוש בסיר בו הלחץ גדול יותר מהלחץ האטמוספרי או למנוע ממזון להתקלקל עד לשימושו, על ידי שמירת המזון במקרר או במקפיא.</a:t>
            </a:r>
          </a:p>
          <a:p>
            <a:pPr>
              <a:lnSpc>
                <a:spcPct val="150000"/>
              </a:lnSpc>
            </a:pPr>
            <a:endParaRPr lang="he-IL" sz="1800" dirty="0"/>
          </a:p>
          <a:p>
            <a:pPr>
              <a:lnSpc>
                <a:spcPct val="150000"/>
              </a:lnSpc>
              <a:buClr>
                <a:schemeClr val="tx2"/>
              </a:buClr>
              <a:buFont typeface="Wingdings" pitchFamily="2" charset="2"/>
              <a:buChar char="q"/>
            </a:pPr>
            <a:r>
              <a:rPr lang="he-IL" sz="1800" b="1" dirty="0"/>
              <a:t>מחוץ לבית</a:t>
            </a:r>
            <a:r>
              <a:rPr lang="he-IL" sz="1800" dirty="0"/>
              <a:t> - תהליכי ההבשלה של הפירות השונים במועדים השונים בשנה, וכן קצב הצמיחה של העצים מעידים על קצב תגובות קבוע המתרחש בצומח בתנאים ידועים מראש. </a:t>
            </a:r>
            <a:endParaRPr lang="en-US" sz="1800" dirty="0"/>
          </a:p>
          <a:p>
            <a:pPr>
              <a:lnSpc>
                <a:spcPct val="150000"/>
              </a:lnSpc>
            </a:pPr>
            <a:endParaRPr lang="en-US" sz="1800" dirty="0"/>
          </a:p>
        </p:txBody>
      </p:sp>
    </p:spTree>
    <p:extLst>
      <p:ext uri="{BB962C8B-B14F-4D97-AF65-F5344CB8AC3E}">
        <p14:creationId xmlns:p14="http://schemas.microsoft.com/office/powerpoint/2010/main" val="13219403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בחיי היום יום</a:t>
            </a:r>
          </a:p>
        </p:txBody>
      </p:sp>
      <p:sp>
        <p:nvSpPr>
          <p:cNvPr id="3" name="Content Placeholder 2"/>
          <p:cNvSpPr>
            <a:spLocks noGrp="1"/>
          </p:cNvSpPr>
          <p:nvPr>
            <p:ph idx="1"/>
          </p:nvPr>
        </p:nvSpPr>
        <p:spPr>
          <a:xfrm>
            <a:off x="467544" y="1700808"/>
            <a:ext cx="8229600" cy="4373563"/>
          </a:xfrm>
        </p:spPr>
        <p:txBody>
          <a:bodyPr>
            <a:normAutofit/>
          </a:bodyPr>
          <a:lstStyle/>
          <a:p>
            <a:pPr>
              <a:lnSpc>
                <a:spcPct val="150000"/>
              </a:lnSpc>
              <a:buClr>
                <a:schemeClr val="tx2"/>
              </a:buClr>
              <a:buFont typeface="Wingdings" pitchFamily="2" charset="2"/>
              <a:buChar char="q"/>
            </a:pPr>
            <a:r>
              <a:rPr lang="he-IL" sz="1800" b="1" dirty="0"/>
              <a:t>בתחום הטכנולוגיה </a:t>
            </a:r>
            <a:r>
              <a:rPr lang="he-IL" sz="1800" dirty="0"/>
              <a:t>- ממיר </a:t>
            </a:r>
            <a:r>
              <a:rPr lang="he-IL" sz="1800" dirty="0">
                <a:latin typeface="Times New Roman"/>
                <a:ea typeface="Times New Roman"/>
              </a:rPr>
              <a:t>קטליטי, המותקן כמעט בכל מכונית, מונע פליטת גזים רעילים כתוצאה מתהליכי שריפה לא מלאים של דלק במכוניות. במתקן זה מופעלים זרזים מיוחדים המשפיעים על קצב תגובות הגורמות לשריפת גזים רעילים. </a:t>
            </a:r>
            <a:endParaRPr lang="en-US" sz="1800" dirty="0">
              <a:latin typeface="Times New Roman"/>
              <a:ea typeface="Times New Roman"/>
            </a:endParaRPr>
          </a:p>
          <a:p>
            <a:pPr>
              <a:lnSpc>
                <a:spcPct val="150000"/>
              </a:lnSpc>
              <a:buClr>
                <a:schemeClr val="tx2"/>
              </a:buClr>
              <a:buFont typeface="Wingdings" pitchFamily="2" charset="2"/>
              <a:buChar char="q"/>
            </a:pPr>
            <a:r>
              <a:rPr lang="he-IL" sz="1800" b="1" dirty="0"/>
              <a:t>ברפואה </a:t>
            </a:r>
            <a:r>
              <a:rPr lang="he-IL" sz="1800" dirty="0"/>
              <a:t>- פעילותן של תרופות בגוף, דרך פיזורן וספיגתן עד להשפעתן על רצפטורים </a:t>
            </a:r>
            <a:r>
              <a:rPr lang="he-IL" sz="1800" dirty="0">
                <a:latin typeface="Times New Roman"/>
                <a:ea typeface="Times New Roman"/>
              </a:rPr>
              <a:t>מתאימים מושפע מהמינון הדרוש </a:t>
            </a:r>
            <a:r>
              <a:rPr lang="he-IL" sz="1800" dirty="0"/>
              <a:t>מכל תרופה.</a:t>
            </a:r>
          </a:p>
          <a:p>
            <a:pPr>
              <a:lnSpc>
                <a:spcPct val="150000"/>
              </a:lnSpc>
              <a:buClr>
                <a:schemeClr val="tx2"/>
              </a:buClr>
              <a:buFont typeface="Wingdings" pitchFamily="2" charset="2"/>
              <a:buChar char="q"/>
            </a:pPr>
            <a:r>
              <a:rPr lang="he-IL" sz="1800" b="1" dirty="0">
                <a:latin typeface="Times New Roman"/>
                <a:ea typeface="Times New Roman"/>
              </a:rPr>
              <a:t>בארכיאולוגיה </a:t>
            </a:r>
            <a:r>
              <a:rPr lang="he-IL" sz="1800" dirty="0">
                <a:latin typeface="Times New Roman"/>
                <a:ea typeface="Times New Roman"/>
              </a:rPr>
              <a:t>- תגובת הפרוק של איזוטופים רדיואקטיביים היא  דוגמה לתגובה בעלת חוקיות משלה, חוק קצב מתאים. ידיעת חוקיות זו מאפשרת להשתמש בזיהוי כמות פחמן 13 בממצאים ארכיאולוגיים ולתארך את הממצא. </a:t>
            </a:r>
            <a:endParaRPr lang="en-US" sz="1800" dirty="0">
              <a:latin typeface="Times New Roman"/>
              <a:ea typeface="Times New Roman"/>
            </a:endParaRPr>
          </a:p>
          <a:p>
            <a:pPr>
              <a:lnSpc>
                <a:spcPct val="150000"/>
              </a:lnSpc>
              <a:buClr>
                <a:schemeClr val="tx2"/>
              </a:buClr>
              <a:buFont typeface="Wingdings" pitchFamily="2" charset="2"/>
              <a:buChar char="q"/>
            </a:pPr>
            <a:r>
              <a:rPr lang="he-IL" sz="1800" b="1" dirty="0">
                <a:latin typeface="Times New Roman"/>
                <a:ea typeface="Times New Roman"/>
              </a:rPr>
              <a:t>בתעשייה כימית</a:t>
            </a:r>
            <a:r>
              <a:rPr lang="he-IL" sz="1800" dirty="0">
                <a:latin typeface="Times New Roman"/>
                <a:ea typeface="Times New Roman"/>
              </a:rPr>
              <a:t> -  הפקת חומרים בקצב ידוע וקבוע מראש. אפשרות של שינוי תנאי התגובה, ושימוש בזרזים מתאימים מאפשר ייצור של חומר בקצב הרצוי.  </a:t>
            </a:r>
            <a:endParaRPr lang="en-US" sz="1800" dirty="0">
              <a:latin typeface="Times New Roman"/>
              <a:ea typeface="Times New Roman"/>
            </a:endParaRPr>
          </a:p>
          <a:p>
            <a:pPr marL="114300" indent="0">
              <a:lnSpc>
                <a:spcPct val="150000"/>
              </a:lnSpc>
              <a:buNone/>
            </a:pPr>
            <a:endParaRPr lang="en-US" sz="1800" dirty="0"/>
          </a:p>
        </p:txBody>
      </p:sp>
    </p:spTree>
    <p:extLst>
      <p:ext uri="{BB962C8B-B14F-4D97-AF65-F5344CB8AC3E}">
        <p14:creationId xmlns:p14="http://schemas.microsoft.com/office/powerpoint/2010/main" val="12647680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הגדרה</a:t>
            </a:r>
          </a:p>
        </p:txBody>
      </p:sp>
      <p:sp>
        <p:nvSpPr>
          <p:cNvPr id="3" name="Content Placeholder 2"/>
          <p:cNvSpPr>
            <a:spLocks noGrp="1"/>
          </p:cNvSpPr>
          <p:nvPr>
            <p:ph idx="1"/>
          </p:nvPr>
        </p:nvSpPr>
        <p:spPr/>
        <p:txBody>
          <a:bodyPr>
            <a:normAutofit/>
          </a:bodyPr>
          <a:lstStyle/>
          <a:p>
            <a:endParaRPr lang="he-IL" dirty="0"/>
          </a:p>
          <a:p>
            <a:pPr marL="0" indent="0">
              <a:buNone/>
            </a:pPr>
            <a:r>
              <a:rPr lang="he-IL" dirty="0"/>
              <a:t>שינוי בריכוז/ מסה/נפח (המגיב או התוצר) ליחידת זמן</a:t>
            </a:r>
          </a:p>
          <a:p>
            <a:pPr marL="0" indent="0" algn="ctr">
              <a:buNone/>
            </a:pPr>
            <a:endParaRPr lang="he-IL" dirty="0"/>
          </a:p>
          <a:p>
            <a:pPr marL="0" indent="0" algn="ctr">
              <a:buNone/>
            </a:pPr>
            <a:r>
              <a:rPr lang="he-IL" dirty="0"/>
              <a:t>קצב = </a:t>
            </a:r>
            <a:r>
              <a:rPr lang="en-US" dirty="0"/>
              <a:t>t</a:t>
            </a:r>
            <a:r>
              <a:rPr lang="he-IL" dirty="0"/>
              <a:t>∆/</a:t>
            </a:r>
            <a:r>
              <a:rPr lang="en-US" dirty="0"/>
              <a:t>C</a:t>
            </a:r>
            <a:r>
              <a:rPr lang="he-IL" dirty="0"/>
              <a:t>∆</a:t>
            </a:r>
          </a:p>
          <a:p>
            <a:pPr marL="0" indent="0">
              <a:buNone/>
            </a:pPr>
            <a:endParaRPr lang="he-IL" dirty="0"/>
          </a:p>
          <a:p>
            <a:pPr marL="0" indent="0">
              <a:buNone/>
            </a:pPr>
            <a:endParaRPr lang="he-IL" dirty="0"/>
          </a:p>
          <a:p>
            <a:pPr marL="0" indent="0">
              <a:buNone/>
            </a:pPr>
            <a:r>
              <a:rPr lang="he-IL" dirty="0"/>
              <a:t>לדוגמא: ריכוז ליחידת זמן   </a:t>
            </a:r>
            <a:r>
              <a:rPr lang="en-US" dirty="0"/>
              <a:t>M/s</a:t>
            </a:r>
            <a:endParaRPr lang="he-IL" dirty="0"/>
          </a:p>
          <a:p>
            <a:pPr marL="0" indent="0">
              <a:buNone/>
            </a:pPr>
            <a:r>
              <a:rPr lang="he-IL" dirty="0"/>
              <a:t>(אלו היחידות המקובלות אך ניתן להציג גם יחידות אחרות: </a:t>
            </a:r>
            <a:r>
              <a:rPr lang="en-US" dirty="0"/>
              <a:t>gr/s, ml/min….</a:t>
            </a:r>
            <a:r>
              <a:rPr lang="he-IL" dirty="0"/>
              <a:t>) </a:t>
            </a:r>
          </a:p>
        </p:txBody>
      </p:sp>
    </p:spTree>
    <p:extLst>
      <p:ext uri="{BB962C8B-B14F-4D97-AF65-F5344CB8AC3E}">
        <p14:creationId xmlns:p14="http://schemas.microsoft.com/office/powerpoint/2010/main" val="22081865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e-IL" sz="3200" dirty="0"/>
              <a:t>שאלה 1- יישום- כיצד ניתן למדוד קצב תגובה? </a:t>
            </a:r>
            <a:br>
              <a:rPr lang="en-US" sz="3200" dirty="0"/>
            </a:br>
            <a:endParaRPr lang="he-IL" sz="3200" dirty="0"/>
          </a:p>
        </p:txBody>
      </p:sp>
      <p:sp>
        <p:nvSpPr>
          <p:cNvPr id="3" name="Content Placeholder 2"/>
          <p:cNvSpPr>
            <a:spLocks noGrp="1"/>
          </p:cNvSpPr>
          <p:nvPr>
            <p:ph idx="1"/>
          </p:nvPr>
        </p:nvSpPr>
        <p:spPr/>
        <p:txBody>
          <a:bodyPr/>
          <a:lstStyle/>
          <a:p>
            <a:pPr marL="0" indent="0">
              <a:buNone/>
            </a:pPr>
            <a:r>
              <a:rPr lang="he-IL" sz="2400" dirty="0"/>
              <a:t>להלן תגובות כימיות שונות. לכל תגובה, הציעו שיטה בה ניתן  למדוד גודל </a:t>
            </a:r>
            <a:r>
              <a:rPr lang="he-IL" dirty="0"/>
              <a:t>המהווה מדד לקצב </a:t>
            </a:r>
            <a:r>
              <a:rPr lang="he-IL" sz="2400" dirty="0"/>
              <a:t>התגובה . במידה ויש כמה שיטות, ציינו חסרונות ויתרונות לכל שיטה.     </a:t>
            </a:r>
            <a:endParaRPr lang="he-IL" sz="2400" dirty="0">
              <a:solidFill>
                <a:srgbClr val="FF0000"/>
              </a:solidFill>
            </a:endParaRPr>
          </a:p>
          <a:p>
            <a:pPr marL="0" indent="0">
              <a:buNone/>
            </a:pPr>
            <a:endParaRPr lang="he-IL" sz="2400" dirty="0">
              <a:solidFill>
                <a:srgbClr val="FF0000"/>
              </a:solidFill>
            </a:endParaRPr>
          </a:p>
          <a:p>
            <a:pPr marL="0" indent="0">
              <a:buNone/>
            </a:pPr>
            <a:endParaRPr lang="en-US" sz="2400" dirty="0">
              <a:solidFill>
                <a:srgbClr val="FF0000"/>
              </a:solidFill>
            </a:endParaRPr>
          </a:p>
          <a:p>
            <a:pPr marL="0" indent="0">
              <a:buNone/>
            </a:pPr>
            <a:endParaRPr lang="en-US" dirty="0"/>
          </a:p>
        </p:txBody>
      </p:sp>
      <mc:AlternateContent xmlns:mc="http://schemas.openxmlformats.org/markup-compatibility/2006">
        <mc:Choice xmlns:a14="http://schemas.microsoft.com/office/drawing/2010/main" Requires="a14">
          <p:sp>
            <p:nvSpPr>
              <p:cNvPr id="11" name="Object 10"/>
              <p:cNvSpPr txBox="1"/>
              <p:nvPr/>
            </p:nvSpPr>
            <p:spPr bwMode="auto">
              <a:xfrm>
                <a:off x="887413" y="3357563"/>
                <a:ext cx="5711825" cy="528637"/>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𝑆</m:t>
                          </m:r>
                        </m:e>
                        <m:sub>
                          <m:r>
                            <a:rPr lang="en-US" i="1">
                              <a:solidFill>
                                <a:srgbClr val="000000"/>
                              </a:solidFill>
                              <a:latin typeface="Cambria Math" panose="02040503050406030204" pitchFamily="18" charset="0"/>
                            </a:rPr>
                            <m:t>2</m:t>
                          </m:r>
                        </m:sub>
                      </m:sSub>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3</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2</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3</m:t>
                          </m:r>
                        </m:sub>
                      </m:sSub>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𝑆</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𝑔</m:t>
                          </m:r>
                          <m:r>
                            <a:rPr lang="en-US" i="1">
                              <a:solidFill>
                                <a:srgbClr val="000000"/>
                              </a:solidFill>
                              <a:latin typeface="Cambria Math" panose="02040503050406030204" pitchFamily="18" charset="0"/>
                            </a:rPr>
                            <m:t>)</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3</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2</m:t>
                          </m:r>
                        </m:sub>
                      </m:sSub>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𝑙</m:t>
                          </m:r>
                          <m:r>
                            <a:rPr lang="en-US" i="1">
                              <a:solidFill>
                                <a:srgbClr val="000000"/>
                              </a:solidFill>
                              <a:latin typeface="Cambria Math" panose="02040503050406030204" pitchFamily="18" charset="0"/>
                            </a:rPr>
                            <m:t>)</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1</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8</m:t>
                      </m:r>
                      <m:sSub>
                        <m:sSubPr>
                          <m:ctrlPr>
                            <a:rPr lang="en-US" i="1">
                              <a:solidFill>
                                <a:srgbClr val="000000"/>
                              </a:solidFill>
                              <a:latin typeface="Cambria Math" panose="02040503050406030204" pitchFamily="18" charset="0"/>
                            </a:rPr>
                          </m:ctrlPr>
                        </m:sSub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𝑆</m:t>
                              </m:r>
                            </m:e>
                            <m:sub>
                              <m:r>
                                <a:rPr lang="en-US" i="1">
                                  <a:solidFill>
                                    <a:srgbClr val="000000"/>
                                  </a:solidFill>
                                  <a:latin typeface="Cambria Math" panose="02040503050406030204" pitchFamily="18" charset="0"/>
                                </a:rPr>
                                <m:t>8</m:t>
                              </m:r>
                            </m:sub>
                          </m:sSub>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r>
                            <a:rPr lang="en-US" i="1">
                              <a:solidFill>
                                <a:srgbClr val="000000"/>
                              </a:solidFill>
                              <a:latin typeface="Cambria Math" panose="02040503050406030204" pitchFamily="18" charset="0"/>
                            </a:rPr>
                            <m:t>)</m:t>
                          </m:r>
                        </m:sub>
                      </m:sSub>
                    </m:oMath>
                  </m:oMathPara>
                </a14:m>
                <a:endParaRPr lang="en-US" dirty="0"/>
              </a:p>
            </p:txBody>
          </p:sp>
        </mc:Choice>
        <mc:Fallback>
          <p:sp>
            <p:nvSpPr>
              <p:cNvPr id="11" name="Object 10"/>
              <p:cNvSpPr txBox="1">
                <a:spLocks noRot="1" noChangeAspect="1" noMove="1" noResize="1" noEditPoints="1" noAdjustHandles="1" noChangeArrowheads="1" noChangeShapeType="1" noTextEdit="1"/>
              </p:cNvSpPr>
              <p:nvPr/>
            </p:nvSpPr>
            <p:spPr bwMode="auto">
              <a:xfrm>
                <a:off x="887413" y="3357563"/>
                <a:ext cx="5711825" cy="528637"/>
              </a:xfrm>
              <a:prstGeom prst="rect">
                <a:avLst/>
              </a:prstGeom>
              <a:blipFill>
                <a:blip r:embed="rId2"/>
                <a:stretch>
                  <a:fillRect/>
                </a:stretch>
              </a:blipFill>
              <a:ln>
                <a:no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2" name="Object 11"/>
              <p:cNvSpPr txBox="1"/>
              <p:nvPr/>
            </p:nvSpPr>
            <p:spPr bwMode="auto">
              <a:xfrm>
                <a:off x="827088" y="4221163"/>
                <a:ext cx="8029575" cy="492125"/>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𝑀𝑛</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4</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16</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3</m:t>
                          </m:r>
                        </m:sub>
                      </m:sSub>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5</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𝐶</m:t>
                          </m:r>
                        </m:e>
                        <m:sub>
                          <m:r>
                            <a:rPr lang="en-US" i="1">
                              <a:solidFill>
                                <a:srgbClr val="000000"/>
                              </a:solidFill>
                              <a:latin typeface="Cambria Math" panose="02040503050406030204" pitchFamily="18" charset="0"/>
                            </a:rPr>
                            <m:t>2</m:t>
                          </m:r>
                        </m:sub>
                      </m:sSub>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4</m:t>
                          </m:r>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10</m:t>
                      </m:r>
                      <m:r>
                        <a:rPr lang="en-US" i="1">
                          <a:solidFill>
                            <a:srgbClr val="000000"/>
                          </a:solidFill>
                          <a:latin typeface="Cambria Math" panose="02040503050406030204" pitchFamily="18" charset="0"/>
                        </a:rPr>
                        <m:t>𝐶</m:t>
                      </m:r>
                      <m:sSub>
                        <m:sSubPr>
                          <m:ctrlPr>
                            <a:rPr lang="en-US" i="1">
                              <a:solidFill>
                                <a:srgbClr val="000000"/>
                              </a:solidFill>
                              <a:latin typeface="Cambria Math" panose="02040503050406030204" pitchFamily="18" charset="0"/>
                            </a:rPr>
                          </m:ctrlPr>
                        </m:sSub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2</m:t>
                              </m:r>
                            </m:sub>
                          </m:sSub>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𝑔</m:t>
                          </m:r>
                          <m:r>
                            <a:rPr lang="en-US" i="1">
                              <a:solidFill>
                                <a:srgbClr val="000000"/>
                              </a:solidFill>
                              <a:latin typeface="Cambria Math" panose="02040503050406030204" pitchFamily="18" charset="0"/>
                            </a:rPr>
                            <m:t>)</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𝑀</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𝑛</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24</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2</m:t>
                          </m:r>
                        </m:sub>
                      </m:sSub>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𝑙</m:t>
                          </m:r>
                          <m:r>
                            <a:rPr lang="en-US" i="1">
                              <a:solidFill>
                                <a:srgbClr val="000000"/>
                              </a:solidFill>
                              <a:latin typeface="Cambria Math" panose="02040503050406030204" pitchFamily="18" charset="0"/>
                            </a:rPr>
                            <m:t>)</m:t>
                          </m:r>
                        </m:sub>
                      </m:sSub>
                    </m:oMath>
                  </m:oMathPara>
                </a14:m>
                <a:endParaRPr lang="en-US" dirty="0"/>
              </a:p>
            </p:txBody>
          </p:sp>
        </mc:Choice>
        <mc:Fallback>
          <p:sp>
            <p:nvSpPr>
              <p:cNvPr id="12" name="Object 11"/>
              <p:cNvSpPr txBox="1">
                <a:spLocks noRot="1" noChangeAspect="1" noMove="1" noResize="1" noEditPoints="1" noAdjustHandles="1" noChangeArrowheads="1" noChangeShapeType="1" noTextEdit="1"/>
              </p:cNvSpPr>
              <p:nvPr/>
            </p:nvSpPr>
            <p:spPr bwMode="auto">
              <a:xfrm>
                <a:off x="827088" y="4221163"/>
                <a:ext cx="8029575" cy="492125"/>
              </a:xfrm>
              <a:prstGeom prst="rect">
                <a:avLst/>
              </a:prstGeom>
              <a:blipFill>
                <a:blip r:embed="rId3"/>
                <a:stretch>
                  <a:fillRect/>
                </a:stretch>
              </a:blipFill>
              <a:ln>
                <a:noFill/>
              </a:ln>
            </p:spPr>
            <p:txBody>
              <a:bodyPr/>
              <a:lstStyle/>
              <a:p>
                <a:r>
                  <a:rPr lang="en-US">
                    <a:noFill/>
                  </a:rPr>
                  <a:t> </a:t>
                </a:r>
              </a:p>
            </p:txBody>
          </p:sp>
        </mc:Fallback>
      </mc:AlternateContent>
      <mc:AlternateContent xmlns:mc="http://schemas.openxmlformats.org/markup-compatibility/2006">
        <mc:Choice xmlns:a14="http://schemas.microsoft.com/office/drawing/2010/main" Requires="a14">
          <p:sp>
            <p:nvSpPr>
              <p:cNvPr id="13" name="Object 12"/>
              <p:cNvSpPr txBox="1"/>
              <p:nvPr/>
            </p:nvSpPr>
            <p:spPr bwMode="auto">
              <a:xfrm>
                <a:off x="899592" y="5085184"/>
                <a:ext cx="4940300" cy="493712"/>
              </a:xfrm>
              <a:prstGeom prst="rect">
                <a:avLst/>
              </a:prstGeom>
              <a:noFill/>
              <a:ln>
                <a:noFill/>
              </a:ln>
            </p:spPr>
            <p:txBody>
              <a:bodyPr>
                <a:normAutofit/>
              </a:bodyPr>
              <a:lstStyle/>
              <a:p>
                <a:pPr/>
                <a14:m>
                  <m:oMathPara xmlns:m="http://schemas.openxmlformats.org/officeDocument/2006/math">
                    <m:oMathParaPr>
                      <m:jc m:val="left"/>
                    </m:oMathParaPr>
                    <m:oMath xmlns:m="http://schemas.openxmlformats.org/officeDocument/2006/math">
                      <m:r>
                        <a:rPr lang="en-US" i="1">
                          <a:solidFill>
                            <a:srgbClr val="000000"/>
                          </a:solidFill>
                          <a:latin typeface="Cambria Math" panose="02040503050406030204" pitchFamily="18" charset="0"/>
                        </a:rPr>
                        <m:t>𝑀</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𝑠</m:t>
                          </m:r>
                          <m:r>
                            <a:rPr lang="en-US" i="1">
                              <a:solidFill>
                                <a:srgbClr val="000000"/>
                              </a:solidFill>
                              <a:latin typeface="Cambria Math" panose="02040503050406030204" pitchFamily="18" charset="0"/>
                            </a:rPr>
                            <m:t>)</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2</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3</m:t>
                          </m:r>
                        </m:sub>
                      </m:sSub>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𝑀</m:t>
                      </m:r>
                      <m:sSubSup>
                        <m:sSubSupPr>
                          <m:ctrlPr>
                            <a:rPr lang="en-US" i="1">
                              <a:solidFill>
                                <a:srgbClr val="000000"/>
                              </a:solidFill>
                              <a:latin typeface="Cambria Math" panose="02040503050406030204" pitchFamily="18" charset="0"/>
                            </a:rPr>
                          </m:ctrlPr>
                        </m:sSubSupPr>
                        <m:e>
                          <m:r>
                            <a:rPr lang="en-US" i="1">
                              <a:solidFill>
                                <a:srgbClr val="000000"/>
                              </a:solidFill>
                              <a:latin typeface="Cambria Math" panose="02040503050406030204" pitchFamily="18" charset="0"/>
                            </a:rPr>
                            <m:t>𝑔</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𝑎𝑞</m:t>
                          </m:r>
                          <m:r>
                            <a:rPr lang="en-US" i="1">
                              <a:solidFill>
                                <a:srgbClr val="000000"/>
                              </a:solidFill>
                              <a:latin typeface="Cambria Math" panose="02040503050406030204" pitchFamily="18" charset="0"/>
                            </a:rPr>
                            <m:t>)</m:t>
                          </m:r>
                        </m:sub>
                        <m:sup>
                          <m:r>
                            <a:rPr lang="en-US" i="1">
                              <a:solidFill>
                                <a:srgbClr val="000000"/>
                              </a:solidFill>
                              <a:latin typeface="Cambria Math" panose="02040503050406030204" pitchFamily="18" charset="0"/>
                            </a:rPr>
                            <m:t>2</m:t>
                          </m:r>
                          <m:r>
                            <a:rPr lang="en-US" i="1">
                              <a:solidFill>
                                <a:srgbClr val="000000"/>
                              </a:solidFill>
                              <a:latin typeface="Cambria Math" panose="02040503050406030204" pitchFamily="18" charset="0"/>
                            </a:rPr>
                            <m:t>+</m:t>
                          </m:r>
                        </m:sup>
                      </m:sSubSup>
                      <m:r>
                        <a:rPr lang="en-US" i="1">
                          <a:solidFill>
                            <a:srgbClr val="000000"/>
                          </a:solidFill>
                          <a:latin typeface="Cambria Math" panose="02040503050406030204" pitchFamily="18" charset="0"/>
                        </a:rPr>
                        <m:t>+</m:t>
                      </m:r>
                      <m:sSub>
                        <m:sSubPr>
                          <m:ctrlPr>
                            <a:rPr lang="en-US" i="1">
                              <a:solidFill>
                                <a:srgbClr val="000000"/>
                              </a:solidFill>
                              <a:latin typeface="Cambria Math" panose="02040503050406030204" pitchFamily="18" charset="0"/>
                            </a:rPr>
                          </m:ctrlPr>
                        </m:sSubPr>
                        <m:e>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2</m:t>
                              </m:r>
                            </m:sub>
                          </m:sSub>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𝑔</m:t>
                          </m:r>
                          <m:r>
                            <a:rPr lang="en-US" i="1">
                              <a:solidFill>
                                <a:srgbClr val="000000"/>
                              </a:solidFill>
                              <a:latin typeface="Cambria Math" panose="02040503050406030204" pitchFamily="18" charset="0"/>
                            </a:rPr>
                            <m:t>)</m:t>
                          </m:r>
                        </m:sub>
                      </m:s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2</m:t>
                      </m:r>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𝐻</m:t>
                          </m:r>
                        </m:e>
                        <m:sub>
                          <m:r>
                            <a:rPr lang="en-US" i="1">
                              <a:solidFill>
                                <a:srgbClr val="000000"/>
                              </a:solidFill>
                              <a:latin typeface="Cambria Math" panose="02040503050406030204" pitchFamily="18" charset="0"/>
                            </a:rPr>
                            <m:t>2</m:t>
                          </m:r>
                        </m:sub>
                      </m:sSub>
                      <m:sSub>
                        <m:sSubPr>
                          <m:ctrlPr>
                            <a:rPr lang="en-US" i="1">
                              <a:solidFill>
                                <a:srgbClr val="000000"/>
                              </a:solidFill>
                              <a:latin typeface="Cambria Math" panose="02040503050406030204" pitchFamily="18" charset="0"/>
                            </a:rPr>
                          </m:ctrlPr>
                        </m:sSubPr>
                        <m:e>
                          <m:r>
                            <a:rPr lang="en-US" i="1">
                              <a:solidFill>
                                <a:srgbClr val="000000"/>
                              </a:solidFill>
                              <a:latin typeface="Cambria Math" panose="02040503050406030204" pitchFamily="18" charset="0"/>
                            </a:rPr>
                            <m:t>𝑂</m:t>
                          </m:r>
                        </m:e>
                        <m:sub>
                          <m:r>
                            <a:rPr lang="en-US" i="1">
                              <a:solidFill>
                                <a:srgbClr val="000000"/>
                              </a:solidFill>
                              <a:latin typeface="Cambria Math" panose="02040503050406030204" pitchFamily="18" charset="0"/>
                            </a:rPr>
                            <m:t>(</m:t>
                          </m:r>
                          <m:r>
                            <a:rPr lang="en-US" i="1">
                              <a:solidFill>
                                <a:srgbClr val="000000"/>
                              </a:solidFill>
                              <a:latin typeface="Cambria Math" panose="02040503050406030204" pitchFamily="18" charset="0"/>
                            </a:rPr>
                            <m:t>𝑙</m:t>
                          </m:r>
                          <m:r>
                            <a:rPr lang="en-US" i="1">
                              <a:solidFill>
                                <a:srgbClr val="000000"/>
                              </a:solidFill>
                              <a:latin typeface="Cambria Math" panose="02040503050406030204" pitchFamily="18" charset="0"/>
                            </a:rPr>
                            <m:t>)</m:t>
                          </m:r>
                        </m:sub>
                      </m:sSub>
                    </m:oMath>
                  </m:oMathPara>
                </a14:m>
                <a:endParaRPr lang="en-US" dirty="0"/>
              </a:p>
            </p:txBody>
          </p:sp>
        </mc:Choice>
        <mc:Fallback>
          <p:sp>
            <p:nvSpPr>
              <p:cNvPr id="13" name="Object 12"/>
              <p:cNvSpPr txBox="1">
                <a:spLocks noRot="1" noChangeAspect="1" noMove="1" noResize="1" noEditPoints="1" noAdjustHandles="1" noChangeArrowheads="1" noChangeShapeType="1" noTextEdit="1"/>
              </p:cNvSpPr>
              <p:nvPr/>
            </p:nvSpPr>
            <p:spPr bwMode="auto">
              <a:xfrm>
                <a:off x="899592" y="5085184"/>
                <a:ext cx="4940300" cy="493712"/>
              </a:xfrm>
              <a:prstGeom prst="rect">
                <a:avLst/>
              </a:prstGeom>
              <a:blipFill>
                <a:blip r:embed="rId4"/>
                <a:stretch>
                  <a:fillRect/>
                </a:stretch>
              </a:blipFill>
              <a:ln>
                <a:noFill/>
              </a:ln>
            </p:spPr>
            <p:txBody>
              <a:bodyPr/>
              <a:lstStyle/>
              <a:p>
                <a:r>
                  <a:rPr lang="en-US">
                    <a:noFill/>
                  </a:rPr>
                  <a:t> </a:t>
                </a:r>
              </a:p>
            </p:txBody>
          </p:sp>
        </mc:Fallback>
      </mc:AlternateContent>
    </p:spTree>
    <p:extLst>
      <p:ext uri="{BB962C8B-B14F-4D97-AF65-F5344CB8AC3E}">
        <p14:creationId xmlns:p14="http://schemas.microsoft.com/office/powerpoint/2010/main" val="7359518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e-IL" sz="3200" dirty="0"/>
              <a:t>הצעה לתשובה 1- שיטות מדידה לגדלים </a:t>
            </a:r>
            <a:br>
              <a:rPr lang="he-IL" sz="3200" dirty="0"/>
            </a:br>
            <a:r>
              <a:rPr lang="he-IL" sz="3200" dirty="0"/>
              <a:t>שהם מדד לקצב תגובה</a:t>
            </a:r>
          </a:p>
        </p:txBody>
      </p:sp>
      <p:graphicFrame>
        <p:nvGraphicFramePr>
          <p:cNvPr id="10" name="Table 9"/>
          <p:cNvGraphicFramePr>
            <a:graphicFrameLocks noGrp="1"/>
          </p:cNvGraphicFramePr>
          <p:nvPr>
            <p:extLst>
              <p:ext uri="{D42A27DB-BD31-4B8C-83A1-F6EECF244321}">
                <p14:modId xmlns:p14="http://schemas.microsoft.com/office/powerpoint/2010/main" val="4016468359"/>
              </p:ext>
            </p:extLst>
          </p:nvPr>
        </p:nvGraphicFramePr>
        <p:xfrm>
          <a:off x="426128" y="1600200"/>
          <a:ext cx="8260672" cy="4851876"/>
        </p:xfrm>
        <a:graphic>
          <a:graphicData uri="http://schemas.openxmlformats.org/drawingml/2006/table">
            <a:tbl>
              <a:tblPr firstRow="1" firstCol="1" bandRow="1">
                <a:tableStyleId>{5C22544A-7EE6-4342-B048-85BDC9FD1C3A}</a:tableStyleId>
              </a:tblPr>
              <a:tblGrid>
                <a:gridCol w="990901">
                  <a:extLst>
                    <a:ext uri="{9D8B030D-6E8A-4147-A177-3AD203B41FA5}">
                      <a16:colId xmlns:a16="http://schemas.microsoft.com/office/drawing/2014/main" val="20000"/>
                    </a:ext>
                  </a:extLst>
                </a:gridCol>
                <a:gridCol w="1959339">
                  <a:extLst>
                    <a:ext uri="{9D8B030D-6E8A-4147-A177-3AD203B41FA5}">
                      <a16:colId xmlns:a16="http://schemas.microsoft.com/office/drawing/2014/main" val="20001"/>
                    </a:ext>
                  </a:extLst>
                </a:gridCol>
                <a:gridCol w="2781655">
                  <a:extLst>
                    <a:ext uri="{9D8B030D-6E8A-4147-A177-3AD203B41FA5}">
                      <a16:colId xmlns:a16="http://schemas.microsoft.com/office/drawing/2014/main" val="20002"/>
                    </a:ext>
                  </a:extLst>
                </a:gridCol>
                <a:gridCol w="927218">
                  <a:extLst>
                    <a:ext uri="{9D8B030D-6E8A-4147-A177-3AD203B41FA5}">
                      <a16:colId xmlns:a16="http://schemas.microsoft.com/office/drawing/2014/main" val="20003"/>
                    </a:ext>
                  </a:extLst>
                </a:gridCol>
                <a:gridCol w="1601559">
                  <a:extLst>
                    <a:ext uri="{9D8B030D-6E8A-4147-A177-3AD203B41FA5}">
                      <a16:colId xmlns:a16="http://schemas.microsoft.com/office/drawing/2014/main" val="20004"/>
                    </a:ext>
                  </a:extLst>
                </a:gridCol>
              </a:tblGrid>
              <a:tr h="945207">
                <a:tc>
                  <a:txBody>
                    <a:bodyPr/>
                    <a:lstStyle/>
                    <a:p>
                      <a:pPr algn="r" rtl="1">
                        <a:lnSpc>
                          <a:spcPct val="150000"/>
                        </a:lnSpc>
                        <a:spcAft>
                          <a:spcPts val="0"/>
                        </a:spcAft>
                      </a:pPr>
                      <a:r>
                        <a:rPr lang="he-IL" sz="2000" dirty="0">
                          <a:effectLst/>
                        </a:rPr>
                        <a:t>מס' תגובה</a:t>
                      </a:r>
                      <a:endParaRPr lang="en-US" sz="20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2000">
                          <a:effectLst/>
                        </a:rPr>
                        <a:t>שיטה</a:t>
                      </a:r>
                      <a:endParaRPr lang="en-US" sz="20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2000" dirty="0">
                          <a:effectLst/>
                        </a:rPr>
                        <a:t>דרך המדידה</a:t>
                      </a:r>
                      <a:endParaRPr lang="en-US" sz="20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2000">
                          <a:effectLst/>
                        </a:rPr>
                        <a:t>יתרון</a:t>
                      </a:r>
                      <a:endParaRPr lang="en-US" sz="20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2000">
                          <a:effectLst/>
                        </a:rPr>
                        <a:t>חיסרון</a:t>
                      </a:r>
                      <a:endParaRPr lang="en-US" sz="2000">
                        <a:effectLst/>
                        <a:latin typeface="Times New Roman"/>
                        <a:ea typeface="Times New Roman"/>
                        <a:cs typeface="Arial"/>
                      </a:endParaRPr>
                    </a:p>
                  </a:txBody>
                  <a:tcPr marL="47145" marR="47145" marT="0" marB="0"/>
                </a:tc>
                <a:extLst>
                  <a:ext uri="{0D108BD9-81ED-4DB2-BD59-A6C34878D82A}">
                    <a16:rowId xmlns:a16="http://schemas.microsoft.com/office/drawing/2014/main" val="10000"/>
                  </a:ext>
                </a:extLst>
              </a:tr>
              <a:tr h="2202862">
                <a:tc>
                  <a:txBody>
                    <a:bodyPr/>
                    <a:lstStyle/>
                    <a:p>
                      <a:pPr algn="r" rtl="1">
                        <a:lnSpc>
                          <a:spcPct val="150000"/>
                        </a:lnSpc>
                        <a:spcAft>
                          <a:spcPts val="0"/>
                        </a:spcAft>
                      </a:pPr>
                      <a:r>
                        <a:rPr lang="he-IL" sz="2000" dirty="0">
                          <a:effectLst/>
                        </a:rPr>
                        <a:t>1,2,3</a:t>
                      </a:r>
                      <a:endParaRPr lang="en-US" sz="2000" dirty="0">
                        <a:effectLst/>
                        <a:latin typeface="Times New Roman"/>
                        <a:ea typeface="Times New Roman"/>
                        <a:cs typeface="Arial"/>
                      </a:endParaRPr>
                    </a:p>
                  </a:txBody>
                  <a:tcPr marL="47145" marR="47145" marT="0" marB="0">
                    <a:lnB w="12700" cap="flat" cmpd="sng" algn="ctr">
                      <a:solidFill>
                        <a:schemeClr val="accent1"/>
                      </a:solidFill>
                      <a:prstDash val="solid"/>
                      <a:round/>
                      <a:headEnd type="none" w="med" len="med"/>
                      <a:tailEnd type="none" w="med" len="med"/>
                    </a:lnB>
                  </a:tcPr>
                </a:tc>
                <a:tc>
                  <a:txBody>
                    <a:bodyPr/>
                    <a:lstStyle/>
                    <a:p>
                      <a:pPr algn="r" rtl="1">
                        <a:lnSpc>
                          <a:spcPct val="150000"/>
                        </a:lnSpc>
                        <a:spcAft>
                          <a:spcPts val="0"/>
                        </a:spcAft>
                      </a:pPr>
                      <a:r>
                        <a:rPr lang="he-IL" sz="1800" dirty="0">
                          <a:effectLst/>
                        </a:rPr>
                        <a:t>מדידת שינוי </a:t>
                      </a:r>
                      <a:r>
                        <a:rPr lang="en-US" sz="1800" dirty="0">
                          <a:effectLst/>
                        </a:rPr>
                        <a:t>pH</a:t>
                      </a:r>
                      <a:r>
                        <a:rPr lang="he-IL" sz="1800" dirty="0">
                          <a:effectLst/>
                        </a:rPr>
                        <a:t> ביחידת</a:t>
                      </a:r>
                      <a:r>
                        <a:rPr lang="he-IL" sz="1800" baseline="0" dirty="0">
                          <a:effectLst/>
                        </a:rPr>
                        <a:t> זמן</a:t>
                      </a:r>
                      <a:r>
                        <a:rPr lang="he-IL" sz="1800" dirty="0">
                          <a:effectLst/>
                        </a:rPr>
                        <a:t>, ערכו יעלה כי ריכוז יוני </a:t>
                      </a:r>
                      <a:r>
                        <a:rPr lang="he-IL" sz="1800" dirty="0" err="1">
                          <a:effectLst/>
                        </a:rPr>
                        <a:t>ההידרוניום</a:t>
                      </a:r>
                      <a:r>
                        <a:rPr lang="he-IL" sz="1800" dirty="0">
                          <a:effectLst/>
                        </a:rPr>
                        <a:t> יורד במהלך תגובה.</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נייר  </a:t>
                      </a:r>
                      <a:r>
                        <a:rPr lang="en-US" sz="1800">
                          <a:effectLst/>
                        </a:rPr>
                        <a:t>pH</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מהיר </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לא מדויק</a:t>
                      </a:r>
                      <a:endParaRPr lang="en-US" sz="1800" dirty="0">
                        <a:effectLst/>
                        <a:latin typeface="Times New Roman"/>
                        <a:ea typeface="Times New Roman"/>
                        <a:cs typeface="Arial"/>
                      </a:endParaRPr>
                    </a:p>
                  </a:txBody>
                  <a:tcPr marL="47145" marR="47145" marT="0" marB="0"/>
                </a:tc>
                <a:extLst>
                  <a:ext uri="{0D108BD9-81ED-4DB2-BD59-A6C34878D82A}">
                    <a16:rowId xmlns:a16="http://schemas.microsoft.com/office/drawing/2014/main" val="10001"/>
                  </a:ext>
                </a:extLst>
              </a:tr>
              <a:tr h="399951">
                <a:tc>
                  <a:txBody>
                    <a:bodyPr/>
                    <a:lstStyle/>
                    <a:p>
                      <a:pPr algn="r" rtl="1">
                        <a:lnSpc>
                          <a:spcPct val="150000"/>
                        </a:lnSpc>
                        <a:spcAft>
                          <a:spcPts val="0"/>
                        </a:spcAft>
                      </a:pPr>
                      <a:endParaRPr lang="en-US" sz="2000" dirty="0">
                        <a:effectLst/>
                        <a:latin typeface="Times New Roman"/>
                        <a:ea typeface="Times New Roman"/>
                        <a:cs typeface="Arial"/>
                      </a:endParaRPr>
                    </a:p>
                  </a:txBody>
                  <a:tcPr marL="47145" marR="47145" marT="0" marB="0">
                    <a:lnT w="12700" cap="flat" cmpd="sng" algn="ctr">
                      <a:solidFill>
                        <a:schemeClr val="accent1"/>
                      </a:solidFill>
                      <a:prstDash val="solid"/>
                      <a:round/>
                      <a:headEnd type="none" w="med" len="med"/>
                      <a:tailEnd type="none" w="med" len="med"/>
                    </a:lnT>
                  </a:tcPr>
                </a:tc>
                <a:tc>
                  <a:txBody>
                    <a:bodyPr/>
                    <a:lstStyle/>
                    <a:p>
                      <a:pPr algn="r" rtl="1">
                        <a:lnSpc>
                          <a:spcPct val="150000"/>
                        </a:lnSpc>
                        <a:spcAft>
                          <a:spcPts val="0"/>
                        </a:spcAft>
                      </a:pPr>
                      <a:r>
                        <a:rPr lang="he-IL" sz="1800" dirty="0">
                          <a:effectLst/>
                          <a:latin typeface="Times New Roman"/>
                          <a:ea typeface="Times New Roman"/>
                          <a:cs typeface="Arial"/>
                        </a:rPr>
                        <a:t>כנ"ל</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חיישן  </a:t>
                      </a:r>
                      <a:r>
                        <a:rPr lang="en-US" sz="1800">
                          <a:effectLst/>
                        </a:rPr>
                        <a:t>pH</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מדויק</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זמינות</a:t>
                      </a:r>
                      <a:endParaRPr lang="en-US" sz="1800" dirty="0">
                        <a:effectLst/>
                        <a:latin typeface="Times New Roman"/>
                        <a:ea typeface="Times New Roman"/>
                        <a:cs typeface="Arial"/>
                      </a:endParaRPr>
                    </a:p>
                  </a:txBody>
                  <a:tcPr marL="47145" marR="47145" marT="0" marB="0"/>
                </a:tc>
                <a:extLst>
                  <a:ext uri="{0D108BD9-81ED-4DB2-BD59-A6C34878D82A}">
                    <a16:rowId xmlns:a16="http://schemas.microsoft.com/office/drawing/2014/main" val="10002"/>
                  </a:ext>
                </a:extLst>
              </a:tr>
              <a:tr h="1301407">
                <a:tc>
                  <a:txBody>
                    <a:bodyPr/>
                    <a:lstStyle/>
                    <a:p>
                      <a:pPr algn="r" rtl="1">
                        <a:lnSpc>
                          <a:spcPct val="150000"/>
                        </a:lnSpc>
                        <a:spcAft>
                          <a:spcPts val="0"/>
                        </a:spcAft>
                      </a:pPr>
                      <a:r>
                        <a:rPr lang="he-IL" sz="2000" dirty="0">
                          <a:effectLst/>
                          <a:latin typeface="Times New Roman"/>
                          <a:ea typeface="Times New Roman"/>
                          <a:cs typeface="Arial"/>
                        </a:rPr>
                        <a:t>1,2,3</a:t>
                      </a:r>
                      <a:endParaRPr lang="en-US" sz="20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מדידת נפח הגז הנפלט ביחידת זמן</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בעזרת מזרק או משורה הפוכה, או בלון שדוחה מים </a:t>
                      </a:r>
                      <a:r>
                        <a:rPr lang="he-IL" sz="1800" dirty="0" err="1">
                          <a:effectLst/>
                        </a:rPr>
                        <a:t>כנפחו</a:t>
                      </a:r>
                      <a:r>
                        <a:rPr lang="he-IL" sz="1800" dirty="0">
                          <a:effectLst/>
                        </a:rPr>
                        <a:t> </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פשוט</a:t>
                      </a:r>
                      <a:endParaRPr lang="en-US" sz="1800" dirty="0">
                        <a:effectLst/>
                      </a:endParaRPr>
                    </a:p>
                    <a:p>
                      <a:pPr algn="r" rtl="1">
                        <a:lnSpc>
                          <a:spcPct val="150000"/>
                        </a:lnSpc>
                        <a:spcAft>
                          <a:spcPts val="0"/>
                        </a:spcAft>
                      </a:pPr>
                      <a:r>
                        <a:rPr lang="he-IL" sz="1800" dirty="0">
                          <a:effectLst/>
                        </a:rPr>
                        <a:t>ויזואלי</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פחות מדויק</a:t>
                      </a:r>
                      <a:endParaRPr lang="en-US" sz="1800" dirty="0">
                        <a:effectLst/>
                        <a:latin typeface="Times New Roman"/>
                        <a:ea typeface="Times New Roman"/>
                        <a:cs typeface="Arial"/>
                      </a:endParaRPr>
                    </a:p>
                  </a:txBody>
                  <a:tcPr marL="47145" marR="47145"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8136520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643192" cy="1043862"/>
          </a:xfrm>
        </p:spPr>
        <p:txBody>
          <a:bodyPr>
            <a:normAutofit/>
          </a:bodyPr>
          <a:lstStyle/>
          <a:p>
            <a:r>
              <a:rPr lang="he-IL" sz="2800" dirty="0"/>
              <a:t>שיטות מדידה לגדלים שהם מדד לקצב תגובה</a:t>
            </a:r>
          </a:p>
        </p:txBody>
      </p:sp>
      <p:graphicFrame>
        <p:nvGraphicFramePr>
          <p:cNvPr id="3" name="Table 2"/>
          <p:cNvGraphicFramePr>
            <a:graphicFrameLocks noGrp="1"/>
          </p:cNvGraphicFramePr>
          <p:nvPr>
            <p:extLst>
              <p:ext uri="{D42A27DB-BD31-4B8C-83A1-F6EECF244321}">
                <p14:modId xmlns:p14="http://schemas.microsoft.com/office/powerpoint/2010/main" val="287793529"/>
              </p:ext>
            </p:extLst>
          </p:nvPr>
        </p:nvGraphicFramePr>
        <p:xfrm>
          <a:off x="179512" y="1040990"/>
          <a:ext cx="8568956" cy="5600161"/>
        </p:xfrm>
        <a:graphic>
          <a:graphicData uri="http://schemas.openxmlformats.org/drawingml/2006/table">
            <a:tbl>
              <a:tblPr firstRow="1" firstCol="1" bandRow="1">
                <a:tableStyleId>{5C22544A-7EE6-4342-B048-85BDC9FD1C3A}</a:tableStyleId>
              </a:tblPr>
              <a:tblGrid>
                <a:gridCol w="792088">
                  <a:extLst>
                    <a:ext uri="{9D8B030D-6E8A-4147-A177-3AD203B41FA5}">
                      <a16:colId xmlns:a16="http://schemas.microsoft.com/office/drawing/2014/main" val="20000"/>
                    </a:ext>
                  </a:extLst>
                </a:gridCol>
                <a:gridCol w="2304256">
                  <a:extLst>
                    <a:ext uri="{9D8B030D-6E8A-4147-A177-3AD203B41FA5}">
                      <a16:colId xmlns:a16="http://schemas.microsoft.com/office/drawing/2014/main" val="20001"/>
                    </a:ext>
                  </a:extLst>
                </a:gridCol>
                <a:gridCol w="2232248">
                  <a:extLst>
                    <a:ext uri="{9D8B030D-6E8A-4147-A177-3AD203B41FA5}">
                      <a16:colId xmlns:a16="http://schemas.microsoft.com/office/drawing/2014/main" val="20002"/>
                    </a:ext>
                  </a:extLst>
                </a:gridCol>
                <a:gridCol w="648072">
                  <a:extLst>
                    <a:ext uri="{9D8B030D-6E8A-4147-A177-3AD203B41FA5}">
                      <a16:colId xmlns:a16="http://schemas.microsoft.com/office/drawing/2014/main" val="20003"/>
                    </a:ext>
                  </a:extLst>
                </a:gridCol>
                <a:gridCol w="2592292">
                  <a:extLst>
                    <a:ext uri="{9D8B030D-6E8A-4147-A177-3AD203B41FA5}">
                      <a16:colId xmlns:a16="http://schemas.microsoft.com/office/drawing/2014/main" val="20004"/>
                    </a:ext>
                  </a:extLst>
                </a:gridCol>
              </a:tblGrid>
              <a:tr h="1114421">
                <a:tc>
                  <a:txBody>
                    <a:bodyPr/>
                    <a:lstStyle/>
                    <a:p>
                      <a:pPr algn="r" rtl="1">
                        <a:lnSpc>
                          <a:spcPct val="150000"/>
                        </a:lnSpc>
                        <a:spcAft>
                          <a:spcPts val="0"/>
                        </a:spcAft>
                      </a:pPr>
                      <a:r>
                        <a:rPr lang="he-IL" sz="1800" dirty="0">
                          <a:effectLst/>
                        </a:rPr>
                        <a:t>מס' תגובה</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שיטה</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דרך המדידה</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יתרון</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חיסרון</a:t>
                      </a:r>
                      <a:endParaRPr lang="en-US" sz="1800" dirty="0">
                        <a:effectLst/>
                        <a:latin typeface="Times New Roman"/>
                        <a:ea typeface="Times New Roman"/>
                        <a:cs typeface="Arial"/>
                      </a:endParaRPr>
                    </a:p>
                  </a:txBody>
                  <a:tcPr marL="47145" marR="47145" marT="0" marB="0"/>
                </a:tc>
                <a:extLst>
                  <a:ext uri="{0D108BD9-81ED-4DB2-BD59-A6C34878D82A}">
                    <a16:rowId xmlns:a16="http://schemas.microsoft.com/office/drawing/2014/main" val="10000"/>
                  </a:ext>
                </a:extLst>
              </a:tr>
              <a:tr h="1571188">
                <a:tc>
                  <a:txBody>
                    <a:bodyPr/>
                    <a:lstStyle/>
                    <a:p>
                      <a:pPr algn="r" rtl="1">
                        <a:lnSpc>
                          <a:spcPct val="150000"/>
                        </a:lnSpc>
                        <a:spcAft>
                          <a:spcPts val="0"/>
                        </a:spcAft>
                      </a:pPr>
                      <a:r>
                        <a:rPr lang="he-IL" sz="1800" dirty="0">
                          <a:effectLst/>
                        </a:rPr>
                        <a:t> 1</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מוליכות חשמלית</a:t>
                      </a:r>
                      <a:endParaRPr lang="en-US" sz="1800" dirty="0">
                        <a:effectLst/>
                      </a:endParaRPr>
                    </a:p>
                    <a:p>
                      <a:pPr algn="r" rtl="1">
                        <a:lnSpc>
                          <a:spcPct val="150000"/>
                        </a:lnSpc>
                        <a:spcAft>
                          <a:spcPts val="0"/>
                        </a:spcAft>
                      </a:pPr>
                      <a:r>
                        <a:rPr lang="he-IL" sz="1800" dirty="0">
                          <a:effectLst/>
                        </a:rPr>
                        <a:t>(המוליכות יורדת במהלך התקדמות התגובה כי ריכוז היונים יורד)</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חיישן</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מדויק</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זמינות</a:t>
                      </a:r>
                      <a:endParaRPr lang="en-US" sz="1800" dirty="0">
                        <a:effectLst/>
                      </a:endParaRPr>
                    </a:p>
                    <a:p>
                      <a:pPr algn="r" rtl="1">
                        <a:lnSpc>
                          <a:spcPct val="150000"/>
                        </a:lnSpc>
                        <a:spcAft>
                          <a:spcPts val="0"/>
                        </a:spcAft>
                      </a:pPr>
                      <a:r>
                        <a:rPr lang="he-IL" sz="1800" dirty="0">
                          <a:effectLst/>
                        </a:rPr>
                        <a:t>דרוש ידע נוסף (מוביליות של יונים) על הנושא בתגובות 2, 3 </a:t>
                      </a:r>
                      <a:endParaRPr lang="en-US" sz="1800" dirty="0">
                        <a:effectLst/>
                      </a:endParaRPr>
                    </a:p>
                  </a:txBody>
                  <a:tcPr marL="47145" marR="47145" marT="0" marB="0"/>
                </a:tc>
                <a:extLst>
                  <a:ext uri="{0D108BD9-81ED-4DB2-BD59-A6C34878D82A}">
                    <a16:rowId xmlns:a16="http://schemas.microsoft.com/office/drawing/2014/main" val="10001"/>
                  </a:ext>
                </a:extLst>
              </a:tr>
              <a:tr h="1500389">
                <a:tc>
                  <a:txBody>
                    <a:bodyPr/>
                    <a:lstStyle/>
                    <a:p>
                      <a:pPr algn="r" rtl="1">
                        <a:lnSpc>
                          <a:spcPct val="150000"/>
                        </a:lnSpc>
                        <a:spcAft>
                          <a:spcPts val="0"/>
                        </a:spcAft>
                      </a:pPr>
                      <a:r>
                        <a:rPr lang="he-IL" sz="1800">
                          <a:effectLst/>
                        </a:rPr>
                        <a:t>2</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צבע- עוצמת בליעה</a:t>
                      </a:r>
                    </a:p>
                    <a:p>
                      <a:pPr algn="r" rtl="1">
                        <a:lnSpc>
                          <a:spcPct val="150000"/>
                        </a:lnSpc>
                        <a:spcAft>
                          <a:spcPts val="0"/>
                        </a:spcAft>
                      </a:pPr>
                      <a:r>
                        <a:rPr lang="he-IL" sz="1800" dirty="0">
                          <a:effectLst/>
                        </a:rPr>
                        <a:t>משתנה זה מודד</a:t>
                      </a:r>
                      <a:r>
                        <a:rPr lang="he-IL" sz="1800" baseline="0" dirty="0">
                          <a:effectLst/>
                        </a:rPr>
                        <a:t> ישירות את ריכוז היונים הצבעוניים. </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err="1">
                          <a:effectLst/>
                        </a:rPr>
                        <a:t>ספקטרופוטומטר</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רגיש</a:t>
                      </a:r>
                      <a:endParaRPr lang="en-US" sz="180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a:effectLst/>
                        </a:rPr>
                        <a:t>זמינות המכשיר</a:t>
                      </a:r>
                      <a:endParaRPr lang="en-US" sz="1800">
                        <a:effectLst/>
                      </a:endParaRPr>
                    </a:p>
                    <a:p>
                      <a:pPr algn="r" rtl="1">
                        <a:lnSpc>
                          <a:spcPct val="150000"/>
                        </a:lnSpc>
                        <a:spcAft>
                          <a:spcPts val="0"/>
                        </a:spcAft>
                      </a:pPr>
                      <a:r>
                        <a:rPr lang="he-IL" sz="1800">
                          <a:effectLst/>
                        </a:rPr>
                        <a:t>דרושים כלים מתאימים ועבודה מדויקת ונקייה</a:t>
                      </a:r>
                      <a:endParaRPr lang="en-US" sz="1800">
                        <a:effectLst/>
                      </a:endParaRPr>
                    </a:p>
                    <a:p>
                      <a:pPr algn="r" rtl="1">
                        <a:lnSpc>
                          <a:spcPct val="150000"/>
                        </a:lnSpc>
                        <a:spcAft>
                          <a:spcPts val="0"/>
                        </a:spcAft>
                      </a:pPr>
                      <a:r>
                        <a:rPr lang="he-IL" sz="1800">
                          <a:effectLst/>
                        </a:rPr>
                        <a:t>חיפוש טווח מתאים</a:t>
                      </a:r>
                      <a:endParaRPr lang="en-US" sz="1800">
                        <a:effectLst/>
                        <a:latin typeface="Times New Roman"/>
                        <a:ea typeface="Times New Roman"/>
                        <a:cs typeface="Arial"/>
                      </a:endParaRPr>
                    </a:p>
                  </a:txBody>
                  <a:tcPr marL="47145" marR="47145" marT="0" marB="0"/>
                </a:tc>
                <a:extLst>
                  <a:ext uri="{0D108BD9-81ED-4DB2-BD59-A6C34878D82A}">
                    <a16:rowId xmlns:a16="http://schemas.microsoft.com/office/drawing/2014/main" val="10002"/>
                  </a:ext>
                </a:extLst>
              </a:tr>
              <a:tr h="1286610">
                <a:tc>
                  <a:txBody>
                    <a:bodyPr/>
                    <a:lstStyle/>
                    <a:p>
                      <a:pPr algn="r" rtl="1">
                        <a:lnSpc>
                          <a:spcPct val="150000"/>
                        </a:lnSpc>
                        <a:spcAft>
                          <a:spcPts val="0"/>
                        </a:spcAft>
                      </a:pPr>
                      <a:r>
                        <a:rPr lang="he-IL" sz="1800" dirty="0">
                          <a:effectLst/>
                        </a:rPr>
                        <a:t>1</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עלייה במסת התוצר </a:t>
                      </a:r>
                      <a:endParaRPr lang="en-US" sz="1800" dirty="0">
                        <a:effectLst/>
                      </a:endParaRPr>
                    </a:p>
                    <a:p>
                      <a:pPr algn="r" rtl="1">
                        <a:lnSpc>
                          <a:spcPct val="150000"/>
                        </a:lnSpc>
                        <a:spcAft>
                          <a:spcPts val="0"/>
                        </a:spcAft>
                      </a:pPr>
                      <a:r>
                        <a:rPr lang="he-IL" sz="1800" dirty="0">
                          <a:effectLst/>
                        </a:rPr>
                        <a:t>קבלת גופרית הגורמת לעכירות</a:t>
                      </a:r>
                      <a:endParaRPr lang="en-US" sz="1800" dirty="0">
                        <a:effectLst/>
                      </a:endParaRPr>
                    </a:p>
                  </a:txBody>
                  <a:tcPr marL="47145" marR="47145" marT="0" marB="0"/>
                </a:tc>
                <a:tc>
                  <a:txBody>
                    <a:bodyPr/>
                    <a:lstStyle/>
                    <a:p>
                      <a:pPr algn="r" rtl="1">
                        <a:lnSpc>
                          <a:spcPct val="150000"/>
                        </a:lnSpc>
                        <a:spcAft>
                          <a:spcPts val="0"/>
                        </a:spcAft>
                      </a:pPr>
                      <a:r>
                        <a:rPr lang="he-IL" sz="1800" dirty="0">
                          <a:effectLst/>
                        </a:rPr>
                        <a:t>כתיבת סימן מתחת לכוס ומדידת משך הזמן עד ל"העלמו" מן העין.</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פשוט</a:t>
                      </a:r>
                      <a:endParaRPr lang="en-US" sz="1800" dirty="0">
                        <a:effectLst/>
                      </a:endParaRPr>
                    </a:p>
                    <a:p>
                      <a:pPr algn="r" rtl="1">
                        <a:lnSpc>
                          <a:spcPct val="150000"/>
                        </a:lnSpc>
                        <a:spcAft>
                          <a:spcPts val="0"/>
                        </a:spcAft>
                      </a:pPr>
                      <a:r>
                        <a:rPr lang="he-IL" sz="1800" dirty="0">
                          <a:effectLst/>
                        </a:rPr>
                        <a:t>חביב</a:t>
                      </a:r>
                      <a:endParaRPr lang="en-US" sz="1800" dirty="0">
                        <a:effectLst/>
                        <a:latin typeface="Times New Roman"/>
                        <a:ea typeface="Times New Roman"/>
                        <a:cs typeface="Arial"/>
                      </a:endParaRPr>
                    </a:p>
                  </a:txBody>
                  <a:tcPr marL="47145" marR="47145" marT="0" marB="0"/>
                </a:tc>
                <a:tc>
                  <a:txBody>
                    <a:bodyPr/>
                    <a:lstStyle/>
                    <a:p>
                      <a:pPr algn="r" rtl="1">
                        <a:lnSpc>
                          <a:spcPct val="150000"/>
                        </a:lnSpc>
                        <a:spcAft>
                          <a:spcPts val="0"/>
                        </a:spcAft>
                      </a:pPr>
                      <a:r>
                        <a:rPr lang="he-IL" sz="1800" dirty="0">
                          <a:effectLst/>
                        </a:rPr>
                        <a:t>לא מדויק</a:t>
                      </a:r>
                      <a:endParaRPr lang="en-US" sz="1800" dirty="0">
                        <a:effectLst/>
                        <a:latin typeface="Times New Roman"/>
                        <a:ea typeface="Times New Roman"/>
                        <a:cs typeface="Arial"/>
                      </a:endParaRPr>
                    </a:p>
                  </a:txBody>
                  <a:tcPr marL="47145" marR="47145" marT="0" marB="0"/>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8773734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e-IL" sz="3200" dirty="0"/>
              <a:t>גורמים המשפיעים על קצב תגובה</a:t>
            </a:r>
          </a:p>
        </p:txBody>
      </p:sp>
      <p:sp>
        <p:nvSpPr>
          <p:cNvPr id="3" name="Content Placeholder 2"/>
          <p:cNvSpPr>
            <a:spLocks noGrp="1"/>
          </p:cNvSpPr>
          <p:nvPr>
            <p:ph idx="1"/>
          </p:nvPr>
        </p:nvSpPr>
        <p:spPr/>
        <p:txBody>
          <a:bodyPr>
            <a:normAutofit fontScale="85000" lnSpcReduction="20000"/>
          </a:bodyPr>
          <a:lstStyle/>
          <a:p>
            <a:pPr marL="0" indent="0">
              <a:buNone/>
            </a:pPr>
            <a:r>
              <a:rPr lang="he-IL" sz="2400" b="1" dirty="0"/>
              <a:t>הסבר מיקרוסקופי לגורמים המשפיעים על קצב תגובה</a:t>
            </a:r>
            <a:r>
              <a:rPr lang="he-IL" sz="2400" dirty="0"/>
              <a:t>:</a:t>
            </a:r>
          </a:p>
          <a:p>
            <a:pPr marL="0" indent="0">
              <a:lnSpc>
                <a:spcPct val="150000"/>
              </a:lnSpc>
              <a:buNone/>
            </a:pPr>
            <a:r>
              <a:rPr lang="he-IL" sz="2400" b="1" u="sng" dirty="0"/>
              <a:t>קצב התגובה גדל</a:t>
            </a:r>
            <a:endParaRPr lang="en-US" sz="2400" b="1" dirty="0"/>
          </a:p>
          <a:p>
            <a:pPr marL="0" lvl="0" indent="0">
              <a:lnSpc>
                <a:spcPct val="150000"/>
              </a:lnSpc>
              <a:buNone/>
            </a:pPr>
            <a:r>
              <a:rPr lang="he-IL" sz="2400" dirty="0"/>
              <a:t>1.  ככל שה</a:t>
            </a:r>
            <a:r>
              <a:rPr lang="he-IL" sz="2400" b="1" dirty="0"/>
              <a:t>ריכוז ההתחלתי</a:t>
            </a:r>
            <a:r>
              <a:rPr lang="he-IL" sz="2400" dirty="0"/>
              <a:t> של אחד המגיבים גדול יותר(בד"כ).</a:t>
            </a:r>
          </a:p>
          <a:p>
            <a:pPr marL="0" lvl="0" indent="0">
              <a:lnSpc>
                <a:spcPct val="150000"/>
              </a:lnSpc>
              <a:buNone/>
            </a:pPr>
            <a:r>
              <a:rPr lang="he-IL" sz="2400" dirty="0"/>
              <a:t> הסיכוי למספר התנגשויות בין החלקיקים גדול יותר, ועל כן הסיכוי ליצירת תצמידים </a:t>
            </a:r>
            <a:r>
              <a:rPr lang="he-IL" sz="2400" dirty="0" err="1"/>
              <a:t>משופעלים</a:t>
            </a:r>
            <a:r>
              <a:rPr lang="he-IL" sz="2400" dirty="0"/>
              <a:t> עולה, ומספר ההתנגשויות הפוריות (והתנגשות בכיוון וזווית מתאימה) ביחידת זמן גדל, וקצב התגובה גדל אף הוא.</a:t>
            </a:r>
          </a:p>
          <a:p>
            <a:pPr marL="0" lvl="0" indent="0">
              <a:lnSpc>
                <a:spcPct val="150000"/>
              </a:lnSpc>
              <a:buNone/>
            </a:pPr>
            <a:r>
              <a:rPr lang="he-IL" sz="2400" dirty="0"/>
              <a:t>2.  ככל ש</a:t>
            </a:r>
            <a:r>
              <a:rPr lang="he-IL" sz="2400" b="1" dirty="0"/>
              <a:t>הטמפרטורה</a:t>
            </a:r>
            <a:r>
              <a:rPr lang="he-IL" sz="2400" dirty="0"/>
              <a:t> גבוהה יותר. </a:t>
            </a:r>
          </a:p>
          <a:p>
            <a:pPr marL="0" lvl="0" indent="0">
              <a:lnSpc>
                <a:spcPct val="150000"/>
              </a:lnSpc>
              <a:buNone/>
            </a:pPr>
            <a:r>
              <a:rPr lang="he-IL" sz="2400" dirty="0"/>
              <a:t>עם העלייה בטמפרטורה תדירות ההתנגשויות בין מולקולות גדולה יותר. בנוסף, יש יותר מולקולות בעלות אנרגיה קינטית גדולה מאנרגית השפעול. לכן מספר ההתנגשויות הפוריות ביחידת זמן, גדול יותר - קצב תגובה גדול יותר.</a:t>
            </a:r>
          </a:p>
          <a:p>
            <a:pPr marL="0" lvl="0" indent="0">
              <a:buNone/>
            </a:pPr>
            <a:endParaRPr lang="en-US" sz="2000" dirty="0"/>
          </a:p>
          <a:p>
            <a:pPr marL="0" indent="0">
              <a:buNone/>
            </a:pPr>
            <a:endParaRPr lang="he-IL" sz="2000" dirty="0"/>
          </a:p>
        </p:txBody>
      </p:sp>
    </p:spTree>
    <p:extLst>
      <p:ext uri="{BB962C8B-B14F-4D97-AF65-F5344CB8AC3E}">
        <p14:creationId xmlns:p14="http://schemas.microsoft.com/office/powerpoint/2010/main" val="7763433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e-IL" dirty="0"/>
              <a:t>גורמים המשפיעים על קצב תגובה </a:t>
            </a:r>
          </a:p>
        </p:txBody>
      </p:sp>
      <p:sp>
        <p:nvSpPr>
          <p:cNvPr id="3" name="Content Placeholder 2"/>
          <p:cNvSpPr>
            <a:spLocks noGrp="1"/>
          </p:cNvSpPr>
          <p:nvPr>
            <p:ph idx="1"/>
          </p:nvPr>
        </p:nvSpPr>
        <p:spPr>
          <a:xfrm>
            <a:off x="899592" y="1600200"/>
            <a:ext cx="7992888" cy="5141168"/>
          </a:xfrm>
        </p:spPr>
        <p:txBody>
          <a:bodyPr>
            <a:noAutofit/>
          </a:bodyPr>
          <a:lstStyle/>
          <a:p>
            <a:pPr marL="0" indent="0">
              <a:lnSpc>
                <a:spcPct val="150000"/>
              </a:lnSpc>
              <a:buNone/>
            </a:pPr>
            <a:r>
              <a:rPr lang="he-IL" sz="2000" b="1" u="sng" dirty="0"/>
              <a:t>קצב התגובה גדל</a:t>
            </a:r>
            <a:endParaRPr lang="he-IL" sz="2000" b="1" dirty="0"/>
          </a:p>
          <a:p>
            <a:pPr marL="0" indent="0">
              <a:lnSpc>
                <a:spcPct val="150000"/>
              </a:lnSpc>
              <a:buNone/>
            </a:pPr>
            <a:r>
              <a:rPr lang="he-IL" sz="2000" dirty="0"/>
              <a:t>3. ככל  ש</a:t>
            </a:r>
            <a:r>
              <a:rPr lang="he-IL" sz="2000" b="1" dirty="0"/>
              <a:t>שטח פנים</a:t>
            </a:r>
            <a:r>
              <a:rPr lang="he-IL" sz="2000" dirty="0"/>
              <a:t> של המגיבים גדול יותר, קצב התגובה גדול יותר. הדבר מתייחס לתגובה בין מגיב מוצק למגיב במצב צבירה נוזל (או גז).</a:t>
            </a:r>
            <a:endParaRPr lang="en-US" sz="2000" dirty="0"/>
          </a:p>
          <a:p>
            <a:pPr marL="0" indent="0">
              <a:lnSpc>
                <a:spcPct val="160000"/>
              </a:lnSpc>
              <a:buNone/>
            </a:pPr>
            <a:r>
              <a:rPr lang="he-IL" sz="2000" dirty="0"/>
              <a:t>ככל שגודל חלקיקי המגיב המוצק קטן יותר שטח המגע בינו למגיב השני גדול יותר והסיכוי להתנגשויות בכלל ולהתנגשויות פוריות בפרט גדל, ועל כן קצב התגובה גדול יותר.</a:t>
            </a:r>
            <a:endParaRPr lang="en-US" sz="2000" dirty="0"/>
          </a:p>
          <a:p>
            <a:pPr marL="0" lvl="0" indent="0">
              <a:lnSpc>
                <a:spcPct val="160000"/>
              </a:lnSpc>
              <a:buNone/>
            </a:pPr>
            <a:r>
              <a:rPr lang="he-IL" sz="2000" dirty="0"/>
              <a:t>4. עם הוספת </a:t>
            </a:r>
            <a:r>
              <a:rPr lang="he-IL" sz="2000" b="1" dirty="0"/>
              <a:t>זרז. </a:t>
            </a:r>
            <a:r>
              <a:rPr lang="he-IL" sz="2000" dirty="0"/>
              <a:t> התגובה מתרחשת במסלול חלופי שאנרגית השפעול שלו נמוכה יותר - מחסום אנרגטי קטן יותר. כתוצאה מכך, נוצרים תצמידים </a:t>
            </a:r>
            <a:r>
              <a:rPr lang="he-IL" sz="2000" dirty="0" err="1"/>
              <a:t>משופעלים</a:t>
            </a:r>
            <a:r>
              <a:rPr lang="he-IL" sz="2000" dirty="0"/>
              <a:t> רבים יותר ביחידת זמן בהשוואה לתגובה שהתרחשה באותם תנאים וללא זרז, קצב תגובה גדול יותר.</a:t>
            </a:r>
            <a:endParaRPr lang="en-US" sz="2000" dirty="0"/>
          </a:p>
          <a:p>
            <a:pPr marL="0" lvl="0" indent="0">
              <a:buNone/>
            </a:pPr>
            <a:endParaRPr lang="en-US" sz="2000" dirty="0"/>
          </a:p>
          <a:p>
            <a:pPr marL="0" indent="0">
              <a:buNone/>
            </a:pPr>
            <a:endParaRPr lang="he-IL" sz="2000" dirty="0"/>
          </a:p>
        </p:txBody>
      </p:sp>
    </p:spTree>
    <p:extLst>
      <p:ext uri="{BB962C8B-B14F-4D97-AF65-F5344CB8AC3E}">
        <p14:creationId xmlns:p14="http://schemas.microsoft.com/office/powerpoint/2010/main" val="53827365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ecary">
  <a:themeElements>
    <a:clrScheme name="Custom 1">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89CA2"/>
      </a:hlink>
      <a:folHlink>
        <a:srgbClr val="85DFD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525</TotalTime>
  <Words>1570</Words>
  <Application>Microsoft Office PowerPoint</Application>
  <PresentationFormat>On-screen Show (4:3)</PresentationFormat>
  <Paragraphs>145</Paragraphs>
  <Slides>18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18</vt:i4>
      </vt:variant>
    </vt:vector>
  </HeadingPairs>
  <TitlesOfParts>
    <vt:vector size="26" baseType="lpstr">
      <vt:lpstr>Arial</vt:lpstr>
      <vt:lpstr>Book Antiqua</vt:lpstr>
      <vt:lpstr>Calibri</vt:lpstr>
      <vt:lpstr>Cambria Math</vt:lpstr>
      <vt:lpstr>Century Gothic</vt:lpstr>
      <vt:lpstr>Times New Roman</vt:lpstr>
      <vt:lpstr>Wingdings</vt:lpstr>
      <vt:lpstr>Apothecary</vt:lpstr>
      <vt:lpstr>קינטיקה 1</vt:lpstr>
      <vt:lpstr>קצב תגובות -בחיי היום יום</vt:lpstr>
      <vt:lpstr>בחיי היום יום</vt:lpstr>
      <vt:lpstr>הגדרה</vt:lpstr>
      <vt:lpstr>שאלה 1- יישום- כיצד ניתן למדוד קצב תגובה?  </vt:lpstr>
      <vt:lpstr>הצעה לתשובה 1- שיטות מדידה לגדלים  שהם מדד לקצב תגובה</vt:lpstr>
      <vt:lpstr>שיטות מדידה לגדלים שהם מדד לקצב תגובה</vt:lpstr>
      <vt:lpstr>גורמים המשפיעים על קצב תגובה</vt:lpstr>
      <vt:lpstr>גורמים המשפיעים על קצב תגובה </vt:lpstr>
      <vt:lpstr>שאלה 2</vt:lpstr>
      <vt:lpstr>הצעה לתשובה 2</vt:lpstr>
      <vt:lpstr>שאלה 3</vt:lpstr>
      <vt:lpstr>הצעה לתשובה 3</vt:lpstr>
      <vt:lpstr>הצעה לתשובה  3</vt:lpstr>
      <vt:lpstr>שאלות שמתעוררות אצל תלמידים במהלך הלמידה</vt:lpstr>
      <vt:lpstr>שאלות שמתעוררות אצל תלמידים במהלך הלמידה </vt:lpstr>
      <vt:lpstr>שאלות שמתעוררות אצל תלמידים במהלך הלמידה  </vt:lpstr>
      <vt:lpstr> שאלות שמתעוררות אצל תלמידים במהלך הלמידה</vt:lpstr>
    </vt:vector>
  </TitlesOfParts>
  <Company>Weizmann Institute of Science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קינתיקה</dc:title>
  <dc:creator>Windows User</dc:creator>
  <cp:lastModifiedBy>Shelly Livne</cp:lastModifiedBy>
  <cp:revision>48</cp:revision>
  <dcterms:created xsi:type="dcterms:W3CDTF">2016-03-16T09:42:28Z</dcterms:created>
  <dcterms:modified xsi:type="dcterms:W3CDTF">2025-05-15T08:54:46Z</dcterms:modified>
</cp:coreProperties>
</file>