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72" r:id="rId1"/>
    <p:sldMasterId id="2147483684" r:id="rId2"/>
  </p:sldMasterIdLst>
  <p:notesMasterIdLst>
    <p:notesMasterId r:id="rId36"/>
  </p:notesMasterIdLst>
  <p:sldIdLst>
    <p:sldId id="401" r:id="rId3"/>
    <p:sldId id="326" r:id="rId4"/>
    <p:sldId id="349" r:id="rId5"/>
    <p:sldId id="366" r:id="rId6"/>
    <p:sldId id="365" r:id="rId7"/>
    <p:sldId id="354" r:id="rId8"/>
    <p:sldId id="303" r:id="rId9"/>
    <p:sldId id="316" r:id="rId10"/>
    <p:sldId id="319" r:id="rId11"/>
    <p:sldId id="367" r:id="rId12"/>
    <p:sldId id="368" r:id="rId13"/>
    <p:sldId id="351" r:id="rId14"/>
    <p:sldId id="381" r:id="rId15"/>
    <p:sldId id="375" r:id="rId16"/>
    <p:sldId id="387" r:id="rId17"/>
    <p:sldId id="386" r:id="rId18"/>
    <p:sldId id="370" r:id="rId19"/>
    <p:sldId id="384" r:id="rId20"/>
    <p:sldId id="336" r:id="rId21"/>
    <p:sldId id="385" r:id="rId22"/>
    <p:sldId id="372" r:id="rId23"/>
    <p:sldId id="415" r:id="rId24"/>
    <p:sldId id="373" r:id="rId25"/>
    <p:sldId id="394" r:id="rId26"/>
    <p:sldId id="378" r:id="rId27"/>
    <p:sldId id="379" r:id="rId28"/>
    <p:sldId id="383" r:id="rId29"/>
    <p:sldId id="395" r:id="rId30"/>
    <p:sldId id="396" r:id="rId31"/>
    <p:sldId id="397" r:id="rId32"/>
    <p:sldId id="398" r:id="rId33"/>
    <p:sldId id="399" r:id="rId34"/>
    <p:sldId id="414" r:id="rId35"/>
  </p:sldIdLst>
  <p:sldSz cx="9144000" cy="6858000" type="screen4x3"/>
  <p:notesSz cx="6858000" cy="9144000"/>
  <p:embeddedFontLst>
    <p:embeddedFont>
      <p:font typeface="Book Antiqua" panose="02040602050305030304" pitchFamily="18" charset="0"/>
      <p:regular r:id="rId37"/>
      <p:bold r:id="rId38"/>
      <p:italic r:id="rId39"/>
      <p:boldItalic r:id="rId40"/>
    </p:embeddedFont>
    <p:embeddedFont>
      <p:font typeface="David" panose="020E0502060401010101" pitchFamily="34" charset="-79"/>
      <p:regular r:id="rId41"/>
      <p:bold r:id="rId42"/>
    </p:embeddedFont>
    <p:embeddedFont>
      <p:font typeface="Narkisim" panose="020E0502050101010101" pitchFamily="34" charset="-79"/>
      <p:regular r:id="rId43"/>
    </p:embeddedFont>
    <p:embeddedFont>
      <p:font typeface="Palatino Linotype" panose="02040502050505030304" pitchFamily="18" charset="0"/>
      <p:regular r:id="rId44"/>
      <p:bold r:id="rId45"/>
      <p:italic r:id="rId46"/>
      <p:boldItalic r:id="rId47"/>
    </p:embeddedFont>
    <p:embeddedFont>
      <p:font typeface="Wingdings 2" panose="05020102010507070707" pitchFamily="18" charset="2"/>
      <p:regular r:id="rId48"/>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00"/>
    <a:srgbClr val="A40606"/>
    <a:srgbClr val="FFFF99"/>
    <a:srgbClr val="FF7D7D"/>
    <a:srgbClr val="FF0000"/>
    <a:srgbClr val="0033CC"/>
    <a:srgbClr val="2A808C"/>
    <a:srgbClr val="00CC00"/>
    <a:srgbClr val="BA17D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סגנון ערכת נושא 1 - הדגשה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44" autoAdjust="0"/>
    <p:restoredTop sz="83690" autoAdjust="0"/>
  </p:normalViewPr>
  <p:slideViewPr>
    <p:cSldViewPr snapToGrid="0">
      <p:cViewPr varScale="1">
        <p:scale>
          <a:sx n="73" d="100"/>
          <a:sy n="73" d="100"/>
        </p:scale>
        <p:origin x="1882" y="106"/>
      </p:cViewPr>
      <p:guideLst>
        <p:guide orient="horz" pos="2160"/>
        <p:guide pos="2880"/>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586EB31-A18A-4669-BCBB-D6B9D630B08A}" type="datetimeFigureOut">
              <a:rPr lang="he-IL" smtClean="0"/>
              <a:pPr/>
              <a:t>כ"ח/תמוז/תשפ"ה</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E4DDB40-BE77-4A57-B585-A384A381C5BC}" type="slidenum">
              <a:rPr lang="he-IL" smtClean="0"/>
              <a:pPr/>
              <a:t>‹#›</a:t>
            </a:fld>
            <a:endParaRPr lang="he-IL"/>
          </a:p>
        </p:txBody>
      </p:sp>
    </p:spTree>
    <p:extLst>
      <p:ext uri="{BB962C8B-B14F-4D97-AF65-F5344CB8AC3E}">
        <p14:creationId xmlns:p14="http://schemas.microsoft.com/office/powerpoint/2010/main" val="20533594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R="245110" algn="r" rtl="1">
              <a:lnSpc>
                <a:spcPct val="150000"/>
              </a:lnSpc>
              <a:spcAft>
                <a:spcPts val="0"/>
              </a:spcAft>
            </a:pPr>
            <a:r>
              <a:rPr lang="he-IL" dirty="0"/>
              <a:t>בפעילות </a:t>
            </a:r>
            <a:r>
              <a:rPr lang="he-IL" baseline="0" dirty="0"/>
              <a:t>זו מושם דגש </a:t>
            </a:r>
            <a:r>
              <a:rPr lang="he-IL" sz="1200" baseline="0" dirty="0">
                <a:effectLst/>
                <a:latin typeface="Arial"/>
                <a:cs typeface="David"/>
              </a:rPr>
              <a:t> על היבטים כימים ופיזיקאליים של התופעה. ההסתכלות על התופעה גם בהיבטים </a:t>
            </a:r>
            <a:r>
              <a:rPr lang="he-IL" sz="1200" baseline="0" dirty="0" err="1">
                <a:effectLst/>
                <a:latin typeface="Arial"/>
                <a:cs typeface="David"/>
              </a:rPr>
              <a:t>פיזקאליים</a:t>
            </a:r>
            <a:r>
              <a:rPr lang="he-IL" sz="1200" baseline="0" dirty="0">
                <a:effectLst/>
                <a:latin typeface="Arial"/>
                <a:cs typeface="David"/>
              </a:rPr>
              <a:t> מאפשרת עיסוק רב תחומי במושגים בסיסיים.  לכן חלק מהתכונות </a:t>
            </a:r>
            <a:r>
              <a:rPr lang="he-IL" sz="1200" baseline="0" dirty="0" err="1">
                <a:effectLst/>
                <a:latin typeface="Arial"/>
                <a:cs typeface="David"/>
              </a:rPr>
              <a:t>המצויינות</a:t>
            </a:r>
            <a:r>
              <a:rPr lang="he-IL" sz="1200" baseline="0" dirty="0">
                <a:effectLst/>
                <a:latin typeface="Arial"/>
                <a:cs typeface="David"/>
              </a:rPr>
              <a:t> בשקף זה הן ברמה של הגדרות </a:t>
            </a:r>
            <a:r>
              <a:rPr lang="he-IL" sz="1200" baseline="0" dirty="0" err="1">
                <a:effectLst/>
                <a:latin typeface="Arial"/>
                <a:cs typeface="David"/>
              </a:rPr>
              <a:t>פיזקאליות</a:t>
            </a:r>
            <a:r>
              <a:rPr lang="he-IL" sz="1200" baseline="0" dirty="0">
                <a:effectLst/>
                <a:latin typeface="Arial"/>
                <a:cs typeface="David"/>
              </a:rPr>
              <a:t>) </a:t>
            </a:r>
            <a:endParaRPr lang="en-US" sz="1100" dirty="0">
              <a:effectLst/>
              <a:latin typeface="+mn-lt"/>
              <a:ea typeface="Calibri"/>
              <a:cs typeface="Arial"/>
            </a:endParaRPr>
          </a:p>
          <a:p>
            <a:endParaRPr lang="he-IL" dirty="0"/>
          </a:p>
        </p:txBody>
      </p:sp>
      <p:sp>
        <p:nvSpPr>
          <p:cNvPr id="4" name="מציין מיקום של מספר שקופית 3"/>
          <p:cNvSpPr>
            <a:spLocks noGrp="1"/>
          </p:cNvSpPr>
          <p:nvPr>
            <p:ph type="sldNum" sz="quarter" idx="10"/>
          </p:nvPr>
        </p:nvSpPr>
        <p:spPr/>
        <p:txBody>
          <a:bodyPr/>
          <a:lstStyle/>
          <a:p>
            <a:fld id="{5E4DDB40-BE77-4A57-B585-A384A381C5BC}" type="slidenum">
              <a:rPr lang="he-IL" smtClean="0"/>
              <a:pPr/>
              <a:t>2</a:t>
            </a:fld>
            <a:endParaRPr lang="he-IL"/>
          </a:p>
        </p:txBody>
      </p:sp>
    </p:spTree>
    <p:extLst>
      <p:ext uri="{BB962C8B-B14F-4D97-AF65-F5344CB8AC3E}">
        <p14:creationId xmlns:p14="http://schemas.microsoft.com/office/powerpoint/2010/main" val="1802716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endParaRPr lang="en-US">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ביצוע הדגמה- ניסוי חקר כתמי דם</a:t>
            </a:r>
          </a:p>
        </p:txBody>
      </p:sp>
      <p:sp>
        <p:nvSpPr>
          <p:cNvPr id="4" name="מציין מיקום של מספר שקופית 3"/>
          <p:cNvSpPr>
            <a:spLocks noGrp="1"/>
          </p:cNvSpPr>
          <p:nvPr>
            <p:ph type="sldNum" sz="quarter" idx="10"/>
          </p:nvPr>
        </p:nvSpPr>
        <p:spPr/>
        <p:txBody>
          <a:bodyPr/>
          <a:lstStyle/>
          <a:p>
            <a:fld id="{5E4DDB40-BE77-4A57-B585-A384A381C5BC}" type="slidenum">
              <a:rPr lang="he-IL" smtClean="0"/>
              <a:pPr/>
              <a:t>25</a:t>
            </a:fld>
            <a:endParaRPr lang="he-IL"/>
          </a:p>
        </p:txBody>
      </p:sp>
    </p:spTree>
    <p:extLst>
      <p:ext uri="{BB962C8B-B14F-4D97-AF65-F5344CB8AC3E}">
        <p14:creationId xmlns:p14="http://schemas.microsoft.com/office/powerpoint/2010/main" val="1495074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ביצוע ניסוי מקלות זוהרים</a:t>
            </a:r>
          </a:p>
        </p:txBody>
      </p:sp>
      <p:sp>
        <p:nvSpPr>
          <p:cNvPr id="4" name="מציין מיקום של מספר שקופית 3"/>
          <p:cNvSpPr>
            <a:spLocks noGrp="1"/>
          </p:cNvSpPr>
          <p:nvPr>
            <p:ph type="sldNum" sz="quarter" idx="10"/>
          </p:nvPr>
        </p:nvSpPr>
        <p:spPr/>
        <p:txBody>
          <a:bodyPr/>
          <a:lstStyle/>
          <a:p>
            <a:fld id="{5E4DDB40-BE77-4A57-B585-A384A381C5BC}" type="slidenum">
              <a:rPr lang="he-IL" smtClean="0"/>
              <a:pPr/>
              <a:t>27</a:t>
            </a:fld>
            <a:endParaRPr lang="he-IL"/>
          </a:p>
        </p:txBody>
      </p:sp>
    </p:spTree>
    <p:extLst>
      <p:ext uri="{BB962C8B-B14F-4D97-AF65-F5344CB8AC3E}">
        <p14:creationId xmlns:p14="http://schemas.microsoft.com/office/powerpoint/2010/main" val="1896152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5"/>
          </p:nvPr>
        </p:nvSpPr>
        <p:spPr/>
        <p:txBody>
          <a:bodyPr/>
          <a:lstStyle/>
          <a:p>
            <a:fld id="{5E4DDB40-BE77-4A57-B585-A384A381C5BC}" type="slidenum">
              <a:rPr lang="he-IL" smtClean="0"/>
              <a:pPr/>
              <a:t>32</a:t>
            </a:fld>
            <a:endParaRPr lang="he-IL"/>
          </a:p>
        </p:txBody>
      </p:sp>
    </p:spTree>
    <p:extLst>
      <p:ext uri="{BB962C8B-B14F-4D97-AF65-F5344CB8AC3E}">
        <p14:creationId xmlns:p14="http://schemas.microsoft.com/office/powerpoint/2010/main" val="15073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endParaRPr lang="he-I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E4DDB40-BE77-4A57-B585-A384A381C5BC}" type="slidenum">
              <a:rPr lang="he-IL" smtClean="0"/>
              <a:pPr/>
              <a:t>4</a:t>
            </a:fld>
            <a:endParaRPr lang="he-IL"/>
          </a:p>
        </p:txBody>
      </p:sp>
    </p:spTree>
    <p:extLst>
      <p:ext uri="{BB962C8B-B14F-4D97-AF65-F5344CB8AC3E}">
        <p14:creationId xmlns:p14="http://schemas.microsoft.com/office/powerpoint/2010/main" val="356973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342900" marR="0" lvl="0" indent="-342900" algn="r" defTabSz="914400" rtl="1" eaLnBrk="1" fontAlgn="base" latinLnBrk="0" hangingPunct="1">
              <a:lnSpc>
                <a:spcPct val="90000"/>
              </a:lnSpc>
              <a:spcBef>
                <a:spcPct val="20000"/>
              </a:spcBef>
              <a:spcAft>
                <a:spcPct val="0"/>
              </a:spcAft>
              <a:buClrTx/>
              <a:buSzTx/>
              <a:buFontTx/>
              <a:buNone/>
              <a:tabLst/>
              <a:defRPr/>
            </a:pPr>
            <a:r>
              <a:rPr kumimoji="0" lang="he-IL" altLang="he-IL" sz="3200" b="0" i="0" u="none" strike="noStrike" kern="0" cap="none" spc="0" normalizeH="0" baseline="0" noProof="0" dirty="0">
                <a:ln>
                  <a:noFill/>
                </a:ln>
                <a:solidFill>
                  <a:srgbClr val="0B2699"/>
                </a:solidFill>
                <a:effectLst/>
                <a:uLnTx/>
                <a:uFillTx/>
                <a:latin typeface="Arial"/>
                <a:ea typeface="+mn-ea"/>
                <a:cs typeface="+mn-cs"/>
              </a:rPr>
              <a:t>הקרינה בעלת אורכי הגל הארוכים ביותר בספקטרום האלקטרומגנטי (והתדר הנמוך ביותר) נקראת גלי רדיו.</a:t>
            </a:r>
            <a:r>
              <a:rPr kumimoji="0" lang="he-IL" altLang="he-IL" sz="3200" b="0" i="0" u="none" strike="noStrike" kern="0" cap="none" spc="0" normalizeH="0" baseline="0" noProof="0" dirty="0">
                <a:ln>
                  <a:noFill/>
                </a:ln>
                <a:solidFill>
                  <a:srgbClr val="000000"/>
                </a:solidFill>
                <a:effectLst/>
                <a:uLnTx/>
                <a:uFillTx/>
                <a:latin typeface="Arial"/>
                <a:ea typeface="+mn-ea"/>
                <a:cs typeface="+mn-cs"/>
              </a:rPr>
              <a:t> </a:t>
            </a:r>
          </a:p>
          <a:p>
            <a:pPr marL="342900" marR="0" lvl="0" indent="-342900" algn="r" defTabSz="914400" rtl="1" eaLnBrk="1" fontAlgn="base" latinLnBrk="0" hangingPunct="1">
              <a:lnSpc>
                <a:spcPct val="90000"/>
              </a:lnSpc>
              <a:spcBef>
                <a:spcPct val="20000"/>
              </a:spcBef>
              <a:spcAft>
                <a:spcPct val="0"/>
              </a:spcAft>
              <a:buClrTx/>
              <a:buSzTx/>
              <a:buFontTx/>
              <a:buNone/>
              <a:tabLst/>
              <a:defRPr/>
            </a:pPr>
            <a:r>
              <a:rPr kumimoji="0" lang="he-IL" altLang="he-IL" sz="3200" b="0" i="0" u="none" strike="noStrike" kern="0" cap="none" spc="0" normalizeH="0" baseline="0" noProof="0" dirty="0">
                <a:ln>
                  <a:noFill/>
                </a:ln>
                <a:solidFill>
                  <a:srgbClr val="800080"/>
                </a:solidFill>
                <a:effectLst/>
                <a:uLnTx/>
                <a:uFillTx/>
                <a:latin typeface="Arial"/>
                <a:ea typeface="+mn-ea"/>
                <a:cs typeface="+mn-cs"/>
              </a:rPr>
              <a:t>גלים אלה, שאורכם יכול להגיע מעשרות סנטימטרים עד קילומטרים רבים, משמשים אותנו רבות בתעשיות התקשורת הרבות בעולם המודרני, בעיקר בתקשורת למרחקים גדולים, כגון רדיו וטלוויזיה.</a:t>
            </a:r>
            <a:r>
              <a:rPr kumimoji="0" lang="he-IL" altLang="he-IL" sz="3200" b="0" i="0" u="none" strike="noStrike" kern="0" cap="none" spc="0" normalizeH="0" baseline="0" noProof="0" dirty="0">
                <a:ln>
                  <a:noFill/>
                </a:ln>
                <a:solidFill>
                  <a:srgbClr val="000000"/>
                </a:solidFill>
                <a:effectLst/>
                <a:uLnTx/>
                <a:uFillTx/>
                <a:latin typeface="Arial"/>
                <a:ea typeface="+mn-ea"/>
                <a:cs typeface="+mn-cs"/>
              </a:rPr>
              <a:t> </a:t>
            </a:r>
          </a:p>
          <a:p>
            <a:pPr marL="342900" marR="0" lvl="0" indent="-342900" algn="r" defTabSz="914400" rtl="1" eaLnBrk="1" fontAlgn="base" latinLnBrk="0" hangingPunct="1">
              <a:lnSpc>
                <a:spcPct val="90000"/>
              </a:lnSpc>
              <a:spcBef>
                <a:spcPct val="20000"/>
              </a:spcBef>
              <a:spcAft>
                <a:spcPct val="0"/>
              </a:spcAft>
              <a:buClrTx/>
              <a:buSzTx/>
              <a:buFontTx/>
              <a:buNone/>
              <a:tabLst/>
              <a:defRPr/>
            </a:pPr>
            <a:r>
              <a:rPr kumimoji="0" lang="he-IL" altLang="he-IL" sz="3200" b="0" i="0" u="none" strike="noStrike" kern="0" cap="none" spc="0" normalizeH="0" baseline="0" noProof="0" dirty="0">
                <a:ln>
                  <a:noFill/>
                </a:ln>
                <a:solidFill>
                  <a:srgbClr val="009999"/>
                </a:solidFill>
                <a:effectLst/>
                <a:uLnTx/>
                <a:uFillTx/>
                <a:latin typeface="Arial"/>
                <a:ea typeface="+mn-ea"/>
                <a:cs typeface="+mn-cs"/>
              </a:rPr>
              <a:t>גלי המיקרו, הקצרים מהם רק במעט, משמשים אף הם לתקשורת, בטווחים הקצרים יותר, כגון תקשורת </a:t>
            </a:r>
            <a:r>
              <a:rPr kumimoji="0" lang="he-IL" altLang="he-IL" sz="3200" b="0" i="0" u="none" strike="noStrike" kern="0" cap="none" spc="0" normalizeH="0" baseline="0" noProof="0" dirty="0" err="1">
                <a:ln>
                  <a:noFill/>
                </a:ln>
                <a:solidFill>
                  <a:srgbClr val="009999"/>
                </a:solidFill>
                <a:effectLst/>
                <a:uLnTx/>
                <a:uFillTx/>
                <a:latin typeface="Arial"/>
                <a:ea typeface="+mn-ea"/>
                <a:cs typeface="+mn-cs"/>
              </a:rPr>
              <a:t>סוללרית</a:t>
            </a:r>
            <a:r>
              <a:rPr kumimoji="0" lang="he-IL" altLang="he-IL" sz="3200" b="0" i="0" u="none" strike="noStrike" kern="0" cap="none" spc="0" normalizeH="0" baseline="0" noProof="0" dirty="0">
                <a:ln>
                  <a:noFill/>
                </a:ln>
                <a:solidFill>
                  <a:srgbClr val="009999"/>
                </a:solidFill>
                <a:effectLst/>
                <a:uLnTx/>
                <a:uFillTx/>
                <a:latin typeface="Arial"/>
                <a:ea typeface="+mn-ea"/>
                <a:cs typeface="+mn-cs"/>
              </a:rPr>
              <a:t> ומכ"ם, אך גם לבישול. אורכם של גלים אלה נע בין מילימטרים ספורים לעשרות סנטימטרים</a:t>
            </a:r>
            <a:r>
              <a:rPr kumimoji="0" lang="en-US" altLang="he-IL" sz="3200" b="0" i="0" u="none" strike="noStrike" kern="0" cap="none" spc="0" normalizeH="0" baseline="0" noProof="0" dirty="0">
                <a:ln>
                  <a:noFill/>
                </a:ln>
                <a:solidFill>
                  <a:srgbClr val="009999"/>
                </a:solidFill>
                <a:effectLst/>
                <a:uLnTx/>
                <a:uFillTx/>
                <a:latin typeface="Arial"/>
                <a:ea typeface="+mn-ea"/>
                <a:cs typeface="+mn-cs"/>
              </a:rPr>
              <a:t> </a:t>
            </a:r>
            <a:endParaRPr kumimoji="0" lang="he-IL" altLang="he-IL" sz="3200" b="0" i="0" u="none" strike="noStrike" kern="0" cap="none" spc="0" normalizeH="0" baseline="0" noProof="0" dirty="0">
              <a:ln>
                <a:noFill/>
              </a:ln>
              <a:solidFill>
                <a:srgbClr val="009999"/>
              </a:solidFill>
              <a:effectLst/>
              <a:uLnTx/>
              <a:uFillTx/>
              <a:latin typeface="Arial"/>
              <a:ea typeface="+mn-ea"/>
              <a:cs typeface="+mn-cs"/>
            </a:endParaRPr>
          </a:p>
          <a:p>
            <a:pPr marL="342900" marR="0" lvl="0" indent="-342900" algn="r" defTabSz="914400" rtl="1" eaLnBrk="1" fontAlgn="base" latinLnBrk="0" hangingPunct="1">
              <a:lnSpc>
                <a:spcPct val="80000"/>
              </a:lnSpc>
              <a:spcBef>
                <a:spcPct val="20000"/>
              </a:spcBef>
              <a:spcAft>
                <a:spcPct val="0"/>
              </a:spcAft>
              <a:buClrTx/>
              <a:buSzTx/>
              <a:buFontTx/>
              <a:buNone/>
              <a:tabLst/>
              <a:defRPr/>
            </a:pPr>
            <a:r>
              <a:rPr kumimoji="0" lang="he-IL" altLang="he-IL" sz="2800" b="1" i="0" u="none" strike="noStrike" kern="0" cap="none" spc="0" normalizeH="0" baseline="0" noProof="0" dirty="0">
                <a:ln>
                  <a:noFill/>
                </a:ln>
                <a:solidFill>
                  <a:srgbClr val="990099"/>
                </a:solidFill>
                <a:effectLst/>
                <a:uLnTx/>
                <a:uFillTx/>
                <a:latin typeface="Arial"/>
                <a:ea typeface="+mn-ea"/>
                <a:cs typeface="+mn-cs"/>
              </a:rPr>
              <a:t>גלים אלקטרומגנטיים באורכים שבין 10 ננומטר ועד 380 ננומטר נקראים קרינת על סגול (</a:t>
            </a:r>
            <a:r>
              <a:rPr kumimoji="0" lang="en-US" altLang="he-IL" sz="2800" b="1" i="0" u="none" strike="noStrike" kern="0" cap="none" spc="0" normalizeH="0" baseline="0" noProof="0" dirty="0">
                <a:ln>
                  <a:noFill/>
                </a:ln>
                <a:solidFill>
                  <a:srgbClr val="990099"/>
                </a:solidFill>
                <a:effectLst/>
                <a:uLnTx/>
                <a:uFillTx/>
                <a:latin typeface="Arial"/>
                <a:ea typeface="+mn-ea"/>
                <a:cs typeface="+mn-cs"/>
              </a:rPr>
              <a:t>Ultra violet</a:t>
            </a:r>
            <a:r>
              <a:rPr kumimoji="0" lang="he-IL" altLang="he-IL" sz="2800" b="1" i="0" u="none" strike="noStrike" kern="0" cap="none" spc="0" normalizeH="0" baseline="0" noProof="0" dirty="0">
                <a:ln>
                  <a:noFill/>
                </a:ln>
                <a:solidFill>
                  <a:srgbClr val="990099"/>
                </a:solidFill>
                <a:effectLst/>
                <a:uLnTx/>
                <a:uFillTx/>
                <a:latin typeface="Arial"/>
                <a:ea typeface="+mn-ea"/>
                <a:cs typeface="+mn-cs"/>
              </a:rPr>
              <a:t> או </a:t>
            </a:r>
            <a:r>
              <a:rPr kumimoji="0" lang="en-US" altLang="he-IL" sz="2800" b="1" i="0" u="none" strike="noStrike" kern="0" cap="none" spc="0" normalizeH="0" baseline="0" noProof="0" dirty="0">
                <a:ln>
                  <a:noFill/>
                </a:ln>
                <a:solidFill>
                  <a:srgbClr val="990099"/>
                </a:solidFill>
                <a:effectLst/>
                <a:uLnTx/>
                <a:uFillTx/>
                <a:latin typeface="Arial"/>
                <a:ea typeface="+mn-ea"/>
                <a:cs typeface="+mn-cs"/>
              </a:rPr>
              <a:t>UV</a:t>
            </a:r>
            <a:r>
              <a:rPr kumimoji="0" lang="he-IL" altLang="he-IL" sz="2800" b="1" i="0" u="none" strike="noStrike" kern="0" cap="none" spc="0" normalizeH="0" baseline="0" noProof="0" dirty="0">
                <a:ln>
                  <a:noFill/>
                </a:ln>
                <a:solidFill>
                  <a:srgbClr val="990099"/>
                </a:solidFill>
                <a:effectLst/>
                <a:uLnTx/>
                <a:uFillTx/>
                <a:latin typeface="Arial"/>
                <a:ea typeface="+mn-ea"/>
                <a:cs typeface="+mn-cs"/>
              </a:rPr>
              <a:t> בלעז). </a:t>
            </a:r>
          </a:p>
          <a:p>
            <a:pPr marL="342900" marR="0" lvl="0" indent="-342900" algn="r" defTabSz="914400" rtl="1" eaLnBrk="1" fontAlgn="base" latinLnBrk="0" hangingPunct="1">
              <a:lnSpc>
                <a:spcPct val="80000"/>
              </a:lnSpc>
              <a:spcBef>
                <a:spcPct val="20000"/>
              </a:spcBef>
              <a:spcAft>
                <a:spcPct val="0"/>
              </a:spcAft>
              <a:buClrTx/>
              <a:buSzTx/>
              <a:buFontTx/>
              <a:buNone/>
              <a:tabLst/>
              <a:defRPr/>
            </a:pPr>
            <a:r>
              <a:rPr kumimoji="0" lang="he-IL" altLang="he-IL" sz="2800" b="1" i="0" u="none" strike="noStrike" kern="0" cap="none" spc="0" normalizeH="0" baseline="0" noProof="0" dirty="0">
                <a:ln>
                  <a:noFill/>
                </a:ln>
                <a:solidFill>
                  <a:srgbClr val="333399"/>
                </a:solidFill>
                <a:effectLst/>
                <a:uLnTx/>
                <a:uFillTx/>
                <a:latin typeface="Arial"/>
                <a:ea typeface="+mn-ea"/>
                <a:cs typeface="+mn-cs"/>
              </a:rPr>
              <a:t>קרינה זו נבלעת ברובה על ידי האטמוספירה, ובעיקר על ידי שכבת האוזון שבה. שימוש מבוקר בקרינה זו מסייע לטיפול במחלות שונות. שימושים נוספים בקרינה על סגולה הם טיהור מי שתייה, בדיקת מחצבים, סטריליזציה של ציוד ביולוגי ועוד.</a:t>
            </a: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he-IL" altLang="he-IL" sz="2800" b="1" i="0" u="none" strike="noStrike" kern="1200" cap="none" spc="0" normalizeH="0" baseline="0" noProof="0" dirty="0">
                <a:ln>
                  <a:noFill/>
                </a:ln>
                <a:solidFill>
                  <a:srgbClr val="990033"/>
                </a:solidFill>
                <a:effectLst/>
                <a:uLnTx/>
                <a:uFillTx/>
                <a:latin typeface="Arial" pitchFamily="34" charset="0"/>
                <a:ea typeface="+mn-ea"/>
                <a:cs typeface="Arial" pitchFamily="34" charset="0"/>
              </a:rPr>
              <a:t>בקצה הספקטרום נמצאות קרינת הרנטגן (אורך גל: 5 </a:t>
            </a:r>
            <a:r>
              <a:rPr kumimoji="0" lang="he-IL" altLang="he-IL" sz="2800" b="1" i="0" u="none" strike="noStrike" kern="1200" cap="none" spc="0" normalizeH="0" baseline="0" noProof="0" dirty="0" err="1">
                <a:ln>
                  <a:noFill/>
                </a:ln>
                <a:solidFill>
                  <a:srgbClr val="990033"/>
                </a:solidFill>
                <a:effectLst/>
                <a:uLnTx/>
                <a:uFillTx/>
                <a:latin typeface="Arial" pitchFamily="34" charset="0"/>
                <a:ea typeface="+mn-ea"/>
                <a:cs typeface="Arial" pitchFamily="34" charset="0"/>
              </a:rPr>
              <a:t>פיקומטר</a:t>
            </a:r>
            <a:r>
              <a:rPr kumimoji="0" lang="he-IL" altLang="he-IL" sz="2800" b="1" i="0" u="none" strike="noStrike" kern="1200" cap="none" spc="0" normalizeH="0" baseline="0" noProof="0" dirty="0">
                <a:ln>
                  <a:noFill/>
                </a:ln>
                <a:solidFill>
                  <a:srgbClr val="990033"/>
                </a:solidFill>
                <a:effectLst/>
                <a:uLnTx/>
                <a:uFillTx/>
                <a:latin typeface="Arial" pitchFamily="34" charset="0"/>
                <a:ea typeface="+mn-ea"/>
                <a:cs typeface="Arial" pitchFamily="34" charset="0"/>
              </a:rPr>
              <a:t> עד 10 ננומטר) הנקראת על שם הפיזיקאי שגילה אותה, </a:t>
            </a:r>
            <a:r>
              <a:rPr kumimoji="0" lang="he-IL" altLang="he-IL" sz="2800" b="1" i="0" u="none" strike="noStrike" kern="1200" cap="none" spc="0" normalizeH="0" baseline="0" noProof="0" dirty="0" err="1">
                <a:ln>
                  <a:noFill/>
                </a:ln>
                <a:solidFill>
                  <a:srgbClr val="990033"/>
                </a:solidFill>
                <a:effectLst/>
                <a:uLnTx/>
                <a:uFillTx/>
                <a:latin typeface="Arial" pitchFamily="34" charset="0"/>
                <a:ea typeface="+mn-ea"/>
                <a:cs typeface="Arial" pitchFamily="34" charset="0"/>
              </a:rPr>
              <a:t>ויילהלם</a:t>
            </a:r>
            <a:r>
              <a:rPr kumimoji="0" lang="he-IL" altLang="he-IL" sz="2800" b="1" i="0" u="none" strike="noStrike" kern="1200" cap="none" spc="0" normalizeH="0" baseline="0" noProof="0" dirty="0">
                <a:ln>
                  <a:noFill/>
                </a:ln>
                <a:solidFill>
                  <a:srgbClr val="990033"/>
                </a:solidFill>
                <a:effectLst/>
                <a:uLnTx/>
                <a:uFillTx/>
                <a:latin typeface="Arial" pitchFamily="34" charset="0"/>
                <a:ea typeface="+mn-ea"/>
                <a:cs typeface="Arial" pitchFamily="34" charset="0"/>
              </a:rPr>
              <a:t> רנטגן, וקרינת הגמא (אורך גל של פחות מ-5 </a:t>
            </a:r>
            <a:r>
              <a:rPr kumimoji="0" lang="he-IL" altLang="he-IL" sz="2800" b="1" i="0" u="none" strike="noStrike" kern="1200" cap="none" spc="0" normalizeH="0" baseline="0" noProof="0" dirty="0" err="1">
                <a:ln>
                  <a:noFill/>
                </a:ln>
                <a:solidFill>
                  <a:srgbClr val="990033"/>
                </a:solidFill>
                <a:effectLst/>
                <a:uLnTx/>
                <a:uFillTx/>
                <a:latin typeface="Arial" pitchFamily="34" charset="0"/>
                <a:ea typeface="+mn-ea"/>
                <a:cs typeface="Arial" pitchFamily="34" charset="0"/>
              </a:rPr>
              <a:t>פיקומטר</a:t>
            </a:r>
            <a:r>
              <a:rPr kumimoji="0" lang="he-IL" altLang="he-IL" sz="2800" b="1" i="0" u="none" strike="noStrike" kern="1200" cap="none" spc="0" normalizeH="0" baseline="0" noProof="0" dirty="0">
                <a:ln>
                  <a:noFill/>
                </a:ln>
                <a:solidFill>
                  <a:srgbClr val="990033"/>
                </a:solidFill>
                <a:effectLst/>
                <a:uLnTx/>
                <a:uFillTx/>
                <a:latin typeface="Arial" pitchFamily="34" charset="0"/>
                <a:ea typeface="+mn-ea"/>
                <a:cs typeface="Arial" pitchFamily="34" charset="0"/>
              </a:rPr>
              <a:t>). אלה הן קרינות עוצמתיות מאד, המסוכנות לרוב היצורים החיים. קרינת הרנטגן, בשימוש מבוקר משמשת לצרכים רפואיים והנדסיים שונים.</a:t>
            </a:r>
            <a:endParaRPr kumimoji="0" lang="en-US" altLang="he-IL" sz="2800" b="1" i="0" u="none" strike="noStrike" kern="1200" cap="none" spc="0" normalizeH="0" baseline="0" noProof="0" dirty="0">
              <a:ln>
                <a:noFill/>
              </a:ln>
              <a:solidFill>
                <a:srgbClr val="990033"/>
              </a:solidFill>
              <a:effectLst/>
              <a:uLnTx/>
              <a:uFillTx/>
              <a:latin typeface="Arial" pitchFamily="34" charset="0"/>
              <a:ea typeface="+mn-ea"/>
              <a:cs typeface="Arial" pitchFamily="34" charset="0"/>
            </a:endParaRPr>
          </a:p>
          <a:p>
            <a:pPr marL="342900" marR="0" lvl="0" indent="-342900" algn="r" defTabSz="914400" rtl="1" eaLnBrk="1" fontAlgn="base" latinLnBrk="0" hangingPunct="1">
              <a:lnSpc>
                <a:spcPct val="80000"/>
              </a:lnSpc>
              <a:spcBef>
                <a:spcPct val="20000"/>
              </a:spcBef>
              <a:spcAft>
                <a:spcPct val="0"/>
              </a:spcAft>
              <a:buClrTx/>
              <a:buSzTx/>
              <a:buFontTx/>
              <a:buNone/>
              <a:tabLst/>
              <a:defRPr/>
            </a:pPr>
            <a:endParaRPr kumimoji="0" lang="en-US" altLang="he-IL" sz="2800" b="1" i="0" u="none" strike="noStrike" kern="0" cap="none" spc="0" normalizeH="0" baseline="0" noProof="0" dirty="0">
              <a:ln>
                <a:noFill/>
              </a:ln>
              <a:solidFill>
                <a:srgbClr val="333399"/>
              </a:solidFill>
              <a:effectLst/>
              <a:uLnTx/>
              <a:uFillTx/>
              <a:latin typeface="Arial"/>
              <a:ea typeface="+mn-ea"/>
              <a:cs typeface="+mn-cs"/>
            </a:endParaRPr>
          </a:p>
          <a:p>
            <a:pPr marL="342900" marR="0" lvl="0" indent="-342900" algn="r" defTabSz="914400" rtl="1" eaLnBrk="1" fontAlgn="base" latinLnBrk="0" hangingPunct="1">
              <a:lnSpc>
                <a:spcPct val="90000"/>
              </a:lnSpc>
              <a:spcBef>
                <a:spcPct val="20000"/>
              </a:spcBef>
              <a:spcAft>
                <a:spcPct val="0"/>
              </a:spcAft>
              <a:buClrTx/>
              <a:buSzTx/>
              <a:buFontTx/>
              <a:buNone/>
              <a:tabLst/>
              <a:defRPr/>
            </a:pPr>
            <a:endParaRPr kumimoji="0" lang="en-US" altLang="he-IL" sz="3200" b="0" i="0" u="none" strike="noStrike" kern="0" cap="none" spc="0" normalizeH="0" baseline="0" noProof="0" dirty="0">
              <a:ln>
                <a:noFill/>
              </a:ln>
              <a:solidFill>
                <a:srgbClr val="009999"/>
              </a:solidFill>
              <a:effectLst/>
              <a:uLnTx/>
              <a:uFillTx/>
              <a:latin typeface="Arial"/>
              <a:ea typeface="+mn-ea"/>
              <a:cs typeface="+mn-cs"/>
            </a:endParaRPr>
          </a:p>
          <a:p>
            <a:pPr algn="r"/>
            <a:endParaRPr lang="he-IL" dirty="0"/>
          </a:p>
        </p:txBody>
      </p:sp>
      <p:sp>
        <p:nvSpPr>
          <p:cNvPr id="4" name="מציין מיקום של מספר שקופית 3"/>
          <p:cNvSpPr>
            <a:spLocks noGrp="1"/>
          </p:cNvSpPr>
          <p:nvPr>
            <p:ph type="sldNum" sz="quarter" idx="10"/>
          </p:nvPr>
        </p:nvSpPr>
        <p:spPr/>
        <p:txBody>
          <a:bodyPr/>
          <a:lstStyle/>
          <a:p>
            <a:fld id="{5E4DDB40-BE77-4A57-B585-A384A381C5BC}" type="slidenum">
              <a:rPr lang="he-IL" smtClean="0"/>
              <a:pPr/>
              <a:t>5</a:t>
            </a:fld>
            <a:endParaRPr lang="he-IL"/>
          </a:p>
        </p:txBody>
      </p:sp>
    </p:spTree>
    <p:extLst>
      <p:ext uri="{BB962C8B-B14F-4D97-AF65-F5344CB8AC3E}">
        <p14:creationId xmlns:p14="http://schemas.microsoft.com/office/powerpoint/2010/main" val="343217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דוגמאות הממחישות את המושגים</a:t>
            </a:r>
            <a:r>
              <a:rPr lang="he-IL" baseline="0" dirty="0"/>
              <a:t>  גל וחלקיק ברמה של תופעות פשוטות. ניתן לשלב הדגמות פשוטות שלקוחות מעולם הפיזיקה.</a:t>
            </a:r>
            <a:endParaRPr lang="he-IL" dirty="0"/>
          </a:p>
        </p:txBody>
      </p:sp>
      <p:sp>
        <p:nvSpPr>
          <p:cNvPr id="4" name="מציין מיקום של מספר שקופית 3"/>
          <p:cNvSpPr>
            <a:spLocks noGrp="1"/>
          </p:cNvSpPr>
          <p:nvPr>
            <p:ph type="sldNum" sz="quarter" idx="10"/>
          </p:nvPr>
        </p:nvSpPr>
        <p:spPr/>
        <p:txBody>
          <a:bodyPr/>
          <a:lstStyle/>
          <a:p>
            <a:fld id="{5E4DDB40-BE77-4A57-B585-A384A381C5BC}" type="slidenum">
              <a:rPr lang="he-IL" smtClean="0"/>
              <a:pPr/>
              <a:t>6</a:t>
            </a:fld>
            <a:endParaRPr lang="he-IL"/>
          </a:p>
        </p:txBody>
      </p:sp>
    </p:spTree>
    <p:extLst>
      <p:ext uri="{BB962C8B-B14F-4D97-AF65-F5344CB8AC3E}">
        <p14:creationId xmlns:p14="http://schemas.microsoft.com/office/powerpoint/2010/main" val="350988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יש לחלק</a:t>
            </a:r>
            <a:r>
              <a:rPr lang="he-IL" baseline="0" dirty="0"/>
              <a:t> לתלמידים את משקפי הספקטרום ולהנחות אותם להתבונן על האור. </a:t>
            </a:r>
            <a:endParaRPr lang="he-IL" dirty="0"/>
          </a:p>
        </p:txBody>
      </p:sp>
      <p:sp>
        <p:nvSpPr>
          <p:cNvPr id="4" name="מציין מיקום של מספר שקופית 3"/>
          <p:cNvSpPr>
            <a:spLocks noGrp="1"/>
          </p:cNvSpPr>
          <p:nvPr>
            <p:ph type="sldNum" sz="quarter" idx="10"/>
          </p:nvPr>
        </p:nvSpPr>
        <p:spPr/>
        <p:txBody>
          <a:bodyPr/>
          <a:lstStyle/>
          <a:p>
            <a:fld id="{5E4DDB40-BE77-4A57-B585-A384A381C5BC}" type="slidenum">
              <a:rPr lang="he-IL" smtClean="0"/>
              <a:pPr/>
              <a:t>10</a:t>
            </a:fld>
            <a:endParaRPr lang="he-IL"/>
          </a:p>
        </p:txBody>
      </p:sp>
    </p:spTree>
    <p:extLst>
      <p:ext uri="{BB962C8B-B14F-4D97-AF65-F5344CB8AC3E}">
        <p14:creationId xmlns:p14="http://schemas.microsoft.com/office/powerpoint/2010/main" val="192465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r>
              <a:rPr lang="he-IL"/>
              <a:t>היכן שמופיעות משקפי הספקטרום – יש לחלק משקפי ספקטרום לילדים</a:t>
            </a:r>
            <a:endParaRPr lang="en-US">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המורה עובר להדגמה של מנורות הספקטרום. הכולל</a:t>
            </a:r>
            <a:r>
              <a:rPr lang="he-IL" baseline="0" dirty="0"/>
              <a:t> שני שלבים- התבוננות על המנורות בלי ועם משקפי ספקטרום</a:t>
            </a:r>
            <a:endParaRPr lang="he-IL" dirty="0"/>
          </a:p>
        </p:txBody>
      </p:sp>
      <p:sp>
        <p:nvSpPr>
          <p:cNvPr id="4" name="מציין מיקום של מספר שקופית 3"/>
          <p:cNvSpPr>
            <a:spLocks noGrp="1"/>
          </p:cNvSpPr>
          <p:nvPr>
            <p:ph type="sldNum" sz="quarter" idx="10"/>
          </p:nvPr>
        </p:nvSpPr>
        <p:spPr/>
        <p:txBody>
          <a:bodyPr/>
          <a:lstStyle/>
          <a:p>
            <a:fld id="{5E4DDB40-BE77-4A57-B585-A384A381C5BC}" type="slidenum">
              <a:rPr lang="he-IL" smtClean="0"/>
              <a:pPr/>
              <a:t>16</a:t>
            </a:fld>
            <a:endParaRPr lang="he-IL"/>
          </a:p>
        </p:txBody>
      </p:sp>
    </p:spTree>
    <p:extLst>
      <p:ext uri="{BB962C8B-B14F-4D97-AF65-F5344CB8AC3E}">
        <p14:creationId xmlns:p14="http://schemas.microsoft.com/office/powerpoint/2010/main" val="202764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endParaRPr lang="en-US">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15" name="Date Placeholder 14"/>
          <p:cNvSpPr>
            <a:spLocks noGrp="1"/>
          </p:cNvSpPr>
          <p:nvPr>
            <p:ph type="dt" sz="half" idx="10"/>
          </p:nvPr>
        </p:nvSpPr>
        <p:spPr/>
        <p:txBody>
          <a:bodyPr/>
          <a:lstStyle/>
          <a:p>
            <a:fld id="{EDF4B775-49C3-41AD-922C-0543ACC317CC}" type="datetimeFigureOut">
              <a:rPr lang="he-IL" smtClean="0"/>
              <a:pPr/>
              <a:t>כ"ח/תמוז/תשפ"ה</a:t>
            </a:fld>
            <a:endParaRPr lang="he-IL"/>
          </a:p>
        </p:txBody>
      </p:sp>
      <p:sp>
        <p:nvSpPr>
          <p:cNvPr id="16" name="Slide Number Placeholder 15"/>
          <p:cNvSpPr>
            <a:spLocks noGrp="1"/>
          </p:cNvSpPr>
          <p:nvPr>
            <p:ph type="sldNum" sz="quarter" idx="11"/>
          </p:nvPr>
        </p:nvSpPr>
        <p:spPr/>
        <p:txBody>
          <a:bodyPr/>
          <a:lstStyle/>
          <a:p>
            <a:fld id="{2309A703-270E-489A-A172-B208E215E813}" type="slidenum">
              <a:rPr lang="he-IL" smtClean="0"/>
              <a:pPr/>
              <a:t>‹#›</a:t>
            </a:fld>
            <a:endParaRPr lang="he-IL"/>
          </a:p>
        </p:txBody>
      </p:sp>
      <p:sp>
        <p:nvSpPr>
          <p:cNvPr id="17" name="Footer Placeholder 16"/>
          <p:cNvSpPr>
            <a:spLocks noGrp="1"/>
          </p:cNvSpPr>
          <p:nvPr>
            <p:ph type="ftr" sz="quarter" idx="12"/>
          </p:nvPr>
        </p:nvSpPr>
        <p:spPr/>
        <p:txBody>
          <a:bodyPr/>
          <a:lstStyle/>
          <a:p>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EDF4B775-49C3-41AD-922C-0543ACC317CC}" type="datetimeFigureOut">
              <a:rPr lang="he-IL" smtClean="0"/>
              <a:pPr/>
              <a:t>כ"ח/תמוז/תשפ"ה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309A703-270E-489A-A172-B208E215E813}"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DF4B775-49C3-41AD-922C-0543ACC317CC}" type="datetimeFigureOut">
              <a:rPr lang="he-IL" smtClean="0"/>
              <a:pPr/>
              <a:t>כ"ח/תמוז/תשפ"ה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309A703-270E-489A-A172-B208E215E813}"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lvl1pPr>
              <a:defRPr/>
            </a:lvl1pPr>
          </a:lstStyle>
          <a:p>
            <a:endParaRPr lang="en-US" altLang="he-IL">
              <a:solidFill>
                <a:srgbClr val="000000"/>
              </a:solidFill>
            </a:endParaRPr>
          </a:p>
        </p:txBody>
      </p:sp>
      <p:sp>
        <p:nvSpPr>
          <p:cNvPr id="5" name="מציין מיקום של כותרת תחתונה 4"/>
          <p:cNvSpPr>
            <a:spLocks noGrp="1"/>
          </p:cNvSpPr>
          <p:nvPr>
            <p:ph type="ftr" sz="quarter" idx="11"/>
          </p:nvPr>
        </p:nvSpPr>
        <p:spPr/>
        <p:txBody>
          <a:bodyPr/>
          <a:lstStyle>
            <a:lvl1pPr>
              <a:defRPr/>
            </a:lvl1pPr>
          </a:lstStyle>
          <a:p>
            <a:endParaRPr lang="en-US" altLang="he-IL">
              <a:solidFill>
                <a:srgbClr val="000000"/>
              </a:solidFill>
            </a:endParaRPr>
          </a:p>
        </p:txBody>
      </p:sp>
      <p:sp>
        <p:nvSpPr>
          <p:cNvPr id="6" name="מציין מיקום של מספר שקופית 5"/>
          <p:cNvSpPr>
            <a:spLocks noGrp="1"/>
          </p:cNvSpPr>
          <p:nvPr>
            <p:ph type="sldNum" sz="quarter" idx="12"/>
          </p:nvPr>
        </p:nvSpPr>
        <p:spPr/>
        <p:txBody>
          <a:bodyPr/>
          <a:lstStyle>
            <a:lvl1pPr>
              <a:defRPr/>
            </a:lvl1pPr>
          </a:lstStyle>
          <a:p>
            <a:fld id="{A9612ED8-8698-4DD1-B06A-73941495BCF9}" type="slidenum">
              <a:rPr lang="he-IL"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056183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endParaRPr lang="en-US" altLang="he-IL">
              <a:solidFill>
                <a:srgbClr val="000000"/>
              </a:solidFill>
            </a:endParaRPr>
          </a:p>
        </p:txBody>
      </p:sp>
      <p:sp>
        <p:nvSpPr>
          <p:cNvPr id="5" name="מציין מיקום של כותרת תחתונה 4"/>
          <p:cNvSpPr>
            <a:spLocks noGrp="1"/>
          </p:cNvSpPr>
          <p:nvPr>
            <p:ph type="ftr" sz="quarter" idx="11"/>
          </p:nvPr>
        </p:nvSpPr>
        <p:spPr/>
        <p:txBody>
          <a:bodyPr/>
          <a:lstStyle>
            <a:lvl1pPr>
              <a:defRPr/>
            </a:lvl1pPr>
          </a:lstStyle>
          <a:p>
            <a:endParaRPr lang="en-US" altLang="he-IL">
              <a:solidFill>
                <a:srgbClr val="000000"/>
              </a:solidFill>
            </a:endParaRPr>
          </a:p>
        </p:txBody>
      </p:sp>
      <p:sp>
        <p:nvSpPr>
          <p:cNvPr id="6" name="מציין מיקום של מספר שקופית 5"/>
          <p:cNvSpPr>
            <a:spLocks noGrp="1"/>
          </p:cNvSpPr>
          <p:nvPr>
            <p:ph type="sldNum" sz="quarter" idx="12"/>
          </p:nvPr>
        </p:nvSpPr>
        <p:spPr/>
        <p:txBody>
          <a:bodyPr/>
          <a:lstStyle>
            <a:lvl1pPr>
              <a:defRPr/>
            </a:lvl1pPr>
          </a:lstStyle>
          <a:p>
            <a:fld id="{99FB3203-C199-4193-A353-A443FC74F250}" type="slidenum">
              <a:rPr lang="he-IL"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93239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endParaRPr lang="en-US" altLang="he-IL">
              <a:solidFill>
                <a:srgbClr val="000000"/>
              </a:solidFill>
            </a:endParaRPr>
          </a:p>
        </p:txBody>
      </p:sp>
      <p:sp>
        <p:nvSpPr>
          <p:cNvPr id="5" name="מציין מיקום של כותרת תחתונה 4"/>
          <p:cNvSpPr>
            <a:spLocks noGrp="1"/>
          </p:cNvSpPr>
          <p:nvPr>
            <p:ph type="ftr" sz="quarter" idx="11"/>
          </p:nvPr>
        </p:nvSpPr>
        <p:spPr/>
        <p:txBody>
          <a:bodyPr/>
          <a:lstStyle>
            <a:lvl1pPr>
              <a:defRPr/>
            </a:lvl1pPr>
          </a:lstStyle>
          <a:p>
            <a:endParaRPr lang="en-US" altLang="he-IL">
              <a:solidFill>
                <a:srgbClr val="000000"/>
              </a:solidFill>
            </a:endParaRPr>
          </a:p>
        </p:txBody>
      </p:sp>
      <p:sp>
        <p:nvSpPr>
          <p:cNvPr id="6" name="מציין מיקום של מספר שקופית 5"/>
          <p:cNvSpPr>
            <a:spLocks noGrp="1"/>
          </p:cNvSpPr>
          <p:nvPr>
            <p:ph type="sldNum" sz="quarter" idx="12"/>
          </p:nvPr>
        </p:nvSpPr>
        <p:spPr/>
        <p:txBody>
          <a:bodyPr/>
          <a:lstStyle>
            <a:lvl1pPr>
              <a:defRPr/>
            </a:lvl1pPr>
          </a:lstStyle>
          <a:p>
            <a:fld id="{FBBE5E11-C5B3-492A-8E4C-23CE41F6ABA6}" type="slidenum">
              <a:rPr lang="he-IL"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2724579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lvl1pPr>
              <a:defRPr/>
            </a:lvl1pPr>
          </a:lstStyle>
          <a:p>
            <a:endParaRPr lang="en-US" altLang="he-IL">
              <a:solidFill>
                <a:srgbClr val="000000"/>
              </a:solidFill>
            </a:endParaRPr>
          </a:p>
        </p:txBody>
      </p:sp>
      <p:sp>
        <p:nvSpPr>
          <p:cNvPr id="6" name="מציין מיקום של כותרת תחתונה 5"/>
          <p:cNvSpPr>
            <a:spLocks noGrp="1"/>
          </p:cNvSpPr>
          <p:nvPr>
            <p:ph type="ftr" sz="quarter" idx="11"/>
          </p:nvPr>
        </p:nvSpPr>
        <p:spPr/>
        <p:txBody>
          <a:bodyPr/>
          <a:lstStyle>
            <a:lvl1pPr>
              <a:defRPr/>
            </a:lvl1pPr>
          </a:lstStyle>
          <a:p>
            <a:endParaRPr lang="en-US" altLang="he-IL">
              <a:solidFill>
                <a:srgbClr val="000000"/>
              </a:solidFill>
            </a:endParaRPr>
          </a:p>
        </p:txBody>
      </p:sp>
      <p:sp>
        <p:nvSpPr>
          <p:cNvPr id="7" name="מציין מיקום של מספר שקופית 6"/>
          <p:cNvSpPr>
            <a:spLocks noGrp="1"/>
          </p:cNvSpPr>
          <p:nvPr>
            <p:ph type="sldNum" sz="quarter" idx="12"/>
          </p:nvPr>
        </p:nvSpPr>
        <p:spPr/>
        <p:txBody>
          <a:bodyPr/>
          <a:lstStyle>
            <a:lvl1pPr>
              <a:defRPr/>
            </a:lvl1pPr>
          </a:lstStyle>
          <a:p>
            <a:fld id="{4AF8D5B6-02AE-4E32-BEF8-E8A3BA3C525E}" type="slidenum">
              <a:rPr lang="he-IL"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872143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lvl1pPr>
              <a:defRPr/>
            </a:lvl1pPr>
          </a:lstStyle>
          <a:p>
            <a:endParaRPr lang="en-US" altLang="he-IL">
              <a:solidFill>
                <a:srgbClr val="000000"/>
              </a:solidFill>
            </a:endParaRPr>
          </a:p>
        </p:txBody>
      </p:sp>
      <p:sp>
        <p:nvSpPr>
          <p:cNvPr id="8" name="מציין מיקום של כותרת תחתונה 7"/>
          <p:cNvSpPr>
            <a:spLocks noGrp="1"/>
          </p:cNvSpPr>
          <p:nvPr>
            <p:ph type="ftr" sz="quarter" idx="11"/>
          </p:nvPr>
        </p:nvSpPr>
        <p:spPr/>
        <p:txBody>
          <a:bodyPr/>
          <a:lstStyle>
            <a:lvl1pPr>
              <a:defRPr/>
            </a:lvl1pPr>
          </a:lstStyle>
          <a:p>
            <a:endParaRPr lang="en-US" altLang="he-IL">
              <a:solidFill>
                <a:srgbClr val="000000"/>
              </a:solidFill>
            </a:endParaRPr>
          </a:p>
        </p:txBody>
      </p:sp>
      <p:sp>
        <p:nvSpPr>
          <p:cNvPr id="9" name="מציין מיקום של מספר שקופית 8"/>
          <p:cNvSpPr>
            <a:spLocks noGrp="1"/>
          </p:cNvSpPr>
          <p:nvPr>
            <p:ph type="sldNum" sz="quarter" idx="12"/>
          </p:nvPr>
        </p:nvSpPr>
        <p:spPr/>
        <p:txBody>
          <a:bodyPr/>
          <a:lstStyle>
            <a:lvl1pPr>
              <a:defRPr/>
            </a:lvl1pPr>
          </a:lstStyle>
          <a:p>
            <a:fld id="{462284F3-0B83-469C-8B0B-F5637CCED9BE}" type="slidenum">
              <a:rPr lang="he-IL"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4226887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lvl1pPr>
              <a:defRPr/>
            </a:lvl1pPr>
          </a:lstStyle>
          <a:p>
            <a:endParaRPr lang="en-US" altLang="he-IL">
              <a:solidFill>
                <a:srgbClr val="000000"/>
              </a:solidFill>
            </a:endParaRPr>
          </a:p>
        </p:txBody>
      </p:sp>
      <p:sp>
        <p:nvSpPr>
          <p:cNvPr id="4" name="מציין מיקום של כותרת תחתונה 3"/>
          <p:cNvSpPr>
            <a:spLocks noGrp="1"/>
          </p:cNvSpPr>
          <p:nvPr>
            <p:ph type="ftr" sz="quarter" idx="11"/>
          </p:nvPr>
        </p:nvSpPr>
        <p:spPr/>
        <p:txBody>
          <a:bodyPr/>
          <a:lstStyle>
            <a:lvl1pPr>
              <a:defRPr/>
            </a:lvl1pPr>
          </a:lstStyle>
          <a:p>
            <a:endParaRPr lang="en-US" altLang="he-IL">
              <a:solidFill>
                <a:srgbClr val="000000"/>
              </a:solidFill>
            </a:endParaRPr>
          </a:p>
        </p:txBody>
      </p:sp>
      <p:sp>
        <p:nvSpPr>
          <p:cNvPr id="5" name="מציין מיקום של מספר שקופית 4"/>
          <p:cNvSpPr>
            <a:spLocks noGrp="1"/>
          </p:cNvSpPr>
          <p:nvPr>
            <p:ph type="sldNum" sz="quarter" idx="12"/>
          </p:nvPr>
        </p:nvSpPr>
        <p:spPr/>
        <p:txBody>
          <a:bodyPr/>
          <a:lstStyle>
            <a:lvl1pPr>
              <a:defRPr/>
            </a:lvl1pPr>
          </a:lstStyle>
          <a:p>
            <a:fld id="{AD1DB750-ECB4-4D64-B521-98AC51C78A1E}" type="slidenum">
              <a:rPr lang="he-IL"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2647549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lvl1pPr>
          </a:lstStyle>
          <a:p>
            <a:endParaRPr lang="en-US" altLang="he-IL">
              <a:solidFill>
                <a:srgbClr val="000000"/>
              </a:solidFill>
            </a:endParaRPr>
          </a:p>
        </p:txBody>
      </p:sp>
      <p:sp>
        <p:nvSpPr>
          <p:cNvPr id="3" name="מציין מיקום של כותרת תחתונה 2"/>
          <p:cNvSpPr>
            <a:spLocks noGrp="1"/>
          </p:cNvSpPr>
          <p:nvPr>
            <p:ph type="ftr" sz="quarter" idx="11"/>
          </p:nvPr>
        </p:nvSpPr>
        <p:spPr/>
        <p:txBody>
          <a:bodyPr/>
          <a:lstStyle>
            <a:lvl1pPr>
              <a:defRPr/>
            </a:lvl1pPr>
          </a:lstStyle>
          <a:p>
            <a:endParaRPr lang="en-US" altLang="he-IL">
              <a:solidFill>
                <a:srgbClr val="000000"/>
              </a:solidFill>
            </a:endParaRPr>
          </a:p>
        </p:txBody>
      </p:sp>
      <p:sp>
        <p:nvSpPr>
          <p:cNvPr id="4" name="מציין מיקום של מספר שקופית 3"/>
          <p:cNvSpPr>
            <a:spLocks noGrp="1"/>
          </p:cNvSpPr>
          <p:nvPr>
            <p:ph type="sldNum" sz="quarter" idx="12"/>
          </p:nvPr>
        </p:nvSpPr>
        <p:spPr/>
        <p:txBody>
          <a:bodyPr/>
          <a:lstStyle>
            <a:lvl1pPr>
              <a:defRPr/>
            </a:lvl1pPr>
          </a:lstStyle>
          <a:p>
            <a:fld id="{69458835-39B6-4B52-93A3-69D6AADF060E}" type="slidenum">
              <a:rPr lang="he-IL"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1741217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endParaRPr lang="en-US" altLang="he-IL">
              <a:solidFill>
                <a:srgbClr val="000000"/>
              </a:solidFill>
            </a:endParaRPr>
          </a:p>
        </p:txBody>
      </p:sp>
      <p:sp>
        <p:nvSpPr>
          <p:cNvPr id="6" name="מציין מיקום של כותרת תחתונה 5"/>
          <p:cNvSpPr>
            <a:spLocks noGrp="1"/>
          </p:cNvSpPr>
          <p:nvPr>
            <p:ph type="ftr" sz="quarter" idx="11"/>
          </p:nvPr>
        </p:nvSpPr>
        <p:spPr/>
        <p:txBody>
          <a:bodyPr/>
          <a:lstStyle>
            <a:lvl1pPr>
              <a:defRPr/>
            </a:lvl1pPr>
          </a:lstStyle>
          <a:p>
            <a:endParaRPr lang="en-US" altLang="he-IL">
              <a:solidFill>
                <a:srgbClr val="000000"/>
              </a:solidFill>
            </a:endParaRPr>
          </a:p>
        </p:txBody>
      </p:sp>
      <p:sp>
        <p:nvSpPr>
          <p:cNvPr id="7" name="מציין מיקום של מספר שקופית 6"/>
          <p:cNvSpPr>
            <a:spLocks noGrp="1"/>
          </p:cNvSpPr>
          <p:nvPr>
            <p:ph type="sldNum" sz="quarter" idx="12"/>
          </p:nvPr>
        </p:nvSpPr>
        <p:spPr/>
        <p:txBody>
          <a:bodyPr/>
          <a:lstStyle>
            <a:lvl1pPr>
              <a:defRPr/>
            </a:lvl1pPr>
          </a:lstStyle>
          <a:p>
            <a:fld id="{003A065C-2A25-4FCF-970A-9E4543C2F69F}" type="slidenum">
              <a:rPr lang="he-IL"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93311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3" name="Title 12"/>
          <p:cNvSpPr>
            <a:spLocks noGrp="1"/>
          </p:cNvSpPr>
          <p:nvPr>
            <p:ph type="title"/>
          </p:nvPr>
        </p:nvSpPr>
        <p:spPr/>
        <p:txBody>
          <a:bodyPr/>
          <a:lstStyle/>
          <a:p>
            <a:r>
              <a:rPr lang="he-IL"/>
              <a:t>לחץ כדי לערוך סגנון כותרת של תבנית בסיס</a:t>
            </a:r>
            <a:endParaRPr lang="en-US"/>
          </a:p>
        </p:txBody>
      </p:sp>
      <p:sp>
        <p:nvSpPr>
          <p:cNvPr id="14" name="Date Placeholder 13"/>
          <p:cNvSpPr>
            <a:spLocks noGrp="1"/>
          </p:cNvSpPr>
          <p:nvPr>
            <p:ph type="dt" sz="half" idx="10"/>
          </p:nvPr>
        </p:nvSpPr>
        <p:spPr/>
        <p:txBody>
          <a:bodyPr/>
          <a:lstStyle/>
          <a:p>
            <a:fld id="{EDF4B775-49C3-41AD-922C-0543ACC317CC}" type="datetimeFigureOut">
              <a:rPr lang="he-IL" smtClean="0"/>
              <a:pPr/>
              <a:t>כ"ח/תמוז/תשפ"ה</a:t>
            </a:fld>
            <a:endParaRPr lang="he-IL"/>
          </a:p>
        </p:txBody>
      </p:sp>
      <p:sp>
        <p:nvSpPr>
          <p:cNvPr id="15" name="Slide Number Placeholder 14"/>
          <p:cNvSpPr>
            <a:spLocks noGrp="1"/>
          </p:cNvSpPr>
          <p:nvPr>
            <p:ph type="sldNum" sz="quarter" idx="11"/>
          </p:nvPr>
        </p:nvSpPr>
        <p:spPr/>
        <p:txBody>
          <a:bodyPr/>
          <a:lstStyle/>
          <a:p>
            <a:fld id="{2309A703-270E-489A-A172-B208E215E813}" type="slidenum">
              <a:rPr lang="he-IL" smtClean="0"/>
              <a:pPr/>
              <a:t>‹#›</a:t>
            </a:fld>
            <a:endParaRPr lang="he-IL"/>
          </a:p>
        </p:txBody>
      </p:sp>
      <p:sp>
        <p:nvSpPr>
          <p:cNvPr id="16" name="Footer Placeholder 15"/>
          <p:cNvSpPr>
            <a:spLocks noGrp="1"/>
          </p:cNvSpPr>
          <p:nvPr>
            <p:ph type="ftr" sz="quarter" idx="12"/>
          </p:nvPr>
        </p:nvSpPr>
        <p:spPr/>
        <p:txBody>
          <a:bodyPr/>
          <a:lstStyle/>
          <a:p>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endParaRPr lang="en-US" altLang="he-IL">
              <a:solidFill>
                <a:srgbClr val="000000"/>
              </a:solidFill>
            </a:endParaRPr>
          </a:p>
        </p:txBody>
      </p:sp>
      <p:sp>
        <p:nvSpPr>
          <p:cNvPr id="6" name="מציין מיקום של כותרת תחתונה 5"/>
          <p:cNvSpPr>
            <a:spLocks noGrp="1"/>
          </p:cNvSpPr>
          <p:nvPr>
            <p:ph type="ftr" sz="quarter" idx="11"/>
          </p:nvPr>
        </p:nvSpPr>
        <p:spPr/>
        <p:txBody>
          <a:bodyPr/>
          <a:lstStyle>
            <a:lvl1pPr>
              <a:defRPr/>
            </a:lvl1pPr>
          </a:lstStyle>
          <a:p>
            <a:endParaRPr lang="en-US" altLang="he-IL">
              <a:solidFill>
                <a:srgbClr val="000000"/>
              </a:solidFill>
            </a:endParaRPr>
          </a:p>
        </p:txBody>
      </p:sp>
      <p:sp>
        <p:nvSpPr>
          <p:cNvPr id="7" name="מציין מיקום של מספר שקופית 6"/>
          <p:cNvSpPr>
            <a:spLocks noGrp="1"/>
          </p:cNvSpPr>
          <p:nvPr>
            <p:ph type="sldNum" sz="quarter" idx="12"/>
          </p:nvPr>
        </p:nvSpPr>
        <p:spPr/>
        <p:txBody>
          <a:bodyPr/>
          <a:lstStyle>
            <a:lvl1pPr>
              <a:defRPr/>
            </a:lvl1pPr>
          </a:lstStyle>
          <a:p>
            <a:fld id="{21F34E6C-DF8B-457B-9F8F-883981AF9F4D}" type="slidenum">
              <a:rPr lang="he-IL"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2584157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endParaRPr lang="en-US" altLang="he-IL">
              <a:solidFill>
                <a:srgbClr val="000000"/>
              </a:solidFill>
            </a:endParaRPr>
          </a:p>
        </p:txBody>
      </p:sp>
      <p:sp>
        <p:nvSpPr>
          <p:cNvPr id="5" name="מציין מיקום של כותרת תחתונה 4"/>
          <p:cNvSpPr>
            <a:spLocks noGrp="1"/>
          </p:cNvSpPr>
          <p:nvPr>
            <p:ph type="ftr" sz="quarter" idx="11"/>
          </p:nvPr>
        </p:nvSpPr>
        <p:spPr/>
        <p:txBody>
          <a:bodyPr/>
          <a:lstStyle>
            <a:lvl1pPr>
              <a:defRPr/>
            </a:lvl1pPr>
          </a:lstStyle>
          <a:p>
            <a:endParaRPr lang="en-US" altLang="he-IL">
              <a:solidFill>
                <a:srgbClr val="000000"/>
              </a:solidFill>
            </a:endParaRPr>
          </a:p>
        </p:txBody>
      </p:sp>
      <p:sp>
        <p:nvSpPr>
          <p:cNvPr id="6" name="מציין מיקום של מספר שקופית 5"/>
          <p:cNvSpPr>
            <a:spLocks noGrp="1"/>
          </p:cNvSpPr>
          <p:nvPr>
            <p:ph type="sldNum" sz="quarter" idx="12"/>
          </p:nvPr>
        </p:nvSpPr>
        <p:spPr/>
        <p:txBody>
          <a:bodyPr/>
          <a:lstStyle>
            <a:lvl1pPr>
              <a:defRPr/>
            </a:lvl1pPr>
          </a:lstStyle>
          <a:p>
            <a:fld id="{27D385D2-D84A-46CF-AC31-3ADEB04D938F}" type="slidenum">
              <a:rPr lang="he-IL"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645713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endParaRPr lang="en-US" altLang="he-IL">
              <a:solidFill>
                <a:srgbClr val="000000"/>
              </a:solidFill>
            </a:endParaRPr>
          </a:p>
        </p:txBody>
      </p:sp>
      <p:sp>
        <p:nvSpPr>
          <p:cNvPr id="5" name="מציין מיקום של כותרת תחתונה 4"/>
          <p:cNvSpPr>
            <a:spLocks noGrp="1"/>
          </p:cNvSpPr>
          <p:nvPr>
            <p:ph type="ftr" sz="quarter" idx="11"/>
          </p:nvPr>
        </p:nvSpPr>
        <p:spPr/>
        <p:txBody>
          <a:bodyPr/>
          <a:lstStyle>
            <a:lvl1pPr>
              <a:defRPr/>
            </a:lvl1pPr>
          </a:lstStyle>
          <a:p>
            <a:endParaRPr lang="en-US" altLang="he-IL">
              <a:solidFill>
                <a:srgbClr val="000000"/>
              </a:solidFill>
            </a:endParaRPr>
          </a:p>
        </p:txBody>
      </p:sp>
      <p:sp>
        <p:nvSpPr>
          <p:cNvPr id="6" name="מציין מיקום של מספר שקופית 5"/>
          <p:cNvSpPr>
            <a:spLocks noGrp="1"/>
          </p:cNvSpPr>
          <p:nvPr>
            <p:ph type="sldNum" sz="quarter" idx="12"/>
          </p:nvPr>
        </p:nvSpPr>
        <p:spPr/>
        <p:txBody>
          <a:bodyPr/>
          <a:lstStyle>
            <a:lvl1pPr>
              <a:defRPr/>
            </a:lvl1pPr>
          </a:lstStyle>
          <a:p>
            <a:fld id="{1EDC2758-76BB-4E63-AF77-79A1A0668995}" type="slidenum">
              <a:rPr lang="he-IL"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202494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12" name="Date Placeholder 11"/>
          <p:cNvSpPr>
            <a:spLocks noGrp="1"/>
          </p:cNvSpPr>
          <p:nvPr>
            <p:ph type="dt" sz="half" idx="10"/>
          </p:nvPr>
        </p:nvSpPr>
        <p:spPr/>
        <p:txBody>
          <a:bodyPr/>
          <a:lstStyle/>
          <a:p>
            <a:fld id="{EDF4B775-49C3-41AD-922C-0543ACC317CC}" type="datetimeFigureOut">
              <a:rPr lang="he-IL" smtClean="0"/>
              <a:pPr/>
              <a:t>כ"ח/תמוז/תשפ"ה</a:t>
            </a:fld>
            <a:endParaRPr lang="he-IL"/>
          </a:p>
        </p:txBody>
      </p:sp>
      <p:sp>
        <p:nvSpPr>
          <p:cNvPr id="13" name="Slide Number Placeholder 12"/>
          <p:cNvSpPr>
            <a:spLocks noGrp="1"/>
          </p:cNvSpPr>
          <p:nvPr>
            <p:ph type="sldNum" sz="quarter" idx="11"/>
          </p:nvPr>
        </p:nvSpPr>
        <p:spPr/>
        <p:txBody>
          <a:bodyPr/>
          <a:lstStyle/>
          <a:p>
            <a:fld id="{2309A703-270E-489A-A172-B208E215E813}" type="slidenum">
              <a:rPr lang="he-IL" smtClean="0"/>
              <a:pPr/>
              <a:t>‹#›</a:t>
            </a:fld>
            <a:endParaRPr lang="he-IL"/>
          </a:p>
        </p:txBody>
      </p:sp>
      <p:sp>
        <p:nvSpPr>
          <p:cNvPr id="14" name="Footer Placeholder 13"/>
          <p:cNvSpPr>
            <a:spLocks noGrp="1"/>
          </p:cNvSpPr>
          <p:nvPr>
            <p:ph type="ftr" sz="quarter" idx="12"/>
          </p:nvPr>
        </p:nvSpPr>
        <p:spPr/>
        <p:txBody>
          <a:bodyPr/>
          <a:lstStyle/>
          <a:p>
            <a:endParaRPr lang="he-IL"/>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he-IL"/>
              <a:t>לחץ כדי לערוך סגנון כותרת של תבנית בסיס</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DF4B775-49C3-41AD-922C-0543ACC317CC}" type="datetimeFigureOut">
              <a:rPr lang="he-IL" smtClean="0"/>
              <a:pPr/>
              <a:t>כ"ח/תמוז/תשפ"ה</a:t>
            </a:fld>
            <a:endParaRPr lang="he-IL"/>
          </a:p>
        </p:txBody>
      </p:sp>
      <p:sp>
        <p:nvSpPr>
          <p:cNvPr id="9" name="Slide Number Placeholder 8"/>
          <p:cNvSpPr>
            <a:spLocks noGrp="1"/>
          </p:cNvSpPr>
          <p:nvPr>
            <p:ph type="sldNum" sz="quarter" idx="11"/>
          </p:nvPr>
        </p:nvSpPr>
        <p:spPr/>
        <p:txBody>
          <a:bodyPr/>
          <a:lstStyle/>
          <a:p>
            <a:fld id="{2309A703-270E-489A-A172-B208E215E813}" type="slidenum">
              <a:rPr lang="he-IL" smtClean="0"/>
              <a:pPr/>
              <a:t>‹#›</a:t>
            </a:fld>
            <a:endParaRPr lang="he-IL"/>
          </a:p>
        </p:txBody>
      </p:sp>
      <p:sp>
        <p:nvSpPr>
          <p:cNvPr id="10" name="Footer Placeholder 9"/>
          <p:cNvSpPr>
            <a:spLocks noGrp="1"/>
          </p:cNvSpPr>
          <p:nvPr>
            <p:ph type="ftr" sz="quarter" idx="12"/>
          </p:nvPr>
        </p:nvSpPr>
        <p:spPr/>
        <p:txBody>
          <a:bodyPr/>
          <a:lstStyle/>
          <a:p>
            <a:endParaRPr lang="he-IL"/>
          </a:p>
        </p:txBody>
      </p:sp>
      <p:sp>
        <p:nvSpPr>
          <p:cNvPr id="11" name="Title 10"/>
          <p:cNvSpPr>
            <a:spLocks noGrp="1"/>
          </p:cNvSpPr>
          <p:nvPr>
            <p:ph type="title"/>
          </p:nvPr>
        </p:nvSpPr>
        <p:spPr/>
        <p:txBody>
          <a:bodyPr/>
          <a:lstStyle/>
          <a:p>
            <a:r>
              <a:rPr lang="he-IL"/>
              <a:t>לחץ כדי לערוך סגנון כותרת של תבנית בסיס</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he-IL"/>
              <a:t>לחץ כדי לערוך סגנון כותרת של תבנית בסיס</a:t>
            </a:r>
            <a:endParaRPr lang="en-US" dirty="0"/>
          </a:p>
        </p:txBody>
      </p:sp>
      <p:sp>
        <p:nvSpPr>
          <p:cNvPr id="14" name="Date Placeholder 13"/>
          <p:cNvSpPr>
            <a:spLocks noGrp="1"/>
          </p:cNvSpPr>
          <p:nvPr>
            <p:ph type="dt" sz="half" idx="10"/>
          </p:nvPr>
        </p:nvSpPr>
        <p:spPr/>
        <p:txBody>
          <a:bodyPr/>
          <a:lstStyle/>
          <a:p>
            <a:fld id="{EDF4B775-49C3-41AD-922C-0543ACC317CC}" type="datetimeFigureOut">
              <a:rPr lang="he-IL" smtClean="0"/>
              <a:pPr/>
              <a:t>כ"ח/תמוז/תשפ"ה</a:t>
            </a:fld>
            <a:endParaRPr lang="he-IL"/>
          </a:p>
        </p:txBody>
      </p:sp>
      <p:sp>
        <p:nvSpPr>
          <p:cNvPr id="15" name="Slide Number Placeholder 14"/>
          <p:cNvSpPr>
            <a:spLocks noGrp="1"/>
          </p:cNvSpPr>
          <p:nvPr>
            <p:ph type="sldNum" sz="quarter" idx="11"/>
          </p:nvPr>
        </p:nvSpPr>
        <p:spPr/>
        <p:txBody>
          <a:bodyPr/>
          <a:lstStyle/>
          <a:p>
            <a:fld id="{2309A703-270E-489A-A172-B208E215E813}" type="slidenum">
              <a:rPr lang="he-IL" smtClean="0"/>
              <a:pPr/>
              <a:t>‹#›</a:t>
            </a:fld>
            <a:endParaRPr lang="he-IL"/>
          </a:p>
        </p:txBody>
      </p:sp>
      <p:sp>
        <p:nvSpPr>
          <p:cNvPr id="16" name="Footer Placeholder 15"/>
          <p:cNvSpPr>
            <a:spLocks noGrp="1"/>
          </p:cNvSpPr>
          <p:nvPr>
            <p:ph type="ftr" sz="quarter" idx="12"/>
          </p:nvPr>
        </p:nvSpPr>
        <p:spPr/>
        <p:txBody>
          <a:bodyPr/>
          <a:lstStyle/>
          <a:p>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e-IL"/>
              <a:t>לחץ כדי לערוך סגנון כותרת של תבנית בסיס</a:t>
            </a:r>
            <a:endParaRPr lang="en-US"/>
          </a:p>
        </p:txBody>
      </p:sp>
      <p:sp>
        <p:nvSpPr>
          <p:cNvPr id="7" name="Date Placeholder 6"/>
          <p:cNvSpPr>
            <a:spLocks noGrp="1"/>
          </p:cNvSpPr>
          <p:nvPr>
            <p:ph type="dt" sz="half" idx="10"/>
          </p:nvPr>
        </p:nvSpPr>
        <p:spPr/>
        <p:txBody>
          <a:bodyPr/>
          <a:lstStyle/>
          <a:p>
            <a:fld id="{EDF4B775-49C3-41AD-922C-0543ACC317CC}" type="datetimeFigureOut">
              <a:rPr lang="he-IL" smtClean="0"/>
              <a:pPr/>
              <a:t>כ"ח/תמוז/תשפ"ה</a:t>
            </a:fld>
            <a:endParaRPr lang="he-IL"/>
          </a:p>
        </p:txBody>
      </p:sp>
      <p:sp>
        <p:nvSpPr>
          <p:cNvPr id="8" name="Slide Number Placeholder 7"/>
          <p:cNvSpPr>
            <a:spLocks noGrp="1"/>
          </p:cNvSpPr>
          <p:nvPr>
            <p:ph type="sldNum" sz="quarter" idx="11"/>
          </p:nvPr>
        </p:nvSpPr>
        <p:spPr/>
        <p:txBody>
          <a:bodyPr/>
          <a:lstStyle/>
          <a:p>
            <a:fld id="{2309A703-270E-489A-A172-B208E215E813}" type="slidenum">
              <a:rPr lang="he-IL" smtClean="0"/>
              <a:pPr/>
              <a:t>‹#›</a:t>
            </a:fld>
            <a:endParaRPr lang="he-IL"/>
          </a:p>
        </p:txBody>
      </p:sp>
      <p:sp>
        <p:nvSpPr>
          <p:cNvPr id="9" name="Footer Placeholder 8"/>
          <p:cNvSpPr>
            <a:spLocks noGrp="1"/>
          </p:cNvSpPr>
          <p:nvPr>
            <p:ph type="ftr" sz="quarter" idx="12"/>
          </p:nvPr>
        </p:nvSpPr>
        <p:spPr/>
        <p:txBody>
          <a:bodyPr/>
          <a:lstStyle/>
          <a:p>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DF4B775-49C3-41AD-922C-0543ACC317CC}" type="datetimeFigureOut">
              <a:rPr lang="he-IL" smtClean="0"/>
              <a:pPr/>
              <a:t>כ"ח/תמוז/תשפ"ה</a:t>
            </a:fld>
            <a:endParaRPr lang="he-IL"/>
          </a:p>
        </p:txBody>
      </p:sp>
      <p:sp>
        <p:nvSpPr>
          <p:cNvPr id="6" name="Slide Number Placeholder 5"/>
          <p:cNvSpPr>
            <a:spLocks noGrp="1"/>
          </p:cNvSpPr>
          <p:nvPr>
            <p:ph type="sldNum" sz="quarter" idx="11"/>
          </p:nvPr>
        </p:nvSpPr>
        <p:spPr/>
        <p:txBody>
          <a:bodyPr/>
          <a:lstStyle/>
          <a:p>
            <a:fld id="{2309A703-270E-489A-A172-B208E215E813}" type="slidenum">
              <a:rPr lang="he-IL" smtClean="0"/>
              <a:pPr/>
              <a:t>‹#›</a:t>
            </a:fld>
            <a:endParaRPr lang="he-IL"/>
          </a:p>
        </p:txBody>
      </p:sp>
      <p:sp>
        <p:nvSpPr>
          <p:cNvPr id="7" name="Footer Placeholder 6"/>
          <p:cNvSpPr>
            <a:spLocks noGrp="1"/>
          </p:cNvSpPr>
          <p:nvPr>
            <p:ph type="ftr" sz="quarter" idx="12"/>
          </p:nvPr>
        </p:nvSpPr>
        <p:spPr/>
        <p:txBody>
          <a:bodyPr/>
          <a:lstStyle/>
          <a:p>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5" name="Date Placeholder 14"/>
          <p:cNvSpPr>
            <a:spLocks noGrp="1"/>
          </p:cNvSpPr>
          <p:nvPr>
            <p:ph type="dt" sz="half" idx="10"/>
          </p:nvPr>
        </p:nvSpPr>
        <p:spPr/>
        <p:txBody>
          <a:bodyPr/>
          <a:lstStyle/>
          <a:p>
            <a:fld id="{EDF4B775-49C3-41AD-922C-0543ACC317CC}" type="datetimeFigureOut">
              <a:rPr lang="he-IL" smtClean="0"/>
              <a:pPr/>
              <a:t>כ"ח/תמוז/תשפ"ה</a:t>
            </a:fld>
            <a:endParaRPr lang="he-IL"/>
          </a:p>
        </p:txBody>
      </p:sp>
      <p:sp>
        <p:nvSpPr>
          <p:cNvPr id="16" name="Slide Number Placeholder 15"/>
          <p:cNvSpPr>
            <a:spLocks noGrp="1"/>
          </p:cNvSpPr>
          <p:nvPr>
            <p:ph type="sldNum" sz="quarter" idx="11"/>
          </p:nvPr>
        </p:nvSpPr>
        <p:spPr/>
        <p:txBody>
          <a:bodyPr/>
          <a:lstStyle/>
          <a:p>
            <a:fld id="{2309A703-270E-489A-A172-B208E215E813}" type="slidenum">
              <a:rPr lang="he-IL" smtClean="0"/>
              <a:pPr/>
              <a:t>‹#›</a:t>
            </a:fld>
            <a:endParaRPr lang="he-IL"/>
          </a:p>
        </p:txBody>
      </p:sp>
      <p:sp>
        <p:nvSpPr>
          <p:cNvPr id="17" name="Footer Placeholder 16"/>
          <p:cNvSpPr>
            <a:spLocks noGrp="1"/>
          </p:cNvSpPr>
          <p:nvPr>
            <p:ph type="ftr" sz="quarter" idx="12"/>
          </p:nvPr>
        </p:nvSpPr>
        <p:spPr/>
        <p:txBody>
          <a:bodyPr/>
          <a:lstStyle/>
          <a:p>
            <a:endParaRPr lang="he-IL"/>
          </a:p>
        </p:txBody>
      </p:sp>
      <p:sp>
        <p:nvSpPr>
          <p:cNvPr id="18" name="Title 17"/>
          <p:cNvSpPr>
            <a:spLocks noGrp="1"/>
          </p:cNvSpPr>
          <p:nvPr>
            <p:ph type="title"/>
          </p:nvPr>
        </p:nvSpPr>
        <p:spPr/>
        <p:txBody>
          <a:bodyPr/>
          <a:lstStyle/>
          <a:p>
            <a:r>
              <a:rPr lang="he-IL"/>
              <a:t>לחץ כדי לערוך סגנון כותרת של תבנית בסיס</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he-IL"/>
              <a:t>לחץ כדי לערוך סגנון כותרת של תבנית בסיס</a:t>
            </a:r>
            <a:endParaRPr lang="en-US"/>
          </a:p>
        </p:txBody>
      </p:sp>
      <p:sp>
        <p:nvSpPr>
          <p:cNvPr id="13" name="Date Placeholder 12"/>
          <p:cNvSpPr>
            <a:spLocks noGrp="1"/>
          </p:cNvSpPr>
          <p:nvPr>
            <p:ph type="dt" sz="half" idx="10"/>
          </p:nvPr>
        </p:nvSpPr>
        <p:spPr/>
        <p:txBody>
          <a:bodyPr/>
          <a:lstStyle/>
          <a:p>
            <a:fld id="{EDF4B775-49C3-41AD-922C-0543ACC317CC}" type="datetimeFigureOut">
              <a:rPr lang="he-IL" smtClean="0"/>
              <a:pPr/>
              <a:t>כ"ח/תמוז/תשפ"ה</a:t>
            </a:fld>
            <a:endParaRPr lang="he-IL"/>
          </a:p>
        </p:txBody>
      </p:sp>
      <p:sp>
        <p:nvSpPr>
          <p:cNvPr id="14" name="Slide Number Placeholder 13"/>
          <p:cNvSpPr>
            <a:spLocks noGrp="1"/>
          </p:cNvSpPr>
          <p:nvPr>
            <p:ph type="sldNum" sz="quarter" idx="11"/>
          </p:nvPr>
        </p:nvSpPr>
        <p:spPr/>
        <p:txBody>
          <a:bodyPr/>
          <a:lstStyle/>
          <a:p>
            <a:fld id="{2309A703-270E-489A-A172-B208E215E813}" type="slidenum">
              <a:rPr lang="he-IL" smtClean="0"/>
              <a:pPr/>
              <a:t>‹#›</a:t>
            </a:fld>
            <a:endParaRPr lang="he-IL"/>
          </a:p>
        </p:txBody>
      </p:sp>
      <p:sp>
        <p:nvSpPr>
          <p:cNvPr id="15" name="Footer Placeholder 14"/>
          <p:cNvSpPr>
            <a:spLocks noGrp="1"/>
          </p:cNvSpPr>
          <p:nvPr>
            <p:ph type="ftr" sz="quarter" idx="12"/>
          </p:nvPr>
        </p:nvSpPr>
        <p:spPr/>
        <p:txBody>
          <a:bodyPr/>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EDF4B775-49C3-41AD-922C-0543ACC317CC}" type="datetimeFigureOut">
              <a:rPr lang="he-IL" smtClean="0"/>
              <a:pPr/>
              <a:t>כ"ח/תמוז/תשפ"ה</a:t>
            </a:fld>
            <a:endParaRPr lang="he-IL"/>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he-IL"/>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2309A703-270E-489A-A172-B208E215E813}" type="slidenum">
              <a:rPr lang="he-IL" smtClean="0"/>
              <a:pPr/>
              <a:t>‹#›</a:t>
            </a:fld>
            <a:endParaRPr lang="he-IL"/>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56032" algn="r" defTabSz="914400" rtl="1"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r" defTabSz="914400" rtl="1"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r" defTabSz="914400" rtl="1"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r" defTabSz="914400" rtl="1"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r" defTabSz="914400" rtl="1"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en-US" altLang="he-I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en-US" altLang="he-IL">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pPr>
            <a:fld id="{0C661F4A-11DE-4335-95FD-A6EA5AE2A8DA}" type="slidenum">
              <a:rPr lang="he-IL" altLang="he-IL" smtClean="0">
                <a:solidFill>
                  <a:srgbClr val="000000"/>
                </a:solidFill>
              </a:rPr>
              <a:pPr fontAlgn="base">
                <a:spcBef>
                  <a:spcPct val="0"/>
                </a:spcBef>
                <a:spcAft>
                  <a:spcPct val="0"/>
                </a:spcAft>
              </a:pPr>
              <a:t>‹#›</a:t>
            </a:fld>
            <a:endParaRPr lang="en-US" altLang="he-IL">
              <a:solidFill>
                <a:srgbClr val="000000"/>
              </a:solidFill>
            </a:endParaRPr>
          </a:p>
        </p:txBody>
      </p:sp>
    </p:spTree>
    <p:extLst>
      <p:ext uri="{BB962C8B-B14F-4D97-AF65-F5344CB8AC3E}">
        <p14:creationId xmlns:p14="http://schemas.microsoft.com/office/powerpoint/2010/main" val="26817313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images.google.com/imgres?imgurl=http://www.oralchelation.com/LifeGlowBasic/images/atom2.jpg&amp;imgrefurl=http://www.oralchelation.com/LifeGlowBasic/technical/p50.htm&amp;h=454&amp;w=465&amp;sz=28&amp;hl=en&amp;start=18&amp;tbnid=YVSvS7INcvIP4M:&amp;tbnh=125&amp;tbnw=128&amp;prev=/images?q=atom&amp;gbv=2&amp;svnum=10&amp;hl=en"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1023583" y="2224585"/>
            <a:ext cx="742438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mj-ea"/>
                <a:cs typeface="Arial" pitchFamily="34" charset="0"/>
              </a:rPr>
              <a:t>ספקטרום אלקטרומגנטי ולומינסנציה</a:t>
            </a:r>
          </a:p>
        </p:txBody>
      </p:sp>
      <p:sp>
        <p:nvSpPr>
          <p:cNvPr id="3" name="Rectangle 2"/>
          <p:cNvSpPr/>
          <p:nvPr/>
        </p:nvSpPr>
        <p:spPr>
          <a:xfrm>
            <a:off x="2093865" y="3432966"/>
            <a:ext cx="5283818" cy="1323439"/>
          </a:xfrm>
          <a:prstGeom prst="rect">
            <a:avLst/>
          </a:prstGeom>
        </p:spPr>
        <p:txBody>
          <a:bodyPr wrap="none">
            <a:spAutoFit/>
          </a:bodyPr>
          <a:lstStyle/>
          <a:p>
            <a:pPr algn="ctr"/>
            <a:r>
              <a:rPr lang="he-IL" sz="2000" b="1" dirty="0">
                <a:latin typeface="Arial" pitchFamily="34" charset="0"/>
                <a:cs typeface="Arial" pitchFamily="34" charset="0"/>
              </a:rPr>
              <a:t>מצגת מלווה לפעילות שפותחה על-ידי מרצ'י אדרי </a:t>
            </a:r>
          </a:p>
          <a:p>
            <a:pPr algn="ctr"/>
            <a:r>
              <a:rPr lang="he-IL" sz="2000" b="1" dirty="0">
                <a:latin typeface="Arial" pitchFamily="34" charset="0"/>
                <a:cs typeface="Arial" pitchFamily="34" charset="0"/>
              </a:rPr>
              <a:t>בהנחיית ד"ר אורית הרשקוביץ ופרופ. יהודית דורי</a:t>
            </a:r>
          </a:p>
          <a:p>
            <a:pPr algn="ctr"/>
            <a:r>
              <a:rPr lang="he-IL" sz="2000" b="1" dirty="0">
                <a:latin typeface="Arial" pitchFamily="34" charset="0"/>
                <a:cs typeface="Arial" pitchFamily="34" charset="0"/>
              </a:rPr>
              <a:t>הפקולטה לחינוך למדע וטכנולוגיה, הטכניון, חיפה</a:t>
            </a:r>
          </a:p>
          <a:p>
            <a:pPr algn="ctr"/>
            <a:r>
              <a:rPr lang="he-IL" sz="2000" b="1" dirty="0">
                <a:latin typeface="Arial" pitchFamily="34" charset="0"/>
                <a:cs typeface="Arial" pitchFamily="34" charset="0"/>
              </a:rPr>
              <a:t>פברואר 2016</a:t>
            </a:r>
          </a:p>
        </p:txBody>
      </p:sp>
      <p:sp>
        <p:nvSpPr>
          <p:cNvPr id="4" name="מלבן 3"/>
          <p:cNvSpPr/>
          <p:nvPr/>
        </p:nvSpPr>
        <p:spPr>
          <a:xfrm>
            <a:off x="2287231" y="6173735"/>
            <a:ext cx="6168788" cy="646331"/>
          </a:xfrm>
          <a:prstGeom prst="rect">
            <a:avLst/>
          </a:prstGeom>
        </p:spPr>
        <p:txBody>
          <a:bodyPr wrap="square">
            <a:spAutoFit/>
          </a:bodyPr>
          <a:lstStyle/>
          <a:p>
            <a:r>
              <a:rPr lang="he-IL" dirty="0">
                <a:ea typeface="Times New Roman"/>
                <a:cs typeface="Arial"/>
              </a:rPr>
              <a:t>פיתוח עריכה והתאמה של חומרי למידה לתכנית הלימודים 30/70 , תת-פרויקט 2.7 , המרכז הארצי למורי הכימיה</a:t>
            </a:r>
            <a:endParaRPr lang="he-IL" dirty="0"/>
          </a:p>
        </p:txBody>
      </p:sp>
    </p:spTree>
    <p:extLst>
      <p:ext uri="{BB962C8B-B14F-4D97-AF65-F5344CB8AC3E}">
        <p14:creationId xmlns:p14="http://schemas.microsoft.com/office/powerpoint/2010/main" val="4067050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Grp="1" noChangeArrowheads="1"/>
          </p:cNvSpPr>
          <p:nvPr>
            <p:ph type="title" idx="4294967295"/>
          </p:nvPr>
        </p:nvSpPr>
        <p:spPr bwMode="auto">
          <a:xfrm>
            <a:off x="1532868" y="584995"/>
            <a:ext cx="7220607" cy="830262"/>
          </a:xfrm>
          <a:prstGeom prst="rect">
            <a:avLst/>
          </a:prstGeom>
          <a:noFill/>
          <a:ln w="12700" cap="sq">
            <a:noFill/>
            <a:prstDash/>
            <a:miter lim="800000"/>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rPr>
              <a:t>תצפית אור וצבע</a:t>
            </a:r>
            <a:endParaRPr kumimoji="0" lang="en-US" sz="4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7170" name="Text Box 6"/>
          <p:cNvSpPr txBox="1">
            <a:spLocks noChangeArrowheads="1"/>
          </p:cNvSpPr>
          <p:nvPr/>
        </p:nvSpPr>
        <p:spPr bwMode="auto">
          <a:xfrm>
            <a:off x="142875" y="1928813"/>
            <a:ext cx="8610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2800" dirty="0"/>
              <a:t>האור מגיע אלינו באופן טבעי מהשמש. </a:t>
            </a:r>
          </a:p>
          <a:p>
            <a:pPr eaLnBrk="1" hangingPunct="1"/>
            <a:endParaRPr lang="he-IL" altLang="he-IL" sz="2800" dirty="0"/>
          </a:p>
          <a:p>
            <a:pPr eaLnBrk="1" hangingPunct="1"/>
            <a:r>
              <a:rPr lang="he-IL" altLang="he-IL" sz="2800" dirty="0"/>
              <a:t>התבוננו סביבכם, האור המופץ מהשמש וממנורות רגילות הוא אור לבן. </a:t>
            </a:r>
          </a:p>
          <a:p>
            <a:pPr eaLnBrk="1" hangingPunct="1"/>
            <a:endParaRPr lang="he-IL" altLang="he-IL" sz="2800" dirty="0">
              <a:solidFill>
                <a:schemeClr val="hlink"/>
              </a:solidFill>
              <a:latin typeface="Calibri" pitchFamily="34" charset="0"/>
              <a:cs typeface="Narkisim" pitchFamily="34" charset="-79"/>
            </a:endParaRPr>
          </a:p>
          <a:p>
            <a:pPr eaLnBrk="1" hangingPunct="1"/>
            <a:endParaRPr lang="he-IL" altLang="he-IL" sz="2800" dirty="0">
              <a:solidFill>
                <a:schemeClr val="hlink"/>
              </a:solidFill>
            </a:endParaRPr>
          </a:p>
          <a:p>
            <a:pPr eaLnBrk="1" hangingPunct="1"/>
            <a:r>
              <a:rPr lang="he-IL" altLang="he-IL" sz="2800" dirty="0">
                <a:solidFill>
                  <a:srgbClr val="FF7D7D"/>
                </a:solidFill>
              </a:rPr>
              <a:t>הרכיבו את משקפי הספקטרום </a:t>
            </a:r>
          </a:p>
          <a:p>
            <a:pPr eaLnBrk="1" hangingPunct="1"/>
            <a:r>
              <a:rPr lang="he-IL" altLang="he-IL" sz="2800" dirty="0">
                <a:solidFill>
                  <a:srgbClr val="FF7D7D"/>
                </a:solidFill>
              </a:rPr>
              <a:t>מה אתם רואים כעת?</a:t>
            </a:r>
          </a:p>
          <a:p>
            <a:pPr eaLnBrk="1" hangingPunct="1"/>
            <a:r>
              <a:rPr lang="he-IL" altLang="he-IL" sz="2800" dirty="0">
                <a:solidFill>
                  <a:srgbClr val="FF7D7D"/>
                </a:solidFill>
              </a:rPr>
              <a:t>מה התרחש</a:t>
            </a:r>
            <a:r>
              <a:rPr lang="he-IL" altLang="he-IL" sz="2800" dirty="0">
                <a:solidFill>
                  <a:srgbClr val="FF7D7D"/>
                </a:solidFill>
                <a:latin typeface="Calibri" pitchFamily="34" charset="0"/>
                <a:cs typeface="Narkisim" pitchFamily="34" charset="-79"/>
              </a:rPr>
              <a:t>?</a:t>
            </a:r>
          </a:p>
        </p:txBody>
      </p:sp>
      <p:sp>
        <p:nvSpPr>
          <p:cNvPr id="11" name="מלבן 10">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pic>
        <p:nvPicPr>
          <p:cNvPr id="6" name="Picture 4" descr="http://cdn.shopify.com/s/files/1/0515/5261/products/1_RS_1024x1024_grande.png?v=14013975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3898">
            <a:off x="1015981" y="4268109"/>
            <a:ext cx="3186132" cy="138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2729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Grp="1" noChangeArrowheads="1"/>
          </p:cNvSpPr>
          <p:nvPr>
            <p:ph type="title" idx="4294967295"/>
          </p:nvPr>
        </p:nvSpPr>
        <p:spPr bwMode="auto">
          <a:xfrm>
            <a:off x="0" y="290513"/>
            <a:ext cx="8534400" cy="830262"/>
          </a:xfrm>
          <a:prstGeom prst="rect">
            <a:avLst/>
          </a:prstGeom>
          <a:noFill/>
          <a:ln w="12700" cap="sq">
            <a:noFill/>
            <a:prstDash/>
            <a:miter lim="800000"/>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he-IL" sz="4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rPr>
              <a:t>פיצול של האור הלבן - נפיצה</a:t>
            </a:r>
            <a:endParaRPr kumimoji="0" lang="en-US" sz="4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8194" name="Text Box 6"/>
          <p:cNvSpPr txBox="1">
            <a:spLocks noChangeArrowheads="1"/>
          </p:cNvSpPr>
          <p:nvPr/>
        </p:nvSpPr>
        <p:spPr bwMode="auto">
          <a:xfrm>
            <a:off x="357188" y="1387806"/>
            <a:ext cx="86106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eaLnBrk="1" hangingPunct="1">
              <a:lnSpc>
                <a:spcPct val="150000"/>
              </a:lnSpc>
              <a:spcAft>
                <a:spcPts val="600"/>
              </a:spcAft>
              <a:buFont typeface="Arial" panose="020B0604020202020204" pitchFamily="34" charset="0"/>
              <a:buChar char="•"/>
            </a:pPr>
            <a:r>
              <a:rPr lang="he-IL" altLang="he-IL" sz="2400" dirty="0"/>
              <a:t>ניתן לפצל את האור הלבן למרכיביו הצבעוניים.</a:t>
            </a:r>
          </a:p>
          <a:p>
            <a:pPr marL="342900" indent="-342900" eaLnBrk="1" hangingPunct="1">
              <a:spcAft>
                <a:spcPts val="600"/>
              </a:spcAft>
              <a:buFont typeface="Arial" panose="020B0604020202020204" pitchFamily="34" charset="0"/>
              <a:buChar char="•"/>
            </a:pPr>
            <a:r>
              <a:rPr lang="he-IL" altLang="he-IL" sz="2400" dirty="0"/>
              <a:t>כאשר אור לבן עובר דרך מנסרת זכוכית משולשת הצבעים השונים, המרכיבים אותו, נפרדים ומתקדמים במסלולים שונים דרך המנסרה. </a:t>
            </a:r>
          </a:p>
          <a:p>
            <a:pPr marL="342900" indent="-342900" eaLnBrk="1" hangingPunct="1">
              <a:spcAft>
                <a:spcPts val="600"/>
              </a:spcAft>
              <a:buFont typeface="Arial" panose="020B0604020202020204" pitchFamily="34" charset="0"/>
              <a:buChar char="•"/>
            </a:pPr>
            <a:r>
              <a:rPr lang="he-IL" altLang="he-IL" sz="2400" dirty="0"/>
              <a:t>ניתן להבחין בקשת הצבעים המרכיבים את האור הלבן - </a:t>
            </a:r>
            <a:r>
              <a:rPr lang="he-IL" altLang="he-IL" sz="2400" b="1" dirty="0">
                <a:solidFill>
                  <a:srgbClr val="7030A0"/>
                </a:solidFill>
              </a:rPr>
              <a:t>סגול</a:t>
            </a:r>
            <a:r>
              <a:rPr lang="he-IL" altLang="he-IL" sz="2400" dirty="0"/>
              <a:t>, </a:t>
            </a:r>
            <a:r>
              <a:rPr lang="he-IL" altLang="he-IL" sz="2400" b="1" dirty="0">
                <a:solidFill>
                  <a:srgbClr val="0070C0"/>
                </a:solidFill>
              </a:rPr>
              <a:t>כחול</a:t>
            </a:r>
            <a:r>
              <a:rPr lang="he-IL" altLang="he-IL" sz="2400" dirty="0"/>
              <a:t>, </a:t>
            </a:r>
            <a:r>
              <a:rPr lang="he-IL" altLang="he-IL" sz="2400" b="1" dirty="0">
                <a:solidFill>
                  <a:srgbClr val="00B050"/>
                </a:solidFill>
              </a:rPr>
              <a:t>ירוק</a:t>
            </a:r>
            <a:r>
              <a:rPr lang="he-IL" altLang="he-IL" sz="2400" dirty="0"/>
              <a:t>, </a:t>
            </a:r>
            <a:r>
              <a:rPr lang="he-IL" altLang="he-IL" sz="2400" b="1" dirty="0">
                <a:solidFill>
                  <a:srgbClr val="FFFF00"/>
                </a:solidFill>
              </a:rPr>
              <a:t>צהוב</a:t>
            </a:r>
            <a:r>
              <a:rPr lang="he-IL" altLang="he-IL" sz="2400" dirty="0"/>
              <a:t>, </a:t>
            </a:r>
            <a:r>
              <a:rPr lang="he-IL" altLang="he-IL" sz="2400" b="1" dirty="0">
                <a:solidFill>
                  <a:srgbClr val="FFC000"/>
                </a:solidFill>
              </a:rPr>
              <a:t>כתום</a:t>
            </a:r>
            <a:r>
              <a:rPr lang="he-IL" altLang="he-IL" sz="2400" dirty="0"/>
              <a:t> </a:t>
            </a:r>
            <a:r>
              <a:rPr lang="he-IL" altLang="he-IL" sz="2400" b="1" dirty="0">
                <a:solidFill>
                  <a:srgbClr val="FF0000"/>
                </a:solidFill>
              </a:rPr>
              <a:t>ואדום</a:t>
            </a:r>
            <a:r>
              <a:rPr lang="he-IL" altLang="he-IL" sz="2400" dirty="0"/>
              <a:t>. </a:t>
            </a:r>
          </a:p>
          <a:p>
            <a:pPr marL="342900" indent="-342900" eaLnBrk="1" hangingPunct="1">
              <a:spcAft>
                <a:spcPts val="600"/>
              </a:spcAft>
              <a:buFont typeface="Arial" panose="020B0604020202020204" pitchFamily="34" charset="0"/>
              <a:buChar char="•"/>
            </a:pPr>
            <a:r>
              <a:rPr lang="he-IL" altLang="he-IL" sz="2400" dirty="0"/>
              <a:t>פס צבעוני זה כונה על ידי אייזיק ניוטון "</a:t>
            </a:r>
            <a:r>
              <a:rPr lang="he-IL" altLang="he-IL" sz="2400" b="1" dirty="0"/>
              <a:t>ספקטרום</a:t>
            </a:r>
            <a:r>
              <a:rPr lang="he-IL" altLang="he-IL" sz="2400" dirty="0"/>
              <a:t>" (בלטינית רוחות). התופעה של פיצול האור למרכיביו נקראת </a:t>
            </a:r>
            <a:r>
              <a:rPr lang="he-IL" altLang="he-IL" sz="2400" b="1" dirty="0"/>
              <a:t>נפיצת אור</a:t>
            </a:r>
            <a:r>
              <a:rPr lang="he-IL" altLang="he-IL" sz="2400" dirty="0"/>
              <a:t>.</a:t>
            </a:r>
            <a:endParaRPr lang="en-US" altLang="he-IL" sz="2400" dirty="0"/>
          </a:p>
          <a:p>
            <a:pPr algn="justLow" eaLnBrk="1" hangingPunct="1">
              <a:lnSpc>
                <a:spcPct val="130000"/>
              </a:lnSpc>
              <a:spcBef>
                <a:spcPct val="50000"/>
              </a:spcBef>
              <a:spcAft>
                <a:spcPts val="600"/>
              </a:spcAft>
            </a:pPr>
            <a:endParaRPr lang="en-US" altLang="he-IL" sz="2000" dirty="0">
              <a:solidFill>
                <a:schemeClr val="hlink"/>
              </a:solidFill>
              <a:latin typeface="Calibri" pitchFamily="34" charset="0"/>
              <a:cs typeface="Narkisim" pitchFamily="34" charset="-79"/>
            </a:endParaRPr>
          </a:p>
        </p:txBody>
      </p:sp>
      <p:sp>
        <p:nvSpPr>
          <p:cNvPr id="11" name="מלבן 10">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pic>
        <p:nvPicPr>
          <p:cNvPr id="1026" name="Picture 2" descr="תוצאת תמונה עבור מנסרה אור לבן"/>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5049" y="4885899"/>
            <a:ext cx="4834973" cy="134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7098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C183D7F6-B498-43B3-948B-1728B52AA6E4}">
                <adec:decorative xmlns:adec="http://schemas.microsoft.com/office/drawing/2017/decorative" val="1"/>
              </a:ext>
            </a:extLst>
          </p:cNvPr>
          <p:cNvSpPr/>
          <p:nvPr/>
        </p:nvSpPr>
        <p:spPr>
          <a:xfrm>
            <a:off x="2671233" y="948267"/>
            <a:ext cx="4639734" cy="172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txBox="1">
            <a:spLocks noGrp="1"/>
          </p:cNvSpPr>
          <p:nvPr>
            <p:ph type="title" idx="4294967295"/>
          </p:nvPr>
        </p:nvSpPr>
        <p:spPr>
          <a:xfrm>
            <a:off x="2342578" y="211520"/>
            <a:ext cx="4914900" cy="5418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rPr>
              <a:t>האור הנראה (ניוטון, 1704)</a:t>
            </a:r>
          </a:p>
        </p:txBody>
      </p:sp>
      <p:sp>
        <p:nvSpPr>
          <p:cNvPr id="3" name="כותרת משנה 2"/>
          <p:cNvSpPr txBox="1">
            <a:spLocks/>
          </p:cNvSpPr>
          <p:nvPr/>
        </p:nvSpPr>
        <p:spPr>
          <a:xfrm>
            <a:off x="467544" y="2745525"/>
            <a:ext cx="8056984" cy="965518"/>
          </a:xfrm>
          <a:prstGeom prst="rect">
            <a:avLst/>
          </a:prstGeom>
        </p:spPr>
        <p:txBody>
          <a:bodyPr vert="horz" lIns="91440" tIns="45720" rIns="91440" bIns="45720" rtlCol="0">
            <a:normAutofit/>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he-IL" sz="2800" dirty="0">
                <a:latin typeface="Arial" panose="020B0604020202020204" pitchFamily="34" charset="0"/>
                <a:cs typeface="Arial" panose="020B0604020202020204" pitchFamily="34" charset="0"/>
              </a:rPr>
              <a:t>מסקנה – כל קשת הצבעים נמצאת בתוך האור הלבן.</a:t>
            </a:r>
          </a:p>
        </p:txBody>
      </p:sp>
      <p:pic>
        <p:nvPicPr>
          <p:cNvPr id="5128" name="Picture 8" descr="אור עובר דרך מנסרה"/>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69553" y="1025540"/>
            <a:ext cx="4641440" cy="164275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פנס"/>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7785516" flipH="1">
            <a:off x="2175225" y="1846457"/>
            <a:ext cx="831912" cy="79456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גלגל צבוע בצבעי הקשת"/>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8810" y="3567231"/>
            <a:ext cx="2687412" cy="2311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אור עובר דרך מנסרה"/>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4470" y="3388888"/>
            <a:ext cx="2944023" cy="11900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אור עובר דרך מנסרה"/>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4045" y="4686299"/>
            <a:ext cx="2944448" cy="1190177"/>
          </a:xfrm>
          <a:prstGeom prst="rect">
            <a:avLst/>
          </a:prstGeom>
          <a:noFill/>
          <a:extLst>
            <a:ext uri="{909E8E84-426E-40DD-AFC4-6F175D3DCCD1}">
              <a14:hiddenFill xmlns:a14="http://schemas.microsoft.com/office/drawing/2010/main">
                <a:solidFill>
                  <a:srgbClr val="FFFFFF"/>
                </a:solidFill>
              </a14:hiddenFill>
            </a:ext>
          </a:extLst>
        </p:spPr>
      </p:pic>
      <p:sp>
        <p:nvSpPr>
          <p:cNvPr id="11" name="כותרת משנה 2"/>
          <p:cNvSpPr txBox="1">
            <a:spLocks/>
          </p:cNvSpPr>
          <p:nvPr/>
        </p:nvSpPr>
        <p:spPr>
          <a:xfrm>
            <a:off x="818866" y="6075176"/>
            <a:ext cx="7705662" cy="598579"/>
          </a:xfrm>
          <a:prstGeom prst="rect">
            <a:avLst/>
          </a:prstGeom>
        </p:spPr>
        <p:txBody>
          <a:bodyPr vert="horz" lIns="91440" tIns="45720" rIns="91440" bIns="45720" rtlCol="0">
            <a:noAutofit/>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he-IL" dirty="0">
                <a:latin typeface="Arial" panose="020B0604020202020204" pitchFamily="34" charset="0"/>
                <a:cs typeface="Arial" panose="020B0604020202020204" pitchFamily="34" charset="0"/>
              </a:rPr>
              <a:t>מסקנה נוספת– הצבע הוא תכונה של האור ולא של החומר.</a:t>
            </a:r>
          </a:p>
        </p:txBody>
      </p:sp>
      <p:sp>
        <p:nvSpPr>
          <p:cNvPr id="12" name="מלבן 11">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128690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787699" y="161925"/>
            <a:ext cx="7470475" cy="1143000"/>
          </a:xfrm>
        </p:spPr>
        <p:txBody>
          <a:bodyPr>
            <a:normAutofit/>
          </a:bodyPr>
          <a:lstStyle/>
          <a:p>
            <a:pPr algn="ctr"/>
            <a:r>
              <a:rPr lang="he-IL" sz="4800" dirty="0">
                <a:solidFill>
                  <a:srgbClr val="FFC000"/>
                </a:solidFill>
              </a:rPr>
              <a:t>הפרדה לאורכי גל</a:t>
            </a:r>
            <a:endParaRPr lang="en-US" sz="4800" dirty="0">
              <a:solidFill>
                <a:srgbClr val="FFC000"/>
              </a:solidFill>
            </a:endParaRPr>
          </a:p>
        </p:txBody>
      </p:sp>
      <p:sp>
        <p:nvSpPr>
          <p:cNvPr id="14339" name="Rectangle 3">
            <a:extLst>
              <a:ext uri="{C183D7F6-B498-43B3-948B-1728B52AA6E4}">
                <adec:decorative xmlns:adec="http://schemas.microsoft.com/office/drawing/2017/decorative" val="1"/>
              </a:ext>
            </a:extLst>
          </p:cNvPr>
          <p:cNvSpPr>
            <a:spLocks noGrp="1"/>
          </p:cNvSpPr>
          <p:nvPr>
            <p:ph sz="half" idx="4294967295"/>
          </p:nvPr>
        </p:nvSpPr>
        <p:spPr>
          <a:xfrm>
            <a:off x="457200" y="1600200"/>
            <a:ext cx="4038600" cy="4525963"/>
          </a:xfrm>
          <a:prstGeom prst="rect">
            <a:avLst/>
          </a:prstGeom>
        </p:spPr>
        <p:txBody>
          <a:bodyPr>
            <a:normAutofit/>
          </a:bodyPr>
          <a:lstStyle/>
          <a:p>
            <a:pPr>
              <a:buFont typeface="Arial" pitchFamily="34" charset="0"/>
              <a:buNone/>
            </a:pPr>
            <a:r>
              <a:rPr lang="he-IL" b="1" dirty="0">
                <a:solidFill>
                  <a:srgbClr val="FFC000"/>
                </a:solidFill>
                <a:effectLst>
                  <a:outerShdw blurRad="38100" dist="38100" dir="2700000" algn="tl">
                    <a:srgbClr val="000000">
                      <a:alpha val="43137"/>
                    </a:srgbClr>
                  </a:outerShdw>
                </a:effectLst>
              </a:rPr>
              <a:t>	</a:t>
            </a:r>
            <a:endParaRPr lang="en-US" b="1" dirty="0">
              <a:solidFill>
                <a:srgbClr val="FFC000"/>
              </a:solidFill>
              <a:effectLst>
                <a:outerShdw blurRad="38100" dist="38100" dir="2700000" algn="tl">
                  <a:srgbClr val="000000">
                    <a:alpha val="43137"/>
                  </a:srgbClr>
                </a:outerShdw>
              </a:effectLst>
            </a:endParaRPr>
          </a:p>
        </p:txBody>
      </p:sp>
      <p:sp>
        <p:nvSpPr>
          <p:cNvPr id="6" name="Content Placeholder 5">
            <a:extLst>
              <a:ext uri="{C183D7F6-B498-43B3-948B-1728B52AA6E4}">
                <adec:decorative xmlns:adec="http://schemas.microsoft.com/office/drawing/2017/decorative" val="0"/>
              </a:ext>
            </a:extLst>
          </p:cNvPr>
          <p:cNvSpPr>
            <a:spLocks noGrp="1"/>
          </p:cNvSpPr>
          <p:nvPr>
            <p:ph sz="half" idx="4294967295"/>
          </p:nvPr>
        </p:nvSpPr>
        <p:spPr>
          <a:xfrm>
            <a:off x="4095749" y="1366163"/>
            <a:ext cx="4495800" cy="5257800"/>
          </a:xfrm>
          <a:prstGeom prst="rect">
            <a:avLst/>
          </a:prstGeom>
        </p:spPr>
        <p:txBody>
          <a:bodyPr>
            <a:noAutofit/>
          </a:bodyPr>
          <a:lstStyle/>
          <a:p>
            <a:pPr>
              <a:buFont typeface="Wingdings" panose="05000000000000000000" pitchFamily="2" charset="2"/>
              <a:buChar char="§"/>
            </a:pPr>
            <a:r>
              <a:rPr lang="he-IL"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באמצעים פשוטים במעבדה ובחיי היומיום, יכולים בקלות להפריד קרינה לאורכי הגל המרכיבים אותה.</a:t>
            </a:r>
          </a:p>
          <a:p>
            <a:pPr>
              <a:buFont typeface="Arial" pitchFamily="34" charset="0"/>
              <a:buNone/>
            </a:pPr>
            <a:endParaRPr lang="he-IL"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Font typeface="Wingdings" panose="05000000000000000000" pitchFamily="2" charset="2"/>
              <a:buChar char="§"/>
            </a:pPr>
            <a:r>
              <a:rPr lang="he-IL"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בטבע התופעה המוכרת ביותר היא הפרדת אור השמש (הלבן) לצבעי הקשת בזמן גשם.</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he-IL" sz="2800" dirty="0">
              <a:latin typeface="Arial" panose="020B0604020202020204" pitchFamily="34" charset="0"/>
              <a:cs typeface="Arial" panose="020B0604020202020204" pitchFamily="34" charset="0"/>
            </a:endParaRPr>
          </a:p>
        </p:txBody>
      </p:sp>
      <p:pic>
        <p:nvPicPr>
          <p:cNvPr id="14343" name="Picture 7">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779200" y="2294563"/>
            <a:ext cx="3152773" cy="2963607"/>
          </a:xfrm>
          <a:prstGeom prst="rect">
            <a:avLst/>
          </a:prstGeom>
          <a:noFill/>
        </p:spPr>
      </p:pic>
      <p:sp>
        <p:nvSpPr>
          <p:cNvPr id="7" name="מלבן 6">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2262668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noGrp="1"/>
          </p:cNvSpPr>
          <p:nvPr>
            <p:ph type="title" idx="4294967295"/>
          </p:nvPr>
        </p:nvSpPr>
        <p:spPr>
          <a:xfrm>
            <a:off x="4690753" y="10392"/>
            <a:ext cx="3467595" cy="8344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rPr>
              <a:t>מודל הגלים</a:t>
            </a:r>
          </a:p>
        </p:txBody>
      </p:sp>
      <p:grpSp>
        <p:nvGrpSpPr>
          <p:cNvPr id="10" name="קבוצה 9">
            <a:extLst>
              <a:ext uri="{C183D7F6-B498-43B3-948B-1728B52AA6E4}">
                <adec:decorative xmlns:adec="http://schemas.microsoft.com/office/drawing/2017/decorative" val="1"/>
              </a:ext>
            </a:extLst>
          </p:cNvPr>
          <p:cNvGrpSpPr/>
          <p:nvPr/>
        </p:nvGrpSpPr>
        <p:grpSpPr>
          <a:xfrm>
            <a:off x="850289" y="695181"/>
            <a:ext cx="2898321" cy="1580902"/>
            <a:chOff x="2209533" y="950026"/>
            <a:chExt cx="2898321" cy="1580902"/>
          </a:xfrm>
        </p:grpSpPr>
        <p:pic>
          <p:nvPicPr>
            <p:cNvPr id="1026" name="Picture 2" descr="http://www.ducksters.com/science/physics/wave_amplitude_wavelength.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533" y="950026"/>
              <a:ext cx="2898321" cy="15809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16977" y="1099705"/>
              <a:ext cx="831274" cy="261610"/>
            </a:xfrm>
            <a:prstGeom prst="rect">
              <a:avLst/>
            </a:prstGeom>
            <a:solidFill>
              <a:schemeClr val="tx1"/>
            </a:solidFill>
          </p:spPr>
          <p:txBody>
            <a:bodyPr wrap="square" rtlCol="1">
              <a:spAutoFit/>
            </a:bodyPr>
            <a:lstStyle/>
            <a:p>
              <a:r>
                <a:rPr lang="he-IL" sz="1100" b="1" dirty="0">
                  <a:solidFill>
                    <a:srgbClr val="005F00"/>
                  </a:solidFill>
                  <a:latin typeface="Arial" panose="020B0604020202020204" pitchFamily="34" charset="0"/>
                  <a:cs typeface="Arial" panose="020B0604020202020204" pitchFamily="34" charset="0"/>
                </a:rPr>
                <a:t>אורך גל</a:t>
              </a:r>
            </a:p>
          </p:txBody>
        </p:sp>
        <p:sp>
          <p:nvSpPr>
            <p:cNvPr id="9" name="TextBox 8"/>
            <p:cNvSpPr txBox="1"/>
            <p:nvPr/>
          </p:nvSpPr>
          <p:spPr>
            <a:xfrm>
              <a:off x="2209533" y="1511008"/>
              <a:ext cx="681417" cy="253916"/>
            </a:xfrm>
            <a:prstGeom prst="rect">
              <a:avLst/>
            </a:prstGeom>
            <a:solidFill>
              <a:schemeClr val="tx1"/>
            </a:solidFill>
          </p:spPr>
          <p:txBody>
            <a:bodyPr wrap="square" rtlCol="1">
              <a:spAutoFit/>
            </a:bodyPr>
            <a:lstStyle/>
            <a:p>
              <a:r>
                <a:rPr lang="he-IL" sz="1050" b="1" dirty="0">
                  <a:solidFill>
                    <a:srgbClr val="005F00"/>
                  </a:solidFill>
                  <a:latin typeface="Arial" panose="020B0604020202020204" pitchFamily="34" charset="0"/>
                  <a:cs typeface="Arial" panose="020B0604020202020204" pitchFamily="34" charset="0"/>
                </a:rPr>
                <a:t>משרעת</a:t>
              </a:r>
            </a:p>
          </p:txBody>
        </p:sp>
        <p:sp>
          <p:nvSpPr>
            <p:cNvPr id="5" name="מלבן 4"/>
            <p:cNvSpPr/>
            <p:nvPr/>
          </p:nvSpPr>
          <p:spPr>
            <a:xfrm>
              <a:off x="4424550" y="1864428"/>
              <a:ext cx="665018" cy="2256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4" name="Picture 4">
            <a:extLst>
              <a:ext uri="{C183D7F6-B498-43B3-948B-1728B52AA6E4}">
                <adec:decorative xmlns:adec="http://schemas.microsoft.com/office/drawing/2017/decorative" val="1"/>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0089" y="1025125"/>
            <a:ext cx="4436075" cy="3329078"/>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6">
            <a:extLst>
              <a:ext uri="{C183D7F6-B498-43B3-948B-1728B52AA6E4}">
                <adec:decorative xmlns:adec="http://schemas.microsoft.com/office/drawing/2017/decorative" val="0"/>
              </a:ext>
            </a:extLst>
          </p:cNvPr>
          <p:cNvSpPr/>
          <p:nvPr/>
        </p:nvSpPr>
        <p:spPr>
          <a:xfrm>
            <a:off x="866899" y="4601583"/>
            <a:ext cx="7631002" cy="1600438"/>
          </a:xfrm>
          <a:prstGeom prst="rect">
            <a:avLst/>
          </a:prstGeom>
        </p:spPr>
        <p:txBody>
          <a:bodyPr wrap="square">
            <a:spAutoFit/>
          </a:bodyPr>
          <a:lstStyle/>
          <a:p>
            <a:pPr marL="457200" indent="-457200">
              <a:spcAft>
                <a:spcPts val="1200"/>
              </a:spcAft>
              <a:buFont typeface="Wingdings" panose="05000000000000000000" pitchFamily="2" charset="2"/>
              <a:buChar char="§"/>
            </a:pPr>
            <a:r>
              <a:rPr lang="he-IL" sz="2600" dirty="0">
                <a:latin typeface="Arial" panose="020B0604020202020204" pitchFamily="34" charset="0"/>
                <a:cs typeface="Arial" panose="020B0604020202020204" pitchFamily="34" charset="0"/>
              </a:rPr>
              <a:t>האור מורכב מגלים שונים, לכל גל יש מאפיינים משלו.</a:t>
            </a:r>
          </a:p>
          <a:p>
            <a:pPr marL="457200" indent="-457200">
              <a:spcAft>
                <a:spcPts val="1200"/>
              </a:spcAft>
              <a:buFont typeface="Wingdings" panose="05000000000000000000" pitchFamily="2" charset="2"/>
              <a:buChar char="§"/>
            </a:pPr>
            <a:r>
              <a:rPr lang="he-IL" sz="2600" dirty="0">
                <a:latin typeface="Arial" panose="020B0604020202020204" pitchFamily="34" charset="0"/>
                <a:cs typeface="Arial" panose="020B0604020202020204" pitchFamily="34" charset="0"/>
              </a:rPr>
              <a:t>אורך הגל קובע את הצבע. </a:t>
            </a:r>
          </a:p>
          <a:p>
            <a:pPr marL="457200" indent="-457200">
              <a:buFont typeface="Wingdings" panose="05000000000000000000" pitchFamily="2" charset="2"/>
              <a:buChar char="§"/>
            </a:pPr>
            <a:r>
              <a:rPr lang="he-IL" sz="2600" dirty="0">
                <a:latin typeface="Arial" panose="020B0604020202020204" pitchFamily="34" charset="0"/>
                <a:cs typeface="Arial" panose="020B0604020202020204" pitchFamily="34" charset="0"/>
              </a:rPr>
              <a:t>אור לבן מורכב מהרבה גלים באורכי גל שונים.</a:t>
            </a:r>
          </a:p>
        </p:txBody>
      </p:sp>
      <p:pic>
        <p:nvPicPr>
          <p:cNvPr id="11" name="Picture 10">
            <a:extLst>
              <a:ext uri="{C183D7F6-B498-43B3-948B-1728B52AA6E4}">
                <adec:decorative xmlns:adec="http://schemas.microsoft.com/office/drawing/2017/decorative" val="1"/>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7785516" flipH="1">
            <a:off x="3336741" y="3082143"/>
            <a:ext cx="831912" cy="794566"/>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208031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noGrp="1"/>
          </p:cNvSpPr>
          <p:nvPr>
            <p:ph type="title" idx="4294967295"/>
          </p:nvPr>
        </p:nvSpPr>
        <p:spPr>
          <a:xfrm>
            <a:off x="1895476" y="219943"/>
            <a:ext cx="5362574" cy="8678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4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rPr>
              <a:t>מודל החלקיקים של ניוטון</a:t>
            </a:r>
          </a:p>
        </p:txBody>
      </p:sp>
      <p:pic>
        <p:nvPicPr>
          <p:cNvPr id="3074" name="Picture 2">
            <a:extLst>
              <a:ext uri="{C183D7F6-B498-43B3-948B-1728B52AA6E4}">
                <adec:decorative xmlns:adec="http://schemas.microsoft.com/office/drawing/2017/decorative" val="1"/>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7239" y="3885538"/>
            <a:ext cx="3613220" cy="2245359"/>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859809" y="1318973"/>
            <a:ext cx="7560291" cy="2123658"/>
          </a:xfrm>
          <a:prstGeom prst="rect">
            <a:avLst/>
          </a:prstGeom>
        </p:spPr>
        <p:txBody>
          <a:bodyPr wrap="square">
            <a:spAutoFit/>
          </a:bodyPr>
          <a:lstStyle/>
          <a:p>
            <a:pPr marL="342900" indent="-342900">
              <a:spcAft>
                <a:spcPts val="600"/>
              </a:spcAft>
              <a:buFont typeface="Wingdings" panose="05000000000000000000" pitchFamily="2" charset="2"/>
              <a:buChar char="§"/>
            </a:pPr>
            <a:r>
              <a:rPr lang="he-IL" sz="2800" dirty="0">
                <a:latin typeface="Arial" panose="020B0604020202020204" pitchFamily="34" charset="0"/>
                <a:cs typeface="Arial" panose="020B0604020202020204" pitchFamily="34" charset="0"/>
              </a:rPr>
              <a:t>האור מורכב מחלקיקים קטנים הנמצאים בצפיפות גבוהה מאוד בתוך קרן האור</a:t>
            </a:r>
          </a:p>
          <a:p>
            <a:pPr>
              <a:spcAft>
                <a:spcPts val="600"/>
              </a:spcAft>
            </a:pPr>
            <a:endParaRPr lang="he-IL" sz="1000" dirty="0">
              <a:latin typeface="Arial" panose="020B0604020202020204" pitchFamily="34" charset="0"/>
              <a:cs typeface="Arial" panose="020B0604020202020204" pitchFamily="34" charset="0"/>
            </a:endParaRPr>
          </a:p>
          <a:p>
            <a:pPr marL="342900" indent="-342900">
              <a:spcAft>
                <a:spcPts val="600"/>
              </a:spcAft>
              <a:buFont typeface="Wingdings" panose="05000000000000000000" pitchFamily="2" charset="2"/>
              <a:buChar char="§"/>
            </a:pPr>
            <a:r>
              <a:rPr lang="he-IL" sz="2800" dirty="0">
                <a:latin typeface="Arial" panose="020B0604020202020204" pitchFamily="34" charset="0"/>
                <a:cs typeface="Arial" panose="020B0604020202020204" pitchFamily="34" charset="0"/>
              </a:rPr>
              <a:t>לכל חלקיק יש צבע משלו ותכונות נוספות המאפיינות אותו, וכך נוצר אור צבעוני.</a:t>
            </a:r>
          </a:p>
        </p:txBody>
      </p:sp>
      <p:sp>
        <p:nvSpPr>
          <p:cNvPr id="5" name="מלבן 4"/>
          <p:cNvSpPr/>
          <p:nvPr/>
        </p:nvSpPr>
        <p:spPr>
          <a:xfrm>
            <a:off x="440641" y="4050132"/>
            <a:ext cx="3837638" cy="1708160"/>
          </a:xfrm>
          <a:prstGeom prst="rect">
            <a:avLst/>
          </a:prstGeom>
        </p:spPr>
        <p:txBody>
          <a:bodyPr wrap="square">
            <a:spAutoFit/>
          </a:bodyPr>
          <a:lstStyle/>
          <a:p>
            <a:r>
              <a:rPr lang="he-IL" sz="2100" dirty="0">
                <a:latin typeface="Arial" panose="020B0604020202020204" pitchFamily="34" charset="0"/>
                <a:cs typeface="Arial" panose="020B0604020202020204" pitchFamily="34" charset="0"/>
              </a:rPr>
              <a:t>מודל החלקיקים מסביר:</a:t>
            </a:r>
          </a:p>
          <a:p>
            <a:pPr marL="285750" indent="-285750">
              <a:buFont typeface="Arial" pitchFamily="34" charset="0"/>
              <a:buChar char="•"/>
            </a:pPr>
            <a:r>
              <a:rPr lang="he-IL" sz="2100" dirty="0">
                <a:latin typeface="Arial" panose="020B0604020202020204" pitchFamily="34" charset="0"/>
                <a:cs typeface="Arial" panose="020B0604020202020204" pitchFamily="34" charset="0"/>
              </a:rPr>
              <a:t>תנועת קרני אור בקווים ישרים</a:t>
            </a:r>
          </a:p>
          <a:p>
            <a:pPr marL="285750" indent="-285750">
              <a:buFont typeface="Arial" pitchFamily="34" charset="0"/>
              <a:buChar char="•"/>
            </a:pPr>
            <a:r>
              <a:rPr lang="he-IL" sz="2100" dirty="0">
                <a:latin typeface="Arial" panose="020B0604020202020204" pitchFamily="34" charset="0"/>
                <a:cs typeface="Arial" panose="020B0604020202020204" pitchFamily="34" charset="0"/>
              </a:rPr>
              <a:t>שבירה</a:t>
            </a:r>
          </a:p>
          <a:p>
            <a:pPr marL="285750" indent="-285750">
              <a:buFont typeface="Arial" pitchFamily="34" charset="0"/>
              <a:buChar char="•"/>
            </a:pPr>
            <a:r>
              <a:rPr lang="he-IL" sz="2100" dirty="0">
                <a:latin typeface="Arial" panose="020B0604020202020204" pitchFamily="34" charset="0"/>
                <a:cs typeface="Arial" panose="020B0604020202020204" pitchFamily="34" charset="0"/>
              </a:rPr>
              <a:t>החזרה</a:t>
            </a:r>
          </a:p>
          <a:p>
            <a:pPr marL="285750" indent="-285750">
              <a:buFont typeface="Arial" pitchFamily="34" charset="0"/>
              <a:buChar char="•"/>
            </a:pPr>
            <a:r>
              <a:rPr lang="he-IL" sz="2100" dirty="0"/>
              <a:t>...</a:t>
            </a:r>
          </a:p>
        </p:txBody>
      </p:sp>
      <p:sp>
        <p:nvSpPr>
          <p:cNvPr id="6" name="מלבן 5">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1732932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noGrp="1"/>
          </p:cNvSpPr>
          <p:nvPr>
            <p:ph type="title" idx="4294967295"/>
          </p:nvPr>
        </p:nvSpPr>
        <p:spPr bwMode="auto">
          <a:xfrm>
            <a:off x="1281113" y="1495425"/>
            <a:ext cx="6343650" cy="857250"/>
          </a:xfrm>
          <a:prstGeom prst="rect">
            <a:avLst/>
          </a:prstGeom>
          <a:noFill/>
          <a:ln w="25400" cap="flat" cmpd="sng" algn="ctr">
            <a:noFill/>
            <a:prstDash val="solid"/>
            <a:miter lim="800000"/>
            <a:headEnd/>
            <a:tailEnd/>
          </a:ln>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srgbClr val="FFC000"/>
                </a:solidFill>
                <a:effectLst>
                  <a:outerShdw blurRad="38100" dist="38100" dir="2700000" algn="tl">
                    <a:srgbClr val="000000"/>
                  </a:outerShdw>
                </a:effectLst>
                <a:uLnTx/>
                <a:uFillTx/>
                <a:latin typeface="+mn-lt"/>
                <a:ea typeface="+mn-ea"/>
                <a:cs typeface="David" pitchFamily="2" charset="-79"/>
              </a:rPr>
              <a:t>מנורות ספקטרום- הדגמה</a:t>
            </a:r>
          </a:p>
        </p:txBody>
      </p:sp>
      <p:sp>
        <p:nvSpPr>
          <p:cNvPr id="3" name="מלבן 2">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4198008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457200" y="50349"/>
            <a:ext cx="8229600" cy="1143000"/>
          </a:xfrm>
        </p:spPr>
        <p:txBody>
          <a:bodyPr>
            <a:normAutofit/>
          </a:bodyPr>
          <a:lstStyle/>
          <a:p>
            <a:r>
              <a:rPr lang="he-IL" sz="6600" dirty="0">
                <a:solidFill>
                  <a:srgbClr val="FFC000"/>
                </a:solidFill>
                <a:effectLst>
                  <a:outerShdw blurRad="38100" dist="38100" dir="2700000" algn="tl" rotWithShape="0">
                    <a:srgbClr val="000000">
                      <a:alpha val="43137"/>
                    </a:srgbClr>
                  </a:outerShdw>
                </a:effectLst>
                <a:cs typeface="+mn-cs"/>
              </a:rPr>
              <a:t>קוונט = מנה</a:t>
            </a:r>
            <a:endParaRPr lang="en-US" sz="6600" dirty="0">
              <a:solidFill>
                <a:srgbClr val="FFC000"/>
              </a:solidFill>
              <a:effectLst>
                <a:outerShdw blurRad="38100" dist="38100" dir="2700000" algn="tl" rotWithShape="0">
                  <a:srgbClr val="000000">
                    <a:alpha val="43137"/>
                  </a:srgbClr>
                </a:outerShdw>
              </a:effectLst>
              <a:cs typeface="+mn-cs"/>
            </a:endParaRPr>
          </a:p>
        </p:txBody>
      </p:sp>
      <p:sp>
        <p:nvSpPr>
          <p:cNvPr id="6" name="Content Placeholder 5"/>
          <p:cNvSpPr>
            <a:spLocks noGrp="1"/>
          </p:cNvSpPr>
          <p:nvPr>
            <p:ph sz="half" idx="4294967295"/>
          </p:nvPr>
        </p:nvSpPr>
        <p:spPr>
          <a:xfrm>
            <a:off x="4100648" y="-795822"/>
            <a:ext cx="4779034" cy="5615796"/>
          </a:xfrm>
          <a:prstGeom prst="rect">
            <a:avLst/>
          </a:prstGeom>
        </p:spPr>
        <p:txBody>
          <a:bodyPr>
            <a:normAutofit/>
          </a:bodyPr>
          <a:lstStyle/>
          <a:p>
            <a:pPr>
              <a:lnSpc>
                <a:spcPct val="90000"/>
              </a:lnSpc>
              <a:buNone/>
            </a:pPr>
            <a:r>
              <a:rPr lang="he-IL" sz="28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אחת התוצאות החשובות של תורת הקוונטים:</a:t>
            </a:r>
          </a:p>
          <a:p>
            <a:pPr>
              <a:lnSpc>
                <a:spcPct val="90000"/>
              </a:lnSpc>
              <a:buNone/>
            </a:pPr>
            <a:endParaRPr lang="he-IL" sz="2800" dirty="0">
              <a:solidFill>
                <a:srgbClr val="FFC000"/>
              </a:solidFill>
              <a:effectLst>
                <a:outerShdw blurRad="38100" dist="38100" dir="2700000" algn="tl">
                  <a:srgbClr val="000000">
                    <a:alpha val="43137"/>
                  </a:srgbClr>
                </a:outerShdw>
              </a:effectLst>
            </a:endParaRPr>
          </a:p>
        </p:txBody>
      </p:sp>
      <p:pic>
        <p:nvPicPr>
          <p:cNvPr id="10248" name="Picture 8">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0" y="1000665"/>
            <a:ext cx="4520840" cy="5857336"/>
          </a:xfrm>
          <a:prstGeom prst="rect">
            <a:avLst/>
          </a:prstGeom>
          <a:noFill/>
        </p:spPr>
      </p:pic>
      <p:sp>
        <p:nvSpPr>
          <p:cNvPr id="5" name="Content Placeholder 5"/>
          <p:cNvSpPr txBox="1">
            <a:spLocks/>
          </p:cNvSpPr>
          <p:nvPr/>
        </p:nvSpPr>
        <p:spPr>
          <a:xfrm>
            <a:off x="5063765" y="2476689"/>
            <a:ext cx="3902814" cy="3528316"/>
          </a:xfrm>
          <a:prstGeom prst="rect">
            <a:avLst/>
          </a:prstGeom>
        </p:spPr>
        <p:txBody>
          <a:bodyPr>
            <a:noAutofit/>
          </a:bodyPr>
          <a:lst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ct val="90000"/>
              </a:lnSpc>
              <a:buFont typeface="Wingdings" panose="05000000000000000000" pitchFamily="2" charset="2"/>
              <a:buChar char="ü"/>
            </a:pPr>
            <a:r>
              <a:rPr lang="he-IL" dirty="0">
                <a:solidFill>
                  <a:schemeClr val="tx1">
                    <a:lumMod val="95000"/>
                  </a:schemeClr>
                </a:solidFill>
                <a:latin typeface="Arial" panose="020B0604020202020204" pitchFamily="34" charset="0"/>
                <a:cs typeface="Arial" panose="020B0604020202020204" pitchFamily="34" charset="0"/>
              </a:rPr>
              <a:t>כל יסוד יכול לקבל או לפלוט רק מנות מסוימות של אנרגיה.</a:t>
            </a:r>
          </a:p>
          <a:p>
            <a:pPr marL="137160" indent="0">
              <a:lnSpc>
                <a:spcPct val="90000"/>
              </a:lnSpc>
              <a:buNone/>
            </a:pPr>
            <a:endParaRPr lang="he-IL" sz="400" dirty="0">
              <a:solidFill>
                <a:schemeClr val="tx1">
                  <a:lumMod val="95000"/>
                </a:schemeClr>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ü"/>
            </a:pPr>
            <a:r>
              <a:rPr lang="he-IL" dirty="0">
                <a:solidFill>
                  <a:schemeClr val="tx1">
                    <a:lumMod val="95000"/>
                  </a:schemeClr>
                </a:solidFill>
                <a:latin typeface="Arial" panose="020B0604020202020204" pitchFamily="34" charset="0"/>
                <a:cs typeface="Arial" panose="020B0604020202020204" pitchFamily="34" charset="0"/>
              </a:rPr>
              <a:t>מנות אנרגיה אלו ייחודיות לכל יסוד ומאפשרות לנו לזהותו, בדומה לטביעת אצבעות.</a:t>
            </a:r>
          </a:p>
        </p:txBody>
      </p:sp>
      <p:sp>
        <p:nvSpPr>
          <p:cNvPr id="7" name="מלבן 6">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2983115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כותרת 1"/>
          <p:cNvSpPr txBox="1">
            <a:spLocks noGrp="1"/>
          </p:cNvSpPr>
          <p:nvPr>
            <p:ph type="title" idx="4294967295"/>
          </p:nvPr>
        </p:nvSpPr>
        <p:spPr>
          <a:xfrm>
            <a:off x="2841632" y="214533"/>
            <a:ext cx="3288333" cy="6155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800" b="0" i="0" u="none" strike="noStrike" kern="1200" cap="none" spc="0" normalizeH="0" baseline="0" noProof="0" dirty="0">
                <a:ln>
                  <a:noFill/>
                </a:ln>
                <a:solidFill>
                  <a:srgbClr val="FFC000"/>
                </a:solidFill>
                <a:effectLst>
                  <a:outerShdw blurRad="38100" dist="38100" dir="2700000" algn="tl" rotWithShape="0">
                    <a:srgbClr val="000000">
                      <a:alpha val="43137"/>
                    </a:srgbClr>
                  </a:outerShdw>
                </a:effectLst>
                <a:uLnTx/>
                <a:uFillTx/>
                <a:latin typeface="+mj-lt"/>
                <a:ea typeface="+mj-ea"/>
                <a:cs typeface="+mn-cs"/>
              </a:rPr>
              <a:t>ספקטרום רציף</a:t>
            </a:r>
          </a:p>
        </p:txBody>
      </p:sp>
      <p:grpSp>
        <p:nvGrpSpPr>
          <p:cNvPr id="14" name="קבוצה 13">
            <a:extLst>
              <a:ext uri="{C183D7F6-B498-43B3-948B-1728B52AA6E4}">
                <adec:decorative xmlns:adec="http://schemas.microsoft.com/office/drawing/2017/decorative" val="1"/>
              </a:ext>
            </a:extLst>
          </p:cNvPr>
          <p:cNvGrpSpPr/>
          <p:nvPr/>
        </p:nvGrpSpPr>
        <p:grpSpPr>
          <a:xfrm>
            <a:off x="185147" y="1723156"/>
            <a:ext cx="5016844" cy="3886820"/>
            <a:chOff x="630186" y="648114"/>
            <a:chExt cx="5016844" cy="3886820"/>
          </a:xfrm>
        </p:grpSpPr>
        <p:pic>
          <p:nvPicPr>
            <p:cNvPr id="1026" name="Picture 2" descr="http://images.clipartpanda.com/flashlight-clipart-camp_art_flashlights_gre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89134">
              <a:off x="1399143" y="648114"/>
              <a:ext cx="1850683" cy="1788994"/>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p:cNvSpPr/>
            <p:nvPr/>
          </p:nvSpPr>
          <p:spPr>
            <a:xfrm>
              <a:off x="630186" y="1754654"/>
              <a:ext cx="5016844" cy="2780280"/>
            </a:xfrm>
            <a:prstGeom prst="rect">
              <a:avLst/>
            </a:prstGeom>
            <a:pattFill prst="ltVert">
              <a:fgClr>
                <a:schemeClr val="bg1">
                  <a:lumMod val="75000"/>
                </a:schemeClr>
              </a:fgClr>
              <a:bgClr>
                <a:schemeClr val="bg1"/>
              </a:bgClr>
            </a:patt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30" name="Picture 6" descr="http://www.chm.davidson.edu/vce/coordchem/spectr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720"/>
            <a:stretch/>
          </p:blipFill>
          <p:spPr bwMode="auto">
            <a:xfrm>
              <a:off x="3750785" y="2014157"/>
              <a:ext cx="1224459" cy="741405"/>
            </a:xfrm>
            <a:prstGeom prst="rect">
              <a:avLst/>
            </a:prstGeom>
            <a:noFill/>
            <a:scene3d>
              <a:camera prst="isometricRightUp"/>
              <a:lightRig rig="threePt" dir="t"/>
            </a:scene3d>
            <a:extLst>
              <a:ext uri="{909E8E84-426E-40DD-AFC4-6F175D3DCCD1}">
                <a14:hiddenFill xmlns:a14="http://schemas.microsoft.com/office/drawing/2010/main">
                  <a:solidFill>
                    <a:srgbClr val="FFFFFF"/>
                  </a:solidFill>
                </a14:hiddenFill>
              </a:ext>
            </a:extLst>
          </p:spPr>
        </p:pic>
        <p:pic>
          <p:nvPicPr>
            <p:cNvPr id="17" name="Picture 6" descr="http://www.chm.davidson.edu/vce/coordchem/spectr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720"/>
            <a:stretch/>
          </p:blipFill>
          <p:spPr bwMode="auto">
            <a:xfrm flipH="1">
              <a:off x="1407108" y="3266319"/>
              <a:ext cx="1224459" cy="741405"/>
            </a:xfrm>
            <a:prstGeom prst="rect">
              <a:avLst/>
            </a:prstGeom>
            <a:noFill/>
            <a:scene3d>
              <a:camera prst="isometricRightUp"/>
              <a:lightRig rig="threePt" dir="t"/>
            </a:scene3d>
            <a:extLst>
              <a:ext uri="{909E8E84-426E-40DD-AFC4-6F175D3DCCD1}">
                <a14:hiddenFill xmlns:a14="http://schemas.microsoft.com/office/drawing/2010/main">
                  <a:solidFill>
                    <a:srgbClr val="FFFFFF"/>
                  </a:solidFill>
                </a14:hiddenFill>
              </a:ext>
            </a:extLst>
          </p:spPr>
        </p:pic>
      </p:grpSp>
      <p:sp>
        <p:nvSpPr>
          <p:cNvPr id="18" name="כותרת 1"/>
          <p:cNvSpPr txBox="1">
            <a:spLocks/>
          </p:cNvSpPr>
          <p:nvPr/>
        </p:nvSpPr>
        <p:spPr>
          <a:xfrm>
            <a:off x="5106458" y="1990525"/>
            <a:ext cx="3835470" cy="2197348"/>
          </a:xfrm>
          <a:prstGeom prst="rect">
            <a:avLst/>
          </a:prstGeom>
        </p:spPr>
        <p:txBody>
          <a:bodyPr>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2800" dirty="0">
                <a:solidFill>
                  <a:schemeClr val="tx1"/>
                </a:solidFill>
                <a:latin typeface="Arial" panose="020B0604020202020204" pitchFamily="34" charset="0"/>
                <a:cs typeface="Arial" panose="020B0604020202020204" pitchFamily="34" charset="0"/>
              </a:rPr>
              <a:t>סריג עקיפה - שיטה נוספת לפירוק האור למרכיביו</a:t>
            </a:r>
          </a:p>
        </p:txBody>
      </p:sp>
      <p:pic>
        <p:nvPicPr>
          <p:cNvPr id="2"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6544" y="3485950"/>
            <a:ext cx="3070746" cy="144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מלבן 10">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98786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כותרת 1"/>
          <p:cNvSpPr txBox="1">
            <a:spLocks noGrp="1"/>
          </p:cNvSpPr>
          <p:nvPr>
            <p:ph type="title" idx="4294967295"/>
          </p:nvPr>
        </p:nvSpPr>
        <p:spPr>
          <a:xfrm>
            <a:off x="3876675" y="443134"/>
            <a:ext cx="4110665" cy="9665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6000" b="0" i="0" u="none" strike="noStrike" kern="1200" cap="none" spc="0" normalizeH="0" baseline="0" noProof="0" dirty="0">
                <a:ln>
                  <a:noFill/>
                </a:ln>
                <a:solidFill>
                  <a:srgbClr val="FFC000"/>
                </a:solidFill>
                <a:effectLst>
                  <a:outerShdw blurRad="38100" dist="38100" dir="2700000" algn="tl" rotWithShape="0">
                    <a:srgbClr val="000000">
                      <a:alpha val="43137"/>
                    </a:srgbClr>
                  </a:outerShdw>
                </a:effectLst>
                <a:uLnTx/>
                <a:uFillTx/>
                <a:latin typeface="+mj-lt"/>
                <a:ea typeface="+mj-ea"/>
                <a:cs typeface="+mn-cs"/>
              </a:rPr>
              <a:t>ספקטרום בדיד</a:t>
            </a:r>
          </a:p>
        </p:txBody>
      </p:sp>
      <p:grpSp>
        <p:nvGrpSpPr>
          <p:cNvPr id="12" name="קבוצה 11">
            <a:extLst>
              <a:ext uri="{C183D7F6-B498-43B3-948B-1728B52AA6E4}">
                <adec:decorative xmlns:adec="http://schemas.microsoft.com/office/drawing/2017/decorative" val="1"/>
              </a:ext>
            </a:extLst>
          </p:cNvPr>
          <p:cNvGrpSpPr/>
          <p:nvPr/>
        </p:nvGrpSpPr>
        <p:grpSpPr>
          <a:xfrm>
            <a:off x="2593722" y="2698290"/>
            <a:ext cx="5688632" cy="3312368"/>
            <a:chOff x="1691680" y="3068960"/>
            <a:chExt cx="5688632" cy="3312368"/>
          </a:xfrm>
        </p:grpSpPr>
        <p:pic>
          <p:nvPicPr>
            <p:cNvPr id="16" name="Picture 8" descr="http://www.umsl.edu/~physics/lab/lab-images/electricity/diffraction.jpg"/>
            <p:cNvPicPr>
              <a:picLocks noChangeAspect="1" noChangeArrowheads="1"/>
            </p:cNvPicPr>
            <p:nvPr/>
          </p:nvPicPr>
          <p:blipFill rotWithShape="1">
            <a:blip r:embed="rId2" cstate="print"/>
            <a:srcRect t="74038" b="16639"/>
            <a:stretch/>
          </p:blipFill>
          <p:spPr bwMode="auto">
            <a:xfrm>
              <a:off x="2051720" y="4539084"/>
              <a:ext cx="4520840" cy="546100"/>
            </a:xfrm>
            <a:prstGeom prst="rect">
              <a:avLst/>
            </a:prstGeom>
            <a:noFill/>
          </p:spPr>
        </p:pic>
        <p:pic>
          <p:nvPicPr>
            <p:cNvPr id="19" name="Picture 8" descr="http://www.umsl.edu/~physics/lab/lab-images/electricity/diffraction.jpg"/>
            <p:cNvPicPr>
              <a:picLocks noChangeAspect="1" noChangeArrowheads="1"/>
            </p:cNvPicPr>
            <p:nvPr/>
          </p:nvPicPr>
          <p:blipFill rotWithShape="1">
            <a:blip r:embed="rId2" cstate="print"/>
            <a:srcRect t="13922" b="77405"/>
            <a:stretch/>
          </p:blipFill>
          <p:spPr bwMode="auto">
            <a:xfrm>
              <a:off x="2051720" y="5630455"/>
              <a:ext cx="4520840" cy="508001"/>
            </a:xfrm>
            <a:prstGeom prst="rect">
              <a:avLst/>
            </a:prstGeom>
            <a:noFill/>
          </p:spPr>
        </p:pic>
        <p:sp>
          <p:nvSpPr>
            <p:cNvPr id="21" name="TextBox 20"/>
            <p:cNvSpPr txBox="1"/>
            <p:nvPr/>
          </p:nvSpPr>
          <p:spPr>
            <a:xfrm>
              <a:off x="5479759" y="5146520"/>
              <a:ext cx="1625765" cy="492443"/>
            </a:xfrm>
            <a:prstGeom prst="rect">
              <a:avLst/>
            </a:prstGeom>
            <a:noFill/>
          </p:spPr>
          <p:txBody>
            <a:bodyPr wrap="none" rtlCol="1">
              <a:spAutoFit/>
            </a:bodyPr>
            <a:lstStyle/>
            <a:p>
              <a:r>
                <a:rPr lang="he-IL" sz="2600" dirty="0">
                  <a:latin typeface="Arial" panose="020B0604020202020204" pitchFamily="34" charset="0"/>
                  <a:cs typeface="Arial" panose="020B0604020202020204" pitchFamily="34" charset="0"/>
                </a:rPr>
                <a:t>מנורת מימן</a:t>
              </a:r>
            </a:p>
          </p:txBody>
        </p:sp>
        <p:sp>
          <p:nvSpPr>
            <p:cNvPr id="22" name="TextBox 21"/>
            <p:cNvSpPr txBox="1"/>
            <p:nvPr/>
          </p:nvSpPr>
          <p:spPr>
            <a:xfrm>
              <a:off x="5220072" y="4085455"/>
              <a:ext cx="1885452" cy="492443"/>
            </a:xfrm>
            <a:prstGeom prst="rect">
              <a:avLst/>
            </a:prstGeom>
            <a:noFill/>
          </p:spPr>
          <p:txBody>
            <a:bodyPr wrap="none" rtlCol="1">
              <a:spAutoFit/>
            </a:bodyPr>
            <a:lstStyle/>
            <a:p>
              <a:r>
                <a:rPr lang="he-IL" sz="2600" dirty="0">
                  <a:latin typeface="Arial" panose="020B0604020202020204" pitchFamily="34" charset="0"/>
                  <a:cs typeface="Arial" panose="020B0604020202020204" pitchFamily="34" charset="0"/>
                </a:rPr>
                <a:t>מנורת כספית</a:t>
              </a:r>
            </a:p>
          </p:txBody>
        </p:sp>
        <p:sp>
          <p:nvSpPr>
            <p:cNvPr id="23" name="TextBox 22"/>
            <p:cNvSpPr txBox="1"/>
            <p:nvPr/>
          </p:nvSpPr>
          <p:spPr>
            <a:xfrm>
              <a:off x="5494185" y="3068960"/>
              <a:ext cx="1611339" cy="492443"/>
            </a:xfrm>
            <a:prstGeom prst="rect">
              <a:avLst/>
            </a:prstGeom>
            <a:noFill/>
          </p:spPr>
          <p:txBody>
            <a:bodyPr wrap="none" rtlCol="1">
              <a:spAutoFit/>
            </a:bodyPr>
            <a:lstStyle/>
            <a:p>
              <a:r>
                <a:rPr lang="he-IL" sz="2600" dirty="0">
                  <a:latin typeface="Arial" panose="020B0604020202020204" pitchFamily="34" charset="0"/>
                  <a:cs typeface="Arial" panose="020B0604020202020204" pitchFamily="34" charset="0"/>
                </a:rPr>
                <a:t>מנורת ניאון</a:t>
              </a:r>
            </a:p>
          </p:txBody>
        </p:sp>
        <p:pic>
          <p:nvPicPr>
            <p:cNvPr id="24" name="Picture 8" descr="http://www.umsl.edu/~physics/lab/lab-images/electricity/diffraction.jpg"/>
            <p:cNvPicPr>
              <a:picLocks noChangeAspect="1" noChangeArrowheads="1"/>
            </p:cNvPicPr>
            <p:nvPr/>
          </p:nvPicPr>
          <p:blipFill rotWithShape="1">
            <a:blip r:embed="rId2" cstate="print"/>
            <a:srcRect l="-273" t="62713" r="273" b="29240"/>
            <a:stretch/>
          </p:blipFill>
          <p:spPr bwMode="auto">
            <a:xfrm>
              <a:off x="2072308" y="3533676"/>
              <a:ext cx="4520840" cy="471388"/>
            </a:xfrm>
            <a:prstGeom prst="rect">
              <a:avLst/>
            </a:prstGeom>
            <a:noFill/>
          </p:spPr>
        </p:pic>
        <p:sp>
          <p:nvSpPr>
            <p:cNvPr id="25" name="מלבן 24"/>
            <p:cNvSpPr/>
            <p:nvPr/>
          </p:nvSpPr>
          <p:spPr>
            <a:xfrm>
              <a:off x="1691680" y="3068960"/>
              <a:ext cx="5688632" cy="3312368"/>
            </a:xfrm>
            <a:prstGeom prst="rect">
              <a:avLst/>
            </a:prstGeom>
            <a:noFill/>
            <a:ln w="38100">
              <a:solidFill>
                <a:srgbClr val="05050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305" y="2702480"/>
            <a:ext cx="1568852"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938" y="4960740"/>
            <a:ext cx="1568851" cy="1044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a:extLst>
              <a:ext uri="{C183D7F6-B498-43B3-948B-1728B52AA6E4}">
                <adec:decorative xmlns:adec="http://schemas.microsoft.com/office/drawing/2017/decorative" val="1"/>
              </a:ext>
            </a:extLst>
          </p:cNvPr>
          <p:cNvPicPr>
            <a:picLocks noChangeAspect="1" noChangeArrowheads="1"/>
          </p:cNvPicPr>
          <p:nvPr/>
        </p:nvPicPr>
        <p:blipFill>
          <a:blip r:embed="rId5" cstate="print">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889679" y="3820343"/>
            <a:ext cx="1568851" cy="10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מלבן 13">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164346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3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כותרת 1"/>
          <p:cNvSpPr txBox="1">
            <a:spLocks noGrp="1"/>
          </p:cNvSpPr>
          <p:nvPr>
            <p:ph type="title" idx="4294967295"/>
          </p:nvPr>
        </p:nvSpPr>
        <p:spPr>
          <a:xfrm>
            <a:off x="4855779" y="284646"/>
            <a:ext cx="3724625" cy="7564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rPr>
              <a:t>מה זו קרינה?</a:t>
            </a:r>
          </a:p>
        </p:txBody>
      </p:sp>
      <p:sp>
        <p:nvSpPr>
          <p:cNvPr id="8" name="כותרת 1"/>
          <p:cNvSpPr txBox="1">
            <a:spLocks/>
          </p:cNvSpPr>
          <p:nvPr/>
        </p:nvSpPr>
        <p:spPr>
          <a:xfrm>
            <a:off x="966292" y="3318952"/>
            <a:ext cx="7239988" cy="2824674"/>
          </a:xfrm>
          <a:prstGeom prst="rect">
            <a:avLst/>
          </a:prstGeom>
        </p:spPr>
        <p:txBody>
          <a:bodyPr>
            <a:normAutofit fontScale="97500"/>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he-IL" sz="2400" dirty="0">
                <a:solidFill>
                  <a:schemeClr val="tx1"/>
                </a:solidFill>
                <a:latin typeface="Arial" panose="020B0604020202020204" pitchFamily="34" charset="0"/>
                <a:cs typeface="Arial" panose="020B0604020202020204" pitchFamily="34" charset="0"/>
              </a:rPr>
              <a:t>תכונות:</a:t>
            </a:r>
          </a:p>
          <a:p>
            <a:pPr marL="514350" indent="-514350" algn="r">
              <a:buFontTx/>
              <a:buAutoNum type="arabicPeriod"/>
            </a:pPr>
            <a:r>
              <a:rPr lang="he-IL" sz="2400" dirty="0">
                <a:solidFill>
                  <a:schemeClr val="tx1"/>
                </a:solidFill>
                <a:latin typeface="Arial" panose="020B0604020202020204" pitchFamily="34" charset="0"/>
                <a:cs typeface="Arial" panose="020B0604020202020204" pitchFamily="34" charset="0"/>
              </a:rPr>
              <a:t>מקור הקרינה</a:t>
            </a:r>
          </a:p>
          <a:p>
            <a:pPr marL="514350" indent="-514350" algn="r">
              <a:buFontTx/>
              <a:buAutoNum type="arabicPeriod"/>
            </a:pPr>
            <a:r>
              <a:rPr lang="he-IL" sz="2400" dirty="0">
                <a:solidFill>
                  <a:schemeClr val="tx1"/>
                </a:solidFill>
                <a:latin typeface="Arial" panose="020B0604020202020204" pitchFamily="34" charset="0"/>
                <a:cs typeface="Arial" panose="020B0604020202020204" pitchFamily="34" charset="0"/>
              </a:rPr>
              <a:t>עוצמת הקרינה (שטף האנרגיה)</a:t>
            </a:r>
          </a:p>
          <a:p>
            <a:pPr marL="514350" indent="-514350" algn="r">
              <a:buFontTx/>
              <a:buAutoNum type="arabicPeriod"/>
            </a:pPr>
            <a:r>
              <a:rPr lang="he-IL" sz="2400" dirty="0">
                <a:solidFill>
                  <a:schemeClr val="tx1"/>
                </a:solidFill>
                <a:latin typeface="Arial" panose="020B0604020202020204" pitchFamily="34" charset="0"/>
                <a:cs typeface="Arial" panose="020B0604020202020204" pitchFamily="34" charset="0"/>
              </a:rPr>
              <a:t>נשאי הקרינה (חלקיקים? גלים? מאיזה סוג?)</a:t>
            </a:r>
          </a:p>
          <a:p>
            <a:pPr marL="514350" indent="-514350" algn="r">
              <a:buAutoNum type="arabicPeriod"/>
            </a:pPr>
            <a:r>
              <a:rPr lang="he-IL" sz="2400" dirty="0">
                <a:solidFill>
                  <a:schemeClr val="tx1"/>
                </a:solidFill>
                <a:latin typeface="Arial" panose="020B0604020202020204" pitchFamily="34" charset="0"/>
                <a:cs typeface="Arial" panose="020B0604020202020204" pitchFamily="34" charset="0"/>
              </a:rPr>
              <a:t>כיוון ומהירות ההתקדמות</a:t>
            </a:r>
          </a:p>
          <a:p>
            <a:pPr marL="514350" indent="-514350" algn="r">
              <a:buAutoNum type="arabicPeriod"/>
            </a:pPr>
            <a:r>
              <a:rPr lang="he-IL" sz="2400" dirty="0">
                <a:solidFill>
                  <a:schemeClr val="tx1"/>
                </a:solidFill>
                <a:latin typeface="Arial" panose="020B0604020202020204" pitchFamily="34" charset="0"/>
                <a:cs typeface="Arial" panose="020B0604020202020204" pitchFamily="34" charset="0"/>
              </a:rPr>
              <a:t>מה יקרה כשהקרינה תפגוש בחומר?</a:t>
            </a:r>
          </a:p>
          <a:p>
            <a:pPr marL="514350" indent="-514350" algn="r">
              <a:buAutoNum type="arabicPeriod"/>
            </a:pPr>
            <a:r>
              <a:rPr lang="he-IL" sz="2400" dirty="0">
                <a:solidFill>
                  <a:schemeClr val="tx1"/>
                </a:solidFill>
                <a:latin typeface="Arial" panose="020B0604020202020204" pitchFamily="34" charset="0"/>
                <a:cs typeface="Arial" panose="020B0604020202020204" pitchFamily="34" charset="0"/>
              </a:rPr>
              <a:t>...</a:t>
            </a:r>
          </a:p>
        </p:txBody>
      </p:sp>
      <p:sp>
        <p:nvSpPr>
          <p:cNvPr id="3" name="מלבן 2"/>
          <p:cNvSpPr/>
          <p:nvPr/>
        </p:nvSpPr>
        <p:spPr>
          <a:xfrm>
            <a:off x="761999" y="1395199"/>
            <a:ext cx="7648575" cy="1569660"/>
          </a:xfrm>
          <a:prstGeom prst="rect">
            <a:avLst/>
          </a:prstGeom>
          <a:ln>
            <a:solidFill>
              <a:srgbClr val="FFC000"/>
            </a:solidFill>
          </a:ln>
        </p:spPr>
        <p:txBody>
          <a:bodyPr wrap="square">
            <a:spAutoFit/>
          </a:bodyPr>
          <a:lstStyle/>
          <a:p>
            <a:pPr algn="ctr"/>
            <a:r>
              <a:rPr lang="he-IL" sz="2400" dirty="0">
                <a:latin typeface="Arial" panose="020B0604020202020204" pitchFamily="34" charset="0"/>
                <a:cs typeface="Arial" panose="020B0604020202020204" pitchFamily="34" charset="0"/>
              </a:rPr>
              <a:t>קרינה היא </a:t>
            </a:r>
            <a:r>
              <a:rPr lang="he-IL" sz="2400" dirty="0">
                <a:solidFill>
                  <a:srgbClr val="FF7D7D"/>
                </a:solidFill>
                <a:latin typeface="Arial" panose="020B0604020202020204" pitchFamily="34" charset="0"/>
                <a:cs typeface="Arial" panose="020B0604020202020204" pitchFamily="34" charset="0"/>
              </a:rPr>
              <a:t>אנרגיה</a:t>
            </a:r>
            <a:r>
              <a:rPr lang="he-IL" sz="2400" dirty="0">
                <a:latin typeface="Arial" panose="020B0604020202020204" pitchFamily="34" charset="0"/>
                <a:cs typeface="Arial" panose="020B0604020202020204" pitchFamily="34" charset="0"/>
              </a:rPr>
              <a:t> הנעה בצורה של </a:t>
            </a:r>
            <a:r>
              <a:rPr lang="he-IL" sz="2400" dirty="0">
                <a:solidFill>
                  <a:srgbClr val="FF7D7D"/>
                </a:solidFill>
                <a:latin typeface="Arial" panose="020B0604020202020204" pitchFamily="34" charset="0"/>
                <a:cs typeface="Arial" panose="020B0604020202020204" pitchFamily="34" charset="0"/>
              </a:rPr>
              <a:t>גלים</a:t>
            </a:r>
            <a:r>
              <a:rPr lang="he-IL" sz="2400" dirty="0">
                <a:latin typeface="Arial" panose="020B0604020202020204" pitchFamily="34" charset="0"/>
                <a:cs typeface="Arial" panose="020B0604020202020204" pitchFamily="34" charset="0"/>
              </a:rPr>
              <a:t> או בצורה של </a:t>
            </a:r>
            <a:r>
              <a:rPr lang="he-IL" sz="2400" dirty="0">
                <a:solidFill>
                  <a:srgbClr val="FF7D7D"/>
                </a:solidFill>
                <a:latin typeface="Arial" panose="020B0604020202020204" pitchFamily="34" charset="0"/>
                <a:cs typeface="Arial" panose="020B0604020202020204" pitchFamily="34" charset="0"/>
              </a:rPr>
              <a:t>חלקיקים</a:t>
            </a:r>
            <a:r>
              <a:rPr lang="he-IL" sz="2400" dirty="0">
                <a:latin typeface="Arial" panose="020B0604020202020204" pitchFamily="34" charset="0"/>
                <a:cs typeface="Arial" panose="020B0604020202020204" pitchFamily="34" charset="0"/>
              </a:rPr>
              <a:t>. ישנם סוגים שונים של קרינה, שהם בעלי אנרגיה שונה ולהם </a:t>
            </a:r>
            <a:r>
              <a:rPr lang="he-IL" sz="2400" dirty="0">
                <a:solidFill>
                  <a:srgbClr val="FF7D7D"/>
                </a:solidFill>
                <a:latin typeface="Arial" panose="020B0604020202020204" pitchFamily="34" charset="0"/>
                <a:cs typeface="Arial" panose="020B0604020202020204" pitchFamily="34" charset="0"/>
              </a:rPr>
              <a:t>השפעה שונה </a:t>
            </a:r>
            <a:r>
              <a:rPr lang="he-IL" sz="2400" dirty="0">
                <a:latin typeface="Arial" panose="020B0604020202020204" pitchFamily="34" charset="0"/>
                <a:cs typeface="Arial" panose="020B0604020202020204" pitchFamily="34" charset="0"/>
              </a:rPr>
              <a:t>על בריאות האדם והסביבה. </a:t>
            </a:r>
            <a:br>
              <a:rPr lang="en-US" sz="2400" dirty="0">
                <a:latin typeface="Arial" panose="020B0604020202020204" pitchFamily="34" charset="0"/>
                <a:cs typeface="Arial" panose="020B0604020202020204" pitchFamily="34" charset="0"/>
              </a:rPr>
            </a:br>
            <a:r>
              <a:rPr lang="he-IL" sz="2400" dirty="0">
                <a:latin typeface="Arial" panose="020B0604020202020204" pitchFamily="34" charset="0"/>
                <a:cs typeface="Arial" panose="020B0604020202020204" pitchFamily="34" charset="0"/>
              </a:rPr>
              <a:t>(המשרד להגנת הסביבה)</a:t>
            </a:r>
          </a:p>
        </p:txBody>
      </p:sp>
      <p:sp>
        <p:nvSpPr>
          <p:cNvPr id="5" name="מלבן 4">
            <a:extLst>
              <a:ext uri="{C183D7F6-B498-43B3-948B-1728B52AA6E4}">
                <adec:decorative xmlns:adec="http://schemas.microsoft.com/office/drawing/2017/decorative" val="1"/>
              </a:ext>
            </a:extLst>
          </p:cNvPr>
          <p:cNvSpPr/>
          <p:nvPr/>
        </p:nvSpPr>
        <p:spPr>
          <a:xfrm>
            <a:off x="101931"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348295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38" y="1837954"/>
            <a:ext cx="2846387" cy="185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7813" y="1833817"/>
            <a:ext cx="2890837" cy="188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a:extLst>
              <a:ext uri="{C183D7F6-B498-43B3-948B-1728B52AA6E4}">
                <adec:decorative xmlns:adec="http://schemas.microsoft.com/office/drawing/2017/decorative" val="1"/>
              </a:ext>
            </a:extLst>
          </p:cNvPr>
          <p:cNvSpPr txBox="1">
            <a:spLocks noChangeArrowheads="1"/>
          </p:cNvSpPr>
          <p:nvPr/>
        </p:nvSpPr>
        <p:spPr bwMode="auto">
          <a:xfrm>
            <a:off x="4516415" y="476250"/>
            <a:ext cx="449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altLang="he-IL" sz="3200" dirty="0">
                <a:solidFill>
                  <a:srgbClr val="FFC000"/>
                </a:solidFill>
                <a:effectLst>
                  <a:outerShdw blurRad="38100" dist="38100" dir="2700000" algn="tl" rotWithShape="0">
                    <a:srgbClr val="000000">
                      <a:alpha val="43137"/>
                    </a:srgbClr>
                  </a:outerShdw>
                </a:effectLst>
                <a:latin typeface="+mj-lt"/>
                <a:ea typeface="+mj-ea"/>
                <a:cs typeface="+mn-cs"/>
              </a:rPr>
              <a:t>מעבר אור הנפלט מאטומי מימן דרך מנסרה- ספקטרום קווי</a:t>
            </a:r>
            <a:endParaRPr lang="en-US" altLang="he-IL" sz="3200" dirty="0">
              <a:solidFill>
                <a:srgbClr val="FFC000"/>
              </a:solidFill>
              <a:effectLst>
                <a:outerShdw blurRad="38100" dist="38100" dir="2700000" algn="tl" rotWithShape="0">
                  <a:srgbClr val="000000">
                    <a:alpha val="43137"/>
                  </a:srgbClr>
                </a:outerShdw>
              </a:effectLst>
              <a:latin typeface="+mj-lt"/>
              <a:ea typeface="+mj-ea"/>
              <a:cs typeface="+mn-cs"/>
            </a:endParaRPr>
          </a:p>
        </p:txBody>
      </p:sp>
      <p:sp>
        <p:nvSpPr>
          <p:cNvPr id="11268" name="Text Box 4">
            <a:extLs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185738" y="504825"/>
            <a:ext cx="4129881" cy="107721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he-IL" altLang="he-IL" sz="3200" b="0" i="0" u="none" strike="noStrike" kern="1200" cap="none" spc="0" normalizeH="0" baseline="0" noProof="0" dirty="0">
                <a:ln>
                  <a:noFill/>
                </a:ln>
                <a:solidFill>
                  <a:srgbClr val="FFC000"/>
                </a:solidFill>
                <a:effectLst>
                  <a:outerShdw blurRad="38100" dist="38100" dir="2700000" algn="tl" rotWithShape="0">
                    <a:srgbClr val="000000">
                      <a:alpha val="43137"/>
                    </a:srgbClr>
                  </a:outerShdw>
                </a:effectLst>
                <a:uLnTx/>
                <a:uFillTx/>
                <a:latin typeface="+mj-lt"/>
                <a:ea typeface="+mj-ea"/>
                <a:cs typeface="+mn-cs"/>
              </a:rPr>
              <a:t>מעבר אור שמש </a:t>
            </a:r>
            <a:br>
              <a:rPr kumimoji="0" lang="en-US" altLang="he-IL" sz="3200" b="0" i="0" u="none" strike="noStrike" kern="1200" cap="none" spc="0" normalizeH="0" baseline="0" noProof="0" dirty="0">
                <a:ln>
                  <a:noFill/>
                </a:ln>
                <a:solidFill>
                  <a:srgbClr val="FFC000"/>
                </a:solidFill>
                <a:effectLst>
                  <a:outerShdw blurRad="38100" dist="38100" dir="2700000" algn="tl" rotWithShape="0">
                    <a:srgbClr val="000000">
                      <a:alpha val="43137"/>
                    </a:srgbClr>
                  </a:outerShdw>
                </a:effectLst>
                <a:uLnTx/>
                <a:uFillTx/>
                <a:latin typeface="+mj-lt"/>
                <a:ea typeface="+mj-ea"/>
                <a:cs typeface="+mn-cs"/>
              </a:rPr>
            </a:br>
            <a:r>
              <a:rPr kumimoji="0" lang="he-IL" altLang="he-IL" sz="3200" b="0" i="0" u="none" strike="noStrike" kern="1200" cap="none" spc="0" normalizeH="0" baseline="0" noProof="0" dirty="0">
                <a:ln>
                  <a:noFill/>
                </a:ln>
                <a:solidFill>
                  <a:srgbClr val="FFC000"/>
                </a:solidFill>
                <a:effectLst>
                  <a:outerShdw blurRad="38100" dist="38100" dir="2700000" algn="tl" rotWithShape="0">
                    <a:srgbClr val="000000">
                      <a:alpha val="43137"/>
                    </a:srgbClr>
                  </a:outerShdw>
                </a:effectLst>
                <a:uLnTx/>
                <a:uFillTx/>
                <a:latin typeface="+mj-lt"/>
                <a:ea typeface="+mj-ea"/>
                <a:cs typeface="+mn-cs"/>
              </a:rPr>
              <a:t>דרך מנסרה-  ספקטרום רציף</a:t>
            </a:r>
            <a:endParaRPr kumimoji="0" lang="en-US" altLang="he-IL" sz="3200" b="0" i="0" u="none" strike="noStrike" kern="1200" cap="none" spc="0" normalizeH="0" baseline="0" noProof="0" dirty="0">
              <a:ln>
                <a:noFill/>
              </a:ln>
              <a:solidFill>
                <a:srgbClr val="FFC000"/>
              </a:solidFill>
              <a:effectLst>
                <a:outerShdw blurRad="38100" dist="38100" dir="2700000" algn="tl" rotWithShape="0">
                  <a:srgbClr val="000000">
                    <a:alpha val="43137"/>
                  </a:srgbClr>
                </a:outerShdw>
              </a:effectLst>
              <a:uLnTx/>
              <a:uFillTx/>
              <a:latin typeface="+mj-lt"/>
              <a:ea typeface="+mj-ea"/>
              <a:cs typeface="+mn-cs"/>
            </a:endParaRPr>
          </a:p>
        </p:txBody>
      </p:sp>
      <p:sp>
        <p:nvSpPr>
          <p:cNvPr id="11270" name="Text Box 6">
            <a:extLst>
              <a:ext uri="{C183D7F6-B498-43B3-948B-1728B52AA6E4}">
                <adec:decorative xmlns:adec="http://schemas.microsoft.com/office/drawing/2017/decorative" val="1"/>
              </a:ext>
            </a:extLst>
          </p:cNvPr>
          <p:cNvSpPr txBox="1">
            <a:spLocks noChangeArrowheads="1"/>
          </p:cNvSpPr>
          <p:nvPr/>
        </p:nvSpPr>
        <p:spPr bwMode="auto">
          <a:xfrm>
            <a:off x="213034" y="4367290"/>
            <a:ext cx="8785533" cy="194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lnSpc>
                <a:spcPct val="130000"/>
              </a:lnSpc>
              <a:spcAft>
                <a:spcPts val="600"/>
              </a:spcAft>
            </a:pPr>
            <a:r>
              <a:rPr lang="he-IL" altLang="he-IL" sz="2400" dirty="0">
                <a:solidFill>
                  <a:schemeClr val="tx1">
                    <a:lumMod val="95000"/>
                  </a:schemeClr>
                </a:solidFill>
              </a:rPr>
              <a:t>האור המגיע אלינו מהשמש מכיל תערובת גלים בעלי אורכי גל רבים ושונים. </a:t>
            </a:r>
          </a:p>
          <a:p>
            <a:pPr algn="justLow" eaLnBrk="1" hangingPunct="1">
              <a:lnSpc>
                <a:spcPct val="130000"/>
              </a:lnSpc>
              <a:spcAft>
                <a:spcPts val="600"/>
              </a:spcAft>
            </a:pPr>
            <a:r>
              <a:rPr lang="he-IL" altLang="he-IL" sz="2400" dirty="0">
                <a:solidFill>
                  <a:schemeClr val="tx1">
                    <a:lumMod val="95000"/>
                  </a:schemeClr>
                </a:solidFill>
              </a:rPr>
              <a:t>במעבר אור זה דרך מנסרה מתקבל </a:t>
            </a:r>
            <a:r>
              <a:rPr lang="he-IL" altLang="he-IL" sz="2400" b="1" dirty="0">
                <a:solidFill>
                  <a:schemeClr val="tx1">
                    <a:lumMod val="95000"/>
                  </a:schemeClr>
                </a:solidFill>
              </a:rPr>
              <a:t>ספקטרום רציף</a:t>
            </a:r>
            <a:r>
              <a:rPr lang="he-IL" altLang="he-IL" sz="2400" dirty="0">
                <a:solidFill>
                  <a:schemeClr val="tx1">
                    <a:lumMod val="95000"/>
                  </a:schemeClr>
                </a:solidFill>
              </a:rPr>
              <a:t>. </a:t>
            </a:r>
          </a:p>
          <a:p>
            <a:pPr algn="justLow" eaLnBrk="1" hangingPunct="1">
              <a:spcAft>
                <a:spcPts val="600"/>
              </a:spcAft>
            </a:pPr>
            <a:r>
              <a:rPr lang="he-IL" altLang="he-IL" sz="2400" dirty="0">
                <a:solidFill>
                  <a:schemeClr val="tx1">
                    <a:lumMod val="95000"/>
                  </a:schemeClr>
                </a:solidFill>
              </a:rPr>
              <a:t>אם מקור האור הוא פליטה על ידי חומר מסוג מסוים, הספקטרום מכיל מספר קטן של אורכי גל שונים והוא נקרא </a:t>
            </a:r>
            <a:r>
              <a:rPr lang="he-IL" altLang="he-IL" sz="2400" b="1" dirty="0">
                <a:solidFill>
                  <a:schemeClr val="tx1">
                    <a:lumMod val="95000"/>
                  </a:schemeClr>
                </a:solidFill>
              </a:rPr>
              <a:t>ספקטרום קווי</a:t>
            </a:r>
            <a:r>
              <a:rPr lang="he-IL" altLang="he-IL" sz="2400" dirty="0">
                <a:solidFill>
                  <a:schemeClr val="tx1">
                    <a:lumMod val="95000"/>
                  </a:schemeClr>
                </a:solidFill>
              </a:rPr>
              <a:t>. </a:t>
            </a:r>
          </a:p>
        </p:txBody>
      </p:sp>
      <p:sp>
        <p:nvSpPr>
          <p:cNvPr id="8" name="מלבן 7">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11610908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tars"/>
          <p:cNvPicPr>
            <a:picLocks noChangeAspect="1" noChangeArrowheads="1"/>
          </p:cNvPicPr>
          <p:nvPr/>
        </p:nvPicPr>
        <p:blipFill>
          <a:blip r:embed="rId3" cstate="print"/>
          <a:srcRect/>
          <a:stretch>
            <a:fillRect/>
          </a:stretch>
        </p:blipFill>
        <p:spPr bwMode="auto">
          <a:xfrm>
            <a:off x="0" y="12369"/>
            <a:ext cx="9144000" cy="6840537"/>
          </a:xfrm>
          <a:prstGeom prst="rect">
            <a:avLst/>
          </a:prstGeom>
          <a:noFill/>
          <a:ln w="9525">
            <a:noFill/>
            <a:miter lim="800000"/>
            <a:headEnd/>
            <a:tailEnd/>
          </a:ln>
        </p:spPr>
      </p:pic>
      <p:sp>
        <p:nvSpPr>
          <p:cNvPr id="19459" name="Rectangle 3"/>
          <p:cNvSpPr>
            <a:spLocks noGrp="1"/>
          </p:cNvSpPr>
          <p:nvPr>
            <p:ph type="title"/>
          </p:nvPr>
        </p:nvSpPr>
        <p:spPr>
          <a:xfrm>
            <a:off x="1386840" y="514350"/>
            <a:ext cx="7543800" cy="914400"/>
          </a:xfrm>
        </p:spPr>
        <p:txBody>
          <a:bodyPr/>
          <a:lstStyle/>
          <a:p>
            <a:r>
              <a:rPr lang="he-IL" sz="4400" b="1" dirty="0">
                <a:solidFill>
                  <a:srgbClr val="FFC000"/>
                </a:solidFill>
                <a:effectLst>
                  <a:outerShdw blurRad="38100" dist="38100" dir="2700000" algn="tl">
                    <a:srgbClr val="000000"/>
                  </a:outerShdw>
                </a:effectLst>
                <a:latin typeface="+mn-lt"/>
                <a:ea typeface="+mn-ea"/>
                <a:cs typeface="David" pitchFamily="2" charset="-79"/>
              </a:rPr>
              <a:t>שימושים בספקטרוסקופיה</a:t>
            </a:r>
            <a:endParaRPr lang="en-US" sz="4400" b="1" dirty="0">
              <a:solidFill>
                <a:srgbClr val="FFC000"/>
              </a:solidFill>
              <a:effectLst>
                <a:outerShdw blurRad="38100" dist="38100" dir="2700000" algn="tl">
                  <a:srgbClr val="000000"/>
                </a:outerShdw>
              </a:effectLst>
              <a:latin typeface="+mn-lt"/>
              <a:ea typeface="+mn-ea"/>
              <a:cs typeface="David" pitchFamily="2" charset="-79"/>
            </a:endParaRPr>
          </a:p>
        </p:txBody>
      </p:sp>
      <p:sp>
        <p:nvSpPr>
          <p:cNvPr id="19461" name="AutoShape 5" descr="Z"/>
          <p:cNvSpPr>
            <a:spLocks noChangeAspect="1" noChangeArrowheads="1"/>
          </p:cNvSpPr>
          <p:nvPr/>
        </p:nvSpPr>
        <p:spPr bwMode="auto">
          <a:xfrm>
            <a:off x="3500438" y="2357438"/>
            <a:ext cx="2143125" cy="2143125"/>
          </a:xfrm>
          <a:prstGeom prst="rect">
            <a:avLst/>
          </a:prstGeom>
          <a:noFill/>
          <a:ln w="9525">
            <a:noFill/>
            <a:miter lim="800000"/>
            <a:headEnd/>
            <a:tailEnd/>
          </a:ln>
        </p:spPr>
        <p:txBody>
          <a:bodyPr/>
          <a:lstStyle/>
          <a:p>
            <a:endParaRPr lang="he-IL"/>
          </a:p>
        </p:txBody>
      </p:sp>
      <p:sp>
        <p:nvSpPr>
          <p:cNvPr id="19462" name="AutoShape 6" descr="Z"/>
          <p:cNvSpPr>
            <a:spLocks noChangeAspect="1" noChangeArrowheads="1"/>
          </p:cNvSpPr>
          <p:nvPr/>
        </p:nvSpPr>
        <p:spPr bwMode="auto">
          <a:xfrm>
            <a:off x="3500438" y="2357438"/>
            <a:ext cx="2143125" cy="2143125"/>
          </a:xfrm>
          <a:prstGeom prst="rect">
            <a:avLst/>
          </a:prstGeom>
          <a:noFill/>
          <a:ln w="9525">
            <a:noFill/>
            <a:miter lim="800000"/>
            <a:headEnd/>
            <a:tailEnd/>
          </a:ln>
        </p:spPr>
        <p:txBody>
          <a:bodyPr/>
          <a:lstStyle/>
          <a:p>
            <a:endParaRPr lang="he-IL"/>
          </a:p>
        </p:txBody>
      </p:sp>
      <p:sp>
        <p:nvSpPr>
          <p:cNvPr id="11" name="Rectangle 3"/>
          <p:cNvSpPr txBox="1">
            <a:spLocks/>
          </p:cNvSpPr>
          <p:nvPr/>
        </p:nvSpPr>
        <p:spPr>
          <a:xfrm>
            <a:off x="641436" y="2345436"/>
            <a:ext cx="7543800" cy="914400"/>
          </a:xfrm>
          <a:prstGeom prst="rect">
            <a:avLst/>
          </a:prstGeom>
        </p:spPr>
        <p:txBody>
          <a:bodyPr vert="horz" lIns="91440" tIns="45720" rIns="91440" bIns="45720" rtlCol="0" anchor="b">
            <a:noAutofit/>
          </a:bodyPr>
          <a:lstStyle>
            <a:lvl1pPr algn="l" defTabSz="914400" rtl="1"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b="1" dirty="0">
                <a:solidFill>
                  <a:srgbClr val="FFC000"/>
                </a:solidFill>
                <a:effectLst>
                  <a:outerShdw blurRad="38100" dist="38100" dir="2700000" algn="tl">
                    <a:srgbClr val="000000"/>
                  </a:outerShdw>
                </a:effectLst>
                <a:latin typeface="+mn-lt"/>
                <a:ea typeface="+mn-ea"/>
                <a:cs typeface="David" pitchFamily="2" charset="-79"/>
              </a:rPr>
              <a:t>איך ניתן לנצל את הידע על בספקטרוסקופיה לחקר הכוכבים?   </a:t>
            </a:r>
            <a:endParaRPr lang="en-US" sz="3200" b="1" dirty="0">
              <a:solidFill>
                <a:srgbClr val="FFC000"/>
              </a:solidFill>
              <a:effectLst>
                <a:outerShdw blurRad="38100" dist="38100" dir="2700000" algn="tl">
                  <a:srgbClr val="000000"/>
                </a:outerShdw>
              </a:effectLst>
              <a:latin typeface="+mn-lt"/>
              <a:ea typeface="+mn-ea"/>
              <a:cs typeface="David" pitchFamily="2" charset="-79"/>
            </a:endParaRPr>
          </a:p>
        </p:txBody>
      </p:sp>
    </p:spTree>
    <p:extLst>
      <p:ext uri="{BB962C8B-B14F-4D97-AF65-F5344CB8AC3E}">
        <p14:creationId xmlns:p14="http://schemas.microsoft.com/office/powerpoint/2010/main" val="1034504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7" name="Rectangle 3"/>
          <p:cNvSpPr>
            <a:spLocks noGrp="1" noChangeArrowheads="1"/>
          </p:cNvSpPr>
          <p:nvPr>
            <p:ph type="title" idx="4294967295"/>
          </p:nvPr>
        </p:nvSpPr>
        <p:spPr bwMode="auto">
          <a:xfrm>
            <a:off x="0" y="152400"/>
            <a:ext cx="8864600" cy="2493963"/>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ctr" defTabSz="914400" rtl="1" eaLnBrk="1" fontAlgn="base" latinLnBrk="0" hangingPunct="1">
              <a:lnSpc>
                <a:spcPct val="100000"/>
              </a:lnSpc>
              <a:spcBef>
                <a:spcPct val="20000"/>
              </a:spcBef>
              <a:spcAft>
                <a:spcPct val="0"/>
              </a:spcAft>
              <a:buClrTx/>
              <a:buSzTx/>
              <a:buFontTx/>
              <a:buNone/>
              <a:tabLst/>
              <a:defRPr/>
            </a:pPr>
            <a:r>
              <a:rPr kumimoji="0" lang="he-IL" altLang="he-IL" sz="3200" b="1" i="0" u="none" strike="noStrike" kern="0" cap="none" spc="0" normalizeH="0" baseline="0" noProof="0" dirty="0">
                <a:ln>
                  <a:noFill/>
                </a:ln>
                <a:solidFill>
                  <a:schemeClr val="tx1"/>
                </a:solidFill>
                <a:effectLst/>
                <a:uLnTx/>
                <a:uFillTx/>
                <a:latin typeface="+mn-lt"/>
                <a:ea typeface="+mn-ea"/>
                <a:cs typeface="+mn-cs"/>
              </a:rPr>
              <a:t> </a:t>
            </a:r>
            <a:r>
              <a:rPr kumimoji="0" lang="he-IL" altLang="he-IL" sz="3200" b="1" i="0" u="none" strike="noStrike" kern="0" cap="none" spc="0" normalizeH="0" baseline="0" noProof="0" dirty="0">
                <a:ln>
                  <a:noFill/>
                </a:ln>
                <a:solidFill>
                  <a:schemeClr val="folHlink"/>
                </a:solidFill>
                <a:effectLst/>
                <a:uLnTx/>
                <a:uFillTx/>
                <a:latin typeface="+mn-lt"/>
                <a:ea typeface="+mn-ea"/>
                <a:cs typeface="+mn-cs"/>
              </a:rPr>
              <a:t>כיום אנו יודעים איזה יסודות נמצאים בכוכבים, לפי האפיון הספקטרלי שאנחנו מקבלים מהאור שמגיע מכוכב זה.</a:t>
            </a:r>
          </a:p>
          <a:p>
            <a:pPr marL="342900" marR="0" lvl="0" indent="-342900" algn="ctr" defTabSz="914400" rtl="1" eaLnBrk="1" fontAlgn="base" latinLnBrk="0" hangingPunct="1">
              <a:lnSpc>
                <a:spcPct val="100000"/>
              </a:lnSpc>
              <a:spcBef>
                <a:spcPct val="20000"/>
              </a:spcBef>
              <a:spcAft>
                <a:spcPct val="0"/>
              </a:spcAft>
              <a:buClrTx/>
              <a:buSzTx/>
              <a:buFontTx/>
              <a:buNone/>
              <a:tabLst/>
              <a:defRPr/>
            </a:pPr>
            <a:endParaRPr kumimoji="0" lang="he-IL" altLang="he-IL" sz="3200" b="1" i="0" u="none" strike="noStrike" kern="0" cap="none" spc="0" normalizeH="0" baseline="0" noProof="0" dirty="0">
              <a:ln>
                <a:noFill/>
              </a:ln>
              <a:solidFill>
                <a:schemeClr val="folHlink"/>
              </a:solidFill>
              <a:effectLst/>
              <a:uLnTx/>
              <a:uFillTx/>
              <a:latin typeface="+mn-lt"/>
              <a:ea typeface="+mn-ea"/>
              <a:cs typeface="+mn-cs"/>
            </a:endParaRPr>
          </a:p>
        </p:txBody>
      </p:sp>
      <p:pic>
        <p:nvPicPr>
          <p:cNvPr id="47117" name="Picture 13" descr="QSO absorption lines are due to intervening g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2438"/>
            <a:ext cx="9144000" cy="513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160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tars-sky-l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מלבן 3"/>
          <p:cNvSpPr/>
          <p:nvPr/>
        </p:nvSpPr>
        <p:spPr>
          <a:xfrm>
            <a:off x="1112840" y="1101227"/>
            <a:ext cx="7137778" cy="5240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spcAft>
                <a:spcPts val="600"/>
              </a:spcAft>
            </a:pPr>
            <a:endParaRPr lang="he-IL" sz="2400" b="1" dirty="0">
              <a:solidFill>
                <a:srgbClr val="92D050"/>
              </a:solidFill>
              <a:latin typeface="Arial" panose="020B0604020202020204" pitchFamily="34" charset="0"/>
              <a:cs typeface="Arial" panose="020B0604020202020204" pitchFamily="34" charset="0"/>
            </a:endParaRPr>
          </a:p>
          <a:p>
            <a:pPr algn="ctr">
              <a:spcAft>
                <a:spcPts val="600"/>
              </a:spcAft>
            </a:pPr>
            <a:endParaRPr lang="he-IL" sz="2400" b="1" dirty="0">
              <a:solidFill>
                <a:srgbClr val="92D050"/>
              </a:solidFill>
              <a:latin typeface="Arial" panose="020B0604020202020204" pitchFamily="34" charset="0"/>
              <a:cs typeface="Arial" panose="020B0604020202020204" pitchFamily="34" charset="0"/>
            </a:endParaRPr>
          </a:p>
          <a:p>
            <a:pPr algn="ctr">
              <a:spcAft>
                <a:spcPts val="600"/>
              </a:spcAft>
            </a:pPr>
            <a:r>
              <a:rPr lang="he-IL" sz="2400" b="1" dirty="0">
                <a:solidFill>
                  <a:srgbClr val="92D050"/>
                </a:solidFill>
                <a:latin typeface="Arial" panose="020B0604020202020204" pitchFamily="34" charset="0"/>
                <a:cs typeface="Arial" panose="020B0604020202020204" pitchFamily="34" charset="0"/>
              </a:rPr>
              <a:t>השיטה מאוד שימושית משום שרוב הכוכבים שאנו צופים בהם בשמי הלילה, הם שמשות, כמו השמש שלנו ואי אפשר להתקרב ולדגום אותם.</a:t>
            </a:r>
          </a:p>
          <a:p>
            <a:pPr algn="ctr">
              <a:spcAft>
                <a:spcPts val="600"/>
              </a:spcAft>
            </a:pPr>
            <a:endParaRPr lang="he-IL" sz="2400" b="1" dirty="0">
              <a:solidFill>
                <a:srgbClr val="92D050"/>
              </a:solidFill>
              <a:latin typeface="Arial" panose="020B0604020202020204" pitchFamily="34" charset="0"/>
              <a:cs typeface="Arial" panose="020B0604020202020204" pitchFamily="34" charset="0"/>
            </a:endParaRPr>
          </a:p>
          <a:p>
            <a:pPr algn="ctr">
              <a:spcAft>
                <a:spcPts val="600"/>
              </a:spcAft>
            </a:pPr>
            <a:r>
              <a:rPr lang="he-IL" sz="2400" b="1" dirty="0">
                <a:solidFill>
                  <a:srgbClr val="92D050"/>
                </a:solidFill>
                <a:latin typeface="Arial" panose="020B0604020202020204" pitchFamily="34" charset="0"/>
                <a:cs typeface="Arial" panose="020B0604020202020204" pitchFamily="34" charset="0"/>
              </a:rPr>
              <a:t>כדי להגיע אליהם יידרש מסע של מאות שנים בחללית, אך האור שמגיע מהם מאפשר לנו ללמוד עליהם מרחוק</a:t>
            </a:r>
          </a:p>
          <a:p>
            <a:pPr algn="ctr">
              <a:spcAft>
                <a:spcPts val="600"/>
              </a:spcAft>
            </a:pPr>
            <a:endParaRPr lang="he-IL" sz="2400" b="1" dirty="0">
              <a:solidFill>
                <a:srgbClr val="92D050"/>
              </a:solidFill>
              <a:latin typeface="Arial" panose="020B0604020202020204" pitchFamily="34" charset="0"/>
              <a:cs typeface="Arial" panose="020B0604020202020204" pitchFamily="34" charset="0"/>
            </a:endParaRPr>
          </a:p>
          <a:p>
            <a:pPr algn="ctr">
              <a:spcAft>
                <a:spcPts val="600"/>
              </a:spcAft>
            </a:pPr>
            <a:r>
              <a:rPr lang="he-IL" sz="2400" b="1" dirty="0">
                <a:solidFill>
                  <a:srgbClr val="92D050"/>
                </a:solidFill>
                <a:latin typeface="Arial" panose="020B0604020202020204" pitchFamily="34" charset="0"/>
                <a:cs typeface="Arial" panose="020B0604020202020204" pitchFamily="34" charset="0"/>
              </a:rPr>
              <a:t>לרוב אפשר לקבוע את גיל הכוכבים על פי הרכבם:</a:t>
            </a:r>
          </a:p>
          <a:p>
            <a:pPr algn="ctr">
              <a:spcAft>
                <a:spcPts val="600"/>
              </a:spcAft>
            </a:pPr>
            <a:r>
              <a:rPr lang="he-IL" sz="2400" b="1" dirty="0">
                <a:solidFill>
                  <a:srgbClr val="92D050"/>
                </a:solidFill>
                <a:latin typeface="Arial" panose="020B0604020202020204" pitchFamily="34" charset="0"/>
                <a:cs typeface="Arial" panose="020B0604020202020204" pitchFamily="34" charset="0"/>
              </a:rPr>
              <a:t>כוכבים "צעירים" יחסית מכילים הרבה אטומי מימן </a:t>
            </a:r>
          </a:p>
          <a:p>
            <a:pPr algn="ctr">
              <a:spcAft>
                <a:spcPts val="600"/>
              </a:spcAft>
            </a:pPr>
            <a:r>
              <a:rPr lang="he-IL" sz="2400" b="1" dirty="0">
                <a:solidFill>
                  <a:srgbClr val="92D050"/>
                </a:solidFill>
                <a:latin typeface="Arial" panose="020B0604020202020204" pitchFamily="34" charset="0"/>
                <a:cs typeface="Arial" panose="020B0604020202020204" pitchFamily="34" charset="0"/>
              </a:rPr>
              <a:t>ואילו כוכבים "זקנים" יותר מכילים  יסודות כבדים</a:t>
            </a:r>
          </a:p>
          <a:p>
            <a:pPr algn="ctr">
              <a:spcAft>
                <a:spcPts val="600"/>
              </a:spcAft>
            </a:pPr>
            <a:r>
              <a:rPr lang="he-IL" sz="2400" b="1" dirty="0">
                <a:solidFill>
                  <a:srgbClr val="92D050"/>
                </a:solidFill>
                <a:latin typeface="Arial" panose="020B0604020202020204" pitchFamily="34" charset="0"/>
                <a:cs typeface="Arial" panose="020B0604020202020204" pitchFamily="34" charset="0"/>
              </a:rPr>
              <a:t>(כמו ברזל ,למשל)</a:t>
            </a:r>
          </a:p>
          <a:p>
            <a:pPr algn="ctr">
              <a:spcAft>
                <a:spcPts val="600"/>
              </a:spcAft>
            </a:pPr>
            <a:endParaRPr lang="he-IL" sz="2400" b="1" dirty="0">
              <a:solidFill>
                <a:srgbClr val="92D050"/>
              </a:solidFill>
              <a:latin typeface="Arial" panose="020B0604020202020204" pitchFamily="34" charset="0"/>
              <a:cs typeface="Arial" panose="020B0604020202020204" pitchFamily="34" charset="0"/>
            </a:endParaRPr>
          </a:p>
          <a:p>
            <a:pPr algn="ctr">
              <a:spcAft>
                <a:spcPts val="600"/>
              </a:spcAft>
            </a:pPr>
            <a:endParaRPr lang="he-IL" sz="2400" b="1" dirty="0">
              <a:solidFill>
                <a:srgbClr val="92D050"/>
              </a:solidFill>
              <a:latin typeface="Arial" panose="020B0604020202020204" pitchFamily="34" charset="0"/>
              <a:cs typeface="Arial" panose="020B0604020202020204" pitchFamily="34" charset="0"/>
            </a:endParaRPr>
          </a:p>
        </p:txBody>
      </p:sp>
      <p:sp>
        <p:nvSpPr>
          <p:cNvPr id="2" name="כותרת 1">
            <a:extLst>
              <a:ext uri="{FF2B5EF4-FFF2-40B4-BE49-F238E27FC236}">
                <a16:creationId xmlns:a16="http://schemas.microsoft.com/office/drawing/2014/main" id="{51A6F359-55DA-BDA8-7DA6-54BBD91E43C6}"/>
              </a:ext>
            </a:extLst>
          </p:cNvPr>
          <p:cNvSpPr>
            <a:spLocks noGrp="1"/>
          </p:cNvSpPr>
          <p:nvPr>
            <p:ph type="title"/>
          </p:nvPr>
        </p:nvSpPr>
        <p:spPr>
          <a:xfrm>
            <a:off x="3216166" y="291930"/>
            <a:ext cx="5034452" cy="914400"/>
          </a:xfrm>
        </p:spPr>
        <p:txBody>
          <a:bodyPr vert="horz" lIns="91440" tIns="45720" rIns="91440" bIns="45720" rtlCol="0" anchor="b">
            <a:noAutofit/>
          </a:bodyPr>
          <a:lstStyle/>
          <a:p>
            <a:r>
              <a:rPr lang="he-IL" sz="5400" dirty="0">
                <a:solidFill>
                  <a:srgbClr val="FFC000"/>
                </a:solidFill>
                <a:effectLst>
                  <a:outerShdw blurRad="38100" dist="38100" dir="2700000" algn="tl">
                    <a:srgbClr val="000000"/>
                  </a:outerShdw>
                </a:effectLst>
                <a:cs typeface="Times New Roman"/>
              </a:rPr>
              <a:t>אור של כוכבים</a:t>
            </a:r>
            <a:endParaRPr lang="en-US" sz="5400" dirty="0">
              <a:solidFill>
                <a:srgbClr val="FFC000"/>
              </a:solidFill>
              <a:effectLst>
                <a:outerShdw blurRad="38100" dist="38100" dir="2700000" algn="tl">
                  <a:srgbClr val="000000"/>
                </a:outerShdw>
              </a:effectLst>
              <a:cs typeface="Times New Roman"/>
            </a:endParaRPr>
          </a:p>
        </p:txBody>
      </p:sp>
    </p:spTree>
    <p:extLst>
      <p:ext uri="{BB962C8B-B14F-4D97-AF65-F5344CB8AC3E}">
        <p14:creationId xmlns:p14="http://schemas.microsoft.com/office/powerpoint/2010/main" val="1595642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כותרת 1"/>
          <p:cNvSpPr txBox="1">
            <a:spLocks noGrp="1"/>
          </p:cNvSpPr>
          <p:nvPr>
            <p:ph type="title" idx="4294967295"/>
          </p:nvPr>
        </p:nvSpPr>
        <p:spPr>
          <a:xfrm>
            <a:off x="2800350" y="14508"/>
            <a:ext cx="5529890" cy="8308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he-IL" sz="4400" b="1" i="0" u="none" strike="noStrike" kern="1200" cap="none" spc="0" normalizeH="0" baseline="0" noProof="0" dirty="0">
                <a:ln>
                  <a:noFill/>
                </a:ln>
                <a:solidFill>
                  <a:srgbClr val="FFC000"/>
                </a:solidFill>
                <a:effectLst>
                  <a:outerShdw blurRad="38100" dist="38100" dir="2700000" algn="tl">
                    <a:srgbClr val="000000"/>
                  </a:outerShdw>
                </a:effectLst>
                <a:uLnTx/>
                <a:uFillTx/>
                <a:latin typeface="+mn-lt"/>
                <a:ea typeface="+mn-ea"/>
                <a:cs typeface="David" pitchFamily="2" charset="-79"/>
              </a:rPr>
              <a:t>לומינסנציה</a:t>
            </a:r>
          </a:p>
        </p:txBody>
      </p:sp>
      <p:sp>
        <p:nvSpPr>
          <p:cNvPr id="13" name="מלבן 12">
            <a:extLst>
              <a:ext uri="{C183D7F6-B498-43B3-948B-1728B52AA6E4}">
                <adec:decorative xmlns:adec="http://schemas.microsoft.com/office/drawing/2017/decorative" val="0"/>
              </a:ext>
            </a:extLst>
          </p:cNvPr>
          <p:cNvSpPr/>
          <p:nvPr/>
        </p:nvSpPr>
        <p:spPr>
          <a:xfrm>
            <a:off x="545920" y="139309"/>
            <a:ext cx="5226910" cy="553998"/>
          </a:xfrm>
          <a:prstGeom prst="rect">
            <a:avLst/>
          </a:prstGeom>
        </p:spPr>
        <p:txBody>
          <a:bodyPr wrap="square">
            <a:spAutoFit/>
          </a:bodyPr>
          <a:lstStyle/>
          <a:p>
            <a:r>
              <a:rPr lang="he-IL" sz="3000" dirty="0">
                <a:solidFill>
                  <a:schemeClr val="accent1"/>
                </a:solidFill>
                <a:latin typeface="Arial" panose="020B0604020202020204" pitchFamily="34" charset="0"/>
                <a:cs typeface="Arial" panose="020B0604020202020204" pitchFamily="34" charset="0"/>
              </a:rPr>
              <a:t>(פליטת אור עצמי)</a:t>
            </a:r>
            <a:endParaRPr lang="he-IL" sz="3000" dirty="0">
              <a:solidFill>
                <a:schemeClr val="accent1"/>
              </a:solidFill>
            </a:endParaRP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63"/>
          <a:stretch/>
        </p:blipFill>
        <p:spPr bwMode="auto">
          <a:xfrm rot="16200000">
            <a:off x="5559766" y="1582437"/>
            <a:ext cx="3283959" cy="25657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4272" y="1075035"/>
            <a:ext cx="3542471" cy="26829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530" y="3866042"/>
            <a:ext cx="4467225" cy="22764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C183D7F6-B498-43B3-948B-1728B52AA6E4}">
                <adec:decorative xmlns:adec="http://schemas.microsoft.com/office/drawing/2017/decorative" val="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631" t="11452" r="20936" b="9365"/>
          <a:stretch/>
        </p:blipFill>
        <p:spPr bwMode="auto">
          <a:xfrm>
            <a:off x="580767" y="512028"/>
            <a:ext cx="1631084" cy="1551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a:extLst>
              <a:ext uri="{C183D7F6-B498-43B3-948B-1728B52AA6E4}">
                <adec:decorative xmlns:adec="http://schemas.microsoft.com/office/drawing/2017/decorative" val="1"/>
              </a:ext>
            </a:extLst>
          </p:cNvPr>
          <p:cNvPicPr>
            <a:picLocks noChangeAspect="1" noChangeArrowheads="1"/>
          </p:cNvPicPr>
          <p:nvPr/>
        </p:nvPicPr>
        <p:blipFill>
          <a:blip r:embed="rId6" cstate="print"/>
          <a:srcRect/>
          <a:stretch>
            <a:fillRect/>
          </a:stretch>
        </p:blipFill>
        <p:spPr bwMode="auto">
          <a:xfrm>
            <a:off x="5159042" y="4641827"/>
            <a:ext cx="2368761" cy="1776572"/>
          </a:xfrm>
          <a:prstGeom prst="rect">
            <a:avLst/>
          </a:prstGeom>
          <a:noFill/>
        </p:spPr>
      </p:pic>
      <p:sp>
        <p:nvSpPr>
          <p:cNvPr id="11" name="מלבן 10">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267489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noGrp="1"/>
          </p:cNvSpPr>
          <p:nvPr>
            <p:ph type="title" idx="4294967295"/>
          </p:nvPr>
        </p:nvSpPr>
        <p:spPr bwMode="auto">
          <a:xfrm>
            <a:off x="1628981" y="510227"/>
            <a:ext cx="6343650" cy="857250"/>
          </a:xfrm>
          <a:prstGeom prst="rect">
            <a:avLst/>
          </a:prstGeom>
          <a:noFill/>
          <a:ln w="25400" cap="flat" cmpd="sng" algn="ctr">
            <a:noFill/>
            <a:prstDash val="solid"/>
            <a:miter lim="800000"/>
            <a:headEnd/>
            <a:tailEnd/>
          </a:ln>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srgbClr val="FFC000"/>
                </a:solidFill>
                <a:effectLst>
                  <a:outerShdw blurRad="38100" dist="38100" dir="2700000" algn="tl">
                    <a:srgbClr val="000000"/>
                  </a:outerShdw>
                </a:effectLst>
                <a:uLnTx/>
                <a:uFillTx/>
                <a:latin typeface="Palatino Linotype"/>
                <a:ea typeface="+mn-ea"/>
                <a:cs typeface="David" pitchFamily="2" charset="-79"/>
              </a:rPr>
              <a:t>איתור כתמי דם</a:t>
            </a:r>
          </a:p>
        </p:txBody>
      </p:sp>
      <p:sp>
        <p:nvSpPr>
          <p:cNvPr id="16386" name="Text Box 2"/>
          <p:cNvSpPr txBox="1">
            <a:spLocks noChangeArrowheads="1"/>
          </p:cNvSpPr>
          <p:nvPr/>
        </p:nvSpPr>
        <p:spPr bwMode="auto">
          <a:xfrm>
            <a:off x="285750" y="1931988"/>
            <a:ext cx="850106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ct val="50000"/>
              </a:spcAft>
            </a:pPr>
            <a:r>
              <a:rPr lang="he-IL" sz="2800" b="0" dirty="0"/>
              <a:t>רוצח יכול להעלים גופה ולנקות את הדם בזירה, אבל ללא אמצעי ניקוי חריפים במיוחד יישארו עדויות למעשה שבוצע. </a:t>
            </a:r>
          </a:p>
          <a:p>
            <a:pPr eaLnBrk="1" hangingPunct="1">
              <a:spcAft>
                <a:spcPct val="50000"/>
              </a:spcAft>
            </a:pPr>
            <a:r>
              <a:rPr lang="he-IL" sz="2800" b="0" dirty="0"/>
              <a:t>חוקרי המשטרה ינסו לאתר שאריות של דם במסגרת חקירת הפשע. </a:t>
            </a:r>
          </a:p>
          <a:p>
            <a:pPr marL="548640" lvl="0" indent="-411480" algn="ctr" eaLnBrk="1" fontAlgn="auto" hangingPunct="1">
              <a:lnSpc>
                <a:spcPct val="80000"/>
              </a:lnSpc>
              <a:spcBef>
                <a:spcPct val="20000"/>
              </a:spcBef>
              <a:spcAft>
                <a:spcPts val="0"/>
              </a:spcAft>
              <a:buClr>
                <a:prstClr val="white">
                  <a:shade val="95000"/>
                </a:prstClr>
              </a:buClr>
              <a:buSzPct val="65000"/>
              <a:defRPr/>
            </a:pPr>
            <a:r>
              <a:rPr lang="he-IL" sz="3600" b="1" dirty="0">
                <a:solidFill>
                  <a:srgbClr val="FFC000"/>
                </a:solidFill>
                <a:effectLst>
                  <a:outerShdw blurRad="38100" dist="38100" dir="2700000" algn="tl">
                    <a:srgbClr val="000000">
                      <a:alpha val="43137"/>
                    </a:srgbClr>
                  </a:outerShdw>
                </a:effectLst>
                <a:latin typeface="Book Antiqua"/>
                <a:cs typeface="David"/>
              </a:rPr>
              <a:t>ביצוע הדגמה-ניסוי חקר כתמי דם</a:t>
            </a:r>
          </a:p>
          <a:p>
            <a:pPr eaLnBrk="1" hangingPunct="1">
              <a:spcAft>
                <a:spcPct val="50000"/>
              </a:spcAft>
            </a:pPr>
            <a:endParaRPr lang="he-IL" sz="2800" b="0" dirty="0">
              <a:solidFill>
                <a:srgbClr val="0033CC"/>
              </a:solidFill>
              <a:latin typeface="Calibri" pitchFamily="34" charset="0"/>
              <a:cs typeface="Narkisim" pitchFamily="34" charset="-79"/>
            </a:endParaRPr>
          </a:p>
        </p:txBody>
      </p:sp>
      <p:sp>
        <p:nvSpPr>
          <p:cNvPr id="5" name="מלבן 4">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454" y="5000625"/>
            <a:ext cx="347662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8642" y="4992275"/>
            <a:ext cx="1955019" cy="132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13002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p:cNvSpPr txBox="1">
            <a:spLocks noGrp="1"/>
          </p:cNvSpPr>
          <p:nvPr>
            <p:ph type="title" idx="4294967295"/>
          </p:nvPr>
        </p:nvSpPr>
        <p:spPr bwMode="auto">
          <a:xfrm>
            <a:off x="1330759" y="334530"/>
            <a:ext cx="6343650" cy="857250"/>
          </a:xfrm>
          <a:prstGeom prst="rect">
            <a:avLst/>
          </a:prstGeom>
          <a:noFill/>
          <a:ln w="25400" cap="flat" cmpd="sng" algn="ctr">
            <a:noFill/>
            <a:prstDash val="solid"/>
            <a:miter lim="800000"/>
            <a:headEnd/>
            <a:tailEnd/>
          </a:ln>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0" i="0" u="none" strike="noStrike" kern="1200" cap="none" spc="0" normalizeH="0" baseline="0" noProof="0" dirty="0">
                <a:ln>
                  <a:noFill/>
                </a:ln>
                <a:solidFill>
                  <a:srgbClr val="FFC000"/>
                </a:solidFill>
                <a:effectLst>
                  <a:outerShdw blurRad="38100" dist="38100" dir="2700000" algn="tl">
                    <a:srgbClr val="000000"/>
                  </a:outerShdw>
                </a:effectLst>
                <a:uLnTx/>
                <a:uFillTx/>
                <a:latin typeface="+mn-lt"/>
                <a:ea typeface="+mn-ea"/>
                <a:cs typeface="+mj-cs"/>
              </a:rPr>
              <a:t>זיהוי כתמי דם</a:t>
            </a:r>
          </a:p>
        </p:txBody>
      </p:sp>
      <p:pic>
        <p:nvPicPr>
          <p:cNvPr id="17410"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0351" y="2270021"/>
            <a:ext cx="3430473" cy="343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C183D7F6-B498-43B3-948B-1728B52AA6E4}">
                <adec:decorative xmlns:adec="http://schemas.microsoft.com/office/drawing/2017/decorative" val="0"/>
              </a:ext>
            </a:extLst>
          </p:cNvPr>
          <p:cNvSpPr txBox="1"/>
          <p:nvPr/>
        </p:nvSpPr>
        <p:spPr>
          <a:xfrm>
            <a:off x="2661284" y="863645"/>
            <a:ext cx="4576052" cy="1631216"/>
          </a:xfrm>
          <a:prstGeom prst="rect">
            <a:avLst/>
          </a:prstGeom>
          <a:noFill/>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2800" b="0" dirty="0">
                <a:solidFill>
                  <a:srgbClr val="FF0000"/>
                </a:solidFill>
                <a:cs typeface="Narkisim" pitchFamily="34" charset="-79"/>
              </a:rPr>
              <a:t>          </a:t>
            </a:r>
            <a:endParaRPr lang="he-IL" sz="2800" b="0" dirty="0">
              <a:latin typeface="Calibri" pitchFamily="34" charset="0"/>
              <a:cs typeface="Narkisim" pitchFamily="34" charset="-79"/>
            </a:endParaRPr>
          </a:p>
          <a:p>
            <a:pPr eaLnBrk="1" hangingPunct="1"/>
            <a:r>
              <a:rPr lang="he-IL" sz="2400" b="0" dirty="0"/>
              <a:t>תמיסת </a:t>
            </a:r>
            <a:r>
              <a:rPr lang="he-IL" sz="2400" dirty="0" err="1"/>
              <a:t>לומינול</a:t>
            </a:r>
            <a:r>
              <a:rPr lang="he-IL" sz="2400" b="0" dirty="0"/>
              <a:t> ומי חמצן מרוססים</a:t>
            </a:r>
            <a:br>
              <a:rPr lang="en-US" sz="2400" b="0" dirty="0"/>
            </a:br>
            <a:r>
              <a:rPr lang="he-IL" sz="2400" b="0" dirty="0"/>
              <a:t>על האזור החשוד ומתרחשת התגובה:</a:t>
            </a:r>
            <a:br>
              <a:rPr lang="en-US" sz="2400" b="0" dirty="0"/>
            </a:br>
            <a:endParaRPr lang="he-IL" sz="2400" b="0" dirty="0">
              <a:latin typeface="Calibri" pitchFamily="34" charset="0"/>
              <a:cs typeface="Narkisim" pitchFamily="34" charset="-79"/>
            </a:endParaRPr>
          </a:p>
        </p:txBody>
      </p:sp>
      <p:sp>
        <p:nvSpPr>
          <p:cNvPr id="17413" name="TextBox 8">
            <a:extLst>
              <a:ext uri="{C183D7F6-B498-43B3-948B-1728B52AA6E4}">
                <adec:decorative xmlns:adec="http://schemas.microsoft.com/office/drawing/2017/decorative" val="0"/>
              </a:ext>
            </a:extLst>
          </p:cNvPr>
          <p:cNvSpPr txBox="1">
            <a:spLocks noChangeArrowheads="1"/>
          </p:cNvSpPr>
          <p:nvPr/>
        </p:nvSpPr>
        <p:spPr bwMode="auto">
          <a:xfrm>
            <a:off x="2738485" y="5755086"/>
            <a:ext cx="40719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dirty="0"/>
              <a:t>תמונה שהתקבלה משטיח שרוסס בחומר,</a:t>
            </a:r>
            <a:endParaRPr lang="en-US" b="0" dirty="0"/>
          </a:p>
          <a:p>
            <a:pPr algn="ctr" eaLnBrk="1" hangingPunct="1"/>
            <a:r>
              <a:rPr lang="he-IL" dirty="0"/>
              <a:t>ומתארת עקבות נעל טבולה בדם</a:t>
            </a:r>
            <a:endParaRPr lang="he-IL" b="0" dirty="0"/>
          </a:p>
        </p:txBody>
      </p:sp>
    </p:spTree>
    <p:extLst>
      <p:ext uri="{BB962C8B-B14F-4D97-AF65-F5344CB8AC3E}">
        <p14:creationId xmlns:p14="http://schemas.microsoft.com/office/powerpoint/2010/main" val="4266841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3"/>
          <p:cNvSpPr txBox="1">
            <a:spLocks noGrp="1" noChangeArrowheads="1"/>
          </p:cNvSpPr>
          <p:nvPr>
            <p:ph type="title" idx="4294967295"/>
          </p:nvPr>
        </p:nvSpPr>
        <p:spPr bwMode="auto">
          <a:xfrm>
            <a:off x="1914525" y="814924"/>
            <a:ext cx="4914900" cy="144655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itchFamily="34" charset="0"/>
                <a:ea typeface="+mn-ea"/>
                <a:cs typeface="+mn-cs"/>
              </a:rPr>
              <a:t>כיצד פועלים מקלות זוהרים?</a:t>
            </a:r>
          </a:p>
        </p:txBody>
      </p:sp>
      <p:pic>
        <p:nvPicPr>
          <p:cNvPr id="2053" name="Picture 5" descr="מקלות זוהרים"/>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1863" y="269081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2825952" y="5045870"/>
            <a:ext cx="3619902" cy="523220"/>
          </a:xfrm>
          <a:prstGeom prst="rect">
            <a:avLst/>
          </a:prstGeom>
        </p:spPr>
        <p:txBody>
          <a:bodyPr wrap="none">
            <a:spAutoFit/>
          </a:bodyPr>
          <a:lstStyle/>
          <a:p>
            <a:r>
              <a:rPr lang="he-IL" sz="2800" dirty="0">
                <a:solidFill>
                  <a:srgbClr val="FFC000"/>
                </a:solidFill>
                <a:latin typeface="Times New Roman"/>
                <a:cs typeface="David"/>
              </a:rPr>
              <a:t>ביצוע ניסוי מקלות זוהרים</a:t>
            </a:r>
            <a:endParaRPr lang="he-IL" sz="2800" dirty="0">
              <a:solidFill>
                <a:srgbClr val="FFC000"/>
              </a:solidFill>
            </a:endParaRPr>
          </a:p>
        </p:txBody>
      </p:sp>
    </p:spTree>
    <p:extLst>
      <p:ext uri="{BB962C8B-B14F-4D97-AF65-F5344CB8AC3E}">
        <p14:creationId xmlns:p14="http://schemas.microsoft.com/office/powerpoint/2010/main" val="4058834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FD70051-0ABB-F80A-631F-EBA7CCE61E4C}"/>
              </a:ext>
            </a:extLst>
          </p:cNvPr>
          <p:cNvSpPr>
            <a:spLocks noGrp="1"/>
          </p:cNvSpPr>
          <p:nvPr>
            <p:ph type="title" idx="4294967295"/>
          </p:nvPr>
        </p:nvSpPr>
        <p:spPr>
          <a:xfrm>
            <a:off x="4886784" y="346075"/>
            <a:ext cx="3647616" cy="914400"/>
          </a:xfrm>
        </p:spPr>
        <p:txBody>
          <a:bodyPr/>
          <a:lstStyle/>
          <a:p>
            <a:pPr>
              <a:spcBef>
                <a:spcPct val="50000"/>
              </a:spcBef>
            </a:pPr>
            <a:r>
              <a:rPr lang="he-IL" altLang="he-IL" sz="5400" dirty="0">
                <a:solidFill>
                  <a:srgbClr val="FFC000"/>
                </a:solidFill>
                <a:effectLst>
                  <a:outerShdw blurRad="38100" dist="38100" dir="2700000" algn="tl">
                    <a:srgbClr val="000000"/>
                  </a:outerShdw>
                </a:effectLst>
                <a:cs typeface="Times New Roman"/>
              </a:rPr>
              <a:t>תיאוריה וניסוי</a:t>
            </a:r>
          </a:p>
        </p:txBody>
      </p:sp>
      <p:sp>
        <p:nvSpPr>
          <p:cNvPr id="17410" name="Text Box 2"/>
          <p:cNvSpPr txBox="1">
            <a:spLocks noChangeArrowheads="1"/>
          </p:cNvSpPr>
          <p:nvPr/>
        </p:nvSpPr>
        <p:spPr bwMode="auto">
          <a:xfrm>
            <a:off x="366712" y="1285984"/>
            <a:ext cx="827722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ltLang="he-IL" sz="2400" dirty="0">
                <a:solidFill>
                  <a:prstClr val="white"/>
                </a:solidFill>
              </a:rPr>
              <a:t>במשך שנים רבות נצפו תופעות ניסוייות רבות הקשורות לפליטת צבעים על ידי חומרים שונים ולא נמצא מודל תיאורטי מתאים להסבר התוצאות הניסוייות.</a:t>
            </a:r>
          </a:p>
          <a:p>
            <a:pPr eaLnBrk="1" hangingPunct="1">
              <a:spcBef>
                <a:spcPct val="50000"/>
              </a:spcBef>
            </a:pPr>
            <a:r>
              <a:rPr lang="he-IL" altLang="he-IL" sz="2400" dirty="0">
                <a:solidFill>
                  <a:prstClr val="white"/>
                </a:solidFill>
              </a:rPr>
              <a:t>מודל האטום כפי שהיה מקובל בתקופה זו</a:t>
            </a:r>
            <a:br>
              <a:rPr lang="en-US" altLang="he-IL" sz="2400" dirty="0">
                <a:solidFill>
                  <a:prstClr val="white"/>
                </a:solidFill>
              </a:rPr>
            </a:br>
            <a:r>
              <a:rPr lang="he-IL" altLang="he-IL" sz="2400" dirty="0">
                <a:solidFill>
                  <a:prstClr val="white"/>
                </a:solidFill>
              </a:rPr>
              <a:t>(הוצע על ידי </a:t>
            </a:r>
            <a:r>
              <a:rPr lang="he-IL" altLang="he-IL" sz="2400" dirty="0" err="1">
                <a:solidFill>
                  <a:prstClr val="white"/>
                </a:solidFill>
              </a:rPr>
              <a:t>רתרפורד</a:t>
            </a:r>
            <a:r>
              <a:rPr lang="he-IL" altLang="he-IL" sz="2400" dirty="0">
                <a:solidFill>
                  <a:prstClr val="white"/>
                </a:solidFill>
              </a:rPr>
              <a:t> בשנת 1911) </a:t>
            </a:r>
            <a:br>
              <a:rPr lang="en-US" altLang="he-IL" sz="2400" dirty="0">
                <a:solidFill>
                  <a:prstClr val="white"/>
                </a:solidFill>
              </a:rPr>
            </a:br>
            <a:r>
              <a:rPr lang="he-IL" altLang="he-IL" sz="2400" dirty="0">
                <a:solidFill>
                  <a:prstClr val="white"/>
                </a:solidFill>
              </a:rPr>
              <a:t>לא נתן הסבר לתופעות.</a:t>
            </a:r>
          </a:p>
          <a:p>
            <a:pPr eaLnBrk="1" hangingPunct="1">
              <a:spcBef>
                <a:spcPct val="50000"/>
              </a:spcBef>
            </a:pPr>
            <a:endParaRPr lang="he-IL" altLang="he-IL" sz="3600" dirty="0">
              <a:solidFill>
                <a:prstClr val="white"/>
              </a:solidFill>
              <a:latin typeface="Calibri" pitchFamily="34" charset="0"/>
              <a:cs typeface="David" pitchFamily="34" charset="-79"/>
            </a:endParaRPr>
          </a:p>
          <a:p>
            <a:pPr eaLnBrk="1" hangingPunct="1">
              <a:spcBef>
                <a:spcPct val="50000"/>
              </a:spcBef>
            </a:pPr>
            <a:r>
              <a:rPr lang="he-IL" altLang="he-IL" sz="3600" dirty="0">
                <a:solidFill>
                  <a:prstClr val="white"/>
                </a:solidFill>
                <a:latin typeface="Calibri" pitchFamily="34" charset="0"/>
                <a:cs typeface="David" pitchFamily="34" charset="-79"/>
              </a:rPr>
              <a:t>הראשון שהציע פתרון אפשרי </a:t>
            </a:r>
            <a:br>
              <a:rPr lang="en-US" altLang="he-IL" sz="3600" dirty="0">
                <a:solidFill>
                  <a:prstClr val="white"/>
                </a:solidFill>
                <a:latin typeface="Calibri" pitchFamily="34" charset="0"/>
                <a:cs typeface="David" pitchFamily="34" charset="-79"/>
              </a:rPr>
            </a:br>
            <a:r>
              <a:rPr lang="he-IL" altLang="he-IL" sz="3600" dirty="0">
                <a:solidFill>
                  <a:prstClr val="white"/>
                </a:solidFill>
                <a:latin typeface="Calibri" pitchFamily="34" charset="0"/>
                <a:cs typeface="David" pitchFamily="34" charset="-79"/>
              </a:rPr>
              <a:t>לתעלומה היה נילס בוהר </a:t>
            </a:r>
            <a:r>
              <a:rPr lang="en-US" altLang="he-IL" sz="3600" dirty="0">
                <a:solidFill>
                  <a:prstClr val="white"/>
                </a:solidFill>
                <a:latin typeface="Calibri" pitchFamily="34" charset="0"/>
                <a:cs typeface="David" pitchFamily="34" charset="-79"/>
              </a:rPr>
              <a:t>(</a:t>
            </a:r>
            <a:r>
              <a:rPr lang="en-US" altLang="he-IL" sz="3600" dirty="0" err="1">
                <a:solidFill>
                  <a:prstClr val="white"/>
                </a:solidFill>
                <a:latin typeface="Calibri" pitchFamily="34" charset="0"/>
                <a:cs typeface="David" pitchFamily="34" charset="-79"/>
              </a:rPr>
              <a:t>Niels</a:t>
            </a:r>
            <a:r>
              <a:rPr lang="en-US" altLang="he-IL" sz="3600" dirty="0">
                <a:solidFill>
                  <a:prstClr val="white"/>
                </a:solidFill>
                <a:latin typeface="Calibri" pitchFamily="34" charset="0"/>
                <a:cs typeface="David" pitchFamily="34" charset="-79"/>
              </a:rPr>
              <a:t> Bohr</a:t>
            </a:r>
            <a:r>
              <a:rPr lang="en-US" altLang="he-IL" sz="3600" dirty="0">
                <a:solidFill>
                  <a:srgbClr val="000000"/>
                </a:solidFill>
                <a:latin typeface="Calibri" pitchFamily="34" charset="0"/>
                <a:cs typeface="David" pitchFamily="34" charset="-79"/>
              </a:rPr>
              <a:t>)</a:t>
            </a:r>
            <a:r>
              <a:rPr lang="he-IL" altLang="he-IL" sz="3600" dirty="0">
                <a:solidFill>
                  <a:srgbClr val="000000"/>
                </a:solidFill>
                <a:latin typeface="Calibri" pitchFamily="34" charset="0"/>
                <a:cs typeface="David" pitchFamily="34" charset="-79"/>
              </a:rPr>
              <a:t>.</a:t>
            </a:r>
            <a:endParaRPr lang="he-IL" altLang="he-IL" sz="2800" dirty="0">
              <a:solidFill>
                <a:srgbClr val="000000"/>
              </a:solidFill>
              <a:latin typeface="Calibri" pitchFamily="34" charset="0"/>
              <a:cs typeface="David" pitchFamily="34" charset="-79"/>
            </a:endParaRPr>
          </a:p>
        </p:txBody>
      </p:sp>
      <p:pic>
        <p:nvPicPr>
          <p:cNvPr id="17414" name="Picture 4" descr="מודל אטום סכמטי">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3" y="2643188"/>
            <a:ext cx="257175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75036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53B5CB-5F34-09F7-6FFD-31EA81322BE7}"/>
              </a:ext>
            </a:extLst>
          </p:cNvPr>
          <p:cNvSpPr>
            <a:spLocks noGrp="1"/>
          </p:cNvSpPr>
          <p:nvPr>
            <p:ph type="title" idx="4294967295"/>
          </p:nvPr>
        </p:nvSpPr>
        <p:spPr>
          <a:xfrm>
            <a:off x="5702519" y="158751"/>
            <a:ext cx="3157702" cy="914400"/>
          </a:xfrm>
        </p:spPr>
        <p:txBody>
          <a:bodyPr/>
          <a:lstStyle/>
          <a:p>
            <a:r>
              <a:rPr lang="he-IL" altLang="he-IL" sz="5400" dirty="0">
                <a:solidFill>
                  <a:srgbClr val="FFC000"/>
                </a:solidFill>
                <a:effectLst>
                  <a:outerShdw blurRad="38100" dist="38100" dir="2700000" algn="tl">
                    <a:srgbClr val="000000"/>
                  </a:outerShdw>
                </a:effectLst>
                <a:cs typeface="Times New Roman"/>
              </a:rPr>
              <a:t>מודל האטום </a:t>
            </a:r>
            <a:endParaRPr lang="en-US" dirty="0"/>
          </a:p>
        </p:txBody>
      </p:sp>
      <p:sp>
        <p:nvSpPr>
          <p:cNvPr id="18434" name="Text Box 2"/>
          <p:cNvSpPr txBox="1">
            <a:spLocks noChangeArrowheads="1"/>
          </p:cNvSpPr>
          <p:nvPr/>
        </p:nvSpPr>
        <p:spPr bwMode="auto">
          <a:xfrm>
            <a:off x="1000125" y="1074738"/>
            <a:ext cx="7705725"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ltLang="he-IL" sz="2800" dirty="0">
                <a:solidFill>
                  <a:prstClr val="white"/>
                </a:solidFill>
              </a:rPr>
              <a:t>האטום בנוי מגרעין המכיל חלקיקים נושאי </a:t>
            </a:r>
            <a:br>
              <a:rPr lang="en-US" altLang="he-IL" sz="2800" dirty="0">
                <a:solidFill>
                  <a:prstClr val="white"/>
                </a:solidFill>
              </a:rPr>
            </a:br>
            <a:r>
              <a:rPr lang="he-IL" altLang="he-IL" sz="2800" dirty="0">
                <a:solidFill>
                  <a:prstClr val="white"/>
                </a:solidFill>
              </a:rPr>
              <a:t>מטען חיובי. סביב הגרעין נמצאים האלקטרונים </a:t>
            </a:r>
            <a:br>
              <a:rPr lang="en-US" altLang="he-IL" sz="2800" dirty="0">
                <a:solidFill>
                  <a:prstClr val="white"/>
                </a:solidFill>
              </a:rPr>
            </a:br>
            <a:r>
              <a:rPr lang="he-IL" altLang="he-IL" sz="2800" dirty="0">
                <a:solidFill>
                  <a:prstClr val="white"/>
                </a:solidFill>
              </a:rPr>
              <a:t>בתנועה מתמדת.</a:t>
            </a:r>
          </a:p>
          <a:p>
            <a:pPr eaLnBrk="1" hangingPunct="1">
              <a:spcBef>
                <a:spcPct val="50000"/>
              </a:spcBef>
            </a:pPr>
            <a:r>
              <a:rPr lang="he-IL" altLang="he-IL" sz="2800" dirty="0">
                <a:solidFill>
                  <a:prstClr val="white"/>
                </a:solidFill>
              </a:rPr>
              <a:t>האלקטרונים מאכלסים רמות אנרגיה "מותרות". </a:t>
            </a:r>
          </a:p>
          <a:p>
            <a:pPr algn="just" eaLnBrk="1" hangingPunct="1">
              <a:spcBef>
                <a:spcPct val="50000"/>
              </a:spcBef>
            </a:pPr>
            <a:r>
              <a:rPr lang="he-IL" altLang="he-IL" sz="2800" dirty="0">
                <a:solidFill>
                  <a:prstClr val="white"/>
                </a:solidFill>
              </a:rPr>
              <a:t>ניתן לחשב את האנרגיה של האלקטרון בכל רמת אנרגיה מותרת.</a:t>
            </a:r>
          </a:p>
          <a:p>
            <a:pPr eaLnBrk="1" hangingPunct="1">
              <a:spcBef>
                <a:spcPct val="50000"/>
              </a:spcBef>
            </a:pPr>
            <a:r>
              <a:rPr lang="he-IL" altLang="he-IL" sz="2800" b="1" dirty="0">
                <a:solidFill>
                  <a:prstClr val="white"/>
                </a:solidFill>
              </a:rPr>
              <a:t> </a:t>
            </a:r>
          </a:p>
          <a:p>
            <a:pPr eaLnBrk="1" hangingPunct="1">
              <a:spcBef>
                <a:spcPct val="50000"/>
              </a:spcBef>
            </a:pPr>
            <a:r>
              <a:rPr lang="he-IL" altLang="he-IL" sz="3200" dirty="0">
                <a:solidFill>
                  <a:srgbClr val="0033CC"/>
                </a:solidFill>
                <a:latin typeface="Calibri" pitchFamily="34" charset="0"/>
                <a:cs typeface="David" pitchFamily="34" charset="-79"/>
              </a:rPr>
              <a:t> </a:t>
            </a:r>
            <a:endParaRPr lang="en-US" altLang="he-IL" sz="3200" dirty="0">
              <a:solidFill>
                <a:srgbClr val="0033CC"/>
              </a:solidFill>
              <a:latin typeface="Calibri" pitchFamily="34" charset="0"/>
              <a:cs typeface="David" pitchFamily="34" charset="-79"/>
            </a:endParaRPr>
          </a:p>
        </p:txBody>
      </p:sp>
      <p:grpSp>
        <p:nvGrpSpPr>
          <p:cNvPr id="18435" name="Group 3" descr="מודל אטום סכמטי"/>
          <p:cNvGrpSpPr>
            <a:grpSpLocks/>
          </p:cNvGrpSpPr>
          <p:nvPr/>
        </p:nvGrpSpPr>
        <p:grpSpPr bwMode="auto">
          <a:xfrm>
            <a:off x="428625" y="1071563"/>
            <a:ext cx="2089150" cy="2589212"/>
            <a:chOff x="158" y="2160"/>
            <a:chExt cx="1316" cy="1631"/>
          </a:xfrm>
        </p:grpSpPr>
        <p:pic>
          <p:nvPicPr>
            <p:cNvPr id="18443" name="Picture 4" descr="atom%2520mod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 y="2160"/>
              <a:ext cx="952" cy="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5" descr="atom_model_03"/>
            <p:cNvPicPr>
              <a:picLocks noChangeAspect="1" noChangeArrowheads="1"/>
            </p:cNvPicPr>
            <p:nvPr/>
          </p:nvPicPr>
          <p:blipFill>
            <a:blip r:embed="rId3" cstate="print">
              <a:extLst>
                <a:ext uri="{28A0092B-C50C-407E-A947-70E740481C1C}">
                  <a14:useLocalDpi xmlns:a14="http://schemas.microsoft.com/office/drawing/2010/main" val="0"/>
                </a:ext>
              </a:extLst>
            </a:blip>
            <a:srcRect l="2" t="-18410"/>
            <a:stretch>
              <a:fillRect/>
            </a:stretch>
          </p:blipFill>
          <p:spPr bwMode="auto">
            <a:xfrm>
              <a:off x="158" y="2931"/>
              <a:ext cx="1089"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 Box 6"/>
            <p:cNvSpPr txBox="1">
              <a:spLocks noChangeArrowheads="1"/>
            </p:cNvSpPr>
            <p:nvPr/>
          </p:nvSpPr>
          <p:spPr bwMode="auto">
            <a:xfrm>
              <a:off x="930" y="2795"/>
              <a:ext cx="544" cy="351"/>
            </a:xfrm>
            <a:prstGeom prst="rect">
              <a:avLst/>
            </a:prstGeom>
            <a:noFill/>
            <a:ln w="38100" cap="sq">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altLang="he-IL" sz="2800" b="1">
                  <a:solidFill>
                    <a:srgbClr val="FF0000"/>
                  </a:solidFill>
                  <a:latin typeface="Calibri" pitchFamily="34" charset="0"/>
                </a:rPr>
                <a:t>?</a:t>
              </a:r>
              <a:endParaRPr lang="en-US" altLang="he-IL" sz="2800" b="1">
                <a:solidFill>
                  <a:srgbClr val="FF0000"/>
                </a:solidFill>
                <a:latin typeface="Calibri" pitchFamily="34" charset="0"/>
              </a:endParaRPr>
            </a:p>
          </p:txBody>
        </p:sp>
      </p:grpSp>
    </p:spTree>
    <p:extLst>
      <p:ext uri="{BB962C8B-B14F-4D97-AF65-F5344CB8AC3E}">
        <p14:creationId xmlns:p14="http://schemas.microsoft.com/office/powerpoint/2010/main" val="314816407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14000"/>
                <a:satMod val="280000"/>
              </a:schemeClr>
              <a:schemeClr val="bg2">
                <a:tint val="60000"/>
                <a:satMod val="120000"/>
              </a:schemeClr>
            </a:duotone>
            <a:extLst>
              <a:ext uri="{BEBA8EAE-BF5A-486C-A8C5-ECC9F3942E4B}">
                <a14:imgProps xmlns:a14="http://schemas.microsoft.com/office/drawing/2010/main">
                  <a14:imgLayer r:embed="rId3">
                    <a14:imgEffect>
                      <a14:brightnessContrast contrast="-1000"/>
                    </a14:imgEffect>
                  </a14:imgLayer>
                </a14:imgProps>
              </a:ext>
            </a:extLst>
          </a:blip>
          <a:stretch/>
        </a:blipFill>
        <a:effectLst/>
      </p:bgPr>
    </p:bg>
    <p:spTree>
      <p:nvGrpSpPr>
        <p:cNvPr id="1" name=""/>
        <p:cNvGrpSpPr/>
        <p:nvPr/>
      </p:nvGrpSpPr>
      <p:grpSpPr>
        <a:xfrm>
          <a:off x="0" y="0"/>
          <a:ext cx="0" cy="0"/>
          <a:chOff x="0" y="0"/>
          <a:chExt cx="0" cy="0"/>
        </a:xfrm>
      </p:grpSpPr>
      <p:sp>
        <p:nvSpPr>
          <p:cNvPr id="2" name="כותרת 1"/>
          <p:cNvSpPr txBox="1">
            <a:spLocks noGrp="1"/>
          </p:cNvSpPr>
          <p:nvPr>
            <p:ph type="title" idx="4294967295"/>
          </p:nvPr>
        </p:nvSpPr>
        <p:spPr>
          <a:xfrm>
            <a:off x="4690753" y="229468"/>
            <a:ext cx="3467595" cy="5418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rPr>
              <a:t>סוגי קרינה</a:t>
            </a:r>
          </a:p>
        </p:txBody>
      </p:sp>
      <p:sp>
        <p:nvSpPr>
          <p:cNvPr id="3" name="כותרת 1"/>
          <p:cNvSpPr txBox="1">
            <a:spLocks/>
          </p:cNvSpPr>
          <p:nvPr/>
        </p:nvSpPr>
        <p:spPr>
          <a:xfrm>
            <a:off x="652152" y="3032141"/>
            <a:ext cx="3467595" cy="541864"/>
          </a:xfrm>
          <a:prstGeom prst="rect">
            <a:avLst/>
          </a:prstGeom>
        </p:spPr>
        <p:txBody>
          <a:bodyPr>
            <a:normAutofit fontScale="97500" lnSpcReduction="10000"/>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dirty="0">
                <a:solidFill>
                  <a:srgbClr val="FF0000"/>
                </a:solidFill>
              </a:rPr>
              <a:t>אור נראה</a:t>
            </a:r>
          </a:p>
        </p:txBody>
      </p:sp>
      <p:sp>
        <p:nvSpPr>
          <p:cNvPr id="4" name="כותרת 1"/>
          <p:cNvSpPr txBox="1">
            <a:spLocks/>
          </p:cNvSpPr>
          <p:nvPr/>
        </p:nvSpPr>
        <p:spPr>
          <a:xfrm>
            <a:off x="4995551" y="5373185"/>
            <a:ext cx="3467595" cy="541864"/>
          </a:xfrm>
          <a:prstGeom prst="rect">
            <a:avLst/>
          </a:prstGeom>
        </p:spPr>
        <p:txBody>
          <a:bodyPr>
            <a:normAutofit fontScale="97500" lnSpcReduction="10000"/>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dirty="0">
                <a:solidFill>
                  <a:schemeClr val="accent6">
                    <a:lumMod val="75000"/>
                  </a:schemeClr>
                </a:solidFill>
              </a:rPr>
              <a:t>רנטגן</a:t>
            </a:r>
          </a:p>
        </p:txBody>
      </p:sp>
      <p:sp>
        <p:nvSpPr>
          <p:cNvPr id="5" name="כותרת 1"/>
          <p:cNvSpPr txBox="1">
            <a:spLocks/>
          </p:cNvSpPr>
          <p:nvPr/>
        </p:nvSpPr>
        <p:spPr>
          <a:xfrm>
            <a:off x="3585852" y="2459576"/>
            <a:ext cx="3467595" cy="541864"/>
          </a:xfrm>
          <a:prstGeom prst="rect">
            <a:avLst/>
          </a:prstGeom>
        </p:spPr>
        <p:txBody>
          <a:bodyPr>
            <a:normAutofit fontScale="97500" lnSpcReduction="10000"/>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dirty="0">
                <a:solidFill>
                  <a:srgbClr val="00CC00"/>
                </a:solidFill>
              </a:rPr>
              <a:t>רדיואקטיביות</a:t>
            </a:r>
          </a:p>
        </p:txBody>
      </p:sp>
      <p:sp>
        <p:nvSpPr>
          <p:cNvPr id="6" name="כותרת 1"/>
          <p:cNvSpPr txBox="1">
            <a:spLocks/>
          </p:cNvSpPr>
          <p:nvPr/>
        </p:nvSpPr>
        <p:spPr>
          <a:xfrm>
            <a:off x="1223158" y="5088476"/>
            <a:ext cx="3467595" cy="541864"/>
          </a:xfrm>
          <a:prstGeom prst="rect">
            <a:avLst/>
          </a:prstGeom>
        </p:spPr>
        <p:txBody>
          <a:bodyPr>
            <a:normAutofit fontScale="97500" lnSpcReduction="10000"/>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dirty="0">
                <a:solidFill>
                  <a:srgbClr val="00B0F0"/>
                </a:solidFill>
              </a:rPr>
              <a:t>קרינה קוסמית</a:t>
            </a:r>
          </a:p>
        </p:txBody>
      </p:sp>
      <p:sp>
        <p:nvSpPr>
          <p:cNvPr id="7" name="כותרת 1"/>
          <p:cNvSpPr txBox="1">
            <a:spLocks/>
          </p:cNvSpPr>
          <p:nvPr/>
        </p:nvSpPr>
        <p:spPr>
          <a:xfrm>
            <a:off x="5038349" y="3533779"/>
            <a:ext cx="3467595" cy="541864"/>
          </a:xfrm>
          <a:prstGeom prst="rect">
            <a:avLst/>
          </a:prstGeom>
        </p:spPr>
        <p:txBody>
          <a:bodyPr>
            <a:normAutofit fontScale="97500" lnSpcReduction="10000"/>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dirty="0">
                <a:solidFill>
                  <a:schemeClr val="tx1">
                    <a:lumMod val="95000"/>
                    <a:lumOff val="5000"/>
                  </a:schemeClr>
                </a:solidFill>
              </a:rPr>
              <a:t>אור אולטרה סגול</a:t>
            </a:r>
          </a:p>
        </p:txBody>
      </p:sp>
      <p:sp>
        <p:nvSpPr>
          <p:cNvPr id="8" name="כותרת 1"/>
          <p:cNvSpPr txBox="1">
            <a:spLocks/>
          </p:cNvSpPr>
          <p:nvPr/>
        </p:nvSpPr>
        <p:spPr>
          <a:xfrm>
            <a:off x="2161306" y="4157152"/>
            <a:ext cx="3467595" cy="541864"/>
          </a:xfrm>
          <a:prstGeom prst="rect">
            <a:avLst/>
          </a:prstGeom>
        </p:spPr>
        <p:txBody>
          <a:bodyPr>
            <a:normAutofit fontScale="97500" lnSpcReduction="10000"/>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dirty="0">
                <a:solidFill>
                  <a:srgbClr val="FF0066"/>
                </a:solidFill>
              </a:rPr>
              <a:t>אינפרה אדום</a:t>
            </a:r>
          </a:p>
        </p:txBody>
      </p:sp>
      <p:sp>
        <p:nvSpPr>
          <p:cNvPr id="9" name="כותרת 1"/>
          <p:cNvSpPr txBox="1">
            <a:spLocks/>
          </p:cNvSpPr>
          <p:nvPr/>
        </p:nvSpPr>
        <p:spPr>
          <a:xfrm>
            <a:off x="5133106" y="4572024"/>
            <a:ext cx="3467595" cy="541864"/>
          </a:xfrm>
          <a:prstGeom prst="rect">
            <a:avLst/>
          </a:prstGeom>
        </p:spPr>
        <p:txBody>
          <a:bodyPr>
            <a:normAutofit fontScale="97500" lnSpcReduction="10000"/>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dirty="0">
                <a:solidFill>
                  <a:srgbClr val="7030A0"/>
                </a:solidFill>
              </a:rPr>
              <a:t>רדיו</a:t>
            </a:r>
          </a:p>
        </p:txBody>
      </p:sp>
      <p:sp>
        <p:nvSpPr>
          <p:cNvPr id="10" name="כותרת 1"/>
          <p:cNvSpPr txBox="1">
            <a:spLocks/>
          </p:cNvSpPr>
          <p:nvPr/>
        </p:nvSpPr>
        <p:spPr>
          <a:xfrm>
            <a:off x="2161305" y="1974557"/>
            <a:ext cx="3467595" cy="541864"/>
          </a:xfrm>
          <a:prstGeom prst="rect">
            <a:avLst/>
          </a:prstGeom>
        </p:spPr>
        <p:txBody>
          <a:bodyPr>
            <a:normAutofit fontScale="97500" lnSpcReduction="10000"/>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dirty="0">
                <a:solidFill>
                  <a:srgbClr val="0066FF"/>
                </a:solidFill>
              </a:rPr>
              <a:t>מיקרוגל</a:t>
            </a:r>
          </a:p>
        </p:txBody>
      </p:sp>
      <p:sp>
        <p:nvSpPr>
          <p:cNvPr id="11" name="כותרת 1"/>
          <p:cNvSpPr txBox="1">
            <a:spLocks/>
          </p:cNvSpPr>
          <p:nvPr/>
        </p:nvSpPr>
        <p:spPr>
          <a:xfrm>
            <a:off x="756927" y="1034013"/>
            <a:ext cx="3467595" cy="541864"/>
          </a:xfrm>
          <a:prstGeom prst="rect">
            <a:avLst/>
          </a:prstGeom>
        </p:spPr>
        <p:txBody>
          <a:bodyPr>
            <a:normAutofit fontScale="97500" lnSpcReduction="10000"/>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dirty="0">
                <a:solidFill>
                  <a:srgbClr val="FFC000"/>
                </a:solidFill>
              </a:rPr>
              <a:t>קרינה סלולרית</a:t>
            </a:r>
          </a:p>
        </p:txBody>
      </p:sp>
      <p:sp>
        <p:nvSpPr>
          <p:cNvPr id="12" name="כותרת 1"/>
          <p:cNvSpPr txBox="1">
            <a:spLocks/>
          </p:cNvSpPr>
          <p:nvPr/>
        </p:nvSpPr>
        <p:spPr>
          <a:xfrm>
            <a:off x="4995551" y="1153606"/>
            <a:ext cx="3467595" cy="541864"/>
          </a:xfrm>
          <a:prstGeom prst="rect">
            <a:avLst/>
          </a:prstGeom>
        </p:spPr>
        <p:txBody>
          <a:bodyPr>
            <a:normAutofit fontScale="97500" lnSpcReduction="10000"/>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dirty="0">
                <a:solidFill>
                  <a:srgbClr val="FFC000"/>
                </a:solidFill>
              </a:rPr>
              <a:t>קרינת השמש</a:t>
            </a:r>
          </a:p>
        </p:txBody>
      </p:sp>
      <p:sp>
        <p:nvSpPr>
          <p:cNvPr id="13" name="TextBox 12"/>
          <p:cNvSpPr txBox="1"/>
          <p:nvPr/>
        </p:nvSpPr>
        <p:spPr>
          <a:xfrm>
            <a:off x="4690753" y="1433412"/>
            <a:ext cx="3326553" cy="523220"/>
          </a:xfrm>
          <a:prstGeom prst="rect">
            <a:avLst/>
          </a:prstGeom>
          <a:noFill/>
        </p:spPr>
        <p:txBody>
          <a:bodyPr wrap="none" rtlCol="1">
            <a:spAutoFit/>
          </a:bodyPr>
          <a:lstStyle/>
          <a:p>
            <a:r>
              <a:rPr lang="he-IL" sz="2800" b="1" u="sng" dirty="0">
                <a:latin typeface="Arial" panose="020B0604020202020204" pitchFamily="34" charset="0"/>
                <a:cs typeface="Arial" panose="020B0604020202020204" pitchFamily="34" charset="0"/>
              </a:rPr>
              <a:t>קרינה אלקטרומגנטית</a:t>
            </a:r>
          </a:p>
        </p:txBody>
      </p:sp>
      <p:sp>
        <p:nvSpPr>
          <p:cNvPr id="14" name="TextBox 13"/>
          <p:cNvSpPr txBox="1"/>
          <p:nvPr/>
        </p:nvSpPr>
        <p:spPr>
          <a:xfrm>
            <a:off x="1301135" y="1371187"/>
            <a:ext cx="2379177" cy="523220"/>
          </a:xfrm>
          <a:prstGeom prst="rect">
            <a:avLst/>
          </a:prstGeom>
          <a:noFill/>
        </p:spPr>
        <p:txBody>
          <a:bodyPr wrap="none" rtlCol="1">
            <a:spAutoFit/>
          </a:bodyPr>
          <a:lstStyle/>
          <a:p>
            <a:r>
              <a:rPr lang="he-IL" sz="2800" b="1" u="sng" dirty="0">
                <a:latin typeface="Arial" panose="020B0604020202020204" pitchFamily="34" charset="0"/>
                <a:cs typeface="Arial" panose="020B0604020202020204" pitchFamily="34" charset="0"/>
              </a:rPr>
              <a:t>קרינת חלקיקים</a:t>
            </a:r>
          </a:p>
        </p:txBody>
      </p:sp>
      <p:sp>
        <p:nvSpPr>
          <p:cNvPr id="16" name="כותרת 1"/>
          <p:cNvSpPr txBox="1">
            <a:spLocks/>
          </p:cNvSpPr>
          <p:nvPr/>
        </p:nvSpPr>
        <p:spPr>
          <a:xfrm>
            <a:off x="3585852" y="2459576"/>
            <a:ext cx="3467595" cy="541864"/>
          </a:xfrm>
          <a:prstGeom prst="rect">
            <a:avLst/>
          </a:prstGeom>
        </p:spPr>
        <p:txBody>
          <a:bodyPr>
            <a:normAutofit fontScale="97500" lnSpcReduction="10000"/>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dirty="0">
                <a:solidFill>
                  <a:srgbClr val="00CC00"/>
                </a:solidFill>
              </a:rPr>
              <a:t>רדיואקטיביות</a:t>
            </a:r>
          </a:p>
        </p:txBody>
      </p:sp>
      <p:sp>
        <p:nvSpPr>
          <p:cNvPr id="17" name="מלבן 16">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289332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0" presetClass="path" presetSubtype="0" accel="50000" decel="50000" fill="hold" grpId="1" nodeType="clickEffect">
                                  <p:stCondLst>
                                    <p:cond delay="0"/>
                                  </p:stCondLst>
                                  <p:childTnLst>
                                    <p:animMotion origin="layout" path="M -8.33333E-7 1.85185E-6 L -0.15677 1.85185E-6 C -0.22726 1.85185E-6 -0.31354 -0.025 -0.31354 -0.04514 L -0.31354 -0.09028 " pathEditMode="relative" rAng="0" ptsTypes="FfFF">
                                      <p:cBhvr>
                                        <p:cTn id="48" dur="2000" fill="hold"/>
                                        <p:tgtEl>
                                          <p:spTgt spid="5"/>
                                        </p:tgtEl>
                                        <p:attrNameLst>
                                          <p:attrName>ppt_x</p:attrName>
                                          <p:attrName>ppt_y</p:attrName>
                                        </p:attrNameLst>
                                      </p:cBhvr>
                                      <p:rCtr x="-15677" y="-4514"/>
                                    </p:animMotion>
                                  </p:childTnLst>
                                </p:cTn>
                              </p:par>
                              <p:par>
                                <p:cTn id="49" presetID="50" presetClass="path" presetSubtype="0" accel="50000" decel="50000" fill="hold" grpId="1" nodeType="withEffect">
                                  <p:stCondLst>
                                    <p:cond delay="100"/>
                                  </p:stCondLst>
                                  <p:childTnLst>
                                    <p:animMotion origin="layout" path="M -3.88889E-6 -1.48148E-6 L -0.02968 -1.48148E-6 C -0.04305 -1.48148E-6 -0.05937 -0.09861 -0.05937 -0.17847 L -0.05937 -0.35694 " pathEditMode="relative" rAng="0" ptsTypes="FfFF">
                                      <p:cBhvr>
                                        <p:cTn id="50" dur="2000" fill="hold"/>
                                        <p:tgtEl>
                                          <p:spTgt spid="6"/>
                                        </p:tgtEl>
                                        <p:attrNameLst>
                                          <p:attrName>ppt_x</p:attrName>
                                          <p:attrName>ppt_y</p:attrName>
                                        </p:attrNameLst>
                                      </p:cBhvr>
                                      <p:rCtr x="-2969" y="-17847"/>
                                    </p:animMotion>
                                  </p:childTnLst>
                                </p:cTn>
                              </p:par>
                              <p:par>
                                <p:cTn id="51" presetID="50" presetClass="path" presetSubtype="0" accel="50000" decel="50000" fill="hold" grpId="1" nodeType="withEffect">
                                  <p:stCondLst>
                                    <p:cond delay="500"/>
                                  </p:stCondLst>
                                  <p:childTnLst>
                                    <p:animMotion origin="layout" path="M 4.16667E-6 2.22222E-6 L 0.24531 2.22222E-6 C 0.35468 2.22222E-6 0.49062 0.05069 0.49062 0.09236 L 0.49062 0.18472 " pathEditMode="relative" rAng="0" ptsTypes="FfFF">
                                      <p:cBhvr>
                                        <p:cTn id="52" dur="2000" fill="hold"/>
                                        <p:tgtEl>
                                          <p:spTgt spid="11"/>
                                        </p:tgtEl>
                                        <p:attrNameLst>
                                          <p:attrName>ppt_x</p:attrName>
                                          <p:attrName>ppt_y</p:attrName>
                                        </p:attrNameLst>
                                      </p:cBhvr>
                                      <p:rCtr x="24531" y="9236"/>
                                    </p:animMotion>
                                  </p:childTnLst>
                                </p:cTn>
                              </p:par>
                              <p:par>
                                <p:cTn id="53" presetID="50" presetClass="path" presetSubtype="0" accel="50000" decel="50000" fill="hold" grpId="1" nodeType="withEffect">
                                  <p:stCondLst>
                                    <p:cond delay="250"/>
                                  </p:stCondLst>
                                  <p:childTnLst>
                                    <p:animMotion origin="layout" path="M 1.94444E-6 1.11111E-6 L 0.18437 1.11111E-6 C 0.26684 1.11111E-6 0.36875 0.04653 0.36875 0.08472 L 0.36875 0.16944 " pathEditMode="relative" rAng="0" ptsTypes="FfFF">
                                      <p:cBhvr>
                                        <p:cTn id="54" dur="2000" fill="hold"/>
                                        <p:tgtEl>
                                          <p:spTgt spid="10"/>
                                        </p:tgtEl>
                                        <p:attrNameLst>
                                          <p:attrName>ppt_x</p:attrName>
                                          <p:attrName>ppt_y</p:attrName>
                                        </p:attrNameLst>
                                      </p:cBhvr>
                                      <p:rCtr x="18438" y="8472"/>
                                    </p:animMotion>
                                  </p:childTnLst>
                                </p:cTn>
                              </p:par>
                              <p:par>
                                <p:cTn id="55" presetID="42" presetClass="path" presetSubtype="0" accel="50000" decel="50000" fill="hold" grpId="1" nodeType="withEffect">
                                  <p:stCondLst>
                                    <p:cond delay="100"/>
                                  </p:stCondLst>
                                  <p:childTnLst>
                                    <p:animMotion origin="layout" path="M 2.5E-6 3.33333E-6 L 0.09271 -0.05417 " pathEditMode="relative" rAng="0" ptsTypes="AA">
                                      <p:cBhvr>
                                        <p:cTn id="56" dur="2000" fill="hold"/>
                                        <p:tgtEl>
                                          <p:spTgt spid="4"/>
                                        </p:tgtEl>
                                        <p:attrNameLst>
                                          <p:attrName>ppt_x</p:attrName>
                                          <p:attrName>ppt_y</p:attrName>
                                        </p:attrNameLst>
                                      </p:cBhvr>
                                      <p:rCtr x="4635" y="-2708"/>
                                    </p:animMotion>
                                  </p:childTnLst>
                                </p:cTn>
                              </p:par>
                              <p:par>
                                <p:cTn id="57" presetID="50" presetClass="path" presetSubtype="0" accel="50000" decel="50000" fill="hold" grpId="1" nodeType="withEffect">
                                  <p:stCondLst>
                                    <p:cond delay="500"/>
                                  </p:stCondLst>
                                  <p:childTnLst>
                                    <p:animMotion origin="layout" path="M 1.94444E-6 -1.85185E-6 L 0.17448 -1.85185E-6 C 0.25243 -1.85185E-6 0.34896 0.0507 0.34896 0.09236 L 0.34896 0.18472 " pathEditMode="relative" rAng="0" ptsTypes="FfFF">
                                      <p:cBhvr>
                                        <p:cTn id="58" dur="2000" fill="hold"/>
                                        <p:tgtEl>
                                          <p:spTgt spid="8"/>
                                        </p:tgtEl>
                                        <p:attrNameLst>
                                          <p:attrName>ppt_x</p:attrName>
                                          <p:attrName>ppt_y</p:attrName>
                                        </p:attrNameLst>
                                      </p:cBhvr>
                                      <p:rCtr x="17448" y="9236"/>
                                    </p:animMotion>
                                  </p:childTnLst>
                                </p:cTn>
                              </p:par>
                              <p:par>
                                <p:cTn id="59" presetID="50" presetClass="path" presetSubtype="0" accel="50000" decel="50000" fill="hold" grpId="1" nodeType="withEffect">
                                  <p:stCondLst>
                                    <p:cond delay="250"/>
                                  </p:stCondLst>
                                  <p:childTnLst>
                                    <p:animMotion origin="layout" path="M 2.5E-6 -1.48148E-6 L 0.27291 -1.48148E-6 C 0.39531 -1.48148E-6 0.54583 -0.04838 0.54583 -0.0875 L 0.54583 -0.175 " pathEditMode="relative" rAng="0" ptsTypes="FfFF">
                                      <p:cBhvr>
                                        <p:cTn id="60" dur="2000" fill="hold"/>
                                        <p:tgtEl>
                                          <p:spTgt spid="3"/>
                                        </p:tgtEl>
                                        <p:attrNameLst>
                                          <p:attrName>ppt_x</p:attrName>
                                          <p:attrName>ppt_y</p:attrName>
                                        </p:attrNameLst>
                                      </p:cBhvr>
                                      <p:rCtr x="27292" y="-8750"/>
                                    </p:animMotion>
                                  </p:childTnLst>
                                </p:cTn>
                              </p:par>
                              <p:par>
                                <p:cTn id="61" presetID="42" presetClass="path" presetSubtype="0" accel="50000" decel="50000" fill="hold" grpId="1" nodeType="withEffect">
                                  <p:stCondLst>
                                    <p:cond delay="250"/>
                                  </p:stCondLst>
                                  <p:childTnLst>
                                    <p:animMotion origin="layout" path="M 2.5E-6 1.11111E-6 L -0.00313 0.42222 " pathEditMode="relative" rAng="0" ptsTypes="AA">
                                      <p:cBhvr>
                                        <p:cTn id="62" dur="2000" fill="hold"/>
                                        <p:tgtEl>
                                          <p:spTgt spid="12"/>
                                        </p:tgtEl>
                                        <p:attrNameLst>
                                          <p:attrName>ppt_x</p:attrName>
                                          <p:attrName>ppt_y</p:attrName>
                                        </p:attrNameLst>
                                      </p:cBhvr>
                                      <p:rCtr x="-156" y="21111"/>
                                    </p:animMotion>
                                  </p:childTnLst>
                                </p:cTn>
                              </p:par>
                              <p:par>
                                <p:cTn id="63" presetID="50" presetClass="path" presetSubtype="0" accel="50000" decel="50000" fill="hold" grpId="1" nodeType="withEffect">
                                  <p:stCondLst>
                                    <p:cond delay="250"/>
                                  </p:stCondLst>
                                  <p:childTnLst>
                                    <p:animMotion origin="layout" path="M 2.5E-6 -3.7037E-7 L 0.11354 -3.7037E-7 C 0.16441 -3.7037E-7 0.22708 0.13542 0.22708 0.24514 L 0.22708 0.49005 " pathEditMode="relative" rAng="0" ptsTypes="FfFF">
                                      <p:cBhvr>
                                        <p:cTn id="64" dur="2000" fill="hold"/>
                                        <p:tgtEl>
                                          <p:spTgt spid="16"/>
                                        </p:tgtEl>
                                        <p:attrNameLst>
                                          <p:attrName>ppt_x</p:attrName>
                                          <p:attrName>ppt_y</p:attrName>
                                        </p:attrNameLst>
                                      </p:cBhvr>
                                      <p:rCtr x="11354" y="24514"/>
                                    </p:animMotion>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8" grpId="0"/>
      <p:bldP spid="8" grpId="1"/>
      <p:bldP spid="9" grpId="0"/>
      <p:bldP spid="10" grpId="0"/>
      <p:bldP spid="10" grpId="1"/>
      <p:bldP spid="11" grpId="0"/>
      <p:bldP spid="11" grpId="1"/>
      <p:bldP spid="12" grpId="0"/>
      <p:bldP spid="12" grpId="1"/>
      <p:bldP spid="13" grpId="0"/>
      <p:bldP spid="14" grpId="0"/>
      <p:bldP spid="16" grpId="1"/>
      <p:bldP spid="16"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7C33EA-E88D-50FD-288F-A772E0276092}"/>
              </a:ext>
            </a:extLst>
          </p:cNvPr>
          <p:cNvSpPr>
            <a:spLocks noGrp="1"/>
          </p:cNvSpPr>
          <p:nvPr>
            <p:ph type="title" idx="4294967295"/>
          </p:nvPr>
        </p:nvSpPr>
        <p:spPr>
          <a:xfrm>
            <a:off x="2324100" y="651641"/>
            <a:ext cx="5474576" cy="914400"/>
          </a:xfrm>
        </p:spPr>
        <p:txBody>
          <a:bodyPr vert="horz" lIns="91440" tIns="45720" rIns="91440" bIns="45720" rtlCol="0" anchor="b">
            <a:noAutofit/>
          </a:bodyPr>
          <a:lstStyle/>
          <a:p>
            <a:r>
              <a:rPr lang="he-IL" sz="5400" dirty="0" err="1">
                <a:solidFill>
                  <a:srgbClr val="FFC000"/>
                </a:solidFill>
                <a:effectLst>
                  <a:outerShdw blurRad="38100" dist="38100" dir="2700000" algn="tl">
                    <a:srgbClr val="000000"/>
                  </a:outerShdw>
                </a:effectLst>
                <a:cs typeface="Times New Roman"/>
              </a:rPr>
              <a:t>תאור</a:t>
            </a:r>
            <a:r>
              <a:rPr lang="he-IL" sz="5400" dirty="0">
                <a:solidFill>
                  <a:srgbClr val="FFC000"/>
                </a:solidFill>
                <a:effectLst>
                  <a:outerShdw blurRad="38100" dist="38100" dir="2700000" algn="tl">
                    <a:srgbClr val="000000"/>
                  </a:outerShdw>
                </a:effectLst>
                <a:cs typeface="Times New Roman"/>
              </a:rPr>
              <a:t> </a:t>
            </a:r>
            <a:r>
              <a:rPr lang="he-IL" sz="5400" dirty="0" err="1">
                <a:solidFill>
                  <a:srgbClr val="FFC000"/>
                </a:solidFill>
                <a:effectLst>
                  <a:outerShdw blurRad="38100" dist="38100" dir="2700000" algn="tl">
                    <a:srgbClr val="000000"/>
                  </a:outerShdw>
                </a:effectLst>
                <a:cs typeface="Times New Roman"/>
              </a:rPr>
              <a:t>סכמטי</a:t>
            </a:r>
            <a:r>
              <a:rPr lang="he-IL" sz="5400" dirty="0">
                <a:solidFill>
                  <a:srgbClr val="FFC000"/>
                </a:solidFill>
                <a:effectLst>
                  <a:outerShdw blurRad="38100" dist="38100" dir="2700000" algn="tl">
                    <a:srgbClr val="000000"/>
                  </a:outerShdw>
                </a:effectLst>
                <a:cs typeface="Times New Roman"/>
              </a:rPr>
              <a:t> של אטום</a:t>
            </a:r>
            <a:endParaRPr lang="en-US" sz="5400" dirty="0">
              <a:solidFill>
                <a:srgbClr val="FFC000"/>
              </a:solidFill>
              <a:effectLst>
                <a:outerShdw blurRad="38100" dist="38100" dir="2700000" algn="tl">
                  <a:srgbClr val="000000"/>
                </a:outerShdw>
              </a:effectLst>
              <a:cs typeface="Times New Roman"/>
            </a:endParaRPr>
          </a:p>
        </p:txBody>
      </p:sp>
      <p:pic>
        <p:nvPicPr>
          <p:cNvPr id="19458" name="Picture 3" descr="מודל אטום סכמטי"/>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4100" y="1710559"/>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31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EF04E7-4BD0-A8D9-39A2-D6F3F08E9718}"/>
              </a:ext>
            </a:extLst>
          </p:cNvPr>
          <p:cNvSpPr>
            <a:spLocks noGrp="1"/>
          </p:cNvSpPr>
          <p:nvPr>
            <p:ph type="title" idx="4294967295"/>
          </p:nvPr>
        </p:nvSpPr>
        <p:spPr>
          <a:xfrm>
            <a:off x="94593" y="588579"/>
            <a:ext cx="8851518" cy="914400"/>
          </a:xfrm>
        </p:spPr>
        <p:txBody>
          <a:bodyPr/>
          <a:lstStyle/>
          <a:p>
            <a:r>
              <a:rPr lang="he-IL" altLang="he-IL" sz="5400" dirty="0">
                <a:solidFill>
                  <a:srgbClr val="FFC000"/>
                </a:solidFill>
                <a:effectLst>
                  <a:outerShdw blurRad="38100" dist="38100" dir="2700000" algn="tl">
                    <a:srgbClr val="000000"/>
                  </a:outerShdw>
                </a:effectLst>
                <a:cs typeface="Times New Roman"/>
              </a:rPr>
              <a:t>הקשר בין מודל האטום לפליטת אור</a:t>
            </a:r>
            <a:endParaRPr lang="en-US" dirty="0"/>
          </a:p>
        </p:txBody>
      </p:sp>
      <p:sp>
        <p:nvSpPr>
          <p:cNvPr id="20482" name="Text Box 2"/>
          <p:cNvSpPr txBox="1">
            <a:spLocks noChangeArrowheads="1"/>
          </p:cNvSpPr>
          <p:nvPr/>
        </p:nvSpPr>
        <p:spPr bwMode="auto">
          <a:xfrm>
            <a:off x="430761" y="2149019"/>
            <a:ext cx="85153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ltLang="he-IL" sz="2400" dirty="0"/>
              <a:t>לכל אטום מערך רמות אנרגיה אופייני לו.</a:t>
            </a:r>
            <a:endParaRPr lang="en-US" altLang="he-IL" sz="2400" dirty="0"/>
          </a:p>
          <a:p>
            <a:pPr eaLnBrk="1" hangingPunct="1">
              <a:spcBef>
                <a:spcPct val="50000"/>
              </a:spcBef>
            </a:pPr>
            <a:r>
              <a:rPr lang="he-IL" altLang="he-IL" sz="2400" dirty="0">
                <a:solidFill>
                  <a:prstClr val="white"/>
                </a:solidFill>
              </a:rPr>
              <a:t>במצב היסודי, האלקטרון באטום מאכלס את רמת האנרגיה הנמוכה ביותר </a:t>
            </a:r>
            <a:r>
              <a:rPr lang="en-US" altLang="he-IL" sz="2400" dirty="0">
                <a:solidFill>
                  <a:prstClr val="white"/>
                </a:solidFill>
              </a:rPr>
              <a:t>n=1</a:t>
            </a:r>
            <a:r>
              <a:rPr lang="he-IL" altLang="he-IL" sz="2400" dirty="0">
                <a:solidFill>
                  <a:prstClr val="white"/>
                </a:solidFill>
              </a:rPr>
              <a:t>. </a:t>
            </a:r>
          </a:p>
          <a:p>
            <a:pPr eaLnBrk="1" hangingPunct="1">
              <a:spcBef>
                <a:spcPct val="50000"/>
              </a:spcBef>
            </a:pPr>
            <a:r>
              <a:rPr lang="he-IL" altLang="he-IL" sz="2400" dirty="0">
                <a:solidFill>
                  <a:prstClr val="white"/>
                </a:solidFill>
              </a:rPr>
              <a:t>כאשר מקבל האלקטרון אנרגיה מסביבתו, האטום "מעורר" והאלקטרון עובר לרמות גבוהות יותר </a:t>
            </a:r>
            <a:r>
              <a:rPr lang="en-US" altLang="he-IL" sz="2400" dirty="0">
                <a:solidFill>
                  <a:prstClr val="white"/>
                </a:solidFill>
              </a:rPr>
              <a:t>(n=2,3,...)</a:t>
            </a:r>
            <a:r>
              <a:rPr lang="he-IL" altLang="he-IL" sz="2400" dirty="0">
                <a:solidFill>
                  <a:prstClr val="white"/>
                </a:solidFill>
              </a:rPr>
              <a:t>. </a:t>
            </a:r>
          </a:p>
          <a:p>
            <a:pPr eaLnBrk="1" hangingPunct="1">
              <a:spcBef>
                <a:spcPct val="50000"/>
              </a:spcBef>
            </a:pPr>
            <a:r>
              <a:rPr lang="he-IL" altLang="he-IL" sz="2400" dirty="0">
                <a:solidFill>
                  <a:prstClr val="white"/>
                </a:solidFill>
              </a:rPr>
              <a:t>כאשר האלקטרון חוזר מרמת אנרגיה גבוהה לנמוכה הוא פולט אנרגיה בשיעור של ההפרש האנרגטי בין הרמות</a:t>
            </a:r>
            <a:r>
              <a:rPr lang="en-US" altLang="he-IL" sz="2400" dirty="0">
                <a:solidFill>
                  <a:prstClr val="white"/>
                </a:solidFill>
              </a:rPr>
              <a:t>.</a:t>
            </a:r>
          </a:p>
          <a:p>
            <a:pPr eaLnBrk="1" hangingPunct="1">
              <a:spcBef>
                <a:spcPct val="50000"/>
              </a:spcBef>
            </a:pPr>
            <a:r>
              <a:rPr lang="he-IL" altLang="he-IL" sz="2400" dirty="0">
                <a:solidFill>
                  <a:prstClr val="white"/>
                </a:solidFill>
              </a:rPr>
              <a:t>האנרגיה הנפלטת במעבר האלקטרון חזרה לרמות אנרגיה נמוכות היא בצורת אור.</a:t>
            </a:r>
            <a:endParaRPr lang="en-US" altLang="he-IL" sz="2400" dirty="0">
              <a:solidFill>
                <a:prstClr val="white"/>
              </a:solidFill>
            </a:endParaRPr>
          </a:p>
          <a:p>
            <a:pPr eaLnBrk="1" hangingPunct="1">
              <a:spcBef>
                <a:spcPct val="50000"/>
              </a:spcBef>
            </a:pPr>
            <a:endParaRPr lang="en-US" altLang="he-IL" sz="2400" dirty="0">
              <a:solidFill>
                <a:prstClr val="white"/>
              </a:solidFill>
              <a:latin typeface="Calibri" pitchFamily="34" charset="0"/>
              <a:cs typeface="Narkisim" pitchFamily="34" charset="-79"/>
            </a:endParaRPr>
          </a:p>
        </p:txBody>
      </p:sp>
    </p:spTree>
    <p:extLst>
      <p:ext uri="{BB962C8B-B14F-4D97-AF65-F5344CB8AC3E}">
        <p14:creationId xmlns:p14="http://schemas.microsoft.com/office/powerpoint/2010/main" val="324430313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8" name="Text Box 22"/>
          <p:cNvSpPr txBox="1">
            <a:spLocks noGrp="1" noChangeArrowheads="1"/>
          </p:cNvSpPr>
          <p:nvPr>
            <p:ph type="title" idx="4294967295"/>
          </p:nvPr>
        </p:nvSpPr>
        <p:spPr bwMode="auto">
          <a:xfrm>
            <a:off x="4648200" y="2000250"/>
            <a:ext cx="4495800" cy="25542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he-IL" altLang="he-IL" sz="3200" b="0" i="0" u="none" strike="noStrike" kern="1200" cap="none" spc="0" normalizeH="0" baseline="0" noProof="0" dirty="0">
                <a:ln>
                  <a:noFill/>
                </a:ln>
                <a:solidFill>
                  <a:prstClr val="white"/>
                </a:solidFill>
                <a:effectLst/>
                <a:uLnTx/>
                <a:uFillTx/>
                <a:latin typeface="Calibri" pitchFamily="34" charset="0"/>
                <a:ea typeface="+mn-ea"/>
                <a:cs typeface="Narkisim" pitchFamily="34" charset="-79"/>
              </a:rPr>
              <a:t>גרף המתאר עירור של אלקטרון באטום לרמות גבוהות וחזרתו לרמות אנרגיה נמוכות תוך פליטת עודף האנרגיה בצורת אור</a:t>
            </a:r>
            <a:endParaRPr kumimoji="0" lang="en-US" altLang="he-IL" sz="3200" b="0" i="0" u="none" strike="noStrike" kern="1200" cap="none" spc="0" normalizeH="0" baseline="0" noProof="0" dirty="0">
              <a:ln>
                <a:noFill/>
              </a:ln>
              <a:solidFill>
                <a:prstClr val="white"/>
              </a:solidFill>
              <a:effectLst/>
              <a:uLnTx/>
              <a:uFillTx/>
              <a:latin typeface="Calibri" pitchFamily="34" charset="0"/>
              <a:ea typeface="+mn-ea"/>
              <a:cs typeface="Narkisim" pitchFamily="34" charset="-79"/>
            </a:endParaRPr>
          </a:p>
        </p:txBody>
      </p:sp>
      <p:sp>
        <p:nvSpPr>
          <p:cNvPr id="21523" name="TextBox 31"/>
          <p:cNvSpPr txBox="1">
            <a:spLocks noChangeArrowheads="1"/>
          </p:cNvSpPr>
          <p:nvPr/>
        </p:nvSpPr>
        <p:spPr bwMode="auto">
          <a:xfrm>
            <a:off x="5024778" y="5500688"/>
            <a:ext cx="2643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a:solidFill>
                  <a:prstClr val="white"/>
                </a:solidFill>
              </a:rPr>
              <a:t>באטום המימן, למשל, מאכלס האלקטרון את רמת היסוד, </a:t>
            </a:r>
            <a:r>
              <a:rPr lang="en-US" altLang="he-IL">
                <a:solidFill>
                  <a:prstClr val="white"/>
                </a:solidFill>
              </a:rPr>
              <a:t>n=1</a:t>
            </a:r>
            <a:endParaRPr lang="he-IL" altLang="he-IL">
              <a:solidFill>
                <a:prstClr val="white"/>
              </a:solidFill>
            </a:endParaRPr>
          </a:p>
        </p:txBody>
      </p:sp>
      <p:grpSp>
        <p:nvGrpSpPr>
          <p:cNvPr id="3" name="קבוצה 2" descr="גרף המתאר עירור של אלקטרון באטום לרמות גבוהות וחזרתו לרמות אנרגיה נמוכות תוך פליטת עודף האנרגיה בצורת אור">
            <a:extLst>
              <a:ext uri="{FF2B5EF4-FFF2-40B4-BE49-F238E27FC236}">
                <a16:creationId xmlns:a16="http://schemas.microsoft.com/office/drawing/2014/main" id="{A7D18937-247D-AB4C-20B7-37BD5E66F6F0}"/>
              </a:ext>
            </a:extLst>
          </p:cNvPr>
          <p:cNvGrpSpPr/>
          <p:nvPr/>
        </p:nvGrpSpPr>
        <p:grpSpPr>
          <a:xfrm>
            <a:off x="594804" y="612559"/>
            <a:ext cx="4163627" cy="5812054"/>
            <a:chOff x="594804" y="612559"/>
            <a:chExt cx="4163627" cy="5812054"/>
          </a:xfrm>
        </p:grpSpPr>
        <p:sp>
          <p:nvSpPr>
            <p:cNvPr id="2" name="מלבן 1" descr="גרף המתאר עירור של אלקטרון באטום לרמות גבוהות וחזרתו לרמות אנרגיה נמוכות תוך פליטת עודף האנרגיה בצורת אור&#10;"/>
            <p:cNvSpPr/>
            <p:nvPr/>
          </p:nvSpPr>
          <p:spPr>
            <a:xfrm>
              <a:off x="594804" y="612559"/>
              <a:ext cx="4163627" cy="58120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1506" name="Line 2"/>
            <p:cNvSpPr>
              <a:spLocks noChangeShapeType="1"/>
            </p:cNvSpPr>
            <p:nvPr/>
          </p:nvSpPr>
          <p:spPr bwMode="auto">
            <a:xfrm flipV="1">
              <a:off x="2571750" y="1371600"/>
              <a:ext cx="0" cy="45069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solidFill>
                  <a:prstClr val="white"/>
                </a:solidFill>
              </a:endParaRPr>
            </a:p>
          </p:txBody>
        </p:sp>
        <p:sp>
          <p:nvSpPr>
            <p:cNvPr id="21507" name="Line 3"/>
            <p:cNvSpPr>
              <a:spLocks noChangeShapeType="1"/>
            </p:cNvSpPr>
            <p:nvPr/>
          </p:nvSpPr>
          <p:spPr bwMode="auto">
            <a:xfrm>
              <a:off x="2786063" y="5878513"/>
              <a:ext cx="17208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solidFill>
                  <a:prstClr val="white"/>
                </a:solidFill>
              </a:endParaRPr>
            </a:p>
          </p:txBody>
        </p:sp>
        <p:sp>
          <p:nvSpPr>
            <p:cNvPr id="21508" name="Line 4"/>
            <p:cNvSpPr>
              <a:spLocks noChangeShapeType="1"/>
            </p:cNvSpPr>
            <p:nvPr/>
          </p:nvSpPr>
          <p:spPr bwMode="auto">
            <a:xfrm>
              <a:off x="2786063" y="4187825"/>
              <a:ext cx="17208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solidFill>
                  <a:prstClr val="white"/>
                </a:solidFill>
              </a:endParaRPr>
            </a:p>
          </p:txBody>
        </p:sp>
        <p:sp>
          <p:nvSpPr>
            <p:cNvPr id="21509" name="Line 5"/>
            <p:cNvSpPr>
              <a:spLocks noChangeShapeType="1"/>
            </p:cNvSpPr>
            <p:nvPr/>
          </p:nvSpPr>
          <p:spPr bwMode="auto">
            <a:xfrm>
              <a:off x="2786063" y="3436938"/>
              <a:ext cx="17208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solidFill>
                  <a:prstClr val="white"/>
                </a:solidFill>
              </a:endParaRPr>
            </a:p>
          </p:txBody>
        </p:sp>
        <p:sp>
          <p:nvSpPr>
            <p:cNvPr id="21510" name="Line 6"/>
            <p:cNvSpPr>
              <a:spLocks noChangeShapeType="1"/>
            </p:cNvSpPr>
            <p:nvPr/>
          </p:nvSpPr>
          <p:spPr bwMode="auto">
            <a:xfrm>
              <a:off x="2786063" y="3060700"/>
              <a:ext cx="17208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solidFill>
                  <a:prstClr val="white"/>
                </a:solidFill>
              </a:endParaRPr>
            </a:p>
          </p:txBody>
        </p:sp>
        <p:sp>
          <p:nvSpPr>
            <p:cNvPr id="21511" name="Line 7"/>
            <p:cNvSpPr>
              <a:spLocks noChangeShapeType="1"/>
            </p:cNvSpPr>
            <p:nvPr/>
          </p:nvSpPr>
          <p:spPr bwMode="auto">
            <a:xfrm>
              <a:off x="2786063" y="2686050"/>
              <a:ext cx="17208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solidFill>
                  <a:prstClr val="white"/>
                </a:solidFill>
              </a:endParaRPr>
            </a:p>
          </p:txBody>
        </p:sp>
        <p:sp>
          <p:nvSpPr>
            <p:cNvPr id="21512" name="Line 8"/>
            <p:cNvSpPr>
              <a:spLocks noChangeShapeType="1"/>
            </p:cNvSpPr>
            <p:nvPr/>
          </p:nvSpPr>
          <p:spPr bwMode="auto">
            <a:xfrm>
              <a:off x="2786063" y="2309813"/>
              <a:ext cx="17208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solidFill>
                  <a:prstClr val="white"/>
                </a:solidFill>
              </a:endParaRPr>
            </a:p>
          </p:txBody>
        </p:sp>
        <p:sp>
          <p:nvSpPr>
            <p:cNvPr id="31753" name="Line 9"/>
            <p:cNvSpPr>
              <a:spLocks noChangeShapeType="1"/>
            </p:cNvSpPr>
            <p:nvPr/>
          </p:nvSpPr>
          <p:spPr bwMode="auto">
            <a:xfrm>
              <a:off x="3995738" y="2708275"/>
              <a:ext cx="0" cy="3190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solidFill>
                  <a:prstClr val="white"/>
                </a:solidFill>
              </a:endParaRPr>
            </a:p>
          </p:txBody>
        </p:sp>
        <p:sp>
          <p:nvSpPr>
            <p:cNvPr id="31754" name="Line 10"/>
            <p:cNvSpPr>
              <a:spLocks noChangeShapeType="1"/>
            </p:cNvSpPr>
            <p:nvPr/>
          </p:nvSpPr>
          <p:spPr bwMode="auto">
            <a:xfrm>
              <a:off x="4211638" y="2708275"/>
              <a:ext cx="0" cy="14874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solidFill>
                  <a:prstClr val="white"/>
                </a:solidFill>
              </a:endParaRPr>
            </a:p>
          </p:txBody>
        </p:sp>
        <p:sp>
          <p:nvSpPr>
            <p:cNvPr id="31755" name="Line 11"/>
            <p:cNvSpPr>
              <a:spLocks noChangeShapeType="1"/>
            </p:cNvSpPr>
            <p:nvPr/>
          </p:nvSpPr>
          <p:spPr bwMode="auto">
            <a:xfrm>
              <a:off x="3708400" y="2305050"/>
              <a:ext cx="0" cy="18780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solidFill>
                  <a:prstClr val="white"/>
                </a:solidFill>
              </a:endParaRPr>
            </a:p>
          </p:txBody>
        </p:sp>
        <p:grpSp>
          <p:nvGrpSpPr>
            <p:cNvPr id="21516" name="Group 12"/>
            <p:cNvGrpSpPr>
              <a:grpSpLocks/>
            </p:cNvGrpSpPr>
            <p:nvPr/>
          </p:nvGrpSpPr>
          <p:grpSpPr bwMode="auto">
            <a:xfrm>
              <a:off x="868363" y="714375"/>
              <a:ext cx="1631950" cy="5280025"/>
              <a:chOff x="476" y="434"/>
              <a:chExt cx="1028" cy="3326"/>
            </a:xfrm>
          </p:grpSpPr>
          <p:sp>
            <p:nvSpPr>
              <p:cNvPr id="21532" name="Text Box 13"/>
              <p:cNvSpPr txBox="1">
                <a:spLocks noChangeArrowheads="1"/>
              </p:cNvSpPr>
              <p:nvPr/>
            </p:nvSpPr>
            <p:spPr bwMode="auto">
              <a:xfrm rot="10729190" flipV="1">
                <a:off x="476" y="434"/>
                <a:ext cx="955" cy="5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br>
                  <a:rPr lang="he-IL" altLang="he-IL" sz="2400" b="1">
                    <a:solidFill>
                      <a:srgbClr val="000000"/>
                    </a:solidFill>
                    <a:latin typeface="Narkisim" pitchFamily="34" charset="-79"/>
                    <a:cs typeface="Narkisim" pitchFamily="34" charset="-79"/>
                  </a:rPr>
                </a:br>
                <a:r>
                  <a:rPr lang="he-IL" altLang="he-IL" sz="2400" b="1">
                    <a:solidFill>
                      <a:srgbClr val="000000"/>
                    </a:solidFill>
                    <a:latin typeface="Narkisim" pitchFamily="34" charset="-79"/>
                    <a:cs typeface="Narkisim" pitchFamily="34" charset="-79"/>
                  </a:rPr>
                  <a:t>אנרגיה</a:t>
                </a:r>
                <a:endParaRPr lang="en-US" altLang="he-IL" sz="2400">
                  <a:solidFill>
                    <a:srgbClr val="000000"/>
                  </a:solidFill>
                  <a:latin typeface="Calibri" pitchFamily="34" charset="0"/>
                  <a:cs typeface="David" pitchFamily="34" charset="-79"/>
                </a:endParaRPr>
              </a:p>
            </p:txBody>
          </p:sp>
          <p:sp>
            <p:nvSpPr>
              <p:cNvPr id="21533" name="Text Box 14"/>
              <p:cNvSpPr txBox="1">
                <a:spLocks noChangeArrowheads="1"/>
              </p:cNvSpPr>
              <p:nvPr/>
            </p:nvSpPr>
            <p:spPr bwMode="auto">
              <a:xfrm rot="10724005" flipV="1">
                <a:off x="807" y="1574"/>
                <a:ext cx="697" cy="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he-IL">
                    <a:solidFill>
                      <a:srgbClr val="000000"/>
                    </a:solidFill>
                    <a:latin typeface="David" pitchFamily="34" charset="-79"/>
                    <a:cs typeface="David" pitchFamily="34" charset="-79"/>
                  </a:rPr>
                  <a:t>n=5</a:t>
                </a:r>
              </a:p>
              <a:p>
                <a:pPr algn="just"/>
                <a:endParaRPr lang="en-US" altLang="he-IL">
                  <a:solidFill>
                    <a:srgbClr val="000000"/>
                  </a:solidFill>
                  <a:latin typeface="Calibri" pitchFamily="34" charset="0"/>
                </a:endParaRPr>
              </a:p>
            </p:txBody>
          </p:sp>
          <p:sp>
            <p:nvSpPr>
              <p:cNvPr id="21534" name="Text Box 15"/>
              <p:cNvSpPr txBox="1">
                <a:spLocks noChangeArrowheads="1"/>
              </p:cNvSpPr>
              <p:nvPr/>
            </p:nvSpPr>
            <p:spPr bwMode="auto">
              <a:xfrm rot="10758981" flipV="1">
                <a:off x="720" y="3504"/>
                <a:ext cx="697" cy="2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he-IL">
                    <a:solidFill>
                      <a:srgbClr val="000000"/>
                    </a:solidFill>
                    <a:latin typeface="David" pitchFamily="34" charset="-79"/>
                    <a:cs typeface="David" pitchFamily="34" charset="-79"/>
                  </a:rPr>
                  <a:t>n=1</a:t>
                </a:r>
              </a:p>
              <a:p>
                <a:pPr algn="just"/>
                <a:endParaRPr lang="en-US" altLang="he-IL" sz="1200">
                  <a:solidFill>
                    <a:srgbClr val="000000"/>
                  </a:solidFill>
                  <a:latin typeface="Calibri" pitchFamily="34" charset="0"/>
                </a:endParaRPr>
              </a:p>
            </p:txBody>
          </p:sp>
          <p:sp>
            <p:nvSpPr>
              <p:cNvPr id="21535" name="Text Box 16"/>
              <p:cNvSpPr txBox="1">
                <a:spLocks noChangeArrowheads="1"/>
              </p:cNvSpPr>
              <p:nvPr/>
            </p:nvSpPr>
            <p:spPr bwMode="auto">
              <a:xfrm rot="10800000" flipV="1">
                <a:off x="807" y="2520"/>
                <a:ext cx="697" cy="2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he-IL">
                    <a:solidFill>
                      <a:srgbClr val="000000"/>
                    </a:solidFill>
                    <a:latin typeface="David" pitchFamily="34" charset="-79"/>
                    <a:cs typeface="David" pitchFamily="34" charset="-79"/>
                  </a:rPr>
                  <a:t>n=2</a:t>
                </a:r>
              </a:p>
              <a:p>
                <a:pPr algn="just"/>
                <a:endParaRPr lang="en-US" altLang="he-IL">
                  <a:solidFill>
                    <a:srgbClr val="000000"/>
                  </a:solidFill>
                  <a:latin typeface="Calibri" pitchFamily="34" charset="0"/>
                </a:endParaRPr>
              </a:p>
            </p:txBody>
          </p:sp>
          <p:sp>
            <p:nvSpPr>
              <p:cNvPr id="21536" name="Text Box 17"/>
              <p:cNvSpPr txBox="1">
                <a:spLocks noChangeArrowheads="1"/>
              </p:cNvSpPr>
              <p:nvPr/>
            </p:nvSpPr>
            <p:spPr bwMode="auto">
              <a:xfrm rot="10800000" flipV="1">
                <a:off x="807" y="2047"/>
                <a:ext cx="697" cy="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he-IL">
                    <a:solidFill>
                      <a:srgbClr val="000000"/>
                    </a:solidFill>
                    <a:latin typeface="David" pitchFamily="34" charset="-79"/>
                    <a:cs typeface="David" pitchFamily="34" charset="-79"/>
                  </a:rPr>
                  <a:t>n=3</a:t>
                </a:r>
              </a:p>
              <a:p>
                <a:pPr algn="just"/>
                <a:endParaRPr lang="en-US" altLang="he-IL">
                  <a:solidFill>
                    <a:srgbClr val="000000"/>
                  </a:solidFill>
                  <a:latin typeface="Calibri" pitchFamily="34" charset="0"/>
                </a:endParaRPr>
              </a:p>
            </p:txBody>
          </p:sp>
          <p:sp>
            <p:nvSpPr>
              <p:cNvPr id="21537" name="Text Box 18"/>
              <p:cNvSpPr txBox="1">
                <a:spLocks noChangeArrowheads="1"/>
              </p:cNvSpPr>
              <p:nvPr/>
            </p:nvSpPr>
            <p:spPr bwMode="auto">
              <a:xfrm rot="10800000" flipV="1">
                <a:off x="807" y="1810"/>
                <a:ext cx="697" cy="2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he-IL">
                    <a:solidFill>
                      <a:srgbClr val="000000"/>
                    </a:solidFill>
                    <a:latin typeface="David" pitchFamily="34" charset="-79"/>
                    <a:cs typeface="David" pitchFamily="34" charset="-79"/>
                  </a:rPr>
                  <a:t>n=4</a:t>
                </a:r>
              </a:p>
              <a:p>
                <a:pPr algn="just"/>
                <a:endParaRPr lang="en-US" altLang="he-IL" sz="1200">
                  <a:solidFill>
                    <a:srgbClr val="000000"/>
                  </a:solidFill>
                  <a:latin typeface="Calibri" pitchFamily="34" charset="0"/>
                </a:endParaRPr>
              </a:p>
            </p:txBody>
          </p:sp>
          <p:sp>
            <p:nvSpPr>
              <p:cNvPr id="21538" name="Text Box 19"/>
              <p:cNvSpPr txBox="1">
                <a:spLocks noChangeArrowheads="1"/>
              </p:cNvSpPr>
              <p:nvPr/>
            </p:nvSpPr>
            <p:spPr bwMode="auto">
              <a:xfrm rot="10800000" flipV="1">
                <a:off x="807" y="1337"/>
                <a:ext cx="697" cy="2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he-IL">
                    <a:solidFill>
                      <a:srgbClr val="000000"/>
                    </a:solidFill>
                    <a:latin typeface="David" pitchFamily="34" charset="-79"/>
                    <a:cs typeface="David" pitchFamily="34" charset="-79"/>
                  </a:rPr>
                  <a:t>n=</a:t>
                </a:r>
                <a:r>
                  <a:rPr lang="en-US" altLang="he-IL">
                    <a:solidFill>
                      <a:srgbClr val="000000"/>
                    </a:solidFill>
                    <a:latin typeface="Calibri" pitchFamily="34" charset="0"/>
                  </a:rPr>
                  <a:t>6</a:t>
                </a:r>
                <a:endParaRPr lang="en-US" altLang="he-IL">
                  <a:solidFill>
                    <a:srgbClr val="000000"/>
                  </a:solidFill>
                  <a:latin typeface="David" pitchFamily="34" charset="-79"/>
                  <a:cs typeface="David" pitchFamily="34" charset="-79"/>
                </a:endParaRPr>
              </a:p>
              <a:p>
                <a:pPr algn="just"/>
                <a:endParaRPr lang="en-US" altLang="he-IL">
                  <a:solidFill>
                    <a:srgbClr val="000000"/>
                  </a:solidFill>
                  <a:latin typeface="Calibri" pitchFamily="34" charset="0"/>
                </a:endParaRPr>
              </a:p>
            </p:txBody>
          </p:sp>
          <p:sp>
            <p:nvSpPr>
              <p:cNvPr id="21539" name="Text Box 20"/>
              <p:cNvSpPr txBox="1">
                <a:spLocks noChangeArrowheads="1"/>
              </p:cNvSpPr>
              <p:nvPr/>
            </p:nvSpPr>
            <p:spPr bwMode="auto">
              <a:xfrm rot="10644925" flipV="1">
                <a:off x="807" y="1081"/>
                <a:ext cx="697" cy="2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he-IL">
                    <a:solidFill>
                      <a:srgbClr val="000000"/>
                    </a:solidFill>
                    <a:latin typeface="David" pitchFamily="34" charset="-79"/>
                    <a:cs typeface="David" pitchFamily="34" charset="-79"/>
                  </a:rPr>
                  <a:t>n=</a:t>
                </a:r>
                <a:r>
                  <a:rPr lang="en-US" altLang="he-IL">
                    <a:solidFill>
                      <a:srgbClr val="000000"/>
                    </a:solidFill>
                    <a:latin typeface="Calibri" pitchFamily="34" charset="0"/>
                  </a:rPr>
                  <a:t>∞</a:t>
                </a:r>
                <a:endParaRPr lang="en-US" altLang="he-IL">
                  <a:solidFill>
                    <a:srgbClr val="000000"/>
                  </a:solidFill>
                  <a:latin typeface="David" pitchFamily="34" charset="-79"/>
                  <a:cs typeface="David" pitchFamily="34" charset="-79"/>
                </a:endParaRPr>
              </a:p>
              <a:p>
                <a:pPr algn="just"/>
                <a:endParaRPr lang="en-US" altLang="he-IL">
                  <a:solidFill>
                    <a:srgbClr val="000000"/>
                  </a:solidFill>
                  <a:latin typeface="Calibri" pitchFamily="34" charset="0"/>
                </a:endParaRPr>
              </a:p>
            </p:txBody>
          </p:sp>
        </p:grpSp>
        <p:sp>
          <p:nvSpPr>
            <p:cNvPr id="21517" name="Line 21"/>
            <p:cNvSpPr>
              <a:spLocks noChangeShapeType="1"/>
            </p:cNvSpPr>
            <p:nvPr/>
          </p:nvSpPr>
          <p:spPr bwMode="auto">
            <a:xfrm>
              <a:off x="2786063" y="1935163"/>
              <a:ext cx="17208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solidFill>
                  <a:prstClr val="white"/>
                </a:solidFill>
              </a:endParaRPr>
            </a:p>
          </p:txBody>
        </p:sp>
        <p:sp>
          <p:nvSpPr>
            <p:cNvPr id="31759" name="Line 23"/>
            <p:cNvSpPr>
              <a:spLocks noChangeShapeType="1"/>
            </p:cNvSpPr>
            <p:nvPr/>
          </p:nvSpPr>
          <p:spPr bwMode="auto">
            <a:xfrm flipV="1">
              <a:off x="2987675" y="2276475"/>
              <a:ext cx="0" cy="3600450"/>
            </a:xfrm>
            <a:prstGeom prst="line">
              <a:avLst/>
            </a:prstGeom>
            <a:noFill/>
            <a:ln w="12700" cap="sq">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spAutoFit/>
            </a:bodyPr>
            <a:lstStyle/>
            <a:p>
              <a:endParaRPr lang="he-IL">
                <a:solidFill>
                  <a:prstClr val="white"/>
                </a:solidFill>
              </a:endParaRPr>
            </a:p>
          </p:txBody>
        </p:sp>
        <p:sp>
          <p:nvSpPr>
            <p:cNvPr id="31760" name="Line 24"/>
            <p:cNvSpPr>
              <a:spLocks noChangeShapeType="1"/>
            </p:cNvSpPr>
            <p:nvPr/>
          </p:nvSpPr>
          <p:spPr bwMode="auto">
            <a:xfrm flipV="1">
              <a:off x="3203575" y="2708275"/>
              <a:ext cx="0" cy="3168650"/>
            </a:xfrm>
            <a:prstGeom prst="line">
              <a:avLst/>
            </a:prstGeom>
            <a:noFill/>
            <a:ln w="12700" cap="sq">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spAutoFit/>
            </a:bodyPr>
            <a:lstStyle/>
            <a:p>
              <a:endParaRPr lang="he-IL">
                <a:solidFill>
                  <a:prstClr val="white"/>
                </a:solidFill>
              </a:endParaRPr>
            </a:p>
          </p:txBody>
        </p:sp>
        <p:sp>
          <p:nvSpPr>
            <p:cNvPr id="21524" name="TextBox 33"/>
            <p:cNvSpPr txBox="1">
              <a:spLocks noChangeArrowheads="1"/>
            </p:cNvSpPr>
            <p:nvPr/>
          </p:nvSpPr>
          <p:spPr bwMode="auto">
            <a:xfrm>
              <a:off x="2928938" y="5715000"/>
              <a:ext cx="214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a:solidFill>
                    <a:prstClr val="white"/>
                  </a:solidFill>
                </a:rPr>
                <a:t>e</a:t>
              </a:r>
              <a:endParaRPr lang="he-IL" altLang="he-IL">
                <a:solidFill>
                  <a:prstClr val="white"/>
                </a:solidFill>
              </a:endParaRPr>
            </a:p>
          </p:txBody>
        </p:sp>
        <p:sp>
          <p:nvSpPr>
            <p:cNvPr id="36" name="TextBox 35"/>
            <p:cNvSpPr txBox="1">
              <a:spLocks noChangeArrowheads="1"/>
            </p:cNvSpPr>
            <p:nvPr/>
          </p:nvSpPr>
          <p:spPr bwMode="auto">
            <a:xfrm>
              <a:off x="4071938" y="3357563"/>
              <a:ext cx="50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a:solidFill>
                    <a:prstClr val="white"/>
                  </a:solidFill>
                </a:rPr>
                <a:t>∆E</a:t>
              </a:r>
              <a:endParaRPr lang="he-IL" altLang="he-IL">
                <a:solidFill>
                  <a:prstClr val="white"/>
                </a:solidFill>
              </a:endParaRPr>
            </a:p>
          </p:txBody>
        </p:sp>
        <p:sp>
          <p:nvSpPr>
            <p:cNvPr id="37" name="TextBox 36"/>
            <p:cNvSpPr txBox="1">
              <a:spLocks noChangeArrowheads="1"/>
            </p:cNvSpPr>
            <p:nvPr/>
          </p:nvSpPr>
          <p:spPr bwMode="auto">
            <a:xfrm>
              <a:off x="3929063" y="4643438"/>
              <a:ext cx="50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a:solidFill>
                    <a:prstClr val="white"/>
                  </a:solidFill>
                </a:rPr>
                <a:t>∆E</a:t>
              </a:r>
              <a:endParaRPr lang="he-IL" altLang="he-IL">
                <a:solidFill>
                  <a:prstClr val="white"/>
                </a:solidFill>
              </a:endParaRPr>
            </a:p>
          </p:txBody>
        </p:sp>
        <p:sp>
          <p:nvSpPr>
            <p:cNvPr id="38" name="TextBox 37"/>
            <p:cNvSpPr txBox="1">
              <a:spLocks noChangeArrowheads="1"/>
            </p:cNvSpPr>
            <p:nvPr/>
          </p:nvSpPr>
          <p:spPr bwMode="auto">
            <a:xfrm>
              <a:off x="3571875" y="3071813"/>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a:solidFill>
                    <a:prstClr val="white"/>
                  </a:solidFill>
                </a:rPr>
                <a:t>∆E</a:t>
              </a:r>
              <a:endParaRPr lang="he-IL" altLang="he-IL">
                <a:solidFill>
                  <a:prstClr val="white"/>
                </a:solidFill>
              </a:endParaRPr>
            </a:p>
          </p:txBody>
        </p:sp>
      </p:grpSp>
    </p:spTree>
    <p:extLst>
      <p:ext uri="{BB962C8B-B14F-4D97-AF65-F5344CB8AC3E}">
        <p14:creationId xmlns:p14="http://schemas.microsoft.com/office/powerpoint/2010/main" val="29337990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758"/>
                                        </p:tgtEl>
                                        <p:attrNameLst>
                                          <p:attrName>style.visibility</p:attrName>
                                        </p:attrNameLst>
                                      </p:cBhvr>
                                      <p:to>
                                        <p:strVal val="visible"/>
                                      </p:to>
                                    </p:set>
                                    <p:animEffect transition="in" filter="dissolve">
                                      <p:cBhvr>
                                        <p:cTn id="7" dur="500"/>
                                        <p:tgtEl>
                                          <p:spTgt spid="31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3111007" y="113731"/>
            <a:ext cx="4518092" cy="914400"/>
          </a:xfrm>
        </p:spPr>
        <p:txBody>
          <a:bodyPr/>
          <a:lstStyle/>
          <a:p>
            <a:r>
              <a:rPr lang="he-IL" sz="4800" dirty="0">
                <a:solidFill>
                  <a:srgbClr val="FFC000"/>
                </a:solidFill>
                <a:effectLst>
                  <a:outerShdw blurRad="38100" dist="38100" dir="2700000" algn="tl">
                    <a:srgbClr val="000000"/>
                  </a:outerShdw>
                </a:effectLst>
                <a:latin typeface="Palatino Linotype"/>
                <a:ea typeface="+mn-ea"/>
                <a:cs typeface="Times New Roman"/>
              </a:rPr>
              <a:t>לומינסנציה- סיכום</a:t>
            </a:r>
            <a:endParaRPr lang="en-US" sz="4800" dirty="0">
              <a:solidFill>
                <a:srgbClr val="FFC000"/>
              </a:solidFill>
              <a:effectLst>
                <a:outerShdw blurRad="38100" dist="38100" dir="2700000" algn="tl">
                  <a:srgbClr val="000000"/>
                </a:outerShdw>
              </a:effectLst>
              <a:latin typeface="Palatino Linotype"/>
              <a:ea typeface="+mn-ea"/>
              <a:cs typeface="Times New Roman"/>
            </a:endParaRPr>
          </a:p>
        </p:txBody>
      </p:sp>
      <p:sp>
        <p:nvSpPr>
          <p:cNvPr id="24579" name="Rectangle 3"/>
          <p:cNvSpPr>
            <a:spLocks noGrp="1"/>
          </p:cNvSpPr>
          <p:nvPr>
            <p:ph idx="1"/>
          </p:nvPr>
        </p:nvSpPr>
        <p:spPr>
          <a:xfrm>
            <a:off x="223529" y="1600200"/>
            <a:ext cx="8435975" cy="3831609"/>
          </a:xfrm>
        </p:spPr>
        <p:txBody>
          <a:bodyPr>
            <a:noAutofit/>
          </a:bodyPr>
          <a:lstStyle/>
          <a:p>
            <a:pPr marL="18288" indent="0">
              <a:lnSpc>
                <a:spcPct val="90000"/>
              </a:lnSpc>
              <a:buNone/>
            </a:pPr>
            <a:r>
              <a:rPr lang="he-IL"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לומינסנציה, היא שם כללי לפליטת אור עצמי מחומרים</a:t>
            </a:r>
          </a:p>
          <a:p>
            <a:pPr marL="18288" indent="0">
              <a:lnSpc>
                <a:spcPct val="90000"/>
              </a:lnSpc>
              <a:buNone/>
            </a:pPr>
            <a:r>
              <a:rPr lang="he-IL"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ישנם גורמים שונים לפליטת אור, אך המשותף לכולם הוא שחרור אנרגיה מהחומר</a:t>
            </a:r>
          </a:p>
          <a:p>
            <a:pPr>
              <a:lnSpc>
                <a:spcPct val="90000"/>
              </a:lnSpc>
              <a:buNone/>
            </a:pPr>
            <a:endParaRPr lang="he-IL"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90000"/>
              </a:lnSpc>
              <a:buNone/>
            </a:pPr>
            <a:r>
              <a:rPr lang="he-IL"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ישנן דרכים שונות בהן מתקבלת אנרגיה המשתחררת מהחומר כגון:</a:t>
            </a:r>
          </a:p>
          <a:p>
            <a:pPr>
              <a:lnSpc>
                <a:spcPct val="90000"/>
              </a:lnSpc>
              <a:buFont typeface="Wingdings" pitchFamily="2" charset="2"/>
              <a:buChar char="ü"/>
            </a:pPr>
            <a:r>
              <a:rPr lang="he-IL"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תגובה כימית בין חומרים שגורמת לפליטת אנרגיה </a:t>
            </a:r>
            <a:r>
              <a:rPr lang="he-IL" sz="2400" dirty="0">
                <a:latin typeface="Arial" panose="020B0604020202020204" pitchFamily="34" charset="0"/>
                <a:cs typeface="Arial" panose="020B0604020202020204" pitchFamily="34" charset="0"/>
              </a:rPr>
              <a:t>(</a:t>
            </a:r>
            <a:r>
              <a:rPr lang="he-IL"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לומינול</a:t>
            </a:r>
            <a:r>
              <a:rPr lang="he-IL"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ומקלות זוהרים</a:t>
            </a:r>
            <a:r>
              <a:rPr lang="he-IL" sz="2400" dirty="0">
                <a:latin typeface="Arial" panose="020B0604020202020204" pitchFamily="34" charset="0"/>
                <a:cs typeface="Arial" panose="020B0604020202020204" pitchFamily="34" charset="0"/>
              </a:rPr>
              <a:t>)</a:t>
            </a:r>
            <a:endParaRPr lang="he-IL"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90000"/>
              </a:lnSpc>
              <a:buFont typeface="Wingdings" pitchFamily="2" charset="2"/>
              <a:buChar char="ü"/>
            </a:pPr>
            <a:r>
              <a:rPr lang="he-IL"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בהשפעת חשמל</a:t>
            </a:r>
          </a:p>
          <a:p>
            <a:pPr>
              <a:lnSpc>
                <a:spcPct val="90000"/>
              </a:lnSpc>
              <a:buFont typeface="Wingdings" pitchFamily="2" charset="2"/>
              <a:buChar char="ü"/>
            </a:pPr>
            <a:r>
              <a:rPr lang="he-IL"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בשל תגובות בגוף החי (שגם זה בסופו של דבר תגובה כימית)</a:t>
            </a:r>
          </a:p>
          <a:p>
            <a:pPr>
              <a:lnSpc>
                <a:spcPct val="90000"/>
              </a:lnSpc>
            </a:pPr>
            <a:endParaRPr lang="he-IL" sz="2800" dirty="0">
              <a:latin typeface="Arial" panose="020B0604020202020204" pitchFamily="34" charset="0"/>
              <a:cs typeface="Arial" panose="020B0604020202020204" pitchFamily="34" charset="0"/>
            </a:endParaRPr>
          </a:p>
          <a:p>
            <a:pPr>
              <a:lnSpc>
                <a:spcPct val="90000"/>
              </a:lnSpc>
              <a:buFont typeface="Arial" pitchFamily="34" charset="0"/>
              <a:buNone/>
            </a:pPr>
            <a:endParaRPr lang="he-IL" sz="2800" dirty="0"/>
          </a:p>
        </p:txBody>
      </p:sp>
    </p:spTree>
    <p:extLst>
      <p:ext uri="{BB962C8B-B14F-4D97-AF65-F5344CB8AC3E}">
        <p14:creationId xmlns:p14="http://schemas.microsoft.com/office/powerpoint/2010/main" val="161428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781413" y="847771"/>
            <a:ext cx="4311608" cy="967803"/>
          </a:xfrm>
        </p:spPr>
        <p:txBody>
          <a:bodyPr vert="horz" lIns="91440" tIns="45720" rIns="91440" bIns="45720" rtlCol="0" anchor="b">
            <a:noAutofit/>
          </a:bodyPr>
          <a:lstStyle/>
          <a:p>
            <a:r>
              <a:rPr lang="he-IL" sz="5400" dirty="0">
                <a:solidFill>
                  <a:srgbClr val="FFC000"/>
                </a:solidFill>
                <a:effectLst>
                  <a:outerShdw blurRad="38100" dist="38100" dir="2700000" algn="tl">
                    <a:srgbClr val="000000"/>
                  </a:outerShdw>
                </a:effectLst>
                <a:cs typeface="Times New Roman"/>
              </a:rPr>
              <a:t>אור- קרינה אלקטרומגנטית</a:t>
            </a:r>
          </a:p>
        </p:txBody>
      </p:sp>
      <p:pic>
        <p:nvPicPr>
          <p:cNvPr id="12"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217" y="4394363"/>
            <a:ext cx="2586045" cy="198120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pic>
        <p:nvPicPr>
          <p:cNvPr id="13"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059" y="4101903"/>
            <a:ext cx="2081941" cy="23212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04" t="10855" r="3785" b="9639"/>
          <a:stretch/>
        </p:blipFill>
        <p:spPr bwMode="auto">
          <a:xfrm>
            <a:off x="3003589" y="2935843"/>
            <a:ext cx="1821846" cy="11717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2525" y="2686050"/>
            <a:ext cx="3559857" cy="14689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5641" y="4423552"/>
            <a:ext cx="2385264" cy="195761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מחבר ישר 3">
            <a:extLst>
              <a:ext uri="{C183D7F6-B498-43B3-948B-1728B52AA6E4}">
                <adec:decorative xmlns:adec="http://schemas.microsoft.com/office/drawing/2017/decorative" val="1"/>
              </a:ext>
            </a:extLst>
          </p:cNvPr>
          <p:cNvCxnSpPr/>
          <p:nvPr/>
        </p:nvCxnSpPr>
        <p:spPr>
          <a:xfrm>
            <a:off x="4562475" y="2457450"/>
            <a:ext cx="3672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4">
            <a:extLs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4913" y="2686050"/>
            <a:ext cx="2210747" cy="12242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C183D7F6-B498-43B3-948B-1728B52AA6E4}">
                <adec:decorative xmlns:adec="http://schemas.microsoft.com/office/drawing/2017/decorative" val="1"/>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00891" y="1960568"/>
            <a:ext cx="806989" cy="806989"/>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0">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50550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noGrp="1"/>
          </p:cNvSpPr>
          <p:nvPr>
            <p:ph type="title" idx="4294967295"/>
          </p:nvPr>
        </p:nvSpPr>
        <p:spPr>
          <a:xfrm>
            <a:off x="2279751" y="160610"/>
            <a:ext cx="4898006" cy="541864"/>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sz="3200" dirty="0">
                <a:solidFill>
                  <a:srgbClr val="FFC000"/>
                </a:solidFill>
                <a:effectLst>
                  <a:outerShdw blurRad="38100" dist="38100" dir="2700000" algn="tl">
                    <a:srgbClr val="000000"/>
                  </a:outerShdw>
                </a:effectLst>
                <a:cs typeface="Times New Roman"/>
              </a:rPr>
              <a:t>ספקטרום הקרינה האלקטרומגנטית</a:t>
            </a:r>
          </a:p>
        </p:txBody>
      </p:sp>
      <p:sp>
        <p:nvSpPr>
          <p:cNvPr id="12" name="כותרת משנה 2"/>
          <p:cNvSpPr txBox="1">
            <a:spLocks/>
          </p:cNvSpPr>
          <p:nvPr/>
        </p:nvSpPr>
        <p:spPr>
          <a:xfrm>
            <a:off x="496389" y="5892482"/>
            <a:ext cx="8190411" cy="965518"/>
          </a:xfrm>
          <a:prstGeom prst="rect">
            <a:avLst/>
          </a:prstGeom>
        </p:spPr>
        <p:txBody>
          <a:bodyPr vert="horz" lIns="91440" tIns="45720" rIns="91440" bIns="45720" rtlCol="0">
            <a:normAutofit/>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None/>
            </a:pPr>
            <a:r>
              <a:rPr lang="he-IL" sz="2800" dirty="0">
                <a:latin typeface="Arial" panose="020B0604020202020204" pitchFamily="34" charset="0"/>
                <a:cs typeface="Arial" panose="020B0604020202020204" pitchFamily="34" charset="0"/>
              </a:rPr>
              <a:t>חלק גדול מן הקרינה הינו בלתי נראה לעין האדם</a:t>
            </a:r>
          </a:p>
        </p:txBody>
      </p:sp>
      <p:pic>
        <p:nvPicPr>
          <p:cNvPr id="10" name="Picture 4" descr="Electromagnetic Spectr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087" y="768816"/>
            <a:ext cx="6622416" cy="505121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מחבר חץ ישר 8" descr="חץ"/>
          <p:cNvCxnSpPr/>
          <p:nvPr/>
        </p:nvCxnSpPr>
        <p:spPr>
          <a:xfrm flipV="1">
            <a:off x="1455833" y="2953407"/>
            <a:ext cx="2501462" cy="137685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descr="חץ"/>
          <p:cNvCxnSpPr/>
          <p:nvPr/>
        </p:nvCxnSpPr>
        <p:spPr>
          <a:xfrm flipV="1">
            <a:off x="4728754" y="3362325"/>
            <a:ext cx="0" cy="1196613"/>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אליפסה 13" descr="אליפסה"/>
          <p:cNvSpPr/>
          <p:nvPr/>
        </p:nvSpPr>
        <p:spPr>
          <a:xfrm>
            <a:off x="3614862" y="4569338"/>
            <a:ext cx="1723697" cy="536027"/>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TextBox 15"/>
          <p:cNvSpPr txBox="1"/>
          <p:nvPr/>
        </p:nvSpPr>
        <p:spPr>
          <a:xfrm>
            <a:off x="3856127" y="4642724"/>
            <a:ext cx="1335623" cy="369332"/>
          </a:xfrm>
          <a:prstGeom prst="rect">
            <a:avLst/>
          </a:prstGeom>
          <a:noFill/>
        </p:spPr>
        <p:txBody>
          <a:bodyPr wrap="none" rtlCol="1">
            <a:spAutoFit/>
          </a:bodyPr>
          <a:lstStyle/>
          <a:p>
            <a:r>
              <a:rPr lang="he-IL" dirty="0"/>
              <a:t>האור הנראה</a:t>
            </a:r>
          </a:p>
        </p:txBody>
      </p:sp>
      <p:sp>
        <p:nvSpPr>
          <p:cNvPr id="20" name="אליפסה 19" descr="אליפסה"/>
          <p:cNvSpPr/>
          <p:nvPr/>
        </p:nvSpPr>
        <p:spPr>
          <a:xfrm>
            <a:off x="415159" y="4325017"/>
            <a:ext cx="1723697" cy="536027"/>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TextBox 21"/>
          <p:cNvSpPr txBox="1"/>
          <p:nvPr/>
        </p:nvSpPr>
        <p:spPr>
          <a:xfrm>
            <a:off x="611555" y="4393475"/>
            <a:ext cx="1375698" cy="369332"/>
          </a:xfrm>
          <a:prstGeom prst="rect">
            <a:avLst/>
          </a:prstGeom>
          <a:noFill/>
        </p:spPr>
        <p:txBody>
          <a:bodyPr wrap="none" rtlCol="1">
            <a:spAutoFit/>
          </a:bodyPr>
          <a:lstStyle/>
          <a:p>
            <a:r>
              <a:rPr lang="he-IL" dirty="0"/>
              <a:t>תנור מיקרוגל</a:t>
            </a:r>
          </a:p>
        </p:txBody>
      </p:sp>
      <p:cxnSp>
        <p:nvCxnSpPr>
          <p:cNvPr id="30" name="מחבר חץ ישר 29" descr="חץ"/>
          <p:cNvCxnSpPr/>
          <p:nvPr/>
        </p:nvCxnSpPr>
        <p:spPr>
          <a:xfrm flipV="1">
            <a:off x="2847703" y="3095897"/>
            <a:ext cx="1214846" cy="2050869"/>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אליפסה 32" descr="אליפסה"/>
          <p:cNvSpPr/>
          <p:nvPr/>
        </p:nvSpPr>
        <p:spPr>
          <a:xfrm>
            <a:off x="1730153" y="5169748"/>
            <a:ext cx="1723697" cy="536027"/>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TextBox 33"/>
          <p:cNvSpPr txBox="1"/>
          <p:nvPr/>
        </p:nvSpPr>
        <p:spPr>
          <a:xfrm>
            <a:off x="1928153" y="5238206"/>
            <a:ext cx="1374094" cy="369332"/>
          </a:xfrm>
          <a:prstGeom prst="rect">
            <a:avLst/>
          </a:prstGeom>
          <a:noFill/>
        </p:spPr>
        <p:txBody>
          <a:bodyPr wrap="none" rtlCol="1">
            <a:spAutoFit/>
          </a:bodyPr>
          <a:lstStyle/>
          <a:p>
            <a:r>
              <a:rPr lang="he-IL" dirty="0"/>
              <a:t>טלפון סלולרי</a:t>
            </a:r>
          </a:p>
        </p:txBody>
      </p:sp>
      <p:sp>
        <p:nvSpPr>
          <p:cNvPr id="17" name="מלבן 16">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34602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0" grpId="0" animBg="1"/>
      <p:bldP spid="22" grpId="0"/>
      <p:bldP spid="33" grpId="0" animBg="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noGrp="1"/>
          </p:cNvSpPr>
          <p:nvPr>
            <p:ph type="title" idx="4294967295"/>
          </p:nvPr>
        </p:nvSpPr>
        <p:spPr>
          <a:xfrm>
            <a:off x="4638675" y="-18182"/>
            <a:ext cx="3524250" cy="5418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rPr>
              <a:t>גל או חלקיק ?</a:t>
            </a:r>
          </a:p>
        </p:txBody>
      </p:sp>
      <p:sp>
        <p:nvSpPr>
          <p:cNvPr id="15" name="מלבן 14">
            <a:extLst>
              <a:ext uri="{C183D7F6-B498-43B3-948B-1728B52AA6E4}">
                <adec:decorative xmlns:adec="http://schemas.microsoft.com/office/drawing/2017/decorative" val="1"/>
              </a:ext>
            </a:extLst>
          </p:cNvPr>
          <p:cNvSpPr/>
          <p:nvPr/>
        </p:nvSpPr>
        <p:spPr>
          <a:xfrm>
            <a:off x="5515019" y="3121528"/>
            <a:ext cx="2657476" cy="20074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4" name="קבוצה 13">
            <a:extLst>
              <a:ext uri="{C183D7F6-B498-43B3-948B-1728B52AA6E4}">
                <adec:decorative xmlns:adec="http://schemas.microsoft.com/office/drawing/2017/decorative" val="1"/>
              </a:ext>
            </a:extLst>
          </p:cNvPr>
          <p:cNvGrpSpPr/>
          <p:nvPr/>
        </p:nvGrpSpPr>
        <p:grpSpPr>
          <a:xfrm>
            <a:off x="5646188" y="3337457"/>
            <a:ext cx="2373951" cy="1708812"/>
            <a:chOff x="1800225" y="1104414"/>
            <a:chExt cx="2373951" cy="1708812"/>
          </a:xfrm>
        </p:grpSpPr>
        <p:pic>
          <p:nvPicPr>
            <p:cNvPr id="4" name="Picture 2" descr="http://www.olympusmicro.com/primer/lightandcolor/images/particlewavefigure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192" b="6744"/>
            <a:stretch/>
          </p:blipFill>
          <p:spPr bwMode="auto">
            <a:xfrm>
              <a:off x="1872491" y="1104414"/>
              <a:ext cx="2301685" cy="17088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17710" y="1125802"/>
              <a:ext cx="543722" cy="461665"/>
            </a:xfrm>
            <a:prstGeom prst="rect">
              <a:avLst/>
            </a:prstGeom>
            <a:solidFill>
              <a:schemeClr val="tx1"/>
            </a:solidFill>
          </p:spPr>
          <p:txBody>
            <a:bodyPr wrap="square" rtlCol="1">
              <a:spAutoFit/>
            </a:bodyPr>
            <a:lstStyle/>
            <a:p>
              <a:pPr algn="ctr"/>
              <a:r>
                <a:rPr lang="he-IL" sz="1200" dirty="0">
                  <a:solidFill>
                    <a:schemeClr val="bg1"/>
                  </a:solidFill>
                </a:rPr>
                <a:t>מקור אור</a:t>
              </a:r>
            </a:p>
          </p:txBody>
        </p:sp>
        <p:sp>
          <p:nvSpPr>
            <p:cNvPr id="9" name="מלבן 8"/>
            <p:cNvSpPr/>
            <p:nvPr/>
          </p:nvSpPr>
          <p:spPr>
            <a:xfrm>
              <a:off x="1874315" y="2236027"/>
              <a:ext cx="497409" cy="472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3193194" y="1626674"/>
              <a:ext cx="599704" cy="3069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Box 10"/>
            <p:cNvSpPr txBox="1"/>
            <p:nvPr/>
          </p:nvSpPr>
          <p:spPr>
            <a:xfrm>
              <a:off x="3190583" y="1924052"/>
              <a:ext cx="666361" cy="261610"/>
            </a:xfrm>
            <a:prstGeom prst="rect">
              <a:avLst/>
            </a:prstGeom>
            <a:solidFill>
              <a:schemeClr val="tx1">
                <a:lumMod val="65000"/>
                <a:lumOff val="35000"/>
              </a:schemeClr>
            </a:solidFill>
            <a:scene3d>
              <a:camera prst="orthographicFront"/>
              <a:lightRig rig="threePt" dir="t"/>
            </a:scene3d>
            <a:sp3d>
              <a:bevelT w="165100" prst="coolSlant"/>
            </a:sp3d>
          </p:spPr>
          <p:txBody>
            <a:bodyPr wrap="square" rtlCol="1">
              <a:spAutoFit/>
            </a:bodyPr>
            <a:lstStyle/>
            <a:p>
              <a:pPr algn="ctr"/>
              <a:r>
                <a:rPr lang="he-IL" sz="1100" dirty="0">
                  <a:solidFill>
                    <a:schemeClr val="bg1"/>
                  </a:solidFill>
                  <a:latin typeface="Arial" panose="020B0604020202020204" pitchFamily="34" charset="0"/>
                  <a:cs typeface="Arial" panose="020B0604020202020204" pitchFamily="34" charset="0"/>
                </a:rPr>
                <a:t>מחסום</a:t>
              </a:r>
            </a:p>
          </p:txBody>
        </p:sp>
        <p:sp>
          <p:nvSpPr>
            <p:cNvPr id="12" name="TextBox 11"/>
            <p:cNvSpPr txBox="1"/>
            <p:nvPr/>
          </p:nvSpPr>
          <p:spPr>
            <a:xfrm>
              <a:off x="1800225" y="1978078"/>
              <a:ext cx="634334" cy="261610"/>
            </a:xfrm>
            <a:prstGeom prst="rect">
              <a:avLst/>
            </a:prstGeom>
            <a:solidFill>
              <a:schemeClr val="tx1">
                <a:lumMod val="65000"/>
                <a:lumOff val="35000"/>
              </a:schemeClr>
            </a:solidFill>
            <a:scene3d>
              <a:camera prst="orthographicFront"/>
              <a:lightRig rig="threePt" dir="t"/>
            </a:scene3d>
            <a:sp3d>
              <a:bevelT w="165100" prst="coolSlant"/>
            </a:sp3d>
          </p:spPr>
          <p:txBody>
            <a:bodyPr wrap="square" rtlCol="1">
              <a:spAutoFit/>
            </a:bodyPr>
            <a:lstStyle/>
            <a:p>
              <a:pPr algn="ctr"/>
              <a:r>
                <a:rPr lang="he-IL" sz="1100" dirty="0">
                  <a:solidFill>
                    <a:schemeClr val="bg1"/>
                  </a:solidFill>
                  <a:latin typeface="Arial" panose="020B0604020202020204" pitchFamily="34" charset="0"/>
                  <a:cs typeface="Arial" panose="020B0604020202020204" pitchFamily="34" charset="0"/>
                </a:rPr>
                <a:t>מחסום</a:t>
              </a:r>
            </a:p>
          </p:txBody>
        </p:sp>
      </p:grpSp>
      <p:sp>
        <p:nvSpPr>
          <p:cNvPr id="13" name="כותרת משנה 2">
            <a:extLst>
              <a:ext uri="{C183D7F6-B498-43B3-948B-1728B52AA6E4}">
                <adec:decorative xmlns:adec="http://schemas.microsoft.com/office/drawing/2017/decorative" val="1"/>
              </a:ext>
            </a:extLst>
          </p:cNvPr>
          <p:cNvSpPr txBox="1">
            <a:spLocks/>
          </p:cNvSpPr>
          <p:nvPr/>
        </p:nvSpPr>
        <p:spPr>
          <a:xfrm>
            <a:off x="6077857" y="2829755"/>
            <a:ext cx="1419436" cy="347662"/>
          </a:xfrm>
          <a:prstGeom prst="rect">
            <a:avLst/>
          </a:prstGeom>
        </p:spPr>
        <p:txBody>
          <a:bodyPr vert="horz" lIns="91440" tIns="45720" rIns="91440" bIns="45720" rtlCol="0">
            <a:normAutofit/>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he-IL" sz="1400" dirty="0">
                <a:latin typeface="Arial" panose="020B0604020202020204" pitchFamily="34" charset="0"/>
                <a:cs typeface="Arial" panose="020B0604020202020204" pitchFamily="34" charset="0"/>
              </a:rPr>
              <a:t>עקיפת מחסום</a:t>
            </a:r>
          </a:p>
        </p:txBody>
      </p:sp>
      <p:sp>
        <p:nvSpPr>
          <p:cNvPr id="19" name="כותרת משנה 2">
            <a:extLst>
              <a:ext uri="{C183D7F6-B498-43B3-948B-1728B52AA6E4}">
                <adec:decorative xmlns:adec="http://schemas.microsoft.com/office/drawing/2017/decorative" val="0"/>
              </a:ext>
            </a:extLst>
          </p:cNvPr>
          <p:cNvSpPr txBox="1">
            <a:spLocks/>
          </p:cNvSpPr>
          <p:nvPr/>
        </p:nvSpPr>
        <p:spPr>
          <a:xfrm>
            <a:off x="619124" y="5476875"/>
            <a:ext cx="8105775" cy="965496"/>
          </a:xfrm>
          <a:prstGeom prst="rect">
            <a:avLst/>
          </a:prstGeom>
        </p:spPr>
        <p:txBody>
          <a:bodyPr vert="horz" lIns="91440" tIns="45720" rIns="91440" bIns="45720" rtlCol="0">
            <a:normAutofit/>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he-IL" dirty="0">
                <a:solidFill>
                  <a:schemeClr val="tx1"/>
                </a:solidFill>
                <a:latin typeface="Arial" panose="020B0604020202020204" pitchFamily="34" charset="0"/>
                <a:cs typeface="Arial" panose="020B0604020202020204" pitchFamily="34" charset="0"/>
              </a:rPr>
              <a:t>במקרים מסוימים האור מתנהג כמו חלקיק ובמקרים אחרים כמו גל</a:t>
            </a:r>
          </a:p>
          <a:p>
            <a:r>
              <a:rPr lang="he-IL" dirty="0">
                <a:solidFill>
                  <a:schemeClr val="tx1"/>
                </a:solidFill>
                <a:latin typeface="Arial" panose="020B0604020202020204" pitchFamily="34" charset="0"/>
                <a:cs typeface="Arial" panose="020B0604020202020204" pitchFamily="34" charset="0"/>
              </a:rPr>
              <a:t>הפתרון - תורת הקוונטים (דואליות גל-חלקיק)</a:t>
            </a:r>
          </a:p>
        </p:txBody>
      </p:sp>
      <p:grpSp>
        <p:nvGrpSpPr>
          <p:cNvPr id="18" name="קבוצה 17">
            <a:extLst>
              <a:ext uri="{C183D7F6-B498-43B3-948B-1728B52AA6E4}">
                <adec:decorative xmlns:adec="http://schemas.microsoft.com/office/drawing/2017/decorative" val="1"/>
              </a:ext>
            </a:extLst>
          </p:cNvPr>
          <p:cNvGrpSpPr/>
          <p:nvPr/>
        </p:nvGrpSpPr>
        <p:grpSpPr>
          <a:xfrm>
            <a:off x="5032097" y="1238249"/>
            <a:ext cx="2737405" cy="1391341"/>
            <a:chOff x="5032097" y="1238249"/>
            <a:chExt cx="2737405" cy="1391341"/>
          </a:xfrm>
        </p:grpSpPr>
        <p:pic>
          <p:nvPicPr>
            <p:cNvPr id="1030" name="Picture 6" descr="http://www.olympusmicro.com/primer/lightandcolor/images/particlewavefigur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413" b="11928"/>
            <a:stretch/>
          </p:blipFill>
          <p:spPr bwMode="auto">
            <a:xfrm>
              <a:off x="5064402" y="1238249"/>
              <a:ext cx="2705100" cy="1390650"/>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21" name="מלבן 20"/>
            <p:cNvSpPr/>
            <p:nvPr/>
          </p:nvSpPr>
          <p:spPr>
            <a:xfrm>
              <a:off x="5335708" y="2466973"/>
              <a:ext cx="1933437" cy="1534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5032097" y="1238250"/>
              <a:ext cx="2737405" cy="139134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4" name="כותרת משנה 2">
            <a:extLst>
              <a:ext uri="{C183D7F6-B498-43B3-948B-1728B52AA6E4}">
                <adec:decorative xmlns:adec="http://schemas.microsoft.com/office/drawing/2017/decorative" val="1"/>
              </a:ext>
            </a:extLst>
          </p:cNvPr>
          <p:cNvSpPr txBox="1">
            <a:spLocks/>
          </p:cNvSpPr>
          <p:nvPr/>
        </p:nvSpPr>
        <p:spPr>
          <a:xfrm>
            <a:off x="914400" y="390332"/>
            <a:ext cx="2869042" cy="347662"/>
          </a:xfrm>
          <a:prstGeom prst="rect">
            <a:avLst/>
          </a:prstGeom>
          <a:noFill/>
        </p:spPr>
        <p:txBody>
          <a:bodyPr vert="horz" lIns="91440" tIns="45720" rIns="91440" bIns="45720" rtlCol="0">
            <a:normAutofit/>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he-IL" sz="1400" dirty="0">
                <a:latin typeface="Arial" panose="020B0604020202020204" pitchFamily="34" charset="0"/>
                <a:cs typeface="Arial" panose="020B0604020202020204" pitchFamily="34" charset="0"/>
              </a:rPr>
              <a:t>שבירת אור במעבר בין תווך לתווך</a:t>
            </a:r>
          </a:p>
        </p:txBody>
      </p:sp>
      <p:grpSp>
        <p:nvGrpSpPr>
          <p:cNvPr id="33" name="קבוצה 32">
            <a:extLst>
              <a:ext uri="{C183D7F6-B498-43B3-948B-1728B52AA6E4}">
                <adec:decorative xmlns:adec="http://schemas.microsoft.com/office/drawing/2017/decorative" val="1"/>
              </a:ext>
            </a:extLst>
          </p:cNvPr>
          <p:cNvGrpSpPr/>
          <p:nvPr/>
        </p:nvGrpSpPr>
        <p:grpSpPr>
          <a:xfrm>
            <a:off x="676275" y="662279"/>
            <a:ext cx="3648075" cy="2480971"/>
            <a:chOff x="676275" y="805154"/>
            <a:chExt cx="3648075" cy="2480971"/>
          </a:xfrm>
        </p:grpSpPr>
        <p:pic>
          <p:nvPicPr>
            <p:cNvPr id="1028" name="Picture 4" descr="http://www.olympusmicro.com/primer/lightandcolor/images/particlewavefigure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179" b="14464"/>
            <a:stretch/>
          </p:blipFill>
          <p:spPr bwMode="auto">
            <a:xfrm>
              <a:off x="845499" y="1151309"/>
              <a:ext cx="3403201" cy="167910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914399" y="805154"/>
              <a:ext cx="1434521" cy="400110"/>
            </a:xfrm>
            <a:prstGeom prst="rect">
              <a:avLst/>
            </a:prstGeom>
            <a:noFill/>
          </p:spPr>
          <p:txBody>
            <a:bodyPr wrap="square" rtlCol="1">
              <a:spAutoFit/>
            </a:bodyPr>
            <a:lstStyle/>
            <a:p>
              <a:pPr algn="ctr"/>
              <a:r>
                <a:rPr lang="he-IL" sz="1000" dirty="0" err="1">
                  <a:latin typeface="Arial" panose="020B0604020202020204" pitchFamily="34" charset="0"/>
                  <a:cs typeface="Arial" panose="020B0604020202020204" pitchFamily="34" charset="0"/>
                </a:rPr>
                <a:t>כח</a:t>
              </a:r>
              <a:r>
                <a:rPr lang="he-IL" sz="1000" dirty="0">
                  <a:latin typeface="Arial" panose="020B0604020202020204" pitchFamily="34" charset="0"/>
                  <a:cs typeface="Arial" panose="020B0604020202020204" pitchFamily="34" charset="0"/>
                </a:rPr>
                <a:t> מושך את החלקיקים לתוך התווך </a:t>
              </a:r>
            </a:p>
          </p:txBody>
        </p:sp>
        <p:sp>
          <p:nvSpPr>
            <p:cNvPr id="25" name="TextBox 24"/>
            <p:cNvSpPr txBox="1"/>
            <p:nvPr/>
          </p:nvSpPr>
          <p:spPr>
            <a:xfrm>
              <a:off x="676275" y="2792315"/>
              <a:ext cx="1870824" cy="400110"/>
            </a:xfrm>
            <a:prstGeom prst="rect">
              <a:avLst/>
            </a:prstGeom>
            <a:noFill/>
          </p:spPr>
          <p:txBody>
            <a:bodyPr wrap="square" rtlCol="1">
              <a:spAutoFit/>
            </a:bodyPr>
            <a:lstStyle/>
            <a:p>
              <a:pPr algn="ctr"/>
              <a:r>
                <a:rPr lang="he-IL" sz="1000" dirty="0" err="1">
                  <a:latin typeface="Arial" panose="020B0604020202020204" pitchFamily="34" charset="0"/>
                  <a:cs typeface="Arial" panose="020B0604020202020204" pitchFamily="34" charset="0"/>
                </a:rPr>
                <a:t>כח</a:t>
              </a:r>
              <a:r>
                <a:rPr lang="he-IL" sz="1000" dirty="0">
                  <a:latin typeface="Arial" panose="020B0604020202020204" pitchFamily="34" charset="0"/>
                  <a:cs typeface="Arial" panose="020B0604020202020204" pitchFamily="34" charset="0"/>
                </a:rPr>
                <a:t> מנוגד מושך את החלקיקים מתוך התווך</a:t>
              </a:r>
            </a:p>
          </p:txBody>
        </p:sp>
        <p:sp>
          <p:nvSpPr>
            <p:cNvPr id="16" name="מלבן 15"/>
            <p:cNvSpPr/>
            <p:nvPr/>
          </p:nvSpPr>
          <p:spPr>
            <a:xfrm>
              <a:off x="3368988" y="1162050"/>
              <a:ext cx="851137" cy="32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1580360" y="1296103"/>
              <a:ext cx="851137" cy="1626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9" name="מלבן 28"/>
            <p:cNvSpPr/>
            <p:nvPr/>
          </p:nvSpPr>
          <p:spPr>
            <a:xfrm>
              <a:off x="1950919" y="1166460"/>
              <a:ext cx="851137" cy="1626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30" name="מלבן 29"/>
            <p:cNvSpPr/>
            <p:nvPr/>
          </p:nvSpPr>
          <p:spPr>
            <a:xfrm>
              <a:off x="3581446" y="1434223"/>
              <a:ext cx="425568" cy="1626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p:cNvSpPr/>
            <p:nvPr/>
          </p:nvSpPr>
          <p:spPr>
            <a:xfrm>
              <a:off x="2578054" y="2505075"/>
              <a:ext cx="850946" cy="3143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TextBox 25"/>
            <p:cNvSpPr txBox="1"/>
            <p:nvPr/>
          </p:nvSpPr>
          <p:spPr>
            <a:xfrm>
              <a:off x="2721678" y="919454"/>
              <a:ext cx="1488922" cy="246221"/>
            </a:xfrm>
            <a:prstGeom prst="rect">
              <a:avLst/>
            </a:prstGeom>
            <a:noFill/>
          </p:spPr>
          <p:txBody>
            <a:bodyPr wrap="square" rtlCol="1">
              <a:spAutoFit/>
            </a:bodyPr>
            <a:lstStyle/>
            <a:p>
              <a:pPr algn="ctr"/>
              <a:r>
                <a:rPr lang="he-IL" sz="1000" dirty="0">
                  <a:latin typeface="Arial" panose="020B0604020202020204" pitchFamily="34" charset="0"/>
                  <a:cs typeface="Arial" panose="020B0604020202020204" pitchFamily="34" charset="0"/>
                </a:rPr>
                <a:t>קצה הגל מתעקם בכניסה</a:t>
              </a:r>
            </a:p>
          </p:txBody>
        </p:sp>
        <p:sp>
          <p:nvSpPr>
            <p:cNvPr id="32" name="TextBox 31"/>
            <p:cNvSpPr txBox="1"/>
            <p:nvPr/>
          </p:nvSpPr>
          <p:spPr>
            <a:xfrm>
              <a:off x="2578054" y="2877350"/>
              <a:ext cx="1603828" cy="246221"/>
            </a:xfrm>
            <a:prstGeom prst="rect">
              <a:avLst/>
            </a:prstGeom>
            <a:noFill/>
          </p:spPr>
          <p:txBody>
            <a:bodyPr wrap="square" rtlCol="1">
              <a:spAutoFit/>
            </a:bodyPr>
            <a:lstStyle/>
            <a:p>
              <a:pPr algn="ctr"/>
              <a:r>
                <a:rPr lang="he-IL" sz="1000" dirty="0">
                  <a:latin typeface="Arial" panose="020B0604020202020204" pitchFamily="34" charset="0"/>
                  <a:cs typeface="Arial" panose="020B0604020202020204" pitchFamily="34" charset="0"/>
                </a:rPr>
                <a:t>קצה הגל מתעקם ביציאה</a:t>
              </a:r>
            </a:p>
          </p:txBody>
        </p:sp>
        <p:sp>
          <p:nvSpPr>
            <p:cNvPr id="34" name="מלבן 33"/>
            <p:cNvSpPr/>
            <p:nvPr/>
          </p:nvSpPr>
          <p:spPr>
            <a:xfrm>
              <a:off x="724816" y="827196"/>
              <a:ext cx="3599534" cy="24589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7" name="קבוצה 26">
            <a:extLst>
              <a:ext uri="{C183D7F6-B498-43B3-948B-1728B52AA6E4}">
                <adec:decorative xmlns:adec="http://schemas.microsoft.com/office/drawing/2017/decorative" val="1"/>
              </a:ext>
            </a:extLst>
          </p:cNvPr>
          <p:cNvGrpSpPr/>
          <p:nvPr/>
        </p:nvGrpSpPr>
        <p:grpSpPr>
          <a:xfrm>
            <a:off x="914400" y="3755099"/>
            <a:ext cx="2981282" cy="1458835"/>
            <a:chOff x="5181643" y="3516847"/>
            <a:chExt cx="2981282" cy="1458835"/>
          </a:xfrm>
        </p:grpSpPr>
        <p:pic>
          <p:nvPicPr>
            <p:cNvPr id="1026" name="Picture 2" descr="http://olympusmicro.com/primer/java/particleorwave/reflection/particlereflectionfigure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1928" b="15063"/>
            <a:stretch/>
          </p:blipFill>
          <p:spPr bwMode="auto">
            <a:xfrm>
              <a:off x="5311775" y="3609975"/>
              <a:ext cx="2752725" cy="1203053"/>
            </a:xfrm>
            <a:prstGeom prst="rect">
              <a:avLst/>
            </a:prstGeom>
            <a:noFill/>
            <a:extLst>
              <a:ext uri="{909E8E84-426E-40DD-AFC4-6F175D3DCCD1}">
                <a14:hiddenFill xmlns:a14="http://schemas.microsoft.com/office/drawing/2010/main">
                  <a:solidFill>
                    <a:srgbClr val="FFFFFF"/>
                  </a:solidFill>
                </a14:hiddenFill>
              </a:ext>
            </a:extLst>
          </p:spPr>
        </p:pic>
        <p:sp>
          <p:nvSpPr>
            <p:cNvPr id="35" name="מלבן 34"/>
            <p:cNvSpPr/>
            <p:nvPr/>
          </p:nvSpPr>
          <p:spPr>
            <a:xfrm>
              <a:off x="5181643" y="3516847"/>
              <a:ext cx="2981282" cy="145883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6" name="כותרת משנה 2">
            <a:extLst>
              <a:ext uri="{C183D7F6-B498-43B3-948B-1728B52AA6E4}">
                <adec:decorative xmlns:adec="http://schemas.microsoft.com/office/drawing/2017/decorative" val="1"/>
              </a:ext>
            </a:extLst>
          </p:cNvPr>
          <p:cNvSpPr txBox="1">
            <a:spLocks/>
          </p:cNvSpPr>
          <p:nvPr/>
        </p:nvSpPr>
        <p:spPr>
          <a:xfrm>
            <a:off x="1711176" y="3455321"/>
            <a:ext cx="1419436" cy="347662"/>
          </a:xfrm>
          <a:prstGeom prst="rect">
            <a:avLst/>
          </a:prstGeom>
        </p:spPr>
        <p:txBody>
          <a:bodyPr vert="horz" lIns="91440" tIns="45720" rIns="91440" bIns="45720" rtlCol="0">
            <a:normAutofit/>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he-IL" sz="1400" dirty="0">
                <a:latin typeface="Arial" panose="020B0604020202020204" pitchFamily="34" charset="0"/>
                <a:cs typeface="Arial" panose="020B0604020202020204" pitchFamily="34" charset="0"/>
              </a:rPr>
              <a:t>החזרה ממראה</a:t>
            </a:r>
          </a:p>
        </p:txBody>
      </p:sp>
      <p:sp>
        <p:nvSpPr>
          <p:cNvPr id="37" name="כותרת משנה 2">
            <a:extLst>
              <a:ext uri="{C183D7F6-B498-43B3-948B-1728B52AA6E4}">
                <adec:decorative xmlns:adec="http://schemas.microsoft.com/office/drawing/2017/decorative" val="1"/>
              </a:ext>
            </a:extLst>
          </p:cNvPr>
          <p:cNvSpPr txBox="1">
            <a:spLocks/>
          </p:cNvSpPr>
          <p:nvPr/>
        </p:nvSpPr>
        <p:spPr>
          <a:xfrm>
            <a:off x="5311775" y="909444"/>
            <a:ext cx="1886055" cy="347662"/>
          </a:xfrm>
          <a:prstGeom prst="rect">
            <a:avLst/>
          </a:prstGeom>
        </p:spPr>
        <p:txBody>
          <a:bodyPr vert="horz" lIns="91440" tIns="45720" rIns="91440" bIns="45720" rtlCol="0">
            <a:normAutofit/>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he-IL" sz="1400" dirty="0">
                <a:latin typeface="Arial" panose="020B0604020202020204" pitchFamily="34" charset="0"/>
                <a:cs typeface="Arial" panose="020B0604020202020204" pitchFamily="34" charset="0"/>
              </a:rPr>
              <a:t>התקדמות חזית גל</a:t>
            </a:r>
          </a:p>
        </p:txBody>
      </p:sp>
      <p:sp>
        <p:nvSpPr>
          <p:cNvPr id="38" name="מלבן 37">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208920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noGrp="1"/>
          </p:cNvSpPr>
          <p:nvPr>
            <p:ph type="title" idx="4294967295"/>
          </p:nvPr>
        </p:nvSpPr>
        <p:spPr>
          <a:xfrm>
            <a:off x="5100321" y="391393"/>
            <a:ext cx="2736422" cy="5418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rPr>
              <a:t>מה זה גל ?</a:t>
            </a:r>
          </a:p>
        </p:txBody>
      </p:sp>
      <p:sp>
        <p:nvSpPr>
          <p:cNvPr id="4" name="Content Placeholder 2"/>
          <p:cNvSpPr txBox="1">
            <a:spLocks/>
          </p:cNvSpPr>
          <p:nvPr/>
        </p:nvSpPr>
        <p:spPr>
          <a:xfrm>
            <a:off x="1034140" y="5276311"/>
            <a:ext cx="6978549" cy="954673"/>
          </a:xfrm>
          <a:prstGeom prst="rect">
            <a:avLst/>
          </a:prstGeom>
        </p:spPr>
        <p:txBody>
          <a:bodyPr>
            <a:normAutofit/>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lgn="ctr">
              <a:buFont typeface="Wingdings 2" pitchFamily="18" charset="2"/>
              <a:buNone/>
            </a:pPr>
            <a:r>
              <a:rPr lang="he-IL" sz="2600" dirty="0">
                <a:solidFill>
                  <a:schemeClr val="tx1"/>
                </a:solidFill>
                <a:latin typeface="Arial" panose="020B0604020202020204" pitchFamily="34" charset="0"/>
                <a:cs typeface="Arial" panose="020B0604020202020204" pitchFamily="34" charset="0"/>
              </a:rPr>
              <a:t>הגדרה: הפרעה מחזורית שמתקדמת בחומר</a:t>
            </a:r>
          </a:p>
        </p:txBody>
      </p:sp>
      <p:pic>
        <p:nvPicPr>
          <p:cNvPr id="5"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547" y="1358896"/>
            <a:ext cx="5887407" cy="3842871"/>
          </a:xfrm>
          <a:prstGeom prst="rect">
            <a:avLst/>
          </a:prstGeom>
        </p:spPr>
      </p:pic>
      <p:sp>
        <p:nvSpPr>
          <p:cNvPr id="6" name="Rectangle 2">
            <a:extLst>
              <a:ext uri="{C183D7F6-B498-43B3-948B-1728B52AA6E4}">
                <adec:decorative xmlns:adec="http://schemas.microsoft.com/office/drawing/2017/decorative" val="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7" name="מלבן 6">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242368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noGrp="1"/>
          </p:cNvSpPr>
          <p:nvPr>
            <p:ph type="title" idx="4294967295"/>
          </p:nvPr>
        </p:nvSpPr>
        <p:spPr>
          <a:xfrm>
            <a:off x="5352666" y="89723"/>
            <a:ext cx="2736422" cy="5418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rPr>
              <a:t>תכונות הגל</a:t>
            </a:r>
          </a:p>
        </p:txBody>
      </p:sp>
      <p:sp>
        <p:nvSpPr>
          <p:cNvPr id="22" name="מלבן 21"/>
          <p:cNvSpPr/>
          <p:nvPr/>
        </p:nvSpPr>
        <p:spPr>
          <a:xfrm>
            <a:off x="1292641" y="852502"/>
            <a:ext cx="7631002" cy="492443"/>
          </a:xfrm>
          <a:prstGeom prst="rect">
            <a:avLst/>
          </a:prstGeom>
        </p:spPr>
        <p:txBody>
          <a:bodyPr wrap="square">
            <a:spAutoFit/>
          </a:bodyPr>
          <a:lstStyle/>
          <a:p>
            <a:pPr marL="457200" indent="-457200">
              <a:buFont typeface="Arial" panose="020B0604020202020204" pitchFamily="34" charset="0"/>
              <a:buChar char="•"/>
            </a:pPr>
            <a:r>
              <a:rPr lang="he-IL" sz="2600" b="1" dirty="0">
                <a:solidFill>
                  <a:schemeClr val="accent1"/>
                </a:solidFill>
                <a:latin typeface="Arial" panose="020B0604020202020204" pitchFamily="34" charset="0"/>
                <a:cs typeface="Arial" panose="020B0604020202020204" pitchFamily="34" charset="0"/>
              </a:rPr>
              <a:t>גובה הגל</a:t>
            </a:r>
          </a:p>
        </p:txBody>
      </p:sp>
      <p:sp>
        <p:nvSpPr>
          <p:cNvPr id="29" name="מלבן 28"/>
          <p:cNvSpPr/>
          <p:nvPr/>
        </p:nvSpPr>
        <p:spPr>
          <a:xfrm>
            <a:off x="1292641" y="1306820"/>
            <a:ext cx="7631002" cy="492443"/>
          </a:xfrm>
          <a:prstGeom prst="rect">
            <a:avLst/>
          </a:prstGeom>
        </p:spPr>
        <p:txBody>
          <a:bodyPr wrap="square">
            <a:spAutoFit/>
          </a:bodyPr>
          <a:lstStyle/>
          <a:p>
            <a:pPr marL="457200" indent="-457200">
              <a:buFont typeface="Arial" panose="020B0604020202020204" pitchFamily="34" charset="0"/>
              <a:buChar char="•"/>
            </a:pPr>
            <a:r>
              <a:rPr lang="he-IL" sz="2600" b="1" dirty="0">
                <a:solidFill>
                  <a:srgbClr val="92D050"/>
                </a:solidFill>
                <a:latin typeface="Arial" panose="020B0604020202020204" pitchFamily="34" charset="0"/>
                <a:cs typeface="Arial" panose="020B0604020202020204" pitchFamily="34" charset="0"/>
              </a:rPr>
              <a:t>מרחק בין שיאים</a:t>
            </a:r>
          </a:p>
        </p:txBody>
      </p:sp>
      <p:sp>
        <p:nvSpPr>
          <p:cNvPr id="39" name="מלבן 38"/>
          <p:cNvSpPr/>
          <p:nvPr/>
        </p:nvSpPr>
        <p:spPr>
          <a:xfrm>
            <a:off x="1311691" y="1766926"/>
            <a:ext cx="7631002" cy="492443"/>
          </a:xfrm>
          <a:prstGeom prst="rect">
            <a:avLst/>
          </a:prstGeom>
        </p:spPr>
        <p:txBody>
          <a:bodyPr wrap="square">
            <a:spAutoFit/>
          </a:bodyPr>
          <a:lstStyle/>
          <a:p>
            <a:pPr marL="457200" indent="-457200">
              <a:buFont typeface="Arial" panose="020B0604020202020204" pitchFamily="34" charset="0"/>
              <a:buChar char="•"/>
            </a:pPr>
            <a:r>
              <a:rPr lang="he-IL" sz="2600" b="1" dirty="0">
                <a:solidFill>
                  <a:schemeClr val="accent6"/>
                </a:solidFill>
                <a:latin typeface="Arial" panose="020B0604020202020204" pitchFamily="34" charset="0"/>
                <a:cs typeface="Arial" panose="020B0604020202020204" pitchFamily="34" charset="0"/>
              </a:rPr>
              <a:t>מהירות התקדמות הגל</a:t>
            </a:r>
          </a:p>
        </p:txBody>
      </p:sp>
      <p:sp>
        <p:nvSpPr>
          <p:cNvPr id="38" name="מלבן 37"/>
          <p:cNvSpPr/>
          <p:nvPr/>
        </p:nvSpPr>
        <p:spPr>
          <a:xfrm>
            <a:off x="1311691" y="2245129"/>
            <a:ext cx="7631002" cy="492443"/>
          </a:xfrm>
          <a:prstGeom prst="rect">
            <a:avLst/>
          </a:prstGeom>
        </p:spPr>
        <p:txBody>
          <a:bodyPr wrap="square">
            <a:spAutoFit/>
          </a:bodyPr>
          <a:lstStyle/>
          <a:p>
            <a:pPr marL="457200" indent="-457200">
              <a:buFont typeface="Arial" panose="020B0604020202020204" pitchFamily="34" charset="0"/>
              <a:buChar char="•"/>
            </a:pPr>
            <a:r>
              <a:rPr lang="he-IL" sz="2600" b="1" dirty="0">
                <a:solidFill>
                  <a:srgbClr val="FF7D7D"/>
                </a:solidFill>
                <a:latin typeface="Arial" panose="020B0604020202020204" pitchFamily="34" charset="0"/>
                <a:cs typeface="Arial" panose="020B0604020202020204" pitchFamily="34" charset="0"/>
              </a:rPr>
              <a:t>הזמן שעובר בין השיאים</a:t>
            </a:r>
          </a:p>
        </p:txBody>
      </p:sp>
      <p:pic>
        <p:nvPicPr>
          <p:cNvPr id="10" name="תמונה 9">
            <a:extLst>
              <a:ext uri="{FF2B5EF4-FFF2-40B4-BE49-F238E27FC236}">
                <a16:creationId xmlns:a16="http://schemas.microsoft.com/office/drawing/2014/main" id="{AB352F0F-2AB2-C4F9-2076-EE12759D0C7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67526" y="4015303"/>
            <a:ext cx="6992326" cy="2800741"/>
          </a:xfrm>
          <a:prstGeom prst="rect">
            <a:avLst/>
          </a:prstGeom>
        </p:spPr>
      </p:pic>
      <p:grpSp>
        <p:nvGrpSpPr>
          <p:cNvPr id="4" name="קבוצה 3">
            <a:extLst>
              <a:ext uri="{C183D7F6-B498-43B3-948B-1728B52AA6E4}">
                <adec:decorative xmlns:adec="http://schemas.microsoft.com/office/drawing/2017/decorative" val="1"/>
              </a:ext>
            </a:extLst>
          </p:cNvPr>
          <p:cNvGrpSpPr/>
          <p:nvPr/>
        </p:nvGrpSpPr>
        <p:grpSpPr>
          <a:xfrm>
            <a:off x="534447" y="741492"/>
            <a:ext cx="4270464" cy="2277815"/>
            <a:chOff x="534447" y="418734"/>
            <a:chExt cx="4270464" cy="2277815"/>
          </a:xfrm>
        </p:grpSpPr>
        <p:pic>
          <p:nvPicPr>
            <p:cNvPr id="1026" name="Picture 2" descr="http://resource.isvr.soton.ac.uk/spcg/tutorial/tutorial/Tutorial_files/transverspointcurated2.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447" y="420576"/>
              <a:ext cx="4270464" cy="2275973"/>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635416" y="418734"/>
              <a:ext cx="4024288" cy="811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מלבן 39"/>
            <p:cNvSpPr/>
            <p:nvPr/>
          </p:nvSpPr>
          <p:spPr>
            <a:xfrm>
              <a:off x="4221559" y="2455649"/>
              <a:ext cx="531963" cy="2099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cxnSp>
        <p:nvCxnSpPr>
          <p:cNvPr id="7" name="Straight Arrow Connector 6">
            <a:extLst>
              <a:ext uri="{C183D7F6-B498-43B3-948B-1728B52AA6E4}">
                <adec:decorative xmlns:adec="http://schemas.microsoft.com/office/drawing/2017/decorative" val="1"/>
              </a:ext>
            </a:extLst>
          </p:cNvPr>
          <p:cNvCxnSpPr/>
          <p:nvPr/>
        </p:nvCxnSpPr>
        <p:spPr>
          <a:xfrm>
            <a:off x="6568008" y="3821057"/>
            <a:ext cx="1278888" cy="0"/>
          </a:xfrm>
          <a:prstGeom prst="straightConnector1">
            <a:avLst/>
          </a:prstGeom>
          <a:ln w="98425">
            <a:tailEnd type="triangle"/>
          </a:ln>
        </p:spPr>
        <p:style>
          <a:lnRef idx="3">
            <a:schemeClr val="accent6"/>
          </a:lnRef>
          <a:fillRef idx="0">
            <a:schemeClr val="accent6"/>
          </a:fillRef>
          <a:effectRef idx="2">
            <a:schemeClr val="accent6"/>
          </a:effectRef>
          <a:fontRef idx="minor">
            <a:schemeClr val="tx1"/>
          </a:fontRef>
        </p:style>
      </p:cxnSp>
      <p:sp>
        <p:nvSpPr>
          <p:cNvPr id="12" name="TextBox 11">
            <a:extLst>
              <a:ext uri="{C183D7F6-B498-43B3-948B-1728B52AA6E4}">
                <adec:decorative xmlns:adec="http://schemas.microsoft.com/office/drawing/2017/decorative" val="1"/>
              </a:ext>
            </a:extLst>
          </p:cNvPr>
          <p:cNvSpPr txBox="1"/>
          <p:nvPr/>
        </p:nvSpPr>
        <p:spPr>
          <a:xfrm>
            <a:off x="1698089" y="3670796"/>
            <a:ext cx="835520" cy="261238"/>
          </a:xfrm>
          <a:prstGeom prst="rect">
            <a:avLst/>
          </a:prstGeom>
          <a:noFill/>
        </p:spPr>
        <p:txBody>
          <a:bodyPr rtlCol="1">
            <a:spAutoFit/>
          </a:bodyPr>
          <a:lstStyle/>
          <a:p>
            <a:pPr>
              <a:defRPr/>
            </a:pPr>
            <a:r>
              <a:rPr lang="he-IL" sz="2000" dirty="0">
                <a:solidFill>
                  <a:srgbClr val="C00000"/>
                </a:solidFill>
                <a:cs typeface="+mj-cs"/>
              </a:rPr>
              <a:t>שיא</a:t>
            </a:r>
          </a:p>
        </p:txBody>
      </p:sp>
      <p:sp>
        <p:nvSpPr>
          <p:cNvPr id="13" name="TextBox 12">
            <a:extLst>
              <a:ext uri="{C183D7F6-B498-43B3-948B-1728B52AA6E4}">
                <adec:decorative xmlns:adec="http://schemas.microsoft.com/office/drawing/2017/decorative" val="1"/>
              </a:ext>
            </a:extLst>
          </p:cNvPr>
          <p:cNvSpPr txBox="1"/>
          <p:nvPr/>
        </p:nvSpPr>
        <p:spPr>
          <a:xfrm>
            <a:off x="4780312" y="3636894"/>
            <a:ext cx="1091511" cy="400110"/>
          </a:xfrm>
          <a:prstGeom prst="rect">
            <a:avLst/>
          </a:prstGeom>
          <a:noFill/>
        </p:spPr>
        <p:txBody>
          <a:bodyPr rtlCol="1">
            <a:spAutoFit/>
          </a:bodyPr>
          <a:lstStyle/>
          <a:p>
            <a:pPr>
              <a:defRPr/>
            </a:pPr>
            <a:r>
              <a:rPr lang="he-IL" sz="2000" dirty="0">
                <a:solidFill>
                  <a:srgbClr val="C00000"/>
                </a:solidFill>
                <a:cs typeface="+mj-cs"/>
              </a:rPr>
              <a:t>שיא</a:t>
            </a:r>
          </a:p>
        </p:txBody>
      </p:sp>
      <p:sp>
        <p:nvSpPr>
          <p:cNvPr id="19" name="TextBox 18">
            <a:extLst>
              <a:ext uri="{C183D7F6-B498-43B3-948B-1728B52AA6E4}">
                <adec:decorative xmlns:adec="http://schemas.microsoft.com/office/drawing/2017/decorative" val="1"/>
              </a:ext>
            </a:extLst>
          </p:cNvPr>
          <p:cNvSpPr txBox="1"/>
          <p:nvPr/>
        </p:nvSpPr>
        <p:spPr>
          <a:xfrm>
            <a:off x="3151649" y="5778350"/>
            <a:ext cx="1091511" cy="400110"/>
          </a:xfrm>
          <a:prstGeom prst="rect">
            <a:avLst/>
          </a:prstGeom>
          <a:noFill/>
        </p:spPr>
        <p:txBody>
          <a:bodyPr rtlCol="1">
            <a:spAutoFit/>
          </a:bodyPr>
          <a:lstStyle/>
          <a:p>
            <a:pPr>
              <a:defRPr/>
            </a:pPr>
            <a:r>
              <a:rPr lang="he-IL" sz="2000" dirty="0">
                <a:solidFill>
                  <a:srgbClr val="C00000"/>
                </a:solidFill>
                <a:cs typeface="+mj-cs"/>
              </a:rPr>
              <a:t>שפל</a:t>
            </a:r>
          </a:p>
        </p:txBody>
      </p:sp>
      <p:sp>
        <p:nvSpPr>
          <p:cNvPr id="20" name="TextBox 19">
            <a:extLst>
              <a:ext uri="{C183D7F6-B498-43B3-948B-1728B52AA6E4}">
                <adec:decorative xmlns:adec="http://schemas.microsoft.com/office/drawing/2017/decorative" val="1"/>
              </a:ext>
            </a:extLst>
          </p:cNvPr>
          <p:cNvSpPr txBox="1"/>
          <p:nvPr/>
        </p:nvSpPr>
        <p:spPr>
          <a:xfrm>
            <a:off x="6423848" y="5787120"/>
            <a:ext cx="1091511" cy="400110"/>
          </a:xfrm>
          <a:prstGeom prst="rect">
            <a:avLst/>
          </a:prstGeom>
          <a:noFill/>
        </p:spPr>
        <p:txBody>
          <a:bodyPr rtlCol="1">
            <a:spAutoFit/>
          </a:bodyPr>
          <a:lstStyle/>
          <a:p>
            <a:pPr>
              <a:defRPr/>
            </a:pPr>
            <a:r>
              <a:rPr lang="he-IL" sz="2000" dirty="0">
                <a:solidFill>
                  <a:srgbClr val="C00000"/>
                </a:solidFill>
                <a:cs typeface="+mj-cs"/>
              </a:rPr>
              <a:t>שפל</a:t>
            </a:r>
          </a:p>
        </p:txBody>
      </p:sp>
      <p:grpSp>
        <p:nvGrpSpPr>
          <p:cNvPr id="28" name="קבוצה 27">
            <a:extLst>
              <a:ext uri="{C183D7F6-B498-43B3-948B-1728B52AA6E4}">
                <adec:decorative xmlns:adec="http://schemas.microsoft.com/office/drawing/2017/decorative" val="1"/>
              </a:ext>
            </a:extLst>
          </p:cNvPr>
          <p:cNvGrpSpPr/>
          <p:nvPr/>
        </p:nvGrpSpPr>
        <p:grpSpPr>
          <a:xfrm>
            <a:off x="1736422" y="4085925"/>
            <a:ext cx="2506738" cy="1759732"/>
            <a:chOff x="1828841" y="4037166"/>
            <a:chExt cx="2506738" cy="1759732"/>
          </a:xfrm>
        </p:grpSpPr>
        <p:cxnSp>
          <p:nvCxnSpPr>
            <p:cNvPr id="26" name="מחבר חץ ישר 25"/>
            <p:cNvCxnSpPr/>
            <p:nvPr/>
          </p:nvCxnSpPr>
          <p:spPr>
            <a:xfrm flipH="1">
              <a:off x="2261347" y="4037166"/>
              <a:ext cx="0" cy="900000"/>
            </a:xfrm>
            <a:prstGeom prst="straightConnector1">
              <a:avLst/>
            </a:prstGeom>
            <a:ln w="38100">
              <a:solidFill>
                <a:srgbClr val="0066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28841" y="4155126"/>
              <a:ext cx="461665" cy="852320"/>
            </a:xfrm>
            <a:prstGeom prst="rect">
              <a:avLst/>
            </a:prstGeom>
            <a:noFill/>
            <a:ln>
              <a:noFill/>
            </a:ln>
          </p:spPr>
          <p:txBody>
            <a:bodyPr vert="vert270" wrap="square" rtlCol="1">
              <a:spAutoFit/>
            </a:bodyPr>
            <a:lstStyle/>
            <a:p>
              <a:r>
                <a:rPr lang="he-IL" dirty="0">
                  <a:solidFill>
                    <a:srgbClr val="0066FF"/>
                  </a:solidFill>
                </a:rPr>
                <a:t>משרעת</a:t>
              </a:r>
            </a:p>
          </p:txBody>
        </p:sp>
        <p:sp>
          <p:nvSpPr>
            <p:cNvPr id="15" name="TextBox 14"/>
            <p:cNvSpPr txBox="1"/>
            <p:nvPr/>
          </p:nvSpPr>
          <p:spPr>
            <a:xfrm>
              <a:off x="3873914" y="4801214"/>
              <a:ext cx="461665" cy="852320"/>
            </a:xfrm>
            <a:prstGeom prst="rect">
              <a:avLst/>
            </a:prstGeom>
            <a:noFill/>
            <a:ln>
              <a:noFill/>
            </a:ln>
          </p:spPr>
          <p:txBody>
            <a:bodyPr vert="vert" wrap="square" rtlCol="1">
              <a:spAutoFit/>
            </a:bodyPr>
            <a:lstStyle/>
            <a:p>
              <a:r>
                <a:rPr lang="he-IL" dirty="0">
                  <a:solidFill>
                    <a:srgbClr val="0066FF"/>
                  </a:solidFill>
                </a:rPr>
                <a:t>משרעת</a:t>
              </a:r>
            </a:p>
          </p:txBody>
        </p:sp>
        <p:cxnSp>
          <p:nvCxnSpPr>
            <p:cNvPr id="27" name="מחבר חץ ישר 26"/>
            <p:cNvCxnSpPr/>
            <p:nvPr/>
          </p:nvCxnSpPr>
          <p:spPr>
            <a:xfrm flipH="1">
              <a:off x="3914671" y="4896898"/>
              <a:ext cx="0" cy="900000"/>
            </a:xfrm>
            <a:prstGeom prst="straightConnector1">
              <a:avLst/>
            </a:prstGeom>
            <a:ln w="38100">
              <a:solidFill>
                <a:srgbClr val="0066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7" name="קבוצה 36">
            <a:extLst>
              <a:ext uri="{C183D7F6-B498-43B3-948B-1728B52AA6E4}">
                <adec:decorative xmlns:adec="http://schemas.microsoft.com/office/drawing/2017/decorative" val="1"/>
              </a:ext>
            </a:extLst>
          </p:cNvPr>
          <p:cNvGrpSpPr/>
          <p:nvPr/>
        </p:nvGrpSpPr>
        <p:grpSpPr>
          <a:xfrm>
            <a:off x="2544795" y="3658382"/>
            <a:ext cx="4379271" cy="2186550"/>
            <a:chOff x="2544795" y="3658382"/>
            <a:chExt cx="4379271" cy="2186550"/>
          </a:xfrm>
        </p:grpSpPr>
        <p:cxnSp>
          <p:nvCxnSpPr>
            <p:cNvPr id="30" name="מחבר חץ ישר 29"/>
            <p:cNvCxnSpPr/>
            <p:nvPr/>
          </p:nvCxnSpPr>
          <p:spPr>
            <a:xfrm flipV="1">
              <a:off x="2544795" y="3994030"/>
              <a:ext cx="2734573" cy="8626"/>
            </a:xfrm>
            <a:prstGeom prst="straightConnector1">
              <a:avLst/>
            </a:prstGeom>
            <a:ln w="38100">
              <a:solidFill>
                <a:srgbClr val="92D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מלבן 30"/>
            <p:cNvSpPr/>
            <p:nvPr/>
          </p:nvSpPr>
          <p:spPr>
            <a:xfrm>
              <a:off x="3402764" y="3658382"/>
              <a:ext cx="864339" cy="369332"/>
            </a:xfrm>
            <a:prstGeom prst="rect">
              <a:avLst/>
            </a:prstGeom>
          </p:spPr>
          <p:txBody>
            <a:bodyPr wrap="none">
              <a:spAutoFit/>
            </a:bodyPr>
            <a:lstStyle/>
            <a:p>
              <a:r>
                <a:rPr lang="he-IL" dirty="0">
                  <a:solidFill>
                    <a:srgbClr val="00B050"/>
                  </a:solidFill>
                </a:rPr>
                <a:t>אורך גל </a:t>
              </a:r>
            </a:p>
          </p:txBody>
        </p:sp>
        <p:cxnSp>
          <p:nvCxnSpPr>
            <p:cNvPr id="32" name="מחבר חץ ישר 31"/>
            <p:cNvCxnSpPr/>
            <p:nvPr/>
          </p:nvCxnSpPr>
          <p:spPr>
            <a:xfrm flipV="1">
              <a:off x="4189493" y="5811248"/>
              <a:ext cx="2734573" cy="8626"/>
            </a:xfrm>
            <a:prstGeom prst="straightConnector1">
              <a:avLst/>
            </a:prstGeom>
            <a:ln w="38100">
              <a:solidFill>
                <a:srgbClr val="92D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מלבן 32"/>
            <p:cNvSpPr/>
            <p:nvPr/>
          </p:nvSpPr>
          <p:spPr>
            <a:xfrm>
              <a:off x="5047462" y="5475600"/>
              <a:ext cx="864339" cy="369332"/>
            </a:xfrm>
            <a:prstGeom prst="rect">
              <a:avLst/>
            </a:prstGeom>
          </p:spPr>
          <p:txBody>
            <a:bodyPr wrap="none">
              <a:spAutoFit/>
            </a:bodyPr>
            <a:lstStyle/>
            <a:p>
              <a:r>
                <a:rPr lang="he-IL" dirty="0">
                  <a:solidFill>
                    <a:srgbClr val="00B050"/>
                  </a:solidFill>
                </a:rPr>
                <a:t>אורך גל </a:t>
              </a:r>
            </a:p>
          </p:txBody>
        </p:sp>
      </p:grpSp>
      <p:sp>
        <p:nvSpPr>
          <p:cNvPr id="34" name="TextBox 33">
            <a:extLst>
              <a:ext uri="{C183D7F6-B498-43B3-948B-1728B52AA6E4}">
                <adec:decorative xmlns:adec="http://schemas.microsoft.com/office/drawing/2017/decorative" val="1"/>
              </a:ext>
            </a:extLst>
          </p:cNvPr>
          <p:cNvSpPr txBox="1"/>
          <p:nvPr/>
        </p:nvSpPr>
        <p:spPr>
          <a:xfrm>
            <a:off x="800100" y="1442326"/>
            <a:ext cx="701452" cy="338554"/>
          </a:xfrm>
          <a:prstGeom prst="rect">
            <a:avLst/>
          </a:prstGeom>
          <a:solidFill>
            <a:schemeClr val="tx1"/>
          </a:solidFill>
        </p:spPr>
        <p:txBody>
          <a:bodyPr wrap="square" rtlCol="1">
            <a:spAutoFit/>
          </a:bodyPr>
          <a:lstStyle/>
          <a:p>
            <a:pPr>
              <a:defRPr/>
            </a:pPr>
            <a:r>
              <a:rPr lang="he-IL" sz="1600" dirty="0">
                <a:solidFill>
                  <a:srgbClr val="A40606"/>
                </a:solidFill>
                <a:cs typeface="+mj-cs"/>
              </a:rPr>
              <a:t>תדירות</a:t>
            </a:r>
          </a:p>
        </p:txBody>
      </p:sp>
      <p:sp>
        <p:nvSpPr>
          <p:cNvPr id="36" name="TextBox 35">
            <a:extLst>
              <a:ext uri="{C183D7F6-B498-43B3-948B-1728B52AA6E4}">
                <adec:decorative xmlns:adec="http://schemas.microsoft.com/office/drawing/2017/decorative" val="1"/>
              </a:ext>
            </a:extLst>
          </p:cNvPr>
          <p:cNvSpPr txBox="1"/>
          <p:nvPr/>
        </p:nvSpPr>
        <p:spPr>
          <a:xfrm>
            <a:off x="6491228" y="3449995"/>
            <a:ext cx="1091511" cy="400110"/>
          </a:xfrm>
          <a:prstGeom prst="rect">
            <a:avLst/>
          </a:prstGeom>
          <a:noFill/>
        </p:spPr>
        <p:txBody>
          <a:bodyPr rtlCol="1">
            <a:spAutoFit/>
          </a:bodyPr>
          <a:lstStyle/>
          <a:p>
            <a:pPr>
              <a:defRPr/>
            </a:pPr>
            <a:r>
              <a:rPr lang="he-IL" sz="2000" dirty="0">
                <a:solidFill>
                  <a:schemeClr val="accent6"/>
                </a:solidFill>
                <a:cs typeface="+mj-cs"/>
              </a:rPr>
              <a:t>מהירות</a:t>
            </a:r>
          </a:p>
        </p:txBody>
      </p:sp>
      <p:sp>
        <p:nvSpPr>
          <p:cNvPr id="35" name="מלבן 34">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37718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9" grpId="0"/>
      <p:bldP spid="38" grpId="0"/>
      <p:bldP spid="34"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noGrp="1"/>
          </p:cNvSpPr>
          <p:nvPr>
            <p:ph type="title" idx="4294967295"/>
          </p:nvPr>
        </p:nvSpPr>
        <p:spPr>
          <a:xfrm>
            <a:off x="5147946" y="117019"/>
            <a:ext cx="2736422" cy="5418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rPr>
              <a:t>מהירות הגל</a:t>
            </a:r>
          </a:p>
        </p:txBody>
      </p:sp>
      <p:sp>
        <p:nvSpPr>
          <p:cNvPr id="13" name="TextBox 12">
            <a:extLst>
              <a:ext uri="{C183D7F6-B498-43B3-948B-1728B52AA6E4}">
                <adec:decorative xmlns:adec="http://schemas.microsoft.com/office/drawing/2017/decorative" val="1"/>
              </a:ext>
            </a:extLst>
          </p:cNvPr>
          <p:cNvSpPr txBox="1"/>
          <p:nvPr/>
        </p:nvSpPr>
        <p:spPr>
          <a:xfrm>
            <a:off x="621102" y="1057658"/>
            <a:ext cx="7832785" cy="553998"/>
          </a:xfrm>
          <a:prstGeom prst="rect">
            <a:avLst/>
          </a:prstGeom>
          <a:noFill/>
        </p:spPr>
        <p:txBody>
          <a:bodyPr wrap="square" rtlCol="1">
            <a:spAutoFit/>
          </a:bodyPr>
          <a:lstStyle/>
          <a:p>
            <a:pPr>
              <a:defRPr/>
            </a:pPr>
            <a:r>
              <a:rPr lang="he-IL" sz="3000" b="1" dirty="0">
                <a:solidFill>
                  <a:srgbClr val="FF7D7D"/>
                </a:solidFill>
                <a:latin typeface="Arial" panose="020B0604020202020204" pitchFamily="34" charset="0"/>
                <a:cs typeface="Arial" panose="020B0604020202020204" pitchFamily="34" charset="0"/>
              </a:rPr>
              <a:t>מהירות התקדמות הגל = אורך הגל × תדירות הגל</a:t>
            </a:r>
          </a:p>
        </p:txBody>
      </p:sp>
      <p:sp>
        <p:nvSpPr>
          <p:cNvPr id="22" name="TextBox 21">
            <a:extLst>
              <a:ext uri="{C183D7F6-B498-43B3-948B-1728B52AA6E4}">
                <adec:decorative xmlns:adec="http://schemas.microsoft.com/office/drawing/2017/decorative" val="1"/>
              </a:ext>
            </a:extLst>
          </p:cNvPr>
          <p:cNvSpPr txBox="1"/>
          <p:nvPr/>
        </p:nvSpPr>
        <p:spPr>
          <a:xfrm>
            <a:off x="652735" y="4815850"/>
            <a:ext cx="7832785" cy="461665"/>
          </a:xfrm>
          <a:prstGeom prst="rect">
            <a:avLst/>
          </a:prstGeom>
          <a:noFill/>
        </p:spPr>
        <p:txBody>
          <a:bodyPr wrap="square" rtlCol="1">
            <a:spAutoFit/>
          </a:bodyPr>
          <a:lstStyle/>
          <a:p>
            <a:pPr algn="ctr">
              <a:defRPr/>
            </a:pPr>
            <a:r>
              <a:rPr lang="he-IL" sz="2400" dirty="0">
                <a:solidFill>
                  <a:srgbClr val="FF7D7D"/>
                </a:solidFill>
                <a:latin typeface="Arial" panose="020B0604020202020204" pitchFamily="34" charset="0"/>
                <a:cs typeface="Arial" panose="020B0604020202020204" pitchFamily="34" charset="0"/>
              </a:rPr>
              <a:t>מהירות האור באוויר = בקירוב 300,000 ק"מ בשנייה</a:t>
            </a:r>
          </a:p>
        </p:txBody>
      </p:sp>
      <p:grpSp>
        <p:nvGrpSpPr>
          <p:cNvPr id="23" name="קבוצה 22">
            <a:extLst>
              <a:ext uri="{C183D7F6-B498-43B3-948B-1728B52AA6E4}">
                <adec:decorative xmlns:adec="http://schemas.microsoft.com/office/drawing/2017/decorative" val="1"/>
              </a:ext>
            </a:extLst>
          </p:cNvPr>
          <p:cNvGrpSpPr/>
          <p:nvPr/>
        </p:nvGrpSpPr>
        <p:grpSpPr>
          <a:xfrm>
            <a:off x="1862851" y="1628216"/>
            <a:ext cx="5659410" cy="3090433"/>
            <a:chOff x="534447" y="420576"/>
            <a:chExt cx="4276225" cy="2275973"/>
          </a:xfrm>
        </p:grpSpPr>
        <p:pic>
          <p:nvPicPr>
            <p:cNvPr id="24" name="Picture 2" descr="http://resource.isvr.soton.ac.uk/spcg/tutorial/tutorial/Tutorial_files/transverspointcurated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447" y="420576"/>
              <a:ext cx="4270464" cy="2275973"/>
            </a:xfrm>
            <a:prstGeom prst="rect">
              <a:avLst/>
            </a:prstGeom>
            <a:noFill/>
            <a:extLst>
              <a:ext uri="{909E8E84-426E-40DD-AFC4-6F175D3DCCD1}">
                <a14:hiddenFill xmlns:a14="http://schemas.microsoft.com/office/drawing/2010/main">
                  <a:solidFill>
                    <a:srgbClr val="FFFFFF"/>
                  </a:solidFill>
                </a14:hiddenFill>
              </a:ext>
            </a:extLst>
          </p:spPr>
        </p:pic>
        <p:sp>
          <p:nvSpPr>
            <p:cNvPr id="25" name="מלבן 24"/>
            <p:cNvSpPr/>
            <p:nvPr/>
          </p:nvSpPr>
          <p:spPr>
            <a:xfrm>
              <a:off x="569345" y="574160"/>
              <a:ext cx="4166559" cy="282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p:cNvSpPr/>
            <p:nvPr/>
          </p:nvSpPr>
          <p:spPr>
            <a:xfrm>
              <a:off x="4278709" y="2455649"/>
              <a:ext cx="531963" cy="2099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9" name="מלבן 8">
            <a:extLst>
              <a:ext uri="{C183D7F6-B498-43B3-948B-1728B52AA6E4}">
                <adec:decorative xmlns:adec="http://schemas.microsoft.com/office/drawing/2017/decorative" val="1"/>
              </a:ext>
            </a:extLst>
          </p:cNvPr>
          <p:cNvSpPr/>
          <p:nvPr/>
        </p:nvSpPr>
        <p:spPr>
          <a:xfrm>
            <a:off x="142875" y="71438"/>
            <a:ext cx="8929688" cy="671512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ln w="38100">
                <a:solidFill>
                  <a:schemeClr val="tx1"/>
                </a:solidFill>
              </a:ln>
            </a:endParaRPr>
          </a:p>
        </p:txBody>
      </p:sp>
    </p:spTree>
    <p:extLst>
      <p:ext uri="{BB962C8B-B14F-4D97-AF65-F5344CB8AC3E}">
        <p14:creationId xmlns:p14="http://schemas.microsoft.com/office/powerpoint/2010/main" val="42355420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סודי">
  <a:themeElements>
    <a:clrScheme name="יסודי">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יסודי">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יסודי">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altLang="he-IL"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altLang="he-IL"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5153</TotalTime>
  <Words>1462</Words>
  <Application>Microsoft Office PowerPoint</Application>
  <PresentationFormat>‫הצגה על המסך (4:3)</PresentationFormat>
  <Paragraphs>214</Paragraphs>
  <Slides>33</Slides>
  <Notes>14</Notes>
  <HiddenSlides>0</HiddenSlides>
  <MMClips>0</MMClips>
  <ScaleCrop>false</ScaleCrop>
  <HeadingPairs>
    <vt:vector size="6" baseType="variant">
      <vt:variant>
        <vt:lpstr>גופנים בשימוש</vt:lpstr>
      </vt:variant>
      <vt:variant>
        <vt:i4>9</vt:i4>
      </vt:variant>
      <vt:variant>
        <vt:lpstr>ערכת נושא</vt:lpstr>
      </vt:variant>
      <vt:variant>
        <vt:i4>2</vt:i4>
      </vt:variant>
      <vt:variant>
        <vt:lpstr>כותרות שקופיות</vt:lpstr>
      </vt:variant>
      <vt:variant>
        <vt:i4>33</vt:i4>
      </vt:variant>
    </vt:vector>
  </HeadingPairs>
  <TitlesOfParts>
    <vt:vector size="44" baseType="lpstr">
      <vt:lpstr>Wingdings 2</vt:lpstr>
      <vt:lpstr>Times New Roman</vt:lpstr>
      <vt:lpstr>Narkisim</vt:lpstr>
      <vt:lpstr>Wingdings</vt:lpstr>
      <vt:lpstr>David</vt:lpstr>
      <vt:lpstr>Arial</vt:lpstr>
      <vt:lpstr>Book Antiqua</vt:lpstr>
      <vt:lpstr>Palatino Linotype</vt:lpstr>
      <vt:lpstr>Calibri</vt:lpstr>
      <vt:lpstr>יסודי</vt:lpstr>
      <vt:lpstr>עיצוב ברירת מחדל</vt:lpstr>
      <vt:lpstr>ספקטרום אלקטרומגנטי ולומינסנציה</vt:lpstr>
      <vt:lpstr>מה זו קרינה?</vt:lpstr>
      <vt:lpstr>סוגי קרינה</vt:lpstr>
      <vt:lpstr>אור- קרינה אלקטרומגנטית</vt:lpstr>
      <vt:lpstr>ספקטרום הקרינה האלקטרומגנטית</vt:lpstr>
      <vt:lpstr>גל או חלקיק ?</vt:lpstr>
      <vt:lpstr>מה זה גל ?</vt:lpstr>
      <vt:lpstr>תכונות הגל</vt:lpstr>
      <vt:lpstr>מהירות הגל</vt:lpstr>
      <vt:lpstr>תצפית אור וצבע</vt:lpstr>
      <vt:lpstr>פיצול של האור הלבן - נפיצה</vt:lpstr>
      <vt:lpstr>האור הנראה (ניוטון, 1704)</vt:lpstr>
      <vt:lpstr>הפרדה לאורכי גל</vt:lpstr>
      <vt:lpstr>מודל הגלים</vt:lpstr>
      <vt:lpstr>מודל החלקיקים של ניוטון</vt:lpstr>
      <vt:lpstr>מנורות ספקטרום- הדגמה</vt:lpstr>
      <vt:lpstr>קוונט = מנה</vt:lpstr>
      <vt:lpstr>ספקטרום רציף</vt:lpstr>
      <vt:lpstr>ספקטרום בדיד</vt:lpstr>
      <vt:lpstr>מעבר אור שמש  דרך מנסרה-  ספקטרום רציף</vt:lpstr>
      <vt:lpstr>שימושים בספקטרוסקופיה</vt:lpstr>
      <vt:lpstr> כיום אנו יודעים איזה יסודות נמצאים בכוכבים, לפי האפיון הספקטרלי שאנחנו מקבלים מהאור שמגיע מכוכב זה. </vt:lpstr>
      <vt:lpstr>אור של כוכבים</vt:lpstr>
      <vt:lpstr>לומינסנציה</vt:lpstr>
      <vt:lpstr>איתור כתמי דם</vt:lpstr>
      <vt:lpstr>זיהוי כתמי דם</vt:lpstr>
      <vt:lpstr>כיצד פועלים מקלות זוהרים?</vt:lpstr>
      <vt:lpstr>תיאוריה וניסוי</vt:lpstr>
      <vt:lpstr>מודל האטום </vt:lpstr>
      <vt:lpstr>תאור סכמטי של אטום</vt:lpstr>
      <vt:lpstr>הקשר בין מודל האטום לפליטת אור</vt:lpstr>
      <vt:lpstr>גרף המתאר עירור של אלקטרון באטום לרמות גבוהות וחזרתו לרמות אנרגיה נמוכות תוך פליטת עודף האנרגיה בצורת אור</vt:lpstr>
      <vt:lpstr>לומינסנציה- סיכום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שבירה של האור</dc:title>
  <dc:creator>שירית ברוך</dc:creator>
  <cp:lastModifiedBy>Shelly Livne</cp:lastModifiedBy>
  <cp:revision>461</cp:revision>
  <dcterms:created xsi:type="dcterms:W3CDTF">2014-07-27T06:55:40Z</dcterms:created>
  <dcterms:modified xsi:type="dcterms:W3CDTF">2025-07-24T09:10:21Z</dcterms:modified>
</cp:coreProperties>
</file>