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Lst>
  <p:sldSz cx="9144000" cy="6858000" type="screen4x3"/>
  <p:notesSz cx="6858000" cy="9144000"/>
  <p:defaultTex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r" rtl="1"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r" rtl="1"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r" rtl="1"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r" rtl="1"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800080"/>
    <a:srgbClr val="0000CC"/>
    <a:srgbClr val="000099"/>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סגנון כהה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75" d="100"/>
          <a:sy n="75" d="100"/>
        </p:scale>
        <p:origin x="8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
          <c:y val="2.1621621621621623E-2"/>
        </c:manualLayout>
      </c:layout>
      <c:overlay val="0"/>
      <c:spPr>
        <a:noFill/>
        <a:ln w="51209">
          <a:noFill/>
        </a:ln>
      </c:spPr>
      <c:txPr>
        <a:bodyPr/>
        <a:lstStyle/>
        <a:p>
          <a:pPr>
            <a:defRPr sz="1865" b="0"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41249999999999998"/>
          <c:y val="0.27567567567567569"/>
          <c:w val="0.55937499999999996"/>
          <c:h val="0.38918918918918921"/>
        </c:manualLayout>
      </c:layout>
      <c:lineChart>
        <c:grouping val="standard"/>
        <c:varyColors val="0"/>
        <c:ser>
          <c:idx val="0"/>
          <c:order val="0"/>
          <c:tx>
            <c:strRef>
              <c:f>גיליון1!$A$9</c:f>
              <c:strCache>
                <c:ptCount val="1"/>
                <c:pt idx="0">
                  <c:v>משקל</c:v>
                </c:pt>
              </c:strCache>
            </c:strRef>
          </c:tx>
          <c:spPr>
            <a:ln w="25605">
              <a:solidFill>
                <a:srgbClr val="000080"/>
              </a:solidFill>
              <a:prstDash val="solid"/>
            </a:ln>
          </c:spPr>
          <c:marker>
            <c:symbol val="diamond"/>
            <c:size val="10"/>
            <c:spPr>
              <a:solidFill>
                <a:srgbClr val="000080"/>
              </a:solidFill>
              <a:ln>
                <a:solidFill>
                  <a:srgbClr val="000080"/>
                </a:solidFill>
                <a:prstDash val="solid"/>
              </a:ln>
            </c:spPr>
          </c:marker>
          <c:val>
            <c:numRef>
              <c:f>גיליון1!$B$9:$G$9</c:f>
              <c:numCache>
                <c:formatCode>General</c:formatCode>
                <c:ptCount val="6"/>
                <c:pt idx="0">
                  <c:v>3.2</c:v>
                </c:pt>
                <c:pt idx="1">
                  <c:v>10.5</c:v>
                </c:pt>
                <c:pt idx="2">
                  <c:v>14</c:v>
                </c:pt>
                <c:pt idx="3">
                  <c:v>20.5</c:v>
                </c:pt>
                <c:pt idx="4">
                  <c:v>25</c:v>
                </c:pt>
                <c:pt idx="5">
                  <c:v>33</c:v>
                </c:pt>
              </c:numCache>
            </c:numRef>
          </c:val>
          <c:smooth val="0"/>
          <c:extLst>
            <c:ext xmlns:c16="http://schemas.microsoft.com/office/drawing/2014/chart" uri="{C3380CC4-5D6E-409C-BE32-E72D297353CC}">
              <c16:uniqueId val="{00000000-2F93-4955-81AE-433854AAB32F}"/>
            </c:ext>
          </c:extLst>
        </c:ser>
        <c:dLbls>
          <c:showLegendKey val="0"/>
          <c:showVal val="0"/>
          <c:showCatName val="0"/>
          <c:showSerName val="0"/>
          <c:showPercent val="0"/>
          <c:showBubbleSize val="0"/>
        </c:dLbls>
        <c:marker val="1"/>
        <c:smooth val="0"/>
        <c:axId val="244802808"/>
        <c:axId val="1"/>
      </c:lineChart>
      <c:catAx>
        <c:axId val="244802808"/>
        <c:scaling>
          <c:orientation val="minMax"/>
        </c:scaling>
        <c:delete val="0"/>
        <c:axPos val="b"/>
        <c:title>
          <c:tx>
            <c:rich>
              <a:bodyPr/>
              <a:lstStyle/>
              <a:p>
                <a:pPr>
                  <a:defRPr sz="1865" b="1" i="0" u="none" strike="noStrike" baseline="0">
                    <a:solidFill>
                      <a:srgbClr val="000000"/>
                    </a:solidFill>
                    <a:latin typeface="Arial"/>
                    <a:ea typeface="Arial"/>
                    <a:cs typeface="Arial"/>
                  </a:defRPr>
                </a:pPr>
                <a:r>
                  <a:rPr lang="he-IL"/>
                  <a:t>שנים</a:t>
                </a:r>
              </a:p>
            </c:rich>
          </c:tx>
          <c:layout>
            <c:manualLayout>
              <c:xMode val="edge"/>
              <c:yMode val="edge"/>
              <c:x val="0.64375000000000004"/>
              <c:y val="0.82162162162162167"/>
            </c:manualLayout>
          </c:layout>
          <c:overlay val="0"/>
          <c:spPr>
            <a:noFill/>
            <a:ln w="51209">
              <a:noFill/>
            </a:ln>
          </c:spPr>
        </c:title>
        <c:numFmt formatCode="General" sourceLinked="1"/>
        <c:majorTickMark val="out"/>
        <c:minorTickMark val="none"/>
        <c:tickLblPos val="nextTo"/>
        <c:spPr>
          <a:ln w="6401">
            <a:solidFill>
              <a:srgbClr val="000000"/>
            </a:solidFill>
            <a:prstDash val="solid"/>
          </a:ln>
        </c:spPr>
        <c:txPr>
          <a:bodyPr rot="0" vert="horz"/>
          <a:lstStyle/>
          <a:p>
            <a:pPr>
              <a:defRPr sz="1865"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6401">
              <a:solidFill>
                <a:srgbClr val="000000"/>
              </a:solidFill>
              <a:prstDash val="solid"/>
            </a:ln>
          </c:spPr>
        </c:majorGridlines>
        <c:title>
          <c:tx>
            <c:rich>
              <a:bodyPr/>
              <a:lstStyle/>
              <a:p>
                <a:pPr>
                  <a:defRPr sz="1865" b="1" i="0" u="none" strike="noStrike" baseline="0">
                    <a:solidFill>
                      <a:srgbClr val="000000"/>
                    </a:solidFill>
                    <a:latin typeface="Arial"/>
                    <a:ea typeface="Arial"/>
                    <a:cs typeface="Arial"/>
                  </a:defRPr>
                </a:pPr>
                <a:r>
                  <a:rPr lang="he-IL"/>
                  <a:t>קג</a:t>
                </a:r>
              </a:p>
            </c:rich>
          </c:tx>
          <c:layout>
            <c:manualLayout>
              <c:xMode val="edge"/>
              <c:yMode val="edge"/>
              <c:x val="0.25937500000000002"/>
              <c:y val="0.42162162162162165"/>
            </c:manualLayout>
          </c:layout>
          <c:overlay val="0"/>
          <c:spPr>
            <a:noFill/>
            <a:ln w="51209">
              <a:noFill/>
            </a:ln>
          </c:spPr>
        </c:title>
        <c:numFmt formatCode="General" sourceLinked="1"/>
        <c:majorTickMark val="out"/>
        <c:minorTickMark val="none"/>
        <c:tickLblPos val="nextTo"/>
        <c:spPr>
          <a:ln w="6401">
            <a:solidFill>
              <a:srgbClr val="000000"/>
            </a:solidFill>
            <a:prstDash val="solid"/>
          </a:ln>
        </c:spPr>
        <c:txPr>
          <a:bodyPr rot="0" vert="horz"/>
          <a:lstStyle/>
          <a:p>
            <a:pPr>
              <a:defRPr sz="1865" b="0" i="0" u="none" strike="noStrike" baseline="0">
                <a:solidFill>
                  <a:srgbClr val="000000"/>
                </a:solidFill>
                <a:latin typeface="Arial"/>
                <a:ea typeface="Arial"/>
                <a:cs typeface="Arial"/>
              </a:defRPr>
            </a:pPr>
            <a:endParaRPr lang="en-US"/>
          </a:p>
        </c:txPr>
        <c:crossAx val="244802808"/>
        <c:crosses val="autoZero"/>
        <c:crossBetween val="between"/>
      </c:valAx>
      <c:spPr>
        <a:solidFill>
          <a:srgbClr val="C0C0C0"/>
        </a:solidFill>
        <a:ln w="25605">
          <a:solidFill>
            <a:srgbClr val="808080"/>
          </a:solidFill>
          <a:prstDash val="solid"/>
        </a:ln>
      </c:spPr>
    </c:plotArea>
    <c:legend>
      <c:legendPos val="l"/>
      <c:layout>
        <c:manualLayout>
          <c:xMode val="edge"/>
          <c:yMode val="edge"/>
          <c:x val="9.3749999999999997E-3"/>
          <c:y val="0.41081081081081083"/>
          <c:w val="0.20937500000000001"/>
          <c:h val="0.11351351351351352"/>
        </c:manualLayout>
      </c:layout>
      <c:overlay val="0"/>
      <c:spPr>
        <a:solidFill>
          <a:srgbClr val="FFFFFF"/>
        </a:solidFill>
        <a:ln w="6401">
          <a:solidFill>
            <a:srgbClr val="000000"/>
          </a:solidFill>
          <a:prstDash val="solid"/>
        </a:ln>
      </c:spPr>
      <c:txPr>
        <a:bodyPr/>
        <a:lstStyle/>
        <a:p>
          <a:pPr>
            <a:defRPr sz="1714"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401">
      <a:solidFill>
        <a:srgbClr val="000000"/>
      </a:solidFill>
      <a:prstDash val="solid"/>
    </a:ln>
  </c:spPr>
  <c:txPr>
    <a:bodyPr/>
    <a:lstStyle/>
    <a:p>
      <a:pPr>
        <a:defRPr sz="186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
          <c:y val="2.1621621621621623E-2"/>
        </c:manualLayout>
      </c:layout>
      <c:overlay val="0"/>
      <c:spPr>
        <a:noFill/>
        <a:ln w="43154">
          <a:noFill/>
        </a:ln>
      </c:spPr>
      <c:txPr>
        <a:bodyPr/>
        <a:lstStyle/>
        <a:p>
          <a:pPr>
            <a:defRPr sz="1572" b="0"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30312499999999998"/>
          <c:y val="0.27567567567567569"/>
          <c:w val="0.61562499999999998"/>
          <c:h val="0.42162162162162165"/>
        </c:manualLayout>
      </c:layout>
      <c:lineChart>
        <c:grouping val="standard"/>
        <c:varyColors val="0"/>
        <c:ser>
          <c:idx val="0"/>
          <c:order val="0"/>
          <c:tx>
            <c:v>אנרגיית יינון I</c:v>
          </c:tx>
          <c:spPr>
            <a:ln w="21577">
              <a:solidFill>
                <a:srgbClr val="000080"/>
              </a:solidFill>
              <a:prstDash val="solid"/>
            </a:ln>
          </c:spPr>
          <c:marker>
            <c:symbol val="diamond"/>
            <c:size val="8"/>
            <c:spPr>
              <a:solidFill>
                <a:srgbClr val="000080"/>
              </a:solidFill>
              <a:ln>
                <a:solidFill>
                  <a:srgbClr val="000080"/>
                </a:solidFill>
                <a:prstDash val="solid"/>
              </a:ln>
            </c:spPr>
          </c:marker>
          <c:cat>
            <c:numRef>
              <c:f>גיליון1!$B$3:$I$3</c:f>
              <c:numCache>
                <c:formatCode>General</c:formatCode>
                <c:ptCount val="8"/>
                <c:pt idx="0">
                  <c:v>3</c:v>
                </c:pt>
                <c:pt idx="1">
                  <c:v>4</c:v>
                </c:pt>
                <c:pt idx="2">
                  <c:v>5</c:v>
                </c:pt>
                <c:pt idx="3">
                  <c:v>6</c:v>
                </c:pt>
                <c:pt idx="4">
                  <c:v>7</c:v>
                </c:pt>
                <c:pt idx="5">
                  <c:v>8</c:v>
                </c:pt>
                <c:pt idx="6">
                  <c:v>9</c:v>
                </c:pt>
                <c:pt idx="7">
                  <c:v>10</c:v>
                </c:pt>
              </c:numCache>
            </c:numRef>
          </c:cat>
          <c:val>
            <c:numRef>
              <c:f>גיליון1!$B$4:$I$4</c:f>
              <c:numCache>
                <c:formatCode>General</c:formatCode>
                <c:ptCount val="8"/>
                <c:pt idx="0">
                  <c:v>520.20000000000005</c:v>
                </c:pt>
                <c:pt idx="1">
                  <c:v>899.5</c:v>
                </c:pt>
                <c:pt idx="2">
                  <c:v>800.6</c:v>
                </c:pt>
                <c:pt idx="3">
                  <c:v>1086.5</c:v>
                </c:pt>
                <c:pt idx="4">
                  <c:v>1402.3</c:v>
                </c:pt>
                <c:pt idx="5">
                  <c:v>1313.9</c:v>
                </c:pt>
                <c:pt idx="6">
                  <c:v>1681.9</c:v>
                </c:pt>
                <c:pt idx="7">
                  <c:v>2080.6999999999998</c:v>
                </c:pt>
              </c:numCache>
            </c:numRef>
          </c:val>
          <c:smooth val="0"/>
          <c:extLst>
            <c:ext xmlns:c16="http://schemas.microsoft.com/office/drawing/2014/chart" uri="{C3380CC4-5D6E-409C-BE32-E72D297353CC}">
              <c16:uniqueId val="{00000000-9B51-4263-AFAD-B0D5332EAF77}"/>
            </c:ext>
          </c:extLst>
        </c:ser>
        <c:dLbls>
          <c:showLegendKey val="0"/>
          <c:showVal val="0"/>
          <c:showCatName val="0"/>
          <c:showSerName val="0"/>
          <c:showPercent val="0"/>
          <c:showBubbleSize val="0"/>
        </c:dLbls>
        <c:marker val="1"/>
        <c:smooth val="0"/>
        <c:axId val="245510344"/>
        <c:axId val="1"/>
      </c:lineChart>
      <c:catAx>
        <c:axId val="245510344"/>
        <c:scaling>
          <c:orientation val="minMax"/>
        </c:scaling>
        <c:delete val="0"/>
        <c:axPos val="b"/>
        <c:title>
          <c:tx>
            <c:rich>
              <a:bodyPr/>
              <a:lstStyle/>
              <a:p>
                <a:pPr>
                  <a:defRPr sz="1572" b="1" i="0" u="none" strike="noStrike" baseline="0">
                    <a:solidFill>
                      <a:srgbClr val="000000"/>
                    </a:solidFill>
                    <a:latin typeface="Arial"/>
                    <a:ea typeface="Arial"/>
                    <a:cs typeface="Arial"/>
                  </a:defRPr>
                </a:pPr>
                <a:r>
                  <a:rPr lang="he-IL"/>
                  <a:t>מס אטומי</a:t>
                </a:r>
              </a:p>
            </c:rich>
          </c:tx>
          <c:layout>
            <c:manualLayout>
              <c:xMode val="edge"/>
              <c:yMode val="edge"/>
              <c:x val="0.52812499999999996"/>
              <c:y val="0.8540540540540541"/>
            </c:manualLayout>
          </c:layout>
          <c:overlay val="0"/>
          <c:spPr>
            <a:noFill/>
            <a:ln w="43154">
              <a:noFill/>
            </a:ln>
          </c:spPr>
        </c:title>
        <c:numFmt formatCode="General" sourceLinked="1"/>
        <c:majorTickMark val="out"/>
        <c:minorTickMark val="none"/>
        <c:tickLblPos val="nextTo"/>
        <c:spPr>
          <a:ln w="5394">
            <a:solidFill>
              <a:srgbClr val="000000"/>
            </a:solidFill>
            <a:prstDash val="solid"/>
          </a:ln>
        </c:spPr>
        <c:txPr>
          <a:bodyPr rot="0" vert="horz"/>
          <a:lstStyle/>
          <a:p>
            <a:pPr>
              <a:defRPr sz="1572"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5394">
              <a:solidFill>
                <a:srgbClr val="000000"/>
              </a:solidFill>
              <a:prstDash val="solid"/>
            </a:ln>
          </c:spPr>
        </c:majorGridlines>
        <c:title>
          <c:tx>
            <c:rich>
              <a:bodyPr/>
              <a:lstStyle/>
              <a:p>
                <a:pPr>
                  <a:defRPr sz="1572" b="1" i="0" u="none" strike="noStrike" baseline="0">
                    <a:solidFill>
                      <a:srgbClr val="000000"/>
                    </a:solidFill>
                    <a:latin typeface="Arial"/>
                    <a:ea typeface="Arial"/>
                    <a:cs typeface="Arial"/>
                  </a:defRPr>
                </a:pPr>
                <a:r>
                  <a:rPr lang="he-IL"/>
                  <a:t>קג'אול למול</a:t>
                </a:r>
              </a:p>
            </c:rich>
          </c:tx>
          <c:layout>
            <c:manualLayout>
              <c:xMode val="edge"/>
              <c:yMode val="edge"/>
              <c:x val="0.10625"/>
              <c:y val="0.31351351351351353"/>
            </c:manualLayout>
          </c:layout>
          <c:overlay val="0"/>
          <c:spPr>
            <a:noFill/>
            <a:ln w="43154">
              <a:noFill/>
            </a:ln>
          </c:spPr>
        </c:title>
        <c:numFmt formatCode="General" sourceLinked="1"/>
        <c:majorTickMark val="out"/>
        <c:minorTickMark val="none"/>
        <c:tickLblPos val="nextTo"/>
        <c:spPr>
          <a:ln w="5394">
            <a:solidFill>
              <a:srgbClr val="000000"/>
            </a:solidFill>
            <a:prstDash val="solid"/>
          </a:ln>
        </c:spPr>
        <c:txPr>
          <a:bodyPr rot="0" vert="horz"/>
          <a:lstStyle/>
          <a:p>
            <a:pPr>
              <a:defRPr sz="1572" b="0" i="0" u="none" strike="noStrike" baseline="0">
                <a:solidFill>
                  <a:srgbClr val="000000"/>
                </a:solidFill>
                <a:latin typeface="Arial"/>
                <a:ea typeface="Arial"/>
                <a:cs typeface="Arial"/>
              </a:defRPr>
            </a:pPr>
            <a:endParaRPr lang="en-US"/>
          </a:p>
        </c:txPr>
        <c:crossAx val="245510344"/>
        <c:crosses val="autoZero"/>
        <c:crossBetween val="between"/>
      </c:valAx>
      <c:spPr>
        <a:noFill/>
        <a:ln w="43154">
          <a:noFill/>
        </a:ln>
      </c:spPr>
    </c:plotArea>
    <c:legend>
      <c:legendPos val="r"/>
      <c:layout>
        <c:manualLayout>
          <c:xMode val="edge"/>
          <c:yMode val="edge"/>
          <c:x val="0.14687500000000001"/>
          <c:y val="0.87567567567567572"/>
          <c:w val="0.3125"/>
          <c:h val="0.11351351351351352"/>
        </c:manualLayout>
      </c:layout>
      <c:overlay val="0"/>
      <c:spPr>
        <a:solidFill>
          <a:srgbClr val="FFFFFF"/>
        </a:solidFill>
        <a:ln w="5394">
          <a:solidFill>
            <a:srgbClr val="000000"/>
          </a:solidFill>
          <a:prstDash val="solid"/>
        </a:ln>
      </c:spPr>
      <c:txPr>
        <a:bodyPr/>
        <a:lstStyle/>
        <a:p>
          <a:pPr>
            <a:defRPr sz="1444"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5394">
      <a:solidFill>
        <a:srgbClr val="000000"/>
      </a:solidFill>
      <a:prstDash val="solid"/>
    </a:ln>
  </c:spPr>
  <c:txPr>
    <a:bodyPr/>
    <a:lstStyle/>
    <a:p>
      <a:pPr>
        <a:defRPr sz="1572"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6804-B44B-4B42-BBF9-701019598C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77050-7343-4D75-BD3E-16684069F1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EEE50D-B59E-4FCE-8912-4991F479338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6F35A8-66A9-4ECF-8E19-89C1F033AD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E99C8A-6835-4267-9C90-6601CA2CA3D6}"/>
              </a:ext>
            </a:extLst>
          </p:cNvPr>
          <p:cNvSpPr>
            <a:spLocks noGrp="1"/>
          </p:cNvSpPr>
          <p:nvPr>
            <p:ph type="sldNum" sz="quarter" idx="12"/>
          </p:nvPr>
        </p:nvSpPr>
        <p:spPr/>
        <p:txBody>
          <a:bodyPr/>
          <a:lstStyle>
            <a:lvl1pPr>
              <a:defRPr/>
            </a:lvl1pPr>
          </a:lstStyle>
          <a:p>
            <a:fld id="{EF7D2E5A-B094-47D4-ACC6-C1A88E83BDD7}" type="slidenum">
              <a:rPr lang="he-IL" altLang="en-US"/>
              <a:pPr/>
              <a:t>‹#›</a:t>
            </a:fld>
            <a:endParaRPr lang="en-US" altLang="en-US"/>
          </a:p>
        </p:txBody>
      </p:sp>
    </p:spTree>
    <p:extLst>
      <p:ext uri="{BB962C8B-B14F-4D97-AF65-F5344CB8AC3E}">
        <p14:creationId xmlns:p14="http://schemas.microsoft.com/office/powerpoint/2010/main" val="143844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F825-DA5D-4654-ACCC-BD19E82D9A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7F8F2D-9413-47C0-94BC-1D275CA06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562EC-546F-4E7B-BF9C-15910C977B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088553-58E7-4B20-8611-E43BF906E85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D75899-B03E-4438-841F-0392163BADFC}"/>
              </a:ext>
            </a:extLst>
          </p:cNvPr>
          <p:cNvSpPr>
            <a:spLocks noGrp="1"/>
          </p:cNvSpPr>
          <p:nvPr>
            <p:ph type="sldNum" sz="quarter" idx="12"/>
          </p:nvPr>
        </p:nvSpPr>
        <p:spPr/>
        <p:txBody>
          <a:bodyPr/>
          <a:lstStyle>
            <a:lvl1pPr>
              <a:defRPr/>
            </a:lvl1pPr>
          </a:lstStyle>
          <a:p>
            <a:fld id="{E4ADA572-5A77-4921-9A60-4C4DDA8236B3}" type="slidenum">
              <a:rPr lang="he-IL" altLang="en-US"/>
              <a:pPr/>
              <a:t>‹#›</a:t>
            </a:fld>
            <a:endParaRPr lang="en-US" altLang="en-US"/>
          </a:p>
        </p:txBody>
      </p:sp>
    </p:spTree>
    <p:extLst>
      <p:ext uri="{BB962C8B-B14F-4D97-AF65-F5344CB8AC3E}">
        <p14:creationId xmlns:p14="http://schemas.microsoft.com/office/powerpoint/2010/main" val="288821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D2E99-05D5-43DB-8431-CC86EC8804F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D4385-09EC-470C-A5BF-462A320E9A84}"/>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B1080-998C-4791-9652-E69276F3FAF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89F398-0282-4637-8D79-2CD799D76C2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A3630AC-CF14-47C7-BC62-9B52BA69563C}"/>
              </a:ext>
            </a:extLst>
          </p:cNvPr>
          <p:cNvSpPr>
            <a:spLocks noGrp="1"/>
          </p:cNvSpPr>
          <p:nvPr>
            <p:ph type="sldNum" sz="quarter" idx="12"/>
          </p:nvPr>
        </p:nvSpPr>
        <p:spPr/>
        <p:txBody>
          <a:bodyPr/>
          <a:lstStyle>
            <a:lvl1pPr>
              <a:defRPr/>
            </a:lvl1pPr>
          </a:lstStyle>
          <a:p>
            <a:fld id="{C310B657-2C1B-4CF2-BA08-1F47F6E9BA6B}" type="slidenum">
              <a:rPr lang="he-IL" altLang="en-US"/>
              <a:pPr/>
              <a:t>‹#›</a:t>
            </a:fld>
            <a:endParaRPr lang="en-US" altLang="en-US"/>
          </a:p>
        </p:txBody>
      </p:sp>
    </p:spTree>
    <p:extLst>
      <p:ext uri="{BB962C8B-B14F-4D97-AF65-F5344CB8AC3E}">
        <p14:creationId xmlns:p14="http://schemas.microsoft.com/office/powerpoint/2010/main" val="26452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5309-AEA0-403A-BF79-25C05055A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37FFC-E593-43D7-9EF8-162A15C32B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0BFE2-2330-42A7-B384-2296917516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9500A49-F60D-4C81-AFAD-4B663A9F49D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F819A5-2E41-472B-AA24-14A03429B467}"/>
              </a:ext>
            </a:extLst>
          </p:cNvPr>
          <p:cNvSpPr>
            <a:spLocks noGrp="1"/>
          </p:cNvSpPr>
          <p:nvPr>
            <p:ph type="sldNum" sz="quarter" idx="12"/>
          </p:nvPr>
        </p:nvSpPr>
        <p:spPr/>
        <p:txBody>
          <a:bodyPr/>
          <a:lstStyle>
            <a:lvl1pPr>
              <a:defRPr/>
            </a:lvl1pPr>
          </a:lstStyle>
          <a:p>
            <a:fld id="{5FE7415D-E6FF-4935-90CD-A3B52E9F964C}" type="slidenum">
              <a:rPr lang="he-IL" altLang="en-US"/>
              <a:pPr/>
              <a:t>‹#›</a:t>
            </a:fld>
            <a:endParaRPr lang="en-US" altLang="en-US"/>
          </a:p>
        </p:txBody>
      </p:sp>
    </p:spTree>
    <p:extLst>
      <p:ext uri="{BB962C8B-B14F-4D97-AF65-F5344CB8AC3E}">
        <p14:creationId xmlns:p14="http://schemas.microsoft.com/office/powerpoint/2010/main" val="32826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EDA9-D7D6-439A-9086-0126635CF0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4D287-09AA-4209-8C65-2AE87584A32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1331E55-EADD-4BA8-99B6-B63CB9C699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CB6E0A-A494-4052-9C51-B25B915D15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B63BC5-7ADF-4FEE-A730-F8644232429B}"/>
              </a:ext>
            </a:extLst>
          </p:cNvPr>
          <p:cNvSpPr>
            <a:spLocks noGrp="1"/>
          </p:cNvSpPr>
          <p:nvPr>
            <p:ph type="sldNum" sz="quarter" idx="12"/>
          </p:nvPr>
        </p:nvSpPr>
        <p:spPr/>
        <p:txBody>
          <a:bodyPr/>
          <a:lstStyle>
            <a:lvl1pPr>
              <a:defRPr/>
            </a:lvl1pPr>
          </a:lstStyle>
          <a:p>
            <a:fld id="{A781FF57-54E2-47D1-9C04-4DF1972DCBC9}" type="slidenum">
              <a:rPr lang="he-IL" altLang="en-US"/>
              <a:pPr/>
              <a:t>‹#›</a:t>
            </a:fld>
            <a:endParaRPr lang="en-US" altLang="en-US"/>
          </a:p>
        </p:txBody>
      </p:sp>
    </p:spTree>
    <p:extLst>
      <p:ext uri="{BB962C8B-B14F-4D97-AF65-F5344CB8AC3E}">
        <p14:creationId xmlns:p14="http://schemas.microsoft.com/office/powerpoint/2010/main" val="226620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CDE9-2954-41FC-B42F-D097E1C55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D3B1F-02BB-4CC8-9275-93F41FEEB5C6}"/>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0C7D9-4BC2-4FEB-8B78-25F2CCCB6976}"/>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6CC154-BD51-424B-A9B9-978E34CDAB7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2C3176-1DB0-46B6-9BAE-C3CC42172CE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A1040A-4298-46DC-90E6-FC535965CB98}"/>
              </a:ext>
            </a:extLst>
          </p:cNvPr>
          <p:cNvSpPr>
            <a:spLocks noGrp="1"/>
          </p:cNvSpPr>
          <p:nvPr>
            <p:ph type="sldNum" sz="quarter" idx="12"/>
          </p:nvPr>
        </p:nvSpPr>
        <p:spPr/>
        <p:txBody>
          <a:bodyPr/>
          <a:lstStyle>
            <a:lvl1pPr>
              <a:defRPr/>
            </a:lvl1pPr>
          </a:lstStyle>
          <a:p>
            <a:fld id="{6CB0EFD4-2A65-4D6C-8A6D-7202DC526643}" type="slidenum">
              <a:rPr lang="he-IL" altLang="en-US"/>
              <a:pPr/>
              <a:t>‹#›</a:t>
            </a:fld>
            <a:endParaRPr lang="en-US" altLang="en-US"/>
          </a:p>
        </p:txBody>
      </p:sp>
    </p:spTree>
    <p:extLst>
      <p:ext uri="{BB962C8B-B14F-4D97-AF65-F5344CB8AC3E}">
        <p14:creationId xmlns:p14="http://schemas.microsoft.com/office/powerpoint/2010/main" val="157059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5C83-1BFD-40DF-AA9E-C783EA2AF59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27CB8-FB91-4D28-B89D-436ADF193E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05148-F60D-4E26-AAFB-675B8209B4B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292FA4-D641-4AF6-B888-C4A545A46F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1116E-12A6-46AB-96A5-C800A518784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DDEE49-E844-4209-AD95-530D771C63A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B5AA216-C43E-4FC1-B865-1C58C8B6DD1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5A2405D-849B-4C6F-ABA4-7F15C666483C}"/>
              </a:ext>
            </a:extLst>
          </p:cNvPr>
          <p:cNvSpPr>
            <a:spLocks noGrp="1"/>
          </p:cNvSpPr>
          <p:nvPr>
            <p:ph type="sldNum" sz="quarter" idx="12"/>
          </p:nvPr>
        </p:nvSpPr>
        <p:spPr/>
        <p:txBody>
          <a:bodyPr/>
          <a:lstStyle>
            <a:lvl1pPr>
              <a:defRPr/>
            </a:lvl1pPr>
          </a:lstStyle>
          <a:p>
            <a:fld id="{7EC2FCB9-199F-46BA-8DAA-FF3988FF6735}" type="slidenum">
              <a:rPr lang="he-IL" altLang="en-US"/>
              <a:pPr/>
              <a:t>‹#›</a:t>
            </a:fld>
            <a:endParaRPr lang="en-US" altLang="en-US"/>
          </a:p>
        </p:txBody>
      </p:sp>
    </p:spTree>
    <p:extLst>
      <p:ext uri="{BB962C8B-B14F-4D97-AF65-F5344CB8AC3E}">
        <p14:creationId xmlns:p14="http://schemas.microsoft.com/office/powerpoint/2010/main" val="288441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9C4E-B1A6-4D98-BEC1-F4D9F63B9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A08940-FF20-4323-89B8-3356317D564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10A60CE-FF66-4EC2-9087-C58063B16F8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8AB4500-9D1E-473D-8152-A161E8B3A920}"/>
              </a:ext>
            </a:extLst>
          </p:cNvPr>
          <p:cNvSpPr>
            <a:spLocks noGrp="1"/>
          </p:cNvSpPr>
          <p:nvPr>
            <p:ph type="sldNum" sz="quarter" idx="12"/>
          </p:nvPr>
        </p:nvSpPr>
        <p:spPr/>
        <p:txBody>
          <a:bodyPr/>
          <a:lstStyle>
            <a:lvl1pPr>
              <a:defRPr/>
            </a:lvl1pPr>
          </a:lstStyle>
          <a:p>
            <a:fld id="{5F51F7B5-15A1-4174-9C01-E2E0521C6620}" type="slidenum">
              <a:rPr lang="he-IL" altLang="en-US"/>
              <a:pPr/>
              <a:t>‹#›</a:t>
            </a:fld>
            <a:endParaRPr lang="en-US" altLang="en-US"/>
          </a:p>
        </p:txBody>
      </p:sp>
    </p:spTree>
    <p:extLst>
      <p:ext uri="{BB962C8B-B14F-4D97-AF65-F5344CB8AC3E}">
        <p14:creationId xmlns:p14="http://schemas.microsoft.com/office/powerpoint/2010/main" val="27806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C242A-4A71-4B34-958E-AC6DECF02DF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9F8AA3E-44ED-4CDA-9D81-B51E3C5EBE3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789F2FD-064A-44F0-BF41-964C0EBEBCA6}"/>
              </a:ext>
            </a:extLst>
          </p:cNvPr>
          <p:cNvSpPr>
            <a:spLocks noGrp="1"/>
          </p:cNvSpPr>
          <p:nvPr>
            <p:ph type="sldNum" sz="quarter" idx="12"/>
          </p:nvPr>
        </p:nvSpPr>
        <p:spPr/>
        <p:txBody>
          <a:bodyPr/>
          <a:lstStyle>
            <a:lvl1pPr>
              <a:defRPr/>
            </a:lvl1pPr>
          </a:lstStyle>
          <a:p>
            <a:fld id="{8C5F4734-97BE-4316-8B84-01B776D51F0D}" type="slidenum">
              <a:rPr lang="he-IL" altLang="en-US"/>
              <a:pPr/>
              <a:t>‹#›</a:t>
            </a:fld>
            <a:endParaRPr lang="en-US" altLang="en-US"/>
          </a:p>
        </p:txBody>
      </p:sp>
    </p:spTree>
    <p:extLst>
      <p:ext uri="{BB962C8B-B14F-4D97-AF65-F5344CB8AC3E}">
        <p14:creationId xmlns:p14="http://schemas.microsoft.com/office/powerpoint/2010/main" val="254366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0F36-1838-4CC1-99C8-FEB373BA31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1606FE-0F51-48EF-AF7B-7B0319710C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2267B-CE21-4683-9467-48BB6600CC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BDF28-D28E-48C0-BCCC-A58BB754CE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E9BF629-47CB-4216-B62F-8F437D1838A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6B14D68-F902-482C-A119-8AECF5843612}"/>
              </a:ext>
            </a:extLst>
          </p:cNvPr>
          <p:cNvSpPr>
            <a:spLocks noGrp="1"/>
          </p:cNvSpPr>
          <p:nvPr>
            <p:ph type="sldNum" sz="quarter" idx="12"/>
          </p:nvPr>
        </p:nvSpPr>
        <p:spPr/>
        <p:txBody>
          <a:bodyPr/>
          <a:lstStyle>
            <a:lvl1pPr>
              <a:defRPr/>
            </a:lvl1pPr>
          </a:lstStyle>
          <a:p>
            <a:fld id="{E89961C6-CC80-4889-A3B9-69F28CB6349F}" type="slidenum">
              <a:rPr lang="he-IL" altLang="en-US"/>
              <a:pPr/>
              <a:t>‹#›</a:t>
            </a:fld>
            <a:endParaRPr lang="en-US" altLang="en-US"/>
          </a:p>
        </p:txBody>
      </p:sp>
    </p:spTree>
    <p:extLst>
      <p:ext uri="{BB962C8B-B14F-4D97-AF65-F5344CB8AC3E}">
        <p14:creationId xmlns:p14="http://schemas.microsoft.com/office/powerpoint/2010/main" val="122542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A026-A761-47F5-9657-289758DE8E8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BD58D-C5DC-44F2-BFD2-7B4B9DBE756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90218-4130-4066-88F4-24D8668210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0D966-4DBB-4133-AB19-8B172E6F961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B86DC3E-69F5-499B-BFA3-F23AF483DD5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EEC489-504B-43D7-AB3C-EF6C5434F587}"/>
              </a:ext>
            </a:extLst>
          </p:cNvPr>
          <p:cNvSpPr>
            <a:spLocks noGrp="1"/>
          </p:cNvSpPr>
          <p:nvPr>
            <p:ph type="sldNum" sz="quarter" idx="12"/>
          </p:nvPr>
        </p:nvSpPr>
        <p:spPr/>
        <p:txBody>
          <a:bodyPr/>
          <a:lstStyle>
            <a:lvl1pPr>
              <a:defRPr/>
            </a:lvl1pPr>
          </a:lstStyle>
          <a:p>
            <a:fld id="{640D1B84-C93D-4779-AF57-A2416D6651F4}" type="slidenum">
              <a:rPr lang="he-IL" altLang="en-US"/>
              <a:pPr/>
              <a:t>‹#›</a:t>
            </a:fld>
            <a:endParaRPr lang="en-US" altLang="en-US"/>
          </a:p>
        </p:txBody>
      </p:sp>
    </p:spTree>
    <p:extLst>
      <p:ext uri="{BB962C8B-B14F-4D97-AF65-F5344CB8AC3E}">
        <p14:creationId xmlns:p14="http://schemas.microsoft.com/office/powerpoint/2010/main" val="311353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EFF9FF"/>
            </a:gs>
            <a:gs pos="100000">
              <a:srgbClr val="E3F4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61ABC2-108D-4B9E-A05D-501A313CD99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en-US"/>
              <a:t>לחץ כדי לערוך סגנון כותרת של תבנית בסיס</a:t>
            </a:r>
          </a:p>
        </p:txBody>
      </p:sp>
      <p:sp>
        <p:nvSpPr>
          <p:cNvPr id="1027" name="Rectangle 3">
            <a:extLst>
              <a:ext uri="{FF2B5EF4-FFF2-40B4-BE49-F238E27FC236}">
                <a16:creationId xmlns:a16="http://schemas.microsoft.com/office/drawing/2014/main" id="{DE53CCA8-FB8B-4599-BB30-F942ABAA744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a:t>לחץ כדי לערוך סגנונות טקסט של תבנית בסיס</a:t>
            </a:r>
          </a:p>
          <a:p>
            <a:pPr lvl="1"/>
            <a:r>
              <a:rPr lang="he-IL" altLang="en-US"/>
              <a:t>רמה שנייה</a:t>
            </a:r>
          </a:p>
          <a:p>
            <a:pPr lvl="2"/>
            <a:r>
              <a:rPr lang="he-IL" altLang="en-US"/>
              <a:t>רמה שלישית</a:t>
            </a:r>
          </a:p>
          <a:p>
            <a:pPr lvl="3"/>
            <a:r>
              <a:rPr lang="he-IL" altLang="en-US"/>
              <a:t>רמה רביעית</a:t>
            </a:r>
          </a:p>
          <a:p>
            <a:pPr lvl="4"/>
            <a:r>
              <a:rPr lang="he-IL" altLang="en-US"/>
              <a:t>רמה חמישית</a:t>
            </a:r>
          </a:p>
        </p:txBody>
      </p:sp>
      <p:sp>
        <p:nvSpPr>
          <p:cNvPr id="1028" name="Rectangle 4">
            <a:extLst>
              <a:ext uri="{FF2B5EF4-FFF2-40B4-BE49-F238E27FC236}">
                <a16:creationId xmlns:a16="http://schemas.microsoft.com/office/drawing/2014/main" id="{5B1238DC-52CB-4451-BF96-CC75D9D8FCE9}"/>
              </a:ext>
            </a:extLst>
          </p:cNvPr>
          <p:cNvSpPr>
            <a:spLocks noGrp="1" noChangeArrowheads="1"/>
          </p:cNvSpPr>
          <p:nvPr>
            <p:ph type="dt" sz="half" idx="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56323875-A466-4BC5-B137-6AAA336B33F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AF2DF1C-F070-4612-AF8E-666DD6070C8C}"/>
              </a:ext>
            </a:extLst>
          </p:cNvPr>
          <p:cNvSpPr>
            <a:spLocks noGrp="1" noChangeArrowheads="1"/>
          </p:cNvSpPr>
          <p:nvPr>
            <p:ph type="sldNum" sz="quarter" idx="4"/>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cs typeface="+mn-cs"/>
              </a:defRPr>
            </a:lvl1pPr>
          </a:lstStyle>
          <a:p>
            <a:fld id="{686CAE3A-AC0D-44D7-871D-0C2B5EDA4614}" type="slidenum">
              <a:rPr lang="he-IL" altLang="en-US"/>
              <a:pPr/>
              <a:t>‹#›</a:t>
            </a:fld>
            <a:endParaRPr lang="en-US" altLang="en-US">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B0A79C2-2D79-4BCC-8A93-B0CD86E3AD6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1412875"/>
            <a:ext cx="5235575" cy="3681413"/>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a:extLst>
              <a:ext uri="{FF2B5EF4-FFF2-40B4-BE49-F238E27FC236}">
                <a16:creationId xmlns:a16="http://schemas.microsoft.com/office/drawing/2014/main" id="{3FABF505-D2E1-4BCC-B388-1B45B758A420}"/>
              </a:ext>
            </a:extLst>
          </p:cNvPr>
          <p:cNvSpPr txBox="1">
            <a:spLocks noGrp="1" noChangeArrowheads="1"/>
          </p:cNvSpPr>
          <p:nvPr>
            <p:ph type="title" idx="4294967295"/>
          </p:nvPr>
        </p:nvSpPr>
        <p:spPr bwMode="auto">
          <a:xfrm>
            <a:off x="157163" y="192088"/>
            <a:ext cx="8794750" cy="5794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הקניה של מיומנויות הנבדקות בשאלות </a:t>
            </a:r>
            <a:r>
              <a:rPr kumimoji="0" lang="en-US"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unseen </a:t>
            </a:r>
          </a:p>
        </p:txBody>
      </p:sp>
      <p:sp>
        <p:nvSpPr>
          <p:cNvPr id="3076" name="Text Box 4">
            <a:extLst>
              <a:ext uri="{FF2B5EF4-FFF2-40B4-BE49-F238E27FC236}">
                <a16:creationId xmlns:a16="http://schemas.microsoft.com/office/drawing/2014/main" id="{CD318B76-95AF-4544-8534-B9EFF772662F}"/>
              </a:ext>
            </a:extLst>
          </p:cNvPr>
          <p:cNvSpPr txBox="1">
            <a:spLocks noChangeArrowheads="1"/>
          </p:cNvSpPr>
          <p:nvPr/>
        </p:nvSpPr>
        <p:spPr bwMode="auto">
          <a:xfrm>
            <a:off x="215900" y="925513"/>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800080"/>
                </a:solidFill>
                <a:latin typeface="Arial" panose="020B0604020202020204" pitchFamily="34" charset="0"/>
                <a:cs typeface="Arial" panose="020B0604020202020204" pitchFamily="34" charset="0"/>
              </a:rPr>
              <a:t>אסתר ברקוביץ, מיכאל קויפמן, בתיה שר, נאוה תמם</a:t>
            </a:r>
            <a:r>
              <a:rPr lang="he-IL" altLang="en-US" sz="2000" b="1">
                <a:solidFill>
                  <a:srgbClr val="800080"/>
                </a:solidFill>
                <a:latin typeface="Arial" panose="020B0604020202020204" pitchFamily="34" charset="0"/>
                <a:cs typeface="Times New Roman (Hebrew)" charset="0"/>
              </a:rPr>
              <a:t> -</a:t>
            </a:r>
            <a:r>
              <a:rPr lang="he-IL" altLang="en-US" sz="2000" b="1">
                <a:solidFill>
                  <a:srgbClr val="800080"/>
                </a:solidFill>
                <a:latin typeface="Arial" panose="020B0604020202020204" pitchFamily="34" charset="0"/>
                <a:cs typeface="Arial" panose="020B0604020202020204" pitchFamily="34" charset="0"/>
              </a:rPr>
              <a:t> הרצאה בכנס חנוכה תשס"ו </a:t>
            </a:r>
            <a:endParaRPr lang="en-US" altLang="en-US" sz="2000" b="1">
              <a:solidFill>
                <a:srgbClr val="800080"/>
              </a:solidFill>
              <a:latin typeface="Arial" panose="020B0604020202020204" pitchFamily="34" charset="0"/>
              <a:cs typeface="Arial" panose="020B0604020202020204" pitchFamily="34" charset="0"/>
            </a:endParaRPr>
          </a:p>
        </p:txBody>
      </p:sp>
      <p:sp>
        <p:nvSpPr>
          <p:cNvPr id="3077" name="Text Box 5">
            <a:extLst>
              <a:ext uri="{FF2B5EF4-FFF2-40B4-BE49-F238E27FC236}">
                <a16:creationId xmlns:a16="http://schemas.microsoft.com/office/drawing/2014/main" id="{BD350D58-60F3-4E66-AFCF-5B36331E0F16}"/>
              </a:ext>
            </a:extLst>
          </p:cNvPr>
          <p:cNvSpPr txBox="1">
            <a:spLocks noChangeArrowheads="1"/>
          </p:cNvSpPr>
          <p:nvPr/>
        </p:nvSpPr>
        <p:spPr bwMode="auto">
          <a:xfrm>
            <a:off x="530225" y="5284788"/>
            <a:ext cx="82184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he-IL" altLang="en-US" sz="2000" b="1">
                <a:solidFill>
                  <a:srgbClr val="000099"/>
                </a:solidFill>
                <a:latin typeface="Arial" panose="020B0604020202020204" pitchFamily="34" charset="0"/>
                <a:cs typeface="Arial" panose="020B0604020202020204" pitchFamily="34" charset="0"/>
              </a:rPr>
              <a:t>הוכן על-ידי משתתפי הסדנא להכשרת מומחים להטמעת התוכנית החדשה בכימיה, בהנחיית זיוה בר-דב ודבורה קצביץ,  המרכז הארצי למורי הכימיה, מכון ויצמן למדע: אסתר ברקוביץ, דינה זלוצובר, מרואן חושאן, אורית מולווידזון, גרגורי קאמנב, מיכאל קויפמן, בתיה שר, נאוה תמם</a:t>
            </a:r>
            <a:endParaRPr lang="en-US" altLang="en-US" sz="2000"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גרף רציף כדוגמה">
            <a:extLst>
              <a:ext uri="{FF2B5EF4-FFF2-40B4-BE49-F238E27FC236}">
                <a16:creationId xmlns:a16="http://schemas.microsoft.com/office/drawing/2014/main" id="{09A98F26-47C9-4460-AE2C-2DD5866CB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1665288"/>
            <a:ext cx="6100762" cy="4351337"/>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a:extLst>
              <a:ext uri="{FF2B5EF4-FFF2-40B4-BE49-F238E27FC236}">
                <a16:creationId xmlns:a16="http://schemas.microsoft.com/office/drawing/2014/main" id="{B92757F3-3FA0-49AD-B394-A8E713A98134}"/>
              </a:ext>
            </a:extLst>
          </p:cNvPr>
          <p:cNvSpPr txBox="1">
            <a:spLocks noGrp="1" noChangeArrowheads="1"/>
          </p:cNvSpPr>
          <p:nvPr>
            <p:ph type="title" idx="4294967295"/>
          </p:nvPr>
        </p:nvSpPr>
        <p:spPr bwMode="auto">
          <a:xfrm>
            <a:off x="382588" y="442913"/>
            <a:ext cx="7931150" cy="83099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כיצד ניתן לדעתכם להציג נתונים על שינויי מפלס הכינרת לאורך מספר שנים?</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גרף בדידים כדוגמה">
            <a:extLst>
              <a:ext uri="{FF2B5EF4-FFF2-40B4-BE49-F238E27FC236}">
                <a16:creationId xmlns:a16="http://schemas.microsoft.com/office/drawing/2014/main" id="{F89B0649-69EB-4EFE-A6C8-B18DD109C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858963"/>
            <a:ext cx="6102350" cy="437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4" name="Text Box 2">
            <a:extLst>
              <a:ext uri="{FF2B5EF4-FFF2-40B4-BE49-F238E27FC236}">
                <a16:creationId xmlns:a16="http://schemas.microsoft.com/office/drawing/2014/main" id="{B09518AF-E8B9-473A-B72C-C73455D1CB79}"/>
              </a:ext>
            </a:extLst>
          </p:cNvPr>
          <p:cNvSpPr txBox="1">
            <a:spLocks noGrp="1" noChangeArrowheads="1"/>
          </p:cNvSpPr>
          <p:nvPr>
            <p:ph type="title" idx="4294967295"/>
          </p:nvPr>
        </p:nvSpPr>
        <p:spPr bwMode="auto">
          <a:xfrm>
            <a:off x="649288" y="428625"/>
            <a:ext cx="7751763" cy="83099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באיזה סוג של גרף תציג חברת החשמל את הנתונים על צריכת החשמל בתחומי צריכה שונים?</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גרף בדידים כדוגמה">
            <a:extLst>
              <a:ext uri="{FF2B5EF4-FFF2-40B4-BE49-F238E27FC236}">
                <a16:creationId xmlns:a16="http://schemas.microsoft.com/office/drawing/2014/main" id="{B07D63A9-6DAA-4641-8F59-288C0A46B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55750"/>
            <a:ext cx="6076950" cy="5030788"/>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5FE11D88-042C-4B5C-9448-2A8F9F684E02}"/>
              </a:ext>
            </a:extLst>
          </p:cNvPr>
          <p:cNvSpPr txBox="1">
            <a:spLocks noGrp="1" noChangeArrowheads="1"/>
          </p:cNvSpPr>
          <p:nvPr>
            <p:ph type="title" idx="4294967295"/>
          </p:nvPr>
        </p:nvSpPr>
        <p:spPr bwMode="auto">
          <a:xfrm>
            <a:off x="1236663" y="274638"/>
            <a:ext cx="6983412" cy="1200329"/>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השווה מספר פניות הציבור בתחום מסוים לאורך שנים. איזה סוג הגרף מתאים להצגת הנתונים מסוג זה?</a:t>
            </a:r>
            <a:r>
              <a:rPr kumimoji="0" lang="he-IL" altLang="en-US" sz="2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t>
            </a:r>
            <a:endParaRPr kumimoji="0" lang="en-US" altLang="en-US" sz="2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ACC696F7-8089-4E93-A633-8567774A1CA9}"/>
              </a:ext>
            </a:extLst>
          </p:cNvPr>
          <p:cNvSpPr txBox="1">
            <a:spLocks noGrp="1" noChangeArrowheads="1"/>
          </p:cNvSpPr>
          <p:nvPr>
            <p:ph type="title" idx="4294967295"/>
          </p:nvPr>
        </p:nvSpPr>
        <p:spPr bwMode="auto">
          <a:xfrm>
            <a:off x="2840038" y="204788"/>
            <a:ext cx="3967162"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במה תלוי סוג הגרף?</a:t>
            </a:r>
            <a:endPar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sp>
        <p:nvSpPr>
          <p:cNvPr id="15363" name="Text Box 3">
            <a:extLst>
              <a:ext uri="{FF2B5EF4-FFF2-40B4-BE49-F238E27FC236}">
                <a16:creationId xmlns:a16="http://schemas.microsoft.com/office/drawing/2014/main" id="{0ADD7359-2782-47C3-BAB8-88A94410A9CB}"/>
              </a:ext>
            </a:extLst>
          </p:cNvPr>
          <p:cNvSpPr txBox="1">
            <a:spLocks noChangeArrowheads="1"/>
          </p:cNvSpPr>
          <p:nvPr/>
        </p:nvSpPr>
        <p:spPr bwMode="auto">
          <a:xfrm>
            <a:off x="2087563" y="944563"/>
            <a:ext cx="547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b="1" dirty="0">
                <a:solidFill>
                  <a:srgbClr val="000099"/>
                </a:solidFill>
                <a:latin typeface="Arial" panose="020B0604020202020204" pitchFamily="34" charset="0"/>
                <a:cs typeface="Arial" panose="020B0604020202020204" pitchFamily="34" charset="0"/>
              </a:rPr>
              <a:t>סוג המשתנים</a:t>
            </a:r>
            <a:endParaRPr lang="en-US" altLang="en-US" b="1" dirty="0">
              <a:solidFill>
                <a:srgbClr val="000099"/>
              </a:solidFill>
              <a:latin typeface="Arial" panose="020B0604020202020204" pitchFamily="34" charset="0"/>
              <a:cs typeface="Arial" panose="020B0604020202020204" pitchFamily="34" charset="0"/>
            </a:endParaRPr>
          </a:p>
        </p:txBody>
      </p:sp>
      <p:sp>
        <p:nvSpPr>
          <p:cNvPr id="15366" name="Text Box 6">
            <a:extLst>
              <a:ext uri="{FF2B5EF4-FFF2-40B4-BE49-F238E27FC236}">
                <a16:creationId xmlns:a16="http://schemas.microsoft.com/office/drawing/2014/main" id="{1C78D6F6-59AE-49EE-9363-71BD2AF2EF21}"/>
              </a:ext>
            </a:extLst>
          </p:cNvPr>
          <p:cNvSpPr txBox="1">
            <a:spLocks noChangeArrowheads="1"/>
          </p:cNvSpPr>
          <p:nvPr/>
        </p:nvSpPr>
        <p:spPr bwMode="auto">
          <a:xfrm>
            <a:off x="5178425" y="1676400"/>
            <a:ext cx="365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dirty="0">
                <a:solidFill>
                  <a:srgbClr val="000099"/>
                </a:solidFill>
                <a:latin typeface="Arial" panose="020B0604020202020204" pitchFamily="34" charset="0"/>
                <a:cs typeface="Arial" panose="020B0604020202020204" pitchFamily="34" charset="0"/>
              </a:rPr>
              <a:t>כל ערך מספרי הוא בעל משמעות</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15365" name="Text Box 5">
            <a:extLst>
              <a:ext uri="{FF2B5EF4-FFF2-40B4-BE49-F238E27FC236}">
                <a16:creationId xmlns:a16="http://schemas.microsoft.com/office/drawing/2014/main" id="{53175D9D-0753-493F-8CC9-7C70F3CCD743}"/>
              </a:ext>
            </a:extLst>
          </p:cNvPr>
          <p:cNvSpPr txBox="1">
            <a:spLocks noChangeArrowheads="1"/>
          </p:cNvSpPr>
          <p:nvPr/>
        </p:nvSpPr>
        <p:spPr bwMode="auto">
          <a:xfrm>
            <a:off x="6308725" y="2324100"/>
            <a:ext cx="1390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b="1" dirty="0">
                <a:solidFill>
                  <a:srgbClr val="FF3300"/>
                </a:solidFill>
                <a:latin typeface="Arial" panose="020B0604020202020204" pitchFamily="34" charset="0"/>
                <a:cs typeface="Arial" panose="020B0604020202020204" pitchFamily="34" charset="0"/>
              </a:rPr>
              <a:t>רציפים</a:t>
            </a:r>
            <a:endParaRPr lang="en-US" altLang="en-US" b="1" dirty="0">
              <a:solidFill>
                <a:srgbClr val="FF3300"/>
              </a:solidFill>
              <a:latin typeface="Arial" panose="020B0604020202020204" pitchFamily="34" charset="0"/>
              <a:cs typeface="Arial" panose="020B0604020202020204" pitchFamily="34" charset="0"/>
            </a:endParaRPr>
          </a:p>
        </p:txBody>
      </p:sp>
      <p:sp>
        <p:nvSpPr>
          <p:cNvPr id="15385" name="Text Box 25">
            <a:extLst>
              <a:ext uri="{FF2B5EF4-FFF2-40B4-BE49-F238E27FC236}">
                <a16:creationId xmlns:a16="http://schemas.microsoft.com/office/drawing/2014/main" id="{C85E3B7A-55F0-4981-A139-2C6D408C5572}"/>
              </a:ext>
            </a:extLst>
          </p:cNvPr>
          <p:cNvSpPr txBox="1">
            <a:spLocks noChangeArrowheads="1"/>
          </p:cNvSpPr>
          <p:nvPr/>
        </p:nvSpPr>
        <p:spPr bwMode="auto">
          <a:xfrm>
            <a:off x="288925" y="1676400"/>
            <a:ext cx="416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dirty="0">
                <a:solidFill>
                  <a:srgbClr val="000099"/>
                </a:solidFill>
                <a:latin typeface="Arial" panose="020B0604020202020204" pitchFamily="34" charset="0"/>
                <a:cs typeface="Arial" panose="020B0604020202020204" pitchFamily="34" charset="0"/>
              </a:rPr>
              <a:t>לא כל ערך מספרי הוא בעל משמעות</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15364" name="Text Box 4">
            <a:extLst>
              <a:ext uri="{FF2B5EF4-FFF2-40B4-BE49-F238E27FC236}">
                <a16:creationId xmlns:a16="http://schemas.microsoft.com/office/drawing/2014/main" id="{C534DA06-70BB-451F-B3D0-D4CC5A3BB800}"/>
              </a:ext>
            </a:extLst>
          </p:cNvPr>
          <p:cNvSpPr txBox="1">
            <a:spLocks noChangeArrowheads="1"/>
          </p:cNvSpPr>
          <p:nvPr/>
        </p:nvSpPr>
        <p:spPr bwMode="auto">
          <a:xfrm>
            <a:off x="1641475" y="2324100"/>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b="1">
                <a:solidFill>
                  <a:srgbClr val="FF3300"/>
                </a:solidFill>
                <a:latin typeface="Arial" panose="020B0604020202020204" pitchFamily="34" charset="0"/>
                <a:cs typeface="Arial" panose="020B0604020202020204" pitchFamily="34" charset="0"/>
              </a:rPr>
              <a:t>בדידים</a:t>
            </a:r>
            <a:endParaRPr lang="en-US" altLang="en-US" b="1">
              <a:solidFill>
                <a:srgbClr val="FF3300"/>
              </a:solidFill>
              <a:latin typeface="Arial" panose="020B0604020202020204" pitchFamily="34" charset="0"/>
              <a:cs typeface="Arial" panose="020B0604020202020204" pitchFamily="34" charset="0"/>
            </a:endParaRPr>
          </a:p>
        </p:txBody>
      </p:sp>
      <p:sp>
        <p:nvSpPr>
          <p:cNvPr id="15370" name="Text Box 10">
            <a:extLst>
              <a:ext uri="{FF2B5EF4-FFF2-40B4-BE49-F238E27FC236}">
                <a16:creationId xmlns:a16="http://schemas.microsoft.com/office/drawing/2014/main" id="{4A261C0B-548F-4F6B-B895-221738BB2BEF}"/>
              </a:ext>
            </a:extLst>
          </p:cNvPr>
          <p:cNvSpPr txBox="1">
            <a:spLocks noChangeArrowheads="1"/>
          </p:cNvSpPr>
          <p:nvPr/>
        </p:nvSpPr>
        <p:spPr bwMode="auto">
          <a:xfrm>
            <a:off x="949325" y="5695950"/>
            <a:ext cx="7546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000099"/>
                </a:solidFill>
                <a:latin typeface="Arial" panose="020B0604020202020204" pitchFamily="34" charset="0"/>
                <a:cs typeface="Arial" panose="020B0604020202020204" pitchFamily="34" charset="0"/>
              </a:rPr>
              <a:t>מותר לשרטט עקום רק אם שני המשתנים המוצגים </a:t>
            </a:r>
            <a:r>
              <a:rPr lang="en-US" altLang="en-US" sz="2000" b="1">
                <a:solidFill>
                  <a:srgbClr val="000099"/>
                </a:solidFill>
                <a:latin typeface="Arial" panose="020B0604020202020204" pitchFamily="34" charset="0"/>
                <a:cs typeface="Arial" panose="020B0604020202020204" pitchFamily="34" charset="0"/>
              </a:rPr>
              <a:t>X</a:t>
            </a:r>
            <a:r>
              <a:rPr lang="he-IL" altLang="en-US" sz="2000" b="1">
                <a:solidFill>
                  <a:srgbClr val="000099"/>
                </a:solidFill>
                <a:latin typeface="Arial" panose="020B0604020202020204" pitchFamily="34" charset="0"/>
                <a:cs typeface="Arial" panose="020B0604020202020204" pitchFamily="34" charset="0"/>
              </a:rPr>
              <a:t> ו-</a:t>
            </a:r>
            <a:r>
              <a:rPr lang="en-US" altLang="en-US" sz="2000" b="1">
                <a:solidFill>
                  <a:srgbClr val="000099"/>
                </a:solidFill>
                <a:latin typeface="Arial" panose="020B0604020202020204" pitchFamily="34" charset="0"/>
                <a:cs typeface="Arial" panose="020B0604020202020204" pitchFamily="34" charset="0"/>
              </a:rPr>
              <a:t>Y</a:t>
            </a:r>
            <a:r>
              <a:rPr lang="he-IL" altLang="en-US" sz="2000" b="1">
                <a:solidFill>
                  <a:srgbClr val="000099"/>
                </a:solidFill>
                <a:latin typeface="Arial" panose="020B0604020202020204" pitchFamily="34" charset="0"/>
                <a:cs typeface="Arial" panose="020B0604020202020204" pitchFamily="34" charset="0"/>
              </a:rPr>
              <a:t> הם רציפים</a:t>
            </a:r>
            <a:endParaRPr lang="en-US" altLang="en-US" sz="2000" b="1">
              <a:solidFill>
                <a:srgbClr val="000099"/>
              </a:solidFill>
              <a:latin typeface="Arial" panose="020B0604020202020204" pitchFamily="34" charset="0"/>
              <a:cs typeface="Arial" panose="020B0604020202020204" pitchFamily="34" charset="0"/>
            </a:endParaRPr>
          </a:p>
        </p:txBody>
      </p:sp>
      <p:sp>
        <p:nvSpPr>
          <p:cNvPr id="15372" name="Text Box 12">
            <a:extLst>
              <a:ext uri="{FF2B5EF4-FFF2-40B4-BE49-F238E27FC236}">
                <a16:creationId xmlns:a16="http://schemas.microsoft.com/office/drawing/2014/main" id="{CE1B0F39-F41C-4CCC-BF74-D31BDA70F930}"/>
              </a:ext>
            </a:extLst>
          </p:cNvPr>
          <p:cNvSpPr txBox="1">
            <a:spLocks noChangeArrowheads="1"/>
          </p:cNvSpPr>
          <p:nvPr/>
        </p:nvSpPr>
        <p:spPr bwMode="auto">
          <a:xfrm>
            <a:off x="165100" y="632777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1800" b="1">
                <a:solidFill>
                  <a:srgbClr val="800080"/>
                </a:solidFill>
                <a:latin typeface="Arial" panose="020B0604020202020204" pitchFamily="34" charset="0"/>
                <a:cs typeface="Arial" panose="020B0604020202020204" pitchFamily="34" charset="0"/>
              </a:rPr>
              <a:t>י.ברק,  2004</a:t>
            </a:r>
            <a:endParaRPr lang="en-US" altLang="en-US" sz="1800" b="1">
              <a:solidFill>
                <a:srgbClr val="800080"/>
              </a:solidFill>
              <a:latin typeface="Arial" panose="020B0604020202020204" pitchFamily="34" charset="0"/>
              <a:cs typeface="Arial" panose="020B0604020202020204" pitchFamily="34" charset="0"/>
            </a:endParaRPr>
          </a:p>
        </p:txBody>
      </p:sp>
      <p:sp>
        <p:nvSpPr>
          <p:cNvPr id="15369" name="Text Box 9">
            <a:extLst>
              <a:ext uri="{FF2B5EF4-FFF2-40B4-BE49-F238E27FC236}">
                <a16:creationId xmlns:a16="http://schemas.microsoft.com/office/drawing/2014/main" id="{A8139307-8816-40B7-95A9-A381553D5143}"/>
              </a:ext>
            </a:extLst>
          </p:cNvPr>
          <p:cNvSpPr txBox="1">
            <a:spLocks noChangeArrowheads="1"/>
          </p:cNvSpPr>
          <p:nvPr/>
        </p:nvSpPr>
        <p:spPr bwMode="auto">
          <a:xfrm>
            <a:off x="1403350" y="4854575"/>
            <a:ext cx="7092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dirty="0">
                <a:solidFill>
                  <a:srgbClr val="800080"/>
                </a:solidFill>
                <a:latin typeface="Arial" panose="020B0604020202020204" pitchFamily="34" charset="0"/>
                <a:cs typeface="Arial" panose="020B0604020202020204" pitchFamily="34" charset="0"/>
              </a:rPr>
              <a:t>ניתן לשרטט גרף קווי, עקום רק אם יש משמעות לכל נקודה ונקודה וכל נקודה עשויה להתקיים במציאות</a:t>
            </a:r>
            <a:endParaRPr lang="en-US" altLang="en-US" sz="2000" b="1" dirty="0">
              <a:solidFill>
                <a:srgbClr val="800080"/>
              </a:solidFill>
              <a:latin typeface="Arial" panose="020B0604020202020204" pitchFamily="34" charset="0"/>
              <a:cs typeface="Arial" panose="020B0604020202020204" pitchFamily="34" charset="0"/>
            </a:endParaRPr>
          </a:p>
        </p:txBody>
      </p:sp>
      <p:sp>
        <p:nvSpPr>
          <p:cNvPr id="15373" name="Line 13">
            <a:extLst>
              <a:ext uri="{FF2B5EF4-FFF2-40B4-BE49-F238E27FC236}">
                <a16:creationId xmlns:a16="http://schemas.microsoft.com/office/drawing/2014/main" id="{797CE559-AAB3-44F7-BF6F-505895F7229F}"/>
              </a:ext>
              <a:ext uri="{C183D7F6-B498-43B3-948B-1728B52AA6E4}">
                <adec:decorative xmlns:adec="http://schemas.microsoft.com/office/drawing/2017/decorative" val="1"/>
              </a:ext>
            </a:extLst>
          </p:cNvPr>
          <p:cNvSpPr>
            <a:spLocks noChangeShapeType="1"/>
          </p:cNvSpPr>
          <p:nvPr/>
        </p:nvSpPr>
        <p:spPr bwMode="auto">
          <a:xfrm>
            <a:off x="4824413" y="657225"/>
            <a:ext cx="0" cy="358775"/>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79" name="Picture 19">
            <a:extLst>
              <a:ext uri="{FF2B5EF4-FFF2-40B4-BE49-F238E27FC236}">
                <a16:creationId xmlns:a16="http://schemas.microsoft.com/office/drawing/2014/main" id="{9023A0A5-B9EA-4E0F-BE51-ACA4134691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16" t="19440" r="9581" b="7021"/>
          <a:stretch>
            <a:fillRect/>
          </a:stretch>
        </p:blipFill>
        <p:spPr bwMode="auto">
          <a:xfrm>
            <a:off x="6045200" y="2801938"/>
            <a:ext cx="1993900" cy="17621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380" name="Picture 20">
            <a:extLst>
              <a:ext uri="{FF2B5EF4-FFF2-40B4-BE49-F238E27FC236}">
                <a16:creationId xmlns:a16="http://schemas.microsoft.com/office/drawing/2014/main" id="{DD740E58-7155-4F64-B27A-E061BC2261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89" t="7796" r="5223" b="8347"/>
          <a:stretch>
            <a:fillRect/>
          </a:stretch>
        </p:blipFill>
        <p:spPr bwMode="auto">
          <a:xfrm>
            <a:off x="1463675" y="2801938"/>
            <a:ext cx="1887538" cy="17589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86" name="Line 26">
            <a:extLst>
              <a:ext uri="{FF2B5EF4-FFF2-40B4-BE49-F238E27FC236}">
                <a16:creationId xmlns:a16="http://schemas.microsoft.com/office/drawing/2014/main" id="{F0429353-89D0-4F88-B2B7-8E9709EC74ED}"/>
              </a:ext>
              <a:ext uri="{C183D7F6-B498-43B3-948B-1728B52AA6E4}">
                <adec:decorative xmlns:adec="http://schemas.microsoft.com/office/drawing/2017/decorative" val="1"/>
              </a:ext>
            </a:extLst>
          </p:cNvPr>
          <p:cNvSpPr>
            <a:spLocks noChangeShapeType="1"/>
          </p:cNvSpPr>
          <p:nvPr/>
        </p:nvSpPr>
        <p:spPr bwMode="auto">
          <a:xfrm flipH="1">
            <a:off x="2338388" y="2027238"/>
            <a:ext cx="12700" cy="384175"/>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7" name="Line 27">
            <a:extLst>
              <a:ext uri="{FF2B5EF4-FFF2-40B4-BE49-F238E27FC236}">
                <a16:creationId xmlns:a16="http://schemas.microsoft.com/office/drawing/2014/main" id="{6D7C11E2-FA36-48AB-AA42-D448B0B7AAC6}"/>
              </a:ext>
              <a:ext uri="{C183D7F6-B498-43B3-948B-1728B52AA6E4}">
                <adec:decorative xmlns:adec="http://schemas.microsoft.com/office/drawing/2017/decorative" val="1"/>
              </a:ext>
            </a:extLst>
          </p:cNvPr>
          <p:cNvSpPr>
            <a:spLocks noChangeShapeType="1"/>
          </p:cNvSpPr>
          <p:nvPr/>
        </p:nvSpPr>
        <p:spPr bwMode="auto">
          <a:xfrm flipH="1">
            <a:off x="6997700" y="2027238"/>
            <a:ext cx="12700" cy="384175"/>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91" name="Group 31">
            <a:extLst>
              <a:ext uri="{FF2B5EF4-FFF2-40B4-BE49-F238E27FC236}">
                <a16:creationId xmlns:a16="http://schemas.microsoft.com/office/drawing/2014/main" id="{B583A428-9A79-48E3-8314-431B41DC9917}"/>
              </a:ext>
              <a:ext uri="{C183D7F6-B498-43B3-948B-1728B52AA6E4}">
                <adec:decorative xmlns:adec="http://schemas.microsoft.com/office/drawing/2017/decorative" val="1"/>
              </a:ext>
            </a:extLst>
          </p:cNvPr>
          <p:cNvGrpSpPr>
            <a:grpSpLocks/>
          </p:cNvGrpSpPr>
          <p:nvPr/>
        </p:nvGrpSpPr>
        <p:grpSpPr bwMode="auto">
          <a:xfrm>
            <a:off x="4086225" y="1371600"/>
            <a:ext cx="1476375" cy="300038"/>
            <a:chOff x="2524" y="864"/>
            <a:chExt cx="930" cy="189"/>
          </a:xfrm>
        </p:grpSpPr>
        <p:sp>
          <p:nvSpPr>
            <p:cNvPr id="15389" name="Line 29">
              <a:extLst>
                <a:ext uri="{FF2B5EF4-FFF2-40B4-BE49-F238E27FC236}">
                  <a16:creationId xmlns:a16="http://schemas.microsoft.com/office/drawing/2014/main" id="{7A87D790-8F1A-4243-8018-C1289B4222E7}"/>
                </a:ext>
              </a:extLst>
            </p:cNvPr>
            <p:cNvSpPr>
              <a:spLocks noChangeShapeType="1"/>
            </p:cNvSpPr>
            <p:nvPr/>
          </p:nvSpPr>
          <p:spPr bwMode="auto">
            <a:xfrm flipH="1">
              <a:off x="2524" y="864"/>
              <a:ext cx="424" cy="189"/>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30">
              <a:extLst>
                <a:ext uri="{FF2B5EF4-FFF2-40B4-BE49-F238E27FC236}">
                  <a16:creationId xmlns:a16="http://schemas.microsoft.com/office/drawing/2014/main" id="{3CD999BD-6521-46E1-A971-81476EF2EDD1}"/>
                </a:ext>
              </a:extLst>
            </p:cNvPr>
            <p:cNvSpPr>
              <a:spLocks noChangeShapeType="1"/>
            </p:cNvSpPr>
            <p:nvPr/>
          </p:nvSpPr>
          <p:spPr bwMode="auto">
            <a:xfrm>
              <a:off x="3030" y="864"/>
              <a:ext cx="424" cy="189"/>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3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3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7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P spid="15385" grpId="0" autoUpdateAnimBg="0"/>
      <p:bldP spid="15370" grpId="0" autoUpdateAnimBg="0"/>
      <p:bldP spid="15372" grpId="0" autoUpdateAnimBg="0"/>
      <p:bldP spid="1536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5" name="Group 31">
            <a:extLst>
              <a:ext uri="{FF2B5EF4-FFF2-40B4-BE49-F238E27FC236}">
                <a16:creationId xmlns:a16="http://schemas.microsoft.com/office/drawing/2014/main" id="{A3A07CB7-E026-4E04-8233-ACD77EB8D778}"/>
              </a:ext>
            </a:extLst>
          </p:cNvPr>
          <p:cNvGraphicFramePr>
            <a:graphicFrameLocks noGrp="1"/>
          </p:cNvGraphicFramePr>
          <p:nvPr>
            <p:extLst>
              <p:ext uri="{D42A27DB-BD31-4B8C-83A1-F6EECF244321}">
                <p14:modId xmlns:p14="http://schemas.microsoft.com/office/powerpoint/2010/main" val="2466505695"/>
              </p:ext>
            </p:extLst>
          </p:nvPr>
        </p:nvGraphicFramePr>
        <p:xfrm>
          <a:off x="274638" y="2809875"/>
          <a:ext cx="8497887" cy="3383280"/>
        </p:xfrm>
        <a:graphic>
          <a:graphicData uri="http://schemas.openxmlformats.org/drawingml/2006/table">
            <a:tbl>
              <a:tblPr rtl="1" firstRow="1"/>
              <a:tblGrid>
                <a:gridCol w="4248150">
                  <a:extLst>
                    <a:ext uri="{9D8B030D-6E8A-4147-A177-3AD203B41FA5}">
                      <a16:colId xmlns:a16="http://schemas.microsoft.com/office/drawing/2014/main" val="2392667814"/>
                    </a:ext>
                  </a:extLst>
                </a:gridCol>
                <a:gridCol w="4249737">
                  <a:extLst>
                    <a:ext uri="{9D8B030D-6E8A-4147-A177-3AD203B41FA5}">
                      <a16:colId xmlns:a16="http://schemas.microsoft.com/office/drawing/2014/main" val="2582997271"/>
                    </a:ext>
                  </a:extLst>
                </a:gridCol>
              </a:tblGrid>
              <a:tr h="2746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FF0000"/>
                          </a:solidFill>
                          <a:effectLst/>
                          <a:latin typeface="Times New Roman" panose="02020603050405020304" pitchFamily="18" charset="0"/>
                          <a:cs typeface="Arial" panose="020B0604020202020204" pitchFamily="34" charset="0"/>
                        </a:rPr>
                        <a:t>ערכים מספריים משתנים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FF0000"/>
                          </a:solidFill>
                          <a:effectLst/>
                          <a:latin typeface="Times New Roman" panose="02020603050405020304" pitchFamily="18" charset="0"/>
                          <a:cs typeface="Arial" panose="020B0604020202020204" pitchFamily="34" charset="0"/>
                        </a:rPr>
                        <a:t>ערכים מספריים לא משתנים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48255056"/>
                  </a:ext>
                </a:extLst>
              </a:tr>
              <a:tr h="2746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מספר תלמידים המגיעים לכיתה</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מתח חשמלי בשקעים בארץ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458930410"/>
                  </a:ext>
                </a:extLst>
              </a:tr>
              <a:tr h="2746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מהירות נסיעה של מכונית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מספר אצבעות ביד</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629887810"/>
                  </a:ext>
                </a:extLst>
              </a:tr>
              <a:tr h="2746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משקלו של אדם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מרחק בין מרכזים של שני ערים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480353194"/>
                  </a:ext>
                </a:extLst>
              </a:tr>
              <a:tr h="2746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גילו של אדם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מספר השעות ביממה / דקות בשעה / שניות בדקה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929485950"/>
                  </a:ext>
                </a:extLst>
              </a:tr>
              <a:tr h="2746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ציונים ביומן המורה</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מספר תעודת זהות של אדם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986341752"/>
                  </a:ext>
                </a:extLst>
              </a:tr>
              <a:tr h="1809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Arial" panose="020B0604020202020204" pitchFamily="34" charset="0"/>
                        </a:rPr>
                        <a:t>מספר אלקטרונים ברמת אנרגיה אחרונה של אטום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Arial" panose="020B0604020202020204" pitchFamily="34" charset="0"/>
                        </a:rPr>
                        <a:t>מספר אטומי של יסוד</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144468748"/>
                  </a:ext>
                </a:extLst>
              </a:tr>
            </a:tbl>
          </a:graphicData>
        </a:graphic>
      </p:graphicFrame>
      <p:sp>
        <p:nvSpPr>
          <p:cNvPr id="16412" name="Text Box 28">
            <a:extLst>
              <a:ext uri="{FF2B5EF4-FFF2-40B4-BE49-F238E27FC236}">
                <a16:creationId xmlns:a16="http://schemas.microsoft.com/office/drawing/2014/main" id="{740196A5-8C3A-4FB5-AFAC-AB65484F2033}"/>
              </a:ext>
            </a:extLst>
          </p:cNvPr>
          <p:cNvSpPr txBox="1">
            <a:spLocks noChangeArrowheads="1"/>
          </p:cNvSpPr>
          <p:nvPr/>
        </p:nvSpPr>
        <p:spPr bwMode="auto">
          <a:xfrm>
            <a:off x="227013" y="1227138"/>
            <a:ext cx="8567737"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000099"/>
                </a:solidFill>
                <a:latin typeface="Arial" panose="020B0604020202020204" pitchFamily="34" charset="0"/>
                <a:cs typeface="Arial" panose="020B0604020202020204" pitchFamily="34" charset="0"/>
              </a:rPr>
              <a:t>דיון על הערכים בחיינו. </a:t>
            </a:r>
          </a:p>
          <a:p>
            <a:pPr>
              <a:spcBef>
                <a:spcPct val="50000"/>
              </a:spcBef>
            </a:pPr>
            <a:r>
              <a:rPr lang="he-IL" altLang="en-US" b="1">
                <a:solidFill>
                  <a:srgbClr val="000099"/>
                </a:solidFill>
                <a:latin typeface="Arial" panose="020B0604020202020204" pitchFamily="34" charset="0"/>
                <a:cs typeface="Arial" panose="020B0604020202020204" pitchFamily="34" charset="0"/>
              </a:rPr>
              <a:t>לבקש דוגמה לערך מספרי משתנה ודוגמה לערך מספרי לא משתנה.</a:t>
            </a:r>
            <a:endParaRPr lang="en-US" altLang="en-US" b="1">
              <a:solidFill>
                <a:srgbClr val="000099"/>
              </a:solidFill>
              <a:latin typeface="Arial" panose="020B0604020202020204" pitchFamily="34" charset="0"/>
              <a:cs typeface="Arial" panose="020B0604020202020204" pitchFamily="34" charset="0"/>
            </a:endParaRPr>
          </a:p>
        </p:txBody>
      </p:sp>
      <p:sp>
        <p:nvSpPr>
          <p:cNvPr id="16413" name="Text Box 29">
            <a:extLst>
              <a:ext uri="{FF2B5EF4-FFF2-40B4-BE49-F238E27FC236}">
                <a16:creationId xmlns:a16="http://schemas.microsoft.com/office/drawing/2014/main" id="{392A69F0-23FF-4A0D-AC84-E5DC9740FA89}"/>
              </a:ext>
            </a:extLst>
          </p:cNvPr>
          <p:cNvSpPr txBox="1">
            <a:spLocks noGrp="1" noChangeArrowheads="1"/>
          </p:cNvSpPr>
          <p:nvPr>
            <p:ph type="title" idx="4294967295"/>
          </p:nvPr>
        </p:nvSpPr>
        <p:spPr bwMode="auto">
          <a:xfrm>
            <a:off x="1528763" y="468313"/>
            <a:ext cx="5895975"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הצעה לשיעור שני בנושא גרפים</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5EED3AAF-5B8B-477C-9192-AC6915368B49}"/>
              </a:ext>
            </a:extLst>
          </p:cNvPr>
          <p:cNvSpPr txBox="1">
            <a:spLocks noGrp="1" noChangeArrowheads="1"/>
          </p:cNvSpPr>
          <p:nvPr>
            <p:ph type="title" idx="4294967295"/>
          </p:nvPr>
        </p:nvSpPr>
        <p:spPr bwMode="auto">
          <a:xfrm>
            <a:off x="3097213" y="890588"/>
            <a:ext cx="3311525"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שאלה לתלמידים</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7411" name="Text Box 3">
            <a:extLst>
              <a:ext uri="{FF2B5EF4-FFF2-40B4-BE49-F238E27FC236}">
                <a16:creationId xmlns:a16="http://schemas.microsoft.com/office/drawing/2014/main" id="{0A5090DC-AC07-45BB-AE87-A790E6EF7B73}"/>
              </a:ext>
            </a:extLst>
          </p:cNvPr>
          <p:cNvSpPr txBox="1">
            <a:spLocks noChangeArrowheads="1"/>
          </p:cNvSpPr>
          <p:nvPr/>
        </p:nvSpPr>
        <p:spPr bwMode="auto">
          <a:xfrm>
            <a:off x="303213" y="1873250"/>
            <a:ext cx="81518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000099"/>
                </a:solidFill>
                <a:latin typeface="Arial" panose="020B0604020202020204" pitchFamily="34" charset="0"/>
                <a:cs typeface="Arial" panose="020B0604020202020204" pitchFamily="34" charset="0"/>
              </a:rPr>
              <a:t>אם נציג את הציוני המבחן לפי בנים - בנות או לפי מספר </a:t>
            </a:r>
          </a:p>
          <a:p>
            <a:pPr>
              <a:spcBef>
                <a:spcPct val="50000"/>
              </a:spcBef>
            </a:pPr>
            <a:r>
              <a:rPr lang="he-IL" altLang="en-US" b="1">
                <a:solidFill>
                  <a:srgbClr val="000099"/>
                </a:solidFill>
                <a:latin typeface="Arial" panose="020B0604020202020204" pitchFamily="34" charset="0"/>
                <a:cs typeface="Arial" panose="020B0604020202020204" pitchFamily="34" charset="0"/>
              </a:rPr>
              <a:t>התלמידים שקיבלו 80-90, 90-100 וכו', </a:t>
            </a:r>
          </a:p>
          <a:p>
            <a:pPr>
              <a:spcBef>
                <a:spcPct val="50000"/>
              </a:spcBef>
            </a:pPr>
            <a:r>
              <a:rPr lang="he-IL" altLang="en-US" b="1">
                <a:solidFill>
                  <a:srgbClr val="000099"/>
                </a:solidFill>
                <a:latin typeface="Arial" panose="020B0604020202020204" pitchFamily="34" charset="0"/>
                <a:cs typeface="Arial" panose="020B0604020202020204" pitchFamily="34" charset="0"/>
              </a:rPr>
              <a:t>האם סוג המידע שנקבל יהיה זהה?</a:t>
            </a:r>
            <a:endParaRPr lang="en-US" altLang="en-US" b="1">
              <a:solidFill>
                <a:srgbClr val="000099"/>
              </a:solidFill>
              <a:latin typeface="Arial" panose="020B0604020202020204" pitchFamily="34" charset="0"/>
              <a:cs typeface="Arial" panose="020B0604020202020204" pitchFamily="34" charset="0"/>
            </a:endParaRPr>
          </a:p>
        </p:txBody>
      </p:sp>
      <p:sp>
        <p:nvSpPr>
          <p:cNvPr id="17412" name="Text Box 4">
            <a:extLst>
              <a:ext uri="{FF2B5EF4-FFF2-40B4-BE49-F238E27FC236}">
                <a16:creationId xmlns:a16="http://schemas.microsoft.com/office/drawing/2014/main" id="{19CB6E09-3BA3-486A-94AE-AA72179FBAC6}"/>
              </a:ext>
            </a:extLst>
          </p:cNvPr>
          <p:cNvSpPr txBox="1">
            <a:spLocks noChangeArrowheads="1"/>
          </p:cNvSpPr>
          <p:nvPr/>
        </p:nvSpPr>
        <p:spPr bwMode="auto">
          <a:xfrm>
            <a:off x="771525" y="3676650"/>
            <a:ext cx="7683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000099"/>
                </a:solidFill>
                <a:latin typeface="Arial" panose="020B0604020202020204" pitchFamily="34" charset="0"/>
                <a:cs typeface="Arial" panose="020B0604020202020204" pitchFamily="34" charset="0"/>
              </a:rPr>
              <a:t>באיזה סוג הגרף הייתם בוחרים על מנת להציג את הנתונים? נמקו.</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a:extLst>
              <a:ext uri="{FF2B5EF4-FFF2-40B4-BE49-F238E27FC236}">
                <a16:creationId xmlns:a16="http://schemas.microsoft.com/office/drawing/2014/main" id="{85F3F5FE-5BEC-4AE4-BC46-9F124BB65E43}"/>
              </a:ext>
            </a:extLst>
          </p:cNvPr>
          <p:cNvSpPr txBox="1">
            <a:spLocks noGrp="1" noChangeArrowheads="1"/>
          </p:cNvSpPr>
          <p:nvPr>
            <p:ph type="title" idx="4294967295"/>
          </p:nvPr>
        </p:nvSpPr>
        <p:spPr bwMode="auto">
          <a:xfrm>
            <a:off x="3011488" y="336550"/>
            <a:ext cx="3311525" cy="5191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הסבר</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8434" name="Text Box 2">
            <a:extLst>
              <a:ext uri="{FF2B5EF4-FFF2-40B4-BE49-F238E27FC236}">
                <a16:creationId xmlns:a16="http://schemas.microsoft.com/office/drawing/2014/main" id="{7D845020-9AA8-495A-A537-EF4F13C3A182}"/>
              </a:ext>
            </a:extLst>
          </p:cNvPr>
          <p:cNvSpPr txBox="1">
            <a:spLocks noChangeArrowheads="1"/>
          </p:cNvSpPr>
          <p:nvPr/>
        </p:nvSpPr>
        <p:spPr bwMode="auto">
          <a:xfrm>
            <a:off x="0" y="952500"/>
            <a:ext cx="8963025" cy="516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להגדיר מהו משתנה תלוי ומהו משתנה בלתי תלוי. </a:t>
            </a:r>
          </a:p>
          <a:p>
            <a:pPr>
              <a:lnSpc>
                <a:spcPct val="110000"/>
              </a:lnSpc>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מבין המשתנים תלויים ומשתנים בלתי תלויים לאפשר לתלמידים</a:t>
            </a:r>
          </a:p>
          <a:p>
            <a:pPr>
              <a:lnSpc>
                <a:spcPct val="110000"/>
              </a:lnSpc>
              <a:spcBef>
                <a:spcPct val="50000"/>
              </a:spcBef>
            </a:pPr>
            <a:r>
              <a:rPr lang="he-IL" altLang="en-US" b="1">
                <a:solidFill>
                  <a:srgbClr val="000099"/>
                </a:solidFill>
                <a:latin typeface="Arial" panose="020B0604020202020204" pitchFamily="34" charset="0"/>
                <a:cs typeface="Arial" panose="020B0604020202020204" pitchFamily="34" charset="0"/>
              </a:rPr>
              <a:t>    לנסות למיין.</a:t>
            </a:r>
          </a:p>
          <a:p>
            <a:pPr>
              <a:lnSpc>
                <a:spcPct val="110000"/>
              </a:lnSpc>
              <a:spcBef>
                <a:spcPct val="50000"/>
              </a:spcBef>
            </a:pPr>
            <a:r>
              <a:rPr lang="he-IL" altLang="en-US" b="1">
                <a:solidFill>
                  <a:srgbClr val="000099"/>
                </a:solidFill>
                <a:latin typeface="Arial" panose="020B0604020202020204" pitchFamily="34" charset="0"/>
                <a:cs typeface="Arial" panose="020B0604020202020204" pitchFamily="34" charset="0"/>
              </a:rPr>
              <a:t>    לדוגמא, משתנים תלויים:</a:t>
            </a:r>
          </a:p>
          <a:p>
            <a:pPr>
              <a:lnSpc>
                <a:spcPct val="110000"/>
              </a:lnSpc>
              <a:spcBef>
                <a:spcPct val="50000"/>
              </a:spcBef>
            </a:pPr>
            <a:r>
              <a:rPr lang="he-IL" altLang="en-US" b="1">
                <a:solidFill>
                  <a:srgbClr val="000099"/>
                </a:solidFill>
                <a:latin typeface="Arial" panose="020B0604020202020204" pitchFamily="34" charset="0"/>
                <a:cs typeface="Arial" panose="020B0604020202020204" pitchFamily="34" charset="0"/>
              </a:rPr>
              <a:t>    </a:t>
            </a:r>
            <a:r>
              <a:rPr lang="en-US" altLang="en-US"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משקלו של אדם (החל מלידה) תלוי בגילו.</a:t>
            </a:r>
          </a:p>
          <a:p>
            <a:pPr>
              <a:lnSpc>
                <a:spcPct val="110000"/>
              </a:lnSpc>
              <a:spcBef>
                <a:spcPct val="50000"/>
              </a:spcBef>
            </a:pPr>
            <a:r>
              <a:rPr lang="he-IL" altLang="en-US" b="1">
                <a:solidFill>
                  <a:srgbClr val="000099"/>
                </a:solidFill>
                <a:latin typeface="Arial" panose="020B0604020202020204" pitchFamily="34" charset="0"/>
                <a:cs typeface="Arial" panose="020B0604020202020204" pitchFamily="34" charset="0"/>
              </a:rPr>
              <a:t>    </a:t>
            </a:r>
            <a:r>
              <a:rPr lang="en-US" altLang="en-US"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נפח הבלון תלוי בטמפרטורה בה הוא נמצא.</a:t>
            </a:r>
          </a:p>
          <a:p>
            <a:pPr>
              <a:lnSpc>
                <a:spcPct val="110000"/>
              </a:lnSpc>
              <a:spcBef>
                <a:spcPct val="50000"/>
              </a:spcBef>
            </a:pPr>
            <a:r>
              <a:rPr lang="he-IL" altLang="en-US" b="1">
                <a:solidFill>
                  <a:srgbClr val="000099"/>
                </a:solidFill>
                <a:latin typeface="Arial" panose="020B0604020202020204" pitchFamily="34" charset="0"/>
                <a:cs typeface="Arial" panose="020B0604020202020204" pitchFamily="34" charset="0"/>
              </a:rPr>
              <a:t>    </a:t>
            </a:r>
            <a:r>
              <a:rPr lang="en-US" altLang="en-US"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מוליכות חשמלית בתמיסה תלויה במספר היונים הניידים (בקירוב).</a:t>
            </a:r>
          </a:p>
          <a:p>
            <a:pPr>
              <a:lnSpc>
                <a:spcPct val="110000"/>
              </a:lnSpc>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להסביר לתלמידים שכל המשתנים התלויים ניתן לבטא בגרף. </a:t>
            </a:r>
          </a:p>
          <a:p>
            <a:pPr>
              <a:lnSpc>
                <a:spcPct val="110000"/>
              </a:lnSpc>
              <a:spcBef>
                <a:spcPct val="50000"/>
              </a:spcBef>
            </a:pPr>
            <a:r>
              <a:rPr lang="he-IL" altLang="en-US" b="1">
                <a:solidFill>
                  <a:srgbClr val="000099"/>
                </a:solidFill>
                <a:latin typeface="Arial" panose="020B0604020202020204" pitchFamily="34" charset="0"/>
                <a:cs typeface="Arial" panose="020B0604020202020204" pitchFamily="34" charset="0"/>
              </a:rPr>
              <a:t>    </a:t>
            </a:r>
            <a:r>
              <a:rPr lang="he-IL" altLang="en-US" b="1">
                <a:solidFill>
                  <a:srgbClr val="FF0000"/>
                </a:solidFill>
                <a:latin typeface="Arial" panose="020B0604020202020204" pitchFamily="34" charset="0"/>
                <a:cs typeface="Arial" panose="020B0604020202020204" pitchFamily="34" charset="0"/>
              </a:rPr>
              <a:t>לפני כן יש לארגן נתונים בטבלה</a:t>
            </a:r>
            <a:r>
              <a:rPr lang="he-IL" altLang="en-US" b="1">
                <a:solidFill>
                  <a:srgbClr val="000099"/>
                </a:solidFill>
                <a:latin typeface="Arial" panose="020B0604020202020204" pitchFamily="34" charset="0"/>
                <a:cs typeface="Arial" panose="020B0604020202020204" pitchFamily="34" charset="0"/>
              </a:rPr>
              <a:t>. </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0" name="Rectangle 44">
            <a:extLst>
              <a:ext uri="{FF2B5EF4-FFF2-40B4-BE49-F238E27FC236}">
                <a16:creationId xmlns:a16="http://schemas.microsoft.com/office/drawing/2014/main" id="{E394BB38-33B0-4870-B94F-C562DF3205F2}"/>
              </a:ext>
            </a:extLst>
          </p:cNvPr>
          <p:cNvSpPr>
            <a:spLocks noGrp="1" noChangeArrowheads="1"/>
          </p:cNvSpPr>
          <p:nvPr>
            <p:ph type="title" idx="4294967295"/>
          </p:nvPr>
        </p:nvSpPr>
        <p:spPr bwMode="auto">
          <a:xfrm>
            <a:off x="431800" y="282575"/>
            <a:ext cx="8108950" cy="10969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tabLst>
                <a:tab pos="609600" algn="l"/>
              </a:tabLst>
              <a:defRPr sz="2400">
                <a:solidFill>
                  <a:schemeClr val="tx1"/>
                </a:solidFill>
                <a:latin typeface="Times New Roman" panose="02020603050405020304" pitchFamily="18" charset="0"/>
              </a:defRPr>
            </a:lvl1pPr>
            <a:lvl2pPr>
              <a:tabLst>
                <a:tab pos="609600" algn="l"/>
              </a:tabLst>
              <a:defRPr sz="2400">
                <a:solidFill>
                  <a:schemeClr val="tx1"/>
                </a:solidFill>
                <a:latin typeface="Times New Roman" panose="02020603050405020304" pitchFamily="18" charset="0"/>
              </a:defRPr>
            </a:lvl2pPr>
            <a:lvl3pPr>
              <a:tabLst>
                <a:tab pos="609600" algn="l"/>
              </a:tabLst>
              <a:defRPr sz="2400">
                <a:solidFill>
                  <a:schemeClr val="tx1"/>
                </a:solidFill>
                <a:latin typeface="Times New Roman" panose="02020603050405020304" pitchFamily="18" charset="0"/>
              </a:defRPr>
            </a:lvl3pPr>
            <a:lvl4pPr>
              <a:tabLst>
                <a:tab pos="609600" algn="l"/>
              </a:tabLst>
              <a:defRPr sz="2400">
                <a:solidFill>
                  <a:schemeClr val="tx1"/>
                </a:solidFill>
                <a:latin typeface="Times New Roman" panose="02020603050405020304" pitchFamily="18" charset="0"/>
              </a:defRPr>
            </a:lvl4pPr>
            <a:lvl5pPr>
              <a:tabLst>
                <a:tab pos="609600" algn="l"/>
              </a:tabLst>
              <a:defRPr sz="2400">
                <a:solidFill>
                  <a:schemeClr val="tx1"/>
                </a:solidFill>
                <a:latin typeface="Times New Roman" panose="02020603050405020304" pitchFamily="18" charset="0"/>
              </a:defRPr>
            </a:lvl5pPr>
            <a:lvl6pPr algn="r" rtl="1" fontAlgn="base">
              <a:spcBef>
                <a:spcPct val="0"/>
              </a:spcBef>
              <a:spcAft>
                <a:spcPct val="0"/>
              </a:spcAft>
              <a:tabLst>
                <a:tab pos="609600" algn="l"/>
              </a:tabLst>
              <a:defRPr sz="2400">
                <a:solidFill>
                  <a:schemeClr val="tx1"/>
                </a:solidFill>
                <a:latin typeface="Times New Roman" panose="02020603050405020304" pitchFamily="18" charset="0"/>
              </a:defRPr>
            </a:lvl6pPr>
            <a:lvl7pPr algn="r" rtl="1" fontAlgn="base">
              <a:spcBef>
                <a:spcPct val="0"/>
              </a:spcBef>
              <a:spcAft>
                <a:spcPct val="0"/>
              </a:spcAft>
              <a:tabLst>
                <a:tab pos="609600" algn="l"/>
              </a:tabLst>
              <a:defRPr sz="2400">
                <a:solidFill>
                  <a:schemeClr val="tx1"/>
                </a:solidFill>
                <a:latin typeface="Times New Roman" panose="02020603050405020304" pitchFamily="18" charset="0"/>
              </a:defRPr>
            </a:lvl7pPr>
            <a:lvl8pPr algn="r" rtl="1" fontAlgn="base">
              <a:spcBef>
                <a:spcPct val="0"/>
              </a:spcBef>
              <a:spcAft>
                <a:spcPct val="0"/>
              </a:spcAft>
              <a:tabLst>
                <a:tab pos="609600" algn="l"/>
              </a:tabLst>
              <a:defRPr sz="2400">
                <a:solidFill>
                  <a:schemeClr val="tx1"/>
                </a:solidFill>
                <a:latin typeface="Times New Roman" panose="02020603050405020304" pitchFamily="18" charset="0"/>
              </a:defRPr>
            </a:lvl8pPr>
            <a:lvl9pPr algn="r" rtl="1" fontAlgn="base">
              <a:spcBef>
                <a:spcPct val="0"/>
              </a:spcBef>
              <a:spcAft>
                <a:spcPct val="0"/>
              </a:spcAft>
              <a:tabLst>
                <a:tab pos="609600" algn="l"/>
              </a:tabLst>
              <a:defRPr sz="2400">
                <a:solidFill>
                  <a:schemeClr val="tx1"/>
                </a:solidFill>
                <a:latin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609600" algn="l"/>
              </a:tabLst>
              <a:defRPr/>
            </a:pPr>
            <a:r>
              <a:rPr kumimoji="0" lang="he-IL" altLang="en-US" sz="2400" b="1" i="0" u="none" strike="noStrike" kern="1200" cap="none" spc="0" normalizeH="0" baseline="0" noProof="0" dirty="0">
                <a:ln>
                  <a:noFill/>
                </a:ln>
                <a:solidFill>
                  <a:srgbClr val="CC3300"/>
                </a:solidFill>
                <a:effectLst/>
                <a:uLnTx/>
                <a:uFillTx/>
                <a:latin typeface="Arial" panose="020B0604020202020204" pitchFamily="34" charset="0"/>
                <a:ea typeface="+mn-ea"/>
                <a:cs typeface="Arial" panose="020B0604020202020204" pitchFamily="34" charset="0"/>
              </a:rPr>
              <a:t>                                         </a:t>
            </a:r>
            <a:r>
              <a:rPr kumimoji="0" lang="he-IL"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שאלות</a:t>
            </a:r>
          </a:p>
          <a:p>
            <a:pPr marL="0" marR="0" lvl="0" indent="0" algn="r" defTabSz="914400" rtl="1" eaLnBrk="1" fontAlgn="base" latinLnBrk="0" hangingPunct="1">
              <a:lnSpc>
                <a:spcPct val="100000"/>
              </a:lnSpc>
              <a:spcBef>
                <a:spcPct val="0"/>
              </a:spcBef>
              <a:spcAft>
                <a:spcPct val="0"/>
              </a:spcAft>
              <a:buClrTx/>
              <a:buSzTx/>
              <a:buFontTx/>
              <a:buNone/>
              <a:tabLst>
                <a:tab pos="609600" algn="l"/>
              </a:tabLst>
              <a:defRPr/>
            </a:pPr>
            <a:endParaRPr kumimoji="0" lang="he-IL" altLang="en-US" sz="1000" b="1" i="1" u="none" strike="noStrike" kern="1200" cap="none" spc="0" normalizeH="0" baseline="0" noProof="0" dirty="0">
              <a:ln>
                <a:noFill/>
              </a:ln>
              <a:solidFill>
                <a:srgbClr val="CC3300"/>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tab pos="609600" algn="l"/>
              </a:tabLst>
              <a:defRPr/>
            </a:pPr>
            <a:r>
              <a:rPr kumimoji="0" lang="he-IL"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לפניכם גרף "עוגה". אילו נתונים אתם יכולים להסיק מהגרף?</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pSp>
        <p:nvGrpSpPr>
          <p:cNvPr id="19458" name="Group 2" descr="גרף עוגה של חלוקת היממה של תלמיד ממוצע">
            <a:extLst>
              <a:ext uri="{FF2B5EF4-FFF2-40B4-BE49-F238E27FC236}">
                <a16:creationId xmlns:a16="http://schemas.microsoft.com/office/drawing/2014/main" id="{F76A9E09-00D9-4F29-9BC5-CEE6D9AE9C74}"/>
              </a:ext>
            </a:extLst>
          </p:cNvPr>
          <p:cNvGrpSpPr>
            <a:grpSpLocks/>
          </p:cNvGrpSpPr>
          <p:nvPr/>
        </p:nvGrpSpPr>
        <p:grpSpPr bwMode="auto">
          <a:xfrm>
            <a:off x="1298575" y="1758950"/>
            <a:ext cx="6503988" cy="3708400"/>
            <a:chOff x="818" y="964"/>
            <a:chExt cx="4097" cy="2336"/>
          </a:xfrm>
        </p:grpSpPr>
        <p:sp>
          <p:nvSpPr>
            <p:cNvPr id="19459" name="Rectangle 3">
              <a:extLst>
                <a:ext uri="{FF2B5EF4-FFF2-40B4-BE49-F238E27FC236}">
                  <a16:creationId xmlns:a16="http://schemas.microsoft.com/office/drawing/2014/main" id="{52F06ABA-AC24-4D84-B439-D16687AD06C7}"/>
                </a:ext>
              </a:extLst>
            </p:cNvPr>
            <p:cNvSpPr>
              <a:spLocks noChangeArrowheads="1"/>
            </p:cNvSpPr>
            <p:nvPr/>
          </p:nvSpPr>
          <p:spPr bwMode="auto">
            <a:xfrm>
              <a:off x="818" y="964"/>
              <a:ext cx="4090" cy="2329"/>
            </a:xfrm>
            <a:prstGeom prst="rect">
              <a:avLst/>
            </a:prstGeom>
            <a:solidFill>
              <a:srgbClr val="FFFFFF"/>
            </a:solidFill>
            <a:ln w="0">
              <a:solidFill>
                <a:srgbClr val="000000"/>
              </a:solidFill>
              <a:miter lim="800000"/>
              <a:headEnd/>
              <a:tailEnd/>
            </a:ln>
          </p:spPr>
          <p:txBody>
            <a:bodyPr/>
            <a:lstStyle/>
            <a:p>
              <a:endParaRPr lang="en-US"/>
            </a:p>
          </p:txBody>
        </p:sp>
        <p:sp>
          <p:nvSpPr>
            <p:cNvPr id="19460" name="Freeform 4">
              <a:extLst>
                <a:ext uri="{FF2B5EF4-FFF2-40B4-BE49-F238E27FC236}">
                  <a16:creationId xmlns:a16="http://schemas.microsoft.com/office/drawing/2014/main" id="{7B8027D9-3CD5-47E4-82F3-F8137B6C0A9E}"/>
                </a:ext>
              </a:extLst>
            </p:cNvPr>
            <p:cNvSpPr>
              <a:spLocks/>
            </p:cNvSpPr>
            <p:nvPr/>
          </p:nvSpPr>
          <p:spPr bwMode="auto">
            <a:xfrm>
              <a:off x="2950" y="1825"/>
              <a:ext cx="328" cy="637"/>
            </a:xfrm>
            <a:custGeom>
              <a:avLst/>
              <a:gdLst>
                <a:gd name="T0" fmla="*/ 328 w 328"/>
                <a:gd name="T1" fmla="*/ 302 h 637"/>
                <a:gd name="T2" fmla="*/ 0 w 328"/>
                <a:gd name="T3" fmla="*/ 0 h 637"/>
                <a:gd name="T4" fmla="*/ 0 w 328"/>
                <a:gd name="T5" fmla="*/ 336 h 637"/>
                <a:gd name="T6" fmla="*/ 328 w 328"/>
                <a:gd name="T7" fmla="*/ 637 h 637"/>
                <a:gd name="T8" fmla="*/ 328 w 328"/>
                <a:gd name="T9" fmla="*/ 302 h 637"/>
              </a:gdLst>
              <a:ahLst/>
              <a:cxnLst>
                <a:cxn ang="0">
                  <a:pos x="T0" y="T1"/>
                </a:cxn>
                <a:cxn ang="0">
                  <a:pos x="T2" y="T3"/>
                </a:cxn>
                <a:cxn ang="0">
                  <a:pos x="T4" y="T5"/>
                </a:cxn>
                <a:cxn ang="0">
                  <a:pos x="T6" y="T7"/>
                </a:cxn>
                <a:cxn ang="0">
                  <a:pos x="T8" y="T9"/>
                </a:cxn>
              </a:cxnLst>
              <a:rect l="0" t="0" r="r" b="b"/>
              <a:pathLst>
                <a:path w="328" h="637">
                  <a:moveTo>
                    <a:pt x="328" y="302"/>
                  </a:moveTo>
                  <a:lnTo>
                    <a:pt x="0" y="0"/>
                  </a:lnTo>
                  <a:lnTo>
                    <a:pt x="0" y="336"/>
                  </a:lnTo>
                  <a:lnTo>
                    <a:pt x="328" y="637"/>
                  </a:lnTo>
                  <a:lnTo>
                    <a:pt x="328" y="302"/>
                  </a:lnTo>
                  <a:close/>
                </a:path>
              </a:pathLst>
            </a:custGeom>
            <a:solidFill>
              <a:srgbClr val="804040"/>
            </a:solidFill>
            <a:ln w="12700">
              <a:solidFill>
                <a:srgbClr val="000000"/>
              </a:solidFill>
              <a:prstDash val="solid"/>
              <a:round/>
              <a:headEnd/>
              <a:tailEnd/>
            </a:ln>
          </p:spPr>
          <p:txBody>
            <a:bodyPr/>
            <a:lstStyle/>
            <a:p>
              <a:endParaRPr lang="en-US"/>
            </a:p>
          </p:txBody>
        </p:sp>
        <p:sp>
          <p:nvSpPr>
            <p:cNvPr id="19461" name="Freeform 5">
              <a:extLst>
                <a:ext uri="{FF2B5EF4-FFF2-40B4-BE49-F238E27FC236}">
                  <a16:creationId xmlns:a16="http://schemas.microsoft.com/office/drawing/2014/main" id="{A8B17076-F401-4059-8D8C-89386100E135}"/>
                </a:ext>
              </a:extLst>
            </p:cNvPr>
            <p:cNvSpPr>
              <a:spLocks/>
            </p:cNvSpPr>
            <p:nvPr/>
          </p:nvSpPr>
          <p:spPr bwMode="auto">
            <a:xfrm>
              <a:off x="2942" y="1817"/>
              <a:ext cx="336" cy="310"/>
            </a:xfrm>
            <a:custGeom>
              <a:avLst/>
              <a:gdLst>
                <a:gd name="T0" fmla="*/ 0 w 336"/>
                <a:gd name="T1" fmla="*/ 8 h 310"/>
                <a:gd name="T2" fmla="*/ 16 w 336"/>
                <a:gd name="T3" fmla="*/ 8 h 310"/>
                <a:gd name="T4" fmla="*/ 58 w 336"/>
                <a:gd name="T5" fmla="*/ 8 h 310"/>
                <a:gd name="T6" fmla="*/ 84 w 336"/>
                <a:gd name="T7" fmla="*/ 8 h 310"/>
                <a:gd name="T8" fmla="*/ 100 w 336"/>
                <a:gd name="T9" fmla="*/ 0 h 310"/>
                <a:gd name="T10" fmla="*/ 142 w 336"/>
                <a:gd name="T11" fmla="*/ 0 h 310"/>
                <a:gd name="T12" fmla="*/ 168 w 336"/>
                <a:gd name="T13" fmla="*/ 0 h 310"/>
                <a:gd name="T14" fmla="*/ 184 w 336"/>
                <a:gd name="T15" fmla="*/ 0 h 310"/>
                <a:gd name="T16" fmla="*/ 226 w 336"/>
                <a:gd name="T17" fmla="*/ 0 h 310"/>
                <a:gd name="T18" fmla="*/ 252 w 336"/>
                <a:gd name="T19" fmla="*/ 0 h 310"/>
                <a:gd name="T20" fmla="*/ 268 w 336"/>
                <a:gd name="T21" fmla="*/ 0 h 310"/>
                <a:gd name="T22" fmla="*/ 310 w 336"/>
                <a:gd name="T23" fmla="*/ 0 h 310"/>
                <a:gd name="T24" fmla="*/ 336 w 336"/>
                <a:gd name="T25" fmla="*/ 0 h 310"/>
                <a:gd name="T26" fmla="*/ 336 w 336"/>
                <a:gd name="T27" fmla="*/ 310 h 310"/>
                <a:gd name="T28" fmla="*/ 0 w 336"/>
                <a:gd name="T29" fmla="*/ 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310">
                  <a:moveTo>
                    <a:pt x="0" y="8"/>
                  </a:moveTo>
                  <a:lnTo>
                    <a:pt x="16" y="8"/>
                  </a:lnTo>
                  <a:lnTo>
                    <a:pt x="58" y="8"/>
                  </a:lnTo>
                  <a:lnTo>
                    <a:pt x="84" y="8"/>
                  </a:lnTo>
                  <a:lnTo>
                    <a:pt x="100" y="0"/>
                  </a:lnTo>
                  <a:lnTo>
                    <a:pt x="142" y="0"/>
                  </a:lnTo>
                  <a:lnTo>
                    <a:pt x="168" y="0"/>
                  </a:lnTo>
                  <a:lnTo>
                    <a:pt x="184" y="0"/>
                  </a:lnTo>
                  <a:lnTo>
                    <a:pt x="226" y="0"/>
                  </a:lnTo>
                  <a:lnTo>
                    <a:pt x="252" y="0"/>
                  </a:lnTo>
                  <a:lnTo>
                    <a:pt x="268" y="0"/>
                  </a:lnTo>
                  <a:lnTo>
                    <a:pt x="310" y="0"/>
                  </a:lnTo>
                  <a:lnTo>
                    <a:pt x="336" y="0"/>
                  </a:lnTo>
                  <a:lnTo>
                    <a:pt x="336" y="310"/>
                  </a:lnTo>
                  <a:lnTo>
                    <a:pt x="0" y="8"/>
                  </a:lnTo>
                  <a:close/>
                </a:path>
              </a:pathLst>
            </a:custGeom>
            <a:solidFill>
              <a:srgbClr val="FF8080"/>
            </a:solidFill>
            <a:ln w="12700">
              <a:solidFill>
                <a:srgbClr val="000000"/>
              </a:solidFill>
              <a:prstDash val="solid"/>
              <a:round/>
              <a:headEnd/>
              <a:tailEnd/>
            </a:ln>
          </p:spPr>
          <p:txBody>
            <a:bodyPr/>
            <a:lstStyle/>
            <a:p>
              <a:endParaRPr lang="en-US"/>
            </a:p>
          </p:txBody>
        </p:sp>
        <p:sp>
          <p:nvSpPr>
            <p:cNvPr id="19462" name="Freeform 6">
              <a:extLst>
                <a:ext uri="{FF2B5EF4-FFF2-40B4-BE49-F238E27FC236}">
                  <a16:creationId xmlns:a16="http://schemas.microsoft.com/office/drawing/2014/main" id="{3412EBC3-4349-44C1-A797-3CD58081CD61}"/>
                </a:ext>
              </a:extLst>
            </p:cNvPr>
            <p:cNvSpPr>
              <a:spLocks/>
            </p:cNvSpPr>
            <p:nvPr/>
          </p:nvSpPr>
          <p:spPr bwMode="auto">
            <a:xfrm>
              <a:off x="2396" y="1918"/>
              <a:ext cx="882" cy="544"/>
            </a:xfrm>
            <a:custGeom>
              <a:avLst/>
              <a:gdLst>
                <a:gd name="T0" fmla="*/ 882 w 882"/>
                <a:gd name="T1" fmla="*/ 209 h 544"/>
                <a:gd name="T2" fmla="*/ 0 w 882"/>
                <a:gd name="T3" fmla="*/ 0 h 544"/>
                <a:gd name="T4" fmla="*/ 0 w 882"/>
                <a:gd name="T5" fmla="*/ 335 h 544"/>
                <a:gd name="T6" fmla="*/ 882 w 882"/>
                <a:gd name="T7" fmla="*/ 544 h 544"/>
                <a:gd name="T8" fmla="*/ 882 w 882"/>
                <a:gd name="T9" fmla="*/ 209 h 544"/>
              </a:gdLst>
              <a:ahLst/>
              <a:cxnLst>
                <a:cxn ang="0">
                  <a:pos x="T0" y="T1"/>
                </a:cxn>
                <a:cxn ang="0">
                  <a:pos x="T2" y="T3"/>
                </a:cxn>
                <a:cxn ang="0">
                  <a:pos x="T4" y="T5"/>
                </a:cxn>
                <a:cxn ang="0">
                  <a:pos x="T6" y="T7"/>
                </a:cxn>
                <a:cxn ang="0">
                  <a:pos x="T8" y="T9"/>
                </a:cxn>
              </a:cxnLst>
              <a:rect l="0" t="0" r="r" b="b"/>
              <a:pathLst>
                <a:path w="882" h="544">
                  <a:moveTo>
                    <a:pt x="882" y="209"/>
                  </a:moveTo>
                  <a:lnTo>
                    <a:pt x="0" y="0"/>
                  </a:lnTo>
                  <a:lnTo>
                    <a:pt x="0" y="335"/>
                  </a:lnTo>
                  <a:lnTo>
                    <a:pt x="882" y="544"/>
                  </a:lnTo>
                  <a:lnTo>
                    <a:pt x="882" y="209"/>
                  </a:lnTo>
                  <a:close/>
                </a:path>
              </a:pathLst>
            </a:custGeom>
            <a:solidFill>
              <a:srgbClr val="330033"/>
            </a:solidFill>
            <a:ln w="12700">
              <a:solidFill>
                <a:srgbClr val="000000"/>
              </a:solidFill>
              <a:prstDash val="solid"/>
              <a:round/>
              <a:headEnd/>
              <a:tailEnd/>
            </a:ln>
          </p:spPr>
          <p:txBody>
            <a:bodyPr/>
            <a:lstStyle/>
            <a:p>
              <a:endParaRPr lang="en-US"/>
            </a:p>
          </p:txBody>
        </p:sp>
        <p:sp>
          <p:nvSpPr>
            <p:cNvPr id="19463" name="Freeform 7">
              <a:extLst>
                <a:ext uri="{FF2B5EF4-FFF2-40B4-BE49-F238E27FC236}">
                  <a16:creationId xmlns:a16="http://schemas.microsoft.com/office/drawing/2014/main" id="{26DED971-2852-41DA-BFF1-BBE94CEFCD5A}"/>
                </a:ext>
              </a:extLst>
            </p:cNvPr>
            <p:cNvSpPr>
              <a:spLocks/>
            </p:cNvSpPr>
            <p:nvPr/>
          </p:nvSpPr>
          <p:spPr bwMode="auto">
            <a:xfrm>
              <a:off x="2387" y="1825"/>
              <a:ext cx="891" cy="302"/>
            </a:xfrm>
            <a:custGeom>
              <a:avLst/>
              <a:gdLst>
                <a:gd name="T0" fmla="*/ 0 w 891"/>
                <a:gd name="T1" fmla="*/ 93 h 302"/>
                <a:gd name="T2" fmla="*/ 17 w 891"/>
                <a:gd name="T3" fmla="*/ 84 h 302"/>
                <a:gd name="T4" fmla="*/ 51 w 891"/>
                <a:gd name="T5" fmla="*/ 76 h 302"/>
                <a:gd name="T6" fmla="*/ 67 w 891"/>
                <a:gd name="T7" fmla="*/ 76 h 302"/>
                <a:gd name="T8" fmla="*/ 93 w 891"/>
                <a:gd name="T9" fmla="*/ 68 h 302"/>
                <a:gd name="T10" fmla="*/ 109 w 891"/>
                <a:gd name="T11" fmla="*/ 68 h 302"/>
                <a:gd name="T12" fmla="*/ 143 w 891"/>
                <a:gd name="T13" fmla="*/ 59 h 302"/>
                <a:gd name="T14" fmla="*/ 160 w 891"/>
                <a:gd name="T15" fmla="*/ 51 h 302"/>
                <a:gd name="T16" fmla="*/ 193 w 891"/>
                <a:gd name="T17" fmla="*/ 51 h 302"/>
                <a:gd name="T18" fmla="*/ 210 w 891"/>
                <a:gd name="T19" fmla="*/ 42 h 302"/>
                <a:gd name="T20" fmla="*/ 244 w 891"/>
                <a:gd name="T21" fmla="*/ 34 h 302"/>
                <a:gd name="T22" fmla="*/ 269 w 891"/>
                <a:gd name="T23" fmla="*/ 34 h 302"/>
                <a:gd name="T24" fmla="*/ 303 w 891"/>
                <a:gd name="T25" fmla="*/ 26 h 302"/>
                <a:gd name="T26" fmla="*/ 319 w 891"/>
                <a:gd name="T27" fmla="*/ 26 h 302"/>
                <a:gd name="T28" fmla="*/ 361 w 891"/>
                <a:gd name="T29" fmla="*/ 26 h 302"/>
                <a:gd name="T30" fmla="*/ 378 w 891"/>
                <a:gd name="T31" fmla="*/ 17 h 302"/>
                <a:gd name="T32" fmla="*/ 412 w 891"/>
                <a:gd name="T33" fmla="*/ 17 h 302"/>
                <a:gd name="T34" fmla="*/ 437 w 891"/>
                <a:gd name="T35" fmla="*/ 9 h 302"/>
                <a:gd name="T36" fmla="*/ 471 w 891"/>
                <a:gd name="T37" fmla="*/ 9 h 302"/>
                <a:gd name="T38" fmla="*/ 496 w 891"/>
                <a:gd name="T39" fmla="*/ 9 h 302"/>
                <a:gd name="T40" fmla="*/ 538 w 891"/>
                <a:gd name="T41" fmla="*/ 0 h 302"/>
                <a:gd name="T42" fmla="*/ 555 w 891"/>
                <a:gd name="T43" fmla="*/ 0 h 302"/>
                <a:gd name="T44" fmla="*/ 891 w 891"/>
                <a:gd name="T45" fmla="*/ 302 h 302"/>
                <a:gd name="T46" fmla="*/ 0 w 891"/>
                <a:gd name="T47" fmla="*/ 9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302">
                  <a:moveTo>
                    <a:pt x="0" y="93"/>
                  </a:moveTo>
                  <a:lnTo>
                    <a:pt x="17" y="84"/>
                  </a:lnTo>
                  <a:lnTo>
                    <a:pt x="51" y="76"/>
                  </a:lnTo>
                  <a:lnTo>
                    <a:pt x="67" y="76"/>
                  </a:lnTo>
                  <a:lnTo>
                    <a:pt x="93" y="68"/>
                  </a:lnTo>
                  <a:lnTo>
                    <a:pt x="109" y="68"/>
                  </a:lnTo>
                  <a:lnTo>
                    <a:pt x="143" y="59"/>
                  </a:lnTo>
                  <a:lnTo>
                    <a:pt x="160" y="51"/>
                  </a:lnTo>
                  <a:lnTo>
                    <a:pt x="193" y="51"/>
                  </a:lnTo>
                  <a:lnTo>
                    <a:pt x="210" y="42"/>
                  </a:lnTo>
                  <a:lnTo>
                    <a:pt x="244" y="34"/>
                  </a:lnTo>
                  <a:lnTo>
                    <a:pt x="269" y="34"/>
                  </a:lnTo>
                  <a:lnTo>
                    <a:pt x="303" y="26"/>
                  </a:lnTo>
                  <a:lnTo>
                    <a:pt x="319" y="26"/>
                  </a:lnTo>
                  <a:lnTo>
                    <a:pt x="361" y="26"/>
                  </a:lnTo>
                  <a:lnTo>
                    <a:pt x="378" y="17"/>
                  </a:lnTo>
                  <a:lnTo>
                    <a:pt x="412" y="17"/>
                  </a:lnTo>
                  <a:lnTo>
                    <a:pt x="437" y="9"/>
                  </a:lnTo>
                  <a:lnTo>
                    <a:pt x="471" y="9"/>
                  </a:lnTo>
                  <a:lnTo>
                    <a:pt x="496" y="9"/>
                  </a:lnTo>
                  <a:lnTo>
                    <a:pt x="538" y="0"/>
                  </a:lnTo>
                  <a:lnTo>
                    <a:pt x="555" y="0"/>
                  </a:lnTo>
                  <a:lnTo>
                    <a:pt x="891" y="302"/>
                  </a:lnTo>
                  <a:lnTo>
                    <a:pt x="0" y="93"/>
                  </a:lnTo>
                  <a:close/>
                </a:path>
              </a:pathLst>
            </a:custGeom>
            <a:solidFill>
              <a:srgbClr val="660066"/>
            </a:solidFill>
            <a:ln w="12700">
              <a:solidFill>
                <a:srgbClr val="000000"/>
              </a:solidFill>
              <a:prstDash val="solid"/>
              <a:round/>
              <a:headEnd/>
              <a:tailEnd/>
            </a:ln>
          </p:spPr>
          <p:txBody>
            <a:bodyPr/>
            <a:lstStyle/>
            <a:p>
              <a:endParaRPr lang="en-US"/>
            </a:p>
          </p:txBody>
        </p:sp>
        <p:sp>
          <p:nvSpPr>
            <p:cNvPr id="19464" name="Freeform 8">
              <a:extLst>
                <a:ext uri="{FF2B5EF4-FFF2-40B4-BE49-F238E27FC236}">
                  <a16:creationId xmlns:a16="http://schemas.microsoft.com/office/drawing/2014/main" id="{589943FF-CE4D-449D-B08B-97ACF8D0E14A}"/>
                </a:ext>
              </a:extLst>
            </p:cNvPr>
            <p:cNvSpPr>
              <a:spLocks/>
            </p:cNvSpPr>
            <p:nvPr/>
          </p:nvSpPr>
          <p:spPr bwMode="auto">
            <a:xfrm>
              <a:off x="4412" y="2127"/>
              <a:ext cx="75" cy="444"/>
            </a:xfrm>
            <a:custGeom>
              <a:avLst/>
              <a:gdLst>
                <a:gd name="T0" fmla="*/ 75 w 75"/>
                <a:gd name="T1" fmla="*/ 0 h 444"/>
                <a:gd name="T2" fmla="*/ 75 w 75"/>
                <a:gd name="T3" fmla="*/ 17 h 444"/>
                <a:gd name="T4" fmla="*/ 75 w 75"/>
                <a:gd name="T5" fmla="*/ 17 h 444"/>
                <a:gd name="T6" fmla="*/ 67 w 75"/>
                <a:gd name="T7" fmla="*/ 34 h 444"/>
                <a:gd name="T8" fmla="*/ 67 w 75"/>
                <a:gd name="T9" fmla="*/ 42 h 444"/>
                <a:gd name="T10" fmla="*/ 58 w 75"/>
                <a:gd name="T11" fmla="*/ 42 h 444"/>
                <a:gd name="T12" fmla="*/ 58 w 75"/>
                <a:gd name="T13" fmla="*/ 59 h 444"/>
                <a:gd name="T14" fmla="*/ 50 w 75"/>
                <a:gd name="T15" fmla="*/ 67 h 444"/>
                <a:gd name="T16" fmla="*/ 42 w 75"/>
                <a:gd name="T17" fmla="*/ 76 h 444"/>
                <a:gd name="T18" fmla="*/ 33 w 75"/>
                <a:gd name="T19" fmla="*/ 84 h 444"/>
                <a:gd name="T20" fmla="*/ 16 w 75"/>
                <a:gd name="T21" fmla="*/ 92 h 444"/>
                <a:gd name="T22" fmla="*/ 16 w 75"/>
                <a:gd name="T23" fmla="*/ 101 h 444"/>
                <a:gd name="T24" fmla="*/ 0 w 75"/>
                <a:gd name="T25" fmla="*/ 109 h 444"/>
                <a:gd name="T26" fmla="*/ 0 w 75"/>
                <a:gd name="T27" fmla="*/ 444 h 444"/>
                <a:gd name="T28" fmla="*/ 16 w 75"/>
                <a:gd name="T29" fmla="*/ 436 h 444"/>
                <a:gd name="T30" fmla="*/ 16 w 75"/>
                <a:gd name="T31" fmla="*/ 427 h 444"/>
                <a:gd name="T32" fmla="*/ 33 w 75"/>
                <a:gd name="T33" fmla="*/ 419 h 444"/>
                <a:gd name="T34" fmla="*/ 42 w 75"/>
                <a:gd name="T35" fmla="*/ 411 h 444"/>
                <a:gd name="T36" fmla="*/ 50 w 75"/>
                <a:gd name="T37" fmla="*/ 402 h 444"/>
                <a:gd name="T38" fmla="*/ 58 w 75"/>
                <a:gd name="T39" fmla="*/ 394 h 444"/>
                <a:gd name="T40" fmla="*/ 58 w 75"/>
                <a:gd name="T41" fmla="*/ 377 h 444"/>
                <a:gd name="T42" fmla="*/ 67 w 75"/>
                <a:gd name="T43" fmla="*/ 377 h 444"/>
                <a:gd name="T44" fmla="*/ 67 w 75"/>
                <a:gd name="T45" fmla="*/ 369 h 444"/>
                <a:gd name="T46" fmla="*/ 75 w 75"/>
                <a:gd name="T47" fmla="*/ 352 h 444"/>
                <a:gd name="T48" fmla="*/ 75 w 75"/>
                <a:gd name="T49" fmla="*/ 352 h 444"/>
                <a:gd name="T50" fmla="*/ 75 w 75"/>
                <a:gd name="T51" fmla="*/ 335 h 444"/>
                <a:gd name="T52" fmla="*/ 75 w 75"/>
                <a:gd name="T53"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444">
                  <a:moveTo>
                    <a:pt x="75" y="0"/>
                  </a:moveTo>
                  <a:lnTo>
                    <a:pt x="75" y="17"/>
                  </a:lnTo>
                  <a:lnTo>
                    <a:pt x="75" y="17"/>
                  </a:lnTo>
                  <a:lnTo>
                    <a:pt x="67" y="34"/>
                  </a:lnTo>
                  <a:lnTo>
                    <a:pt x="67" y="42"/>
                  </a:lnTo>
                  <a:lnTo>
                    <a:pt x="58" y="42"/>
                  </a:lnTo>
                  <a:lnTo>
                    <a:pt x="58" y="59"/>
                  </a:lnTo>
                  <a:lnTo>
                    <a:pt x="50" y="67"/>
                  </a:lnTo>
                  <a:lnTo>
                    <a:pt x="42" y="76"/>
                  </a:lnTo>
                  <a:lnTo>
                    <a:pt x="33" y="84"/>
                  </a:lnTo>
                  <a:lnTo>
                    <a:pt x="16" y="92"/>
                  </a:lnTo>
                  <a:lnTo>
                    <a:pt x="16" y="101"/>
                  </a:lnTo>
                  <a:lnTo>
                    <a:pt x="0" y="109"/>
                  </a:lnTo>
                  <a:lnTo>
                    <a:pt x="0" y="444"/>
                  </a:lnTo>
                  <a:lnTo>
                    <a:pt x="16" y="436"/>
                  </a:lnTo>
                  <a:lnTo>
                    <a:pt x="16" y="427"/>
                  </a:lnTo>
                  <a:lnTo>
                    <a:pt x="33" y="419"/>
                  </a:lnTo>
                  <a:lnTo>
                    <a:pt x="42" y="411"/>
                  </a:lnTo>
                  <a:lnTo>
                    <a:pt x="50" y="402"/>
                  </a:lnTo>
                  <a:lnTo>
                    <a:pt x="58" y="394"/>
                  </a:lnTo>
                  <a:lnTo>
                    <a:pt x="58" y="377"/>
                  </a:lnTo>
                  <a:lnTo>
                    <a:pt x="67" y="377"/>
                  </a:lnTo>
                  <a:lnTo>
                    <a:pt x="67" y="369"/>
                  </a:lnTo>
                  <a:lnTo>
                    <a:pt x="75" y="352"/>
                  </a:lnTo>
                  <a:lnTo>
                    <a:pt x="75" y="352"/>
                  </a:lnTo>
                  <a:lnTo>
                    <a:pt x="75" y="335"/>
                  </a:lnTo>
                  <a:lnTo>
                    <a:pt x="75" y="0"/>
                  </a:lnTo>
                  <a:close/>
                </a:path>
              </a:pathLst>
            </a:custGeom>
            <a:solidFill>
              <a:srgbClr val="4D4D80"/>
            </a:solidFill>
            <a:ln w="12700">
              <a:solidFill>
                <a:srgbClr val="000000"/>
              </a:solidFill>
              <a:prstDash val="solid"/>
              <a:round/>
              <a:headEnd/>
              <a:tailEnd/>
            </a:ln>
          </p:spPr>
          <p:txBody>
            <a:bodyPr/>
            <a:lstStyle/>
            <a:p>
              <a:endParaRPr lang="en-US"/>
            </a:p>
          </p:txBody>
        </p:sp>
        <p:sp>
          <p:nvSpPr>
            <p:cNvPr id="19465" name="Freeform 9">
              <a:extLst>
                <a:ext uri="{FF2B5EF4-FFF2-40B4-BE49-F238E27FC236}">
                  <a16:creationId xmlns:a16="http://schemas.microsoft.com/office/drawing/2014/main" id="{E69B75CC-8163-431C-84E9-DA879D41CD42}"/>
                </a:ext>
              </a:extLst>
            </p:cNvPr>
            <p:cNvSpPr>
              <a:spLocks/>
            </p:cNvSpPr>
            <p:nvPr/>
          </p:nvSpPr>
          <p:spPr bwMode="auto">
            <a:xfrm>
              <a:off x="3278" y="2127"/>
              <a:ext cx="1134" cy="444"/>
            </a:xfrm>
            <a:custGeom>
              <a:avLst/>
              <a:gdLst>
                <a:gd name="T0" fmla="*/ 0 w 1134"/>
                <a:gd name="T1" fmla="*/ 0 h 444"/>
                <a:gd name="T2" fmla="*/ 1134 w 1134"/>
                <a:gd name="T3" fmla="*/ 109 h 444"/>
                <a:gd name="T4" fmla="*/ 1134 w 1134"/>
                <a:gd name="T5" fmla="*/ 444 h 444"/>
                <a:gd name="T6" fmla="*/ 0 w 1134"/>
                <a:gd name="T7" fmla="*/ 335 h 444"/>
                <a:gd name="T8" fmla="*/ 0 w 1134"/>
                <a:gd name="T9" fmla="*/ 0 h 444"/>
              </a:gdLst>
              <a:ahLst/>
              <a:cxnLst>
                <a:cxn ang="0">
                  <a:pos x="T0" y="T1"/>
                </a:cxn>
                <a:cxn ang="0">
                  <a:pos x="T2" y="T3"/>
                </a:cxn>
                <a:cxn ang="0">
                  <a:pos x="T4" y="T5"/>
                </a:cxn>
                <a:cxn ang="0">
                  <a:pos x="T6" y="T7"/>
                </a:cxn>
                <a:cxn ang="0">
                  <a:pos x="T8" y="T9"/>
                </a:cxn>
              </a:cxnLst>
              <a:rect l="0" t="0" r="r" b="b"/>
              <a:pathLst>
                <a:path w="1134" h="444">
                  <a:moveTo>
                    <a:pt x="0" y="0"/>
                  </a:moveTo>
                  <a:lnTo>
                    <a:pt x="1134" y="109"/>
                  </a:lnTo>
                  <a:lnTo>
                    <a:pt x="1134" y="444"/>
                  </a:lnTo>
                  <a:lnTo>
                    <a:pt x="0" y="335"/>
                  </a:lnTo>
                  <a:lnTo>
                    <a:pt x="0" y="0"/>
                  </a:lnTo>
                  <a:close/>
                </a:path>
              </a:pathLst>
            </a:custGeom>
            <a:solidFill>
              <a:srgbClr val="4D4D80"/>
            </a:solidFill>
            <a:ln w="12700">
              <a:solidFill>
                <a:srgbClr val="000000"/>
              </a:solidFill>
              <a:prstDash val="solid"/>
              <a:round/>
              <a:headEnd/>
              <a:tailEnd/>
            </a:ln>
          </p:spPr>
          <p:txBody>
            <a:bodyPr/>
            <a:lstStyle/>
            <a:p>
              <a:endParaRPr lang="en-US"/>
            </a:p>
          </p:txBody>
        </p:sp>
        <p:sp>
          <p:nvSpPr>
            <p:cNvPr id="19466" name="Freeform 10">
              <a:extLst>
                <a:ext uri="{FF2B5EF4-FFF2-40B4-BE49-F238E27FC236}">
                  <a16:creationId xmlns:a16="http://schemas.microsoft.com/office/drawing/2014/main" id="{B5D7C7BD-0446-412B-B4B8-629F8CA20BEB}"/>
                </a:ext>
              </a:extLst>
            </p:cNvPr>
            <p:cNvSpPr>
              <a:spLocks/>
            </p:cNvSpPr>
            <p:nvPr/>
          </p:nvSpPr>
          <p:spPr bwMode="auto">
            <a:xfrm>
              <a:off x="3278" y="1817"/>
              <a:ext cx="1209" cy="419"/>
            </a:xfrm>
            <a:custGeom>
              <a:avLst/>
              <a:gdLst>
                <a:gd name="T0" fmla="*/ 42 w 1209"/>
                <a:gd name="T1" fmla="*/ 0 h 419"/>
                <a:gd name="T2" fmla="*/ 100 w 1209"/>
                <a:gd name="T3" fmla="*/ 0 h 419"/>
                <a:gd name="T4" fmla="*/ 168 w 1209"/>
                <a:gd name="T5" fmla="*/ 0 h 419"/>
                <a:gd name="T6" fmla="*/ 252 w 1209"/>
                <a:gd name="T7" fmla="*/ 8 h 419"/>
                <a:gd name="T8" fmla="*/ 310 w 1209"/>
                <a:gd name="T9" fmla="*/ 8 h 419"/>
                <a:gd name="T10" fmla="*/ 369 w 1209"/>
                <a:gd name="T11" fmla="*/ 17 h 419"/>
                <a:gd name="T12" fmla="*/ 453 w 1209"/>
                <a:gd name="T13" fmla="*/ 17 h 419"/>
                <a:gd name="T14" fmla="*/ 512 w 1209"/>
                <a:gd name="T15" fmla="*/ 25 h 419"/>
                <a:gd name="T16" fmla="*/ 562 w 1209"/>
                <a:gd name="T17" fmla="*/ 34 h 419"/>
                <a:gd name="T18" fmla="*/ 638 w 1209"/>
                <a:gd name="T19" fmla="*/ 42 h 419"/>
                <a:gd name="T20" fmla="*/ 688 w 1209"/>
                <a:gd name="T21" fmla="*/ 59 h 419"/>
                <a:gd name="T22" fmla="*/ 739 w 1209"/>
                <a:gd name="T23" fmla="*/ 67 h 419"/>
                <a:gd name="T24" fmla="*/ 806 w 1209"/>
                <a:gd name="T25" fmla="*/ 76 h 419"/>
                <a:gd name="T26" fmla="*/ 856 w 1209"/>
                <a:gd name="T27" fmla="*/ 92 h 419"/>
                <a:gd name="T28" fmla="*/ 898 w 1209"/>
                <a:gd name="T29" fmla="*/ 101 h 419"/>
                <a:gd name="T30" fmla="*/ 949 w 1209"/>
                <a:gd name="T31" fmla="*/ 117 h 419"/>
                <a:gd name="T32" fmla="*/ 991 w 1209"/>
                <a:gd name="T33" fmla="*/ 134 h 419"/>
                <a:gd name="T34" fmla="*/ 1024 w 1209"/>
                <a:gd name="T35" fmla="*/ 143 h 419"/>
                <a:gd name="T36" fmla="*/ 1066 w 1209"/>
                <a:gd name="T37" fmla="*/ 168 h 419"/>
                <a:gd name="T38" fmla="*/ 1092 w 1209"/>
                <a:gd name="T39" fmla="*/ 176 h 419"/>
                <a:gd name="T40" fmla="*/ 1117 w 1209"/>
                <a:gd name="T41" fmla="*/ 193 h 419"/>
                <a:gd name="T42" fmla="*/ 1150 w 1209"/>
                <a:gd name="T43" fmla="*/ 218 h 419"/>
                <a:gd name="T44" fmla="*/ 1167 w 1209"/>
                <a:gd name="T45" fmla="*/ 235 h 419"/>
                <a:gd name="T46" fmla="*/ 1184 w 1209"/>
                <a:gd name="T47" fmla="*/ 243 h 419"/>
                <a:gd name="T48" fmla="*/ 1192 w 1209"/>
                <a:gd name="T49" fmla="*/ 268 h 419"/>
                <a:gd name="T50" fmla="*/ 1201 w 1209"/>
                <a:gd name="T51" fmla="*/ 285 h 419"/>
                <a:gd name="T52" fmla="*/ 1209 w 1209"/>
                <a:gd name="T53" fmla="*/ 302 h 419"/>
                <a:gd name="T54" fmla="*/ 1209 w 1209"/>
                <a:gd name="T55" fmla="*/ 327 h 419"/>
                <a:gd name="T56" fmla="*/ 1201 w 1209"/>
                <a:gd name="T57" fmla="*/ 344 h 419"/>
                <a:gd name="T58" fmla="*/ 1192 w 1209"/>
                <a:gd name="T59" fmla="*/ 352 h 419"/>
                <a:gd name="T60" fmla="*/ 1184 w 1209"/>
                <a:gd name="T61" fmla="*/ 377 h 419"/>
                <a:gd name="T62" fmla="*/ 1167 w 1209"/>
                <a:gd name="T63" fmla="*/ 394 h 419"/>
                <a:gd name="T64" fmla="*/ 1150 w 1209"/>
                <a:gd name="T65" fmla="*/ 411 h 419"/>
                <a:gd name="T66" fmla="*/ 0 w 1209"/>
                <a:gd name="T67" fmla="*/ 31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419">
                  <a:moveTo>
                    <a:pt x="0" y="0"/>
                  </a:moveTo>
                  <a:lnTo>
                    <a:pt x="42" y="0"/>
                  </a:lnTo>
                  <a:lnTo>
                    <a:pt x="58" y="0"/>
                  </a:lnTo>
                  <a:lnTo>
                    <a:pt x="100" y="0"/>
                  </a:lnTo>
                  <a:lnTo>
                    <a:pt x="142" y="0"/>
                  </a:lnTo>
                  <a:lnTo>
                    <a:pt x="168" y="0"/>
                  </a:lnTo>
                  <a:lnTo>
                    <a:pt x="210" y="0"/>
                  </a:lnTo>
                  <a:lnTo>
                    <a:pt x="252" y="8"/>
                  </a:lnTo>
                  <a:lnTo>
                    <a:pt x="268" y="8"/>
                  </a:lnTo>
                  <a:lnTo>
                    <a:pt x="310" y="8"/>
                  </a:lnTo>
                  <a:lnTo>
                    <a:pt x="352" y="8"/>
                  </a:lnTo>
                  <a:lnTo>
                    <a:pt x="369" y="17"/>
                  </a:lnTo>
                  <a:lnTo>
                    <a:pt x="411" y="17"/>
                  </a:lnTo>
                  <a:lnTo>
                    <a:pt x="453" y="17"/>
                  </a:lnTo>
                  <a:lnTo>
                    <a:pt x="470" y="25"/>
                  </a:lnTo>
                  <a:lnTo>
                    <a:pt x="512" y="25"/>
                  </a:lnTo>
                  <a:lnTo>
                    <a:pt x="546" y="34"/>
                  </a:lnTo>
                  <a:lnTo>
                    <a:pt x="562" y="34"/>
                  </a:lnTo>
                  <a:lnTo>
                    <a:pt x="604" y="42"/>
                  </a:lnTo>
                  <a:lnTo>
                    <a:pt x="638" y="42"/>
                  </a:lnTo>
                  <a:lnTo>
                    <a:pt x="655" y="50"/>
                  </a:lnTo>
                  <a:lnTo>
                    <a:pt x="688" y="59"/>
                  </a:lnTo>
                  <a:lnTo>
                    <a:pt x="722" y="59"/>
                  </a:lnTo>
                  <a:lnTo>
                    <a:pt x="739" y="67"/>
                  </a:lnTo>
                  <a:lnTo>
                    <a:pt x="772" y="76"/>
                  </a:lnTo>
                  <a:lnTo>
                    <a:pt x="806" y="76"/>
                  </a:lnTo>
                  <a:lnTo>
                    <a:pt x="823" y="84"/>
                  </a:lnTo>
                  <a:lnTo>
                    <a:pt x="856" y="92"/>
                  </a:lnTo>
                  <a:lnTo>
                    <a:pt x="882" y="101"/>
                  </a:lnTo>
                  <a:lnTo>
                    <a:pt x="898" y="101"/>
                  </a:lnTo>
                  <a:lnTo>
                    <a:pt x="924" y="109"/>
                  </a:lnTo>
                  <a:lnTo>
                    <a:pt x="949" y="117"/>
                  </a:lnTo>
                  <a:lnTo>
                    <a:pt x="966" y="126"/>
                  </a:lnTo>
                  <a:lnTo>
                    <a:pt x="991" y="134"/>
                  </a:lnTo>
                  <a:lnTo>
                    <a:pt x="1016" y="143"/>
                  </a:lnTo>
                  <a:lnTo>
                    <a:pt x="1024" y="143"/>
                  </a:lnTo>
                  <a:lnTo>
                    <a:pt x="1041" y="151"/>
                  </a:lnTo>
                  <a:lnTo>
                    <a:pt x="1066" y="168"/>
                  </a:lnTo>
                  <a:lnTo>
                    <a:pt x="1075" y="168"/>
                  </a:lnTo>
                  <a:lnTo>
                    <a:pt x="1092" y="176"/>
                  </a:lnTo>
                  <a:lnTo>
                    <a:pt x="1108" y="193"/>
                  </a:lnTo>
                  <a:lnTo>
                    <a:pt x="1117" y="193"/>
                  </a:lnTo>
                  <a:lnTo>
                    <a:pt x="1134" y="201"/>
                  </a:lnTo>
                  <a:lnTo>
                    <a:pt x="1150" y="218"/>
                  </a:lnTo>
                  <a:lnTo>
                    <a:pt x="1150" y="218"/>
                  </a:lnTo>
                  <a:lnTo>
                    <a:pt x="1167" y="235"/>
                  </a:lnTo>
                  <a:lnTo>
                    <a:pt x="1176" y="243"/>
                  </a:lnTo>
                  <a:lnTo>
                    <a:pt x="1184" y="243"/>
                  </a:lnTo>
                  <a:lnTo>
                    <a:pt x="1192" y="260"/>
                  </a:lnTo>
                  <a:lnTo>
                    <a:pt x="1192" y="268"/>
                  </a:lnTo>
                  <a:lnTo>
                    <a:pt x="1201" y="277"/>
                  </a:lnTo>
                  <a:lnTo>
                    <a:pt x="1201" y="285"/>
                  </a:lnTo>
                  <a:lnTo>
                    <a:pt x="1209" y="293"/>
                  </a:lnTo>
                  <a:lnTo>
                    <a:pt x="1209" y="302"/>
                  </a:lnTo>
                  <a:lnTo>
                    <a:pt x="1209" y="310"/>
                  </a:lnTo>
                  <a:lnTo>
                    <a:pt x="1209" y="327"/>
                  </a:lnTo>
                  <a:lnTo>
                    <a:pt x="1209" y="327"/>
                  </a:lnTo>
                  <a:lnTo>
                    <a:pt x="1201" y="344"/>
                  </a:lnTo>
                  <a:lnTo>
                    <a:pt x="1201" y="352"/>
                  </a:lnTo>
                  <a:lnTo>
                    <a:pt x="1192" y="352"/>
                  </a:lnTo>
                  <a:lnTo>
                    <a:pt x="1192" y="369"/>
                  </a:lnTo>
                  <a:lnTo>
                    <a:pt x="1184" y="377"/>
                  </a:lnTo>
                  <a:lnTo>
                    <a:pt x="1176" y="386"/>
                  </a:lnTo>
                  <a:lnTo>
                    <a:pt x="1167" y="394"/>
                  </a:lnTo>
                  <a:lnTo>
                    <a:pt x="1150" y="402"/>
                  </a:lnTo>
                  <a:lnTo>
                    <a:pt x="1150" y="411"/>
                  </a:lnTo>
                  <a:lnTo>
                    <a:pt x="1134" y="419"/>
                  </a:lnTo>
                  <a:lnTo>
                    <a:pt x="0" y="310"/>
                  </a:lnTo>
                  <a:lnTo>
                    <a:pt x="0" y="0"/>
                  </a:lnTo>
                  <a:close/>
                </a:path>
              </a:pathLst>
            </a:custGeom>
            <a:solidFill>
              <a:srgbClr val="9999FF"/>
            </a:solidFill>
            <a:ln w="12700">
              <a:solidFill>
                <a:srgbClr val="000000"/>
              </a:solidFill>
              <a:prstDash val="solid"/>
              <a:round/>
              <a:headEnd/>
              <a:tailEnd/>
            </a:ln>
          </p:spPr>
          <p:txBody>
            <a:bodyPr/>
            <a:lstStyle/>
            <a:p>
              <a:endParaRPr lang="en-US"/>
            </a:p>
          </p:txBody>
        </p:sp>
        <p:sp>
          <p:nvSpPr>
            <p:cNvPr id="19467" name="Freeform 11">
              <a:extLst>
                <a:ext uri="{FF2B5EF4-FFF2-40B4-BE49-F238E27FC236}">
                  <a16:creationId xmlns:a16="http://schemas.microsoft.com/office/drawing/2014/main" id="{1DC99A05-E606-4EB0-B892-EAC6F5F1FF95}"/>
                </a:ext>
              </a:extLst>
            </p:cNvPr>
            <p:cNvSpPr>
              <a:spLocks/>
            </p:cNvSpPr>
            <p:nvPr/>
          </p:nvSpPr>
          <p:spPr bwMode="auto">
            <a:xfrm>
              <a:off x="3748" y="2236"/>
              <a:ext cx="664" cy="520"/>
            </a:xfrm>
            <a:custGeom>
              <a:avLst/>
              <a:gdLst>
                <a:gd name="T0" fmla="*/ 664 w 664"/>
                <a:gd name="T1" fmla="*/ 0 h 520"/>
                <a:gd name="T2" fmla="*/ 647 w 664"/>
                <a:gd name="T3" fmla="*/ 8 h 520"/>
                <a:gd name="T4" fmla="*/ 638 w 664"/>
                <a:gd name="T5" fmla="*/ 17 h 520"/>
                <a:gd name="T6" fmla="*/ 622 w 664"/>
                <a:gd name="T7" fmla="*/ 25 h 520"/>
                <a:gd name="T8" fmla="*/ 613 w 664"/>
                <a:gd name="T9" fmla="*/ 34 h 520"/>
                <a:gd name="T10" fmla="*/ 596 w 664"/>
                <a:gd name="T11" fmla="*/ 42 h 520"/>
                <a:gd name="T12" fmla="*/ 588 w 664"/>
                <a:gd name="T13" fmla="*/ 42 h 520"/>
                <a:gd name="T14" fmla="*/ 563 w 664"/>
                <a:gd name="T15" fmla="*/ 59 h 520"/>
                <a:gd name="T16" fmla="*/ 546 w 664"/>
                <a:gd name="T17" fmla="*/ 67 h 520"/>
                <a:gd name="T18" fmla="*/ 529 w 664"/>
                <a:gd name="T19" fmla="*/ 67 h 520"/>
                <a:gd name="T20" fmla="*/ 504 w 664"/>
                <a:gd name="T21" fmla="*/ 75 h 520"/>
                <a:gd name="T22" fmla="*/ 496 w 664"/>
                <a:gd name="T23" fmla="*/ 84 h 520"/>
                <a:gd name="T24" fmla="*/ 470 w 664"/>
                <a:gd name="T25" fmla="*/ 92 h 520"/>
                <a:gd name="T26" fmla="*/ 454 w 664"/>
                <a:gd name="T27" fmla="*/ 92 h 520"/>
                <a:gd name="T28" fmla="*/ 428 w 664"/>
                <a:gd name="T29" fmla="*/ 101 h 520"/>
                <a:gd name="T30" fmla="*/ 395 w 664"/>
                <a:gd name="T31" fmla="*/ 109 h 520"/>
                <a:gd name="T32" fmla="*/ 386 w 664"/>
                <a:gd name="T33" fmla="*/ 117 h 520"/>
                <a:gd name="T34" fmla="*/ 353 w 664"/>
                <a:gd name="T35" fmla="*/ 126 h 520"/>
                <a:gd name="T36" fmla="*/ 336 w 664"/>
                <a:gd name="T37" fmla="*/ 126 h 520"/>
                <a:gd name="T38" fmla="*/ 302 w 664"/>
                <a:gd name="T39" fmla="*/ 134 h 520"/>
                <a:gd name="T40" fmla="*/ 286 w 664"/>
                <a:gd name="T41" fmla="*/ 134 h 520"/>
                <a:gd name="T42" fmla="*/ 252 w 664"/>
                <a:gd name="T43" fmla="*/ 142 h 520"/>
                <a:gd name="T44" fmla="*/ 235 w 664"/>
                <a:gd name="T45" fmla="*/ 151 h 520"/>
                <a:gd name="T46" fmla="*/ 202 w 664"/>
                <a:gd name="T47" fmla="*/ 151 h 520"/>
                <a:gd name="T48" fmla="*/ 168 w 664"/>
                <a:gd name="T49" fmla="*/ 159 h 520"/>
                <a:gd name="T50" fmla="*/ 151 w 664"/>
                <a:gd name="T51" fmla="*/ 159 h 520"/>
                <a:gd name="T52" fmla="*/ 118 w 664"/>
                <a:gd name="T53" fmla="*/ 168 h 520"/>
                <a:gd name="T54" fmla="*/ 92 w 664"/>
                <a:gd name="T55" fmla="*/ 168 h 520"/>
                <a:gd name="T56" fmla="*/ 59 w 664"/>
                <a:gd name="T57" fmla="*/ 176 h 520"/>
                <a:gd name="T58" fmla="*/ 42 w 664"/>
                <a:gd name="T59" fmla="*/ 176 h 520"/>
                <a:gd name="T60" fmla="*/ 0 w 664"/>
                <a:gd name="T61" fmla="*/ 184 h 520"/>
                <a:gd name="T62" fmla="*/ 0 w 664"/>
                <a:gd name="T63" fmla="*/ 520 h 520"/>
                <a:gd name="T64" fmla="*/ 42 w 664"/>
                <a:gd name="T65" fmla="*/ 511 h 520"/>
                <a:gd name="T66" fmla="*/ 59 w 664"/>
                <a:gd name="T67" fmla="*/ 511 h 520"/>
                <a:gd name="T68" fmla="*/ 92 w 664"/>
                <a:gd name="T69" fmla="*/ 503 h 520"/>
                <a:gd name="T70" fmla="*/ 118 w 664"/>
                <a:gd name="T71" fmla="*/ 503 h 520"/>
                <a:gd name="T72" fmla="*/ 151 w 664"/>
                <a:gd name="T73" fmla="*/ 494 h 520"/>
                <a:gd name="T74" fmla="*/ 168 w 664"/>
                <a:gd name="T75" fmla="*/ 494 h 520"/>
                <a:gd name="T76" fmla="*/ 202 w 664"/>
                <a:gd name="T77" fmla="*/ 486 h 520"/>
                <a:gd name="T78" fmla="*/ 235 w 664"/>
                <a:gd name="T79" fmla="*/ 486 h 520"/>
                <a:gd name="T80" fmla="*/ 252 w 664"/>
                <a:gd name="T81" fmla="*/ 478 h 520"/>
                <a:gd name="T82" fmla="*/ 286 w 664"/>
                <a:gd name="T83" fmla="*/ 469 h 520"/>
                <a:gd name="T84" fmla="*/ 302 w 664"/>
                <a:gd name="T85" fmla="*/ 469 h 520"/>
                <a:gd name="T86" fmla="*/ 336 w 664"/>
                <a:gd name="T87" fmla="*/ 461 h 520"/>
                <a:gd name="T88" fmla="*/ 353 w 664"/>
                <a:gd name="T89" fmla="*/ 461 h 520"/>
                <a:gd name="T90" fmla="*/ 386 w 664"/>
                <a:gd name="T91" fmla="*/ 452 h 520"/>
                <a:gd name="T92" fmla="*/ 395 w 664"/>
                <a:gd name="T93" fmla="*/ 444 h 520"/>
                <a:gd name="T94" fmla="*/ 428 w 664"/>
                <a:gd name="T95" fmla="*/ 436 h 520"/>
                <a:gd name="T96" fmla="*/ 454 w 664"/>
                <a:gd name="T97" fmla="*/ 427 h 520"/>
                <a:gd name="T98" fmla="*/ 470 w 664"/>
                <a:gd name="T99" fmla="*/ 427 h 520"/>
                <a:gd name="T100" fmla="*/ 496 w 664"/>
                <a:gd name="T101" fmla="*/ 419 h 520"/>
                <a:gd name="T102" fmla="*/ 504 w 664"/>
                <a:gd name="T103" fmla="*/ 411 h 520"/>
                <a:gd name="T104" fmla="*/ 529 w 664"/>
                <a:gd name="T105" fmla="*/ 402 h 520"/>
                <a:gd name="T106" fmla="*/ 546 w 664"/>
                <a:gd name="T107" fmla="*/ 402 h 520"/>
                <a:gd name="T108" fmla="*/ 563 w 664"/>
                <a:gd name="T109" fmla="*/ 394 h 520"/>
                <a:gd name="T110" fmla="*/ 588 w 664"/>
                <a:gd name="T111" fmla="*/ 377 h 520"/>
                <a:gd name="T112" fmla="*/ 596 w 664"/>
                <a:gd name="T113" fmla="*/ 377 h 520"/>
                <a:gd name="T114" fmla="*/ 613 w 664"/>
                <a:gd name="T115" fmla="*/ 369 h 520"/>
                <a:gd name="T116" fmla="*/ 622 w 664"/>
                <a:gd name="T117" fmla="*/ 360 h 520"/>
                <a:gd name="T118" fmla="*/ 638 w 664"/>
                <a:gd name="T119" fmla="*/ 352 h 520"/>
                <a:gd name="T120" fmla="*/ 647 w 664"/>
                <a:gd name="T121" fmla="*/ 344 h 520"/>
                <a:gd name="T122" fmla="*/ 664 w 664"/>
                <a:gd name="T123" fmla="*/ 335 h 520"/>
                <a:gd name="T124" fmla="*/ 664 w 664"/>
                <a:gd name="T12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520">
                  <a:moveTo>
                    <a:pt x="664" y="0"/>
                  </a:moveTo>
                  <a:lnTo>
                    <a:pt x="647" y="8"/>
                  </a:lnTo>
                  <a:lnTo>
                    <a:pt x="638" y="17"/>
                  </a:lnTo>
                  <a:lnTo>
                    <a:pt x="622" y="25"/>
                  </a:lnTo>
                  <a:lnTo>
                    <a:pt x="613" y="34"/>
                  </a:lnTo>
                  <a:lnTo>
                    <a:pt x="596" y="42"/>
                  </a:lnTo>
                  <a:lnTo>
                    <a:pt x="588" y="42"/>
                  </a:lnTo>
                  <a:lnTo>
                    <a:pt x="563" y="59"/>
                  </a:lnTo>
                  <a:lnTo>
                    <a:pt x="546" y="67"/>
                  </a:lnTo>
                  <a:lnTo>
                    <a:pt x="529" y="67"/>
                  </a:lnTo>
                  <a:lnTo>
                    <a:pt x="504" y="75"/>
                  </a:lnTo>
                  <a:lnTo>
                    <a:pt x="496" y="84"/>
                  </a:lnTo>
                  <a:lnTo>
                    <a:pt x="470" y="92"/>
                  </a:lnTo>
                  <a:lnTo>
                    <a:pt x="454" y="92"/>
                  </a:lnTo>
                  <a:lnTo>
                    <a:pt x="428" y="101"/>
                  </a:lnTo>
                  <a:lnTo>
                    <a:pt x="395" y="109"/>
                  </a:lnTo>
                  <a:lnTo>
                    <a:pt x="386" y="117"/>
                  </a:lnTo>
                  <a:lnTo>
                    <a:pt x="353" y="126"/>
                  </a:lnTo>
                  <a:lnTo>
                    <a:pt x="336" y="126"/>
                  </a:lnTo>
                  <a:lnTo>
                    <a:pt x="302" y="134"/>
                  </a:lnTo>
                  <a:lnTo>
                    <a:pt x="286" y="134"/>
                  </a:lnTo>
                  <a:lnTo>
                    <a:pt x="252" y="142"/>
                  </a:lnTo>
                  <a:lnTo>
                    <a:pt x="235" y="151"/>
                  </a:lnTo>
                  <a:lnTo>
                    <a:pt x="202" y="151"/>
                  </a:lnTo>
                  <a:lnTo>
                    <a:pt x="168" y="159"/>
                  </a:lnTo>
                  <a:lnTo>
                    <a:pt x="151" y="159"/>
                  </a:lnTo>
                  <a:lnTo>
                    <a:pt x="118" y="168"/>
                  </a:lnTo>
                  <a:lnTo>
                    <a:pt x="92" y="168"/>
                  </a:lnTo>
                  <a:lnTo>
                    <a:pt x="59" y="176"/>
                  </a:lnTo>
                  <a:lnTo>
                    <a:pt x="42" y="176"/>
                  </a:lnTo>
                  <a:lnTo>
                    <a:pt x="0" y="184"/>
                  </a:lnTo>
                  <a:lnTo>
                    <a:pt x="0" y="520"/>
                  </a:lnTo>
                  <a:lnTo>
                    <a:pt x="42" y="511"/>
                  </a:lnTo>
                  <a:lnTo>
                    <a:pt x="59" y="511"/>
                  </a:lnTo>
                  <a:lnTo>
                    <a:pt x="92" y="503"/>
                  </a:lnTo>
                  <a:lnTo>
                    <a:pt x="118" y="503"/>
                  </a:lnTo>
                  <a:lnTo>
                    <a:pt x="151" y="494"/>
                  </a:lnTo>
                  <a:lnTo>
                    <a:pt x="168" y="494"/>
                  </a:lnTo>
                  <a:lnTo>
                    <a:pt x="202" y="486"/>
                  </a:lnTo>
                  <a:lnTo>
                    <a:pt x="235" y="486"/>
                  </a:lnTo>
                  <a:lnTo>
                    <a:pt x="252" y="478"/>
                  </a:lnTo>
                  <a:lnTo>
                    <a:pt x="286" y="469"/>
                  </a:lnTo>
                  <a:lnTo>
                    <a:pt x="302" y="469"/>
                  </a:lnTo>
                  <a:lnTo>
                    <a:pt x="336" y="461"/>
                  </a:lnTo>
                  <a:lnTo>
                    <a:pt x="353" y="461"/>
                  </a:lnTo>
                  <a:lnTo>
                    <a:pt x="386" y="452"/>
                  </a:lnTo>
                  <a:lnTo>
                    <a:pt x="395" y="444"/>
                  </a:lnTo>
                  <a:lnTo>
                    <a:pt x="428" y="436"/>
                  </a:lnTo>
                  <a:lnTo>
                    <a:pt x="454" y="427"/>
                  </a:lnTo>
                  <a:lnTo>
                    <a:pt x="470" y="427"/>
                  </a:lnTo>
                  <a:lnTo>
                    <a:pt x="496" y="419"/>
                  </a:lnTo>
                  <a:lnTo>
                    <a:pt x="504" y="411"/>
                  </a:lnTo>
                  <a:lnTo>
                    <a:pt x="529" y="402"/>
                  </a:lnTo>
                  <a:lnTo>
                    <a:pt x="546" y="402"/>
                  </a:lnTo>
                  <a:lnTo>
                    <a:pt x="563" y="394"/>
                  </a:lnTo>
                  <a:lnTo>
                    <a:pt x="588" y="377"/>
                  </a:lnTo>
                  <a:lnTo>
                    <a:pt x="596" y="377"/>
                  </a:lnTo>
                  <a:lnTo>
                    <a:pt x="613" y="369"/>
                  </a:lnTo>
                  <a:lnTo>
                    <a:pt x="622" y="360"/>
                  </a:lnTo>
                  <a:lnTo>
                    <a:pt x="638" y="352"/>
                  </a:lnTo>
                  <a:lnTo>
                    <a:pt x="647" y="344"/>
                  </a:lnTo>
                  <a:lnTo>
                    <a:pt x="664" y="335"/>
                  </a:lnTo>
                  <a:lnTo>
                    <a:pt x="664" y="0"/>
                  </a:lnTo>
                  <a:close/>
                </a:path>
              </a:pathLst>
            </a:custGeom>
            <a:solidFill>
              <a:srgbClr val="4D1A33"/>
            </a:solidFill>
            <a:ln w="12700">
              <a:solidFill>
                <a:srgbClr val="000000"/>
              </a:solidFill>
              <a:prstDash val="solid"/>
              <a:round/>
              <a:headEnd/>
              <a:tailEnd/>
            </a:ln>
          </p:spPr>
          <p:txBody>
            <a:bodyPr/>
            <a:lstStyle/>
            <a:p>
              <a:endParaRPr lang="en-US"/>
            </a:p>
          </p:txBody>
        </p:sp>
        <p:sp>
          <p:nvSpPr>
            <p:cNvPr id="19468" name="Freeform 12">
              <a:extLst>
                <a:ext uri="{FF2B5EF4-FFF2-40B4-BE49-F238E27FC236}">
                  <a16:creationId xmlns:a16="http://schemas.microsoft.com/office/drawing/2014/main" id="{BA61B82B-7F6C-462E-9628-132E5B7D0883}"/>
                </a:ext>
              </a:extLst>
            </p:cNvPr>
            <p:cNvSpPr>
              <a:spLocks/>
            </p:cNvSpPr>
            <p:nvPr/>
          </p:nvSpPr>
          <p:spPr bwMode="auto">
            <a:xfrm>
              <a:off x="3278" y="2127"/>
              <a:ext cx="470" cy="620"/>
            </a:xfrm>
            <a:custGeom>
              <a:avLst/>
              <a:gdLst>
                <a:gd name="T0" fmla="*/ 0 w 470"/>
                <a:gd name="T1" fmla="*/ 0 h 620"/>
                <a:gd name="T2" fmla="*/ 470 w 470"/>
                <a:gd name="T3" fmla="*/ 285 h 620"/>
                <a:gd name="T4" fmla="*/ 470 w 470"/>
                <a:gd name="T5" fmla="*/ 620 h 620"/>
                <a:gd name="T6" fmla="*/ 0 w 470"/>
                <a:gd name="T7" fmla="*/ 335 h 620"/>
                <a:gd name="T8" fmla="*/ 0 w 470"/>
                <a:gd name="T9" fmla="*/ 0 h 620"/>
              </a:gdLst>
              <a:ahLst/>
              <a:cxnLst>
                <a:cxn ang="0">
                  <a:pos x="T0" y="T1"/>
                </a:cxn>
                <a:cxn ang="0">
                  <a:pos x="T2" y="T3"/>
                </a:cxn>
                <a:cxn ang="0">
                  <a:pos x="T4" y="T5"/>
                </a:cxn>
                <a:cxn ang="0">
                  <a:pos x="T6" y="T7"/>
                </a:cxn>
                <a:cxn ang="0">
                  <a:pos x="T8" y="T9"/>
                </a:cxn>
              </a:cxnLst>
              <a:rect l="0" t="0" r="r" b="b"/>
              <a:pathLst>
                <a:path w="470" h="620">
                  <a:moveTo>
                    <a:pt x="0" y="0"/>
                  </a:moveTo>
                  <a:lnTo>
                    <a:pt x="470" y="285"/>
                  </a:lnTo>
                  <a:lnTo>
                    <a:pt x="470" y="620"/>
                  </a:lnTo>
                  <a:lnTo>
                    <a:pt x="0" y="335"/>
                  </a:lnTo>
                  <a:lnTo>
                    <a:pt x="0" y="0"/>
                  </a:lnTo>
                  <a:close/>
                </a:path>
              </a:pathLst>
            </a:custGeom>
            <a:solidFill>
              <a:srgbClr val="4D1A33"/>
            </a:solidFill>
            <a:ln w="12700">
              <a:solidFill>
                <a:srgbClr val="000000"/>
              </a:solidFill>
              <a:prstDash val="solid"/>
              <a:round/>
              <a:headEnd/>
              <a:tailEnd/>
            </a:ln>
          </p:spPr>
          <p:txBody>
            <a:bodyPr/>
            <a:lstStyle/>
            <a:p>
              <a:endParaRPr lang="en-US"/>
            </a:p>
          </p:txBody>
        </p:sp>
        <p:sp>
          <p:nvSpPr>
            <p:cNvPr id="19469" name="Freeform 13">
              <a:extLst>
                <a:ext uri="{FF2B5EF4-FFF2-40B4-BE49-F238E27FC236}">
                  <a16:creationId xmlns:a16="http://schemas.microsoft.com/office/drawing/2014/main" id="{72E79CE6-3835-4987-9BA1-97AC384B3927}"/>
                </a:ext>
              </a:extLst>
            </p:cNvPr>
            <p:cNvSpPr>
              <a:spLocks/>
            </p:cNvSpPr>
            <p:nvPr/>
          </p:nvSpPr>
          <p:spPr bwMode="auto">
            <a:xfrm>
              <a:off x="3278" y="2127"/>
              <a:ext cx="1134" cy="293"/>
            </a:xfrm>
            <a:custGeom>
              <a:avLst/>
              <a:gdLst>
                <a:gd name="T0" fmla="*/ 1134 w 1134"/>
                <a:gd name="T1" fmla="*/ 109 h 293"/>
                <a:gd name="T2" fmla="*/ 1117 w 1134"/>
                <a:gd name="T3" fmla="*/ 117 h 293"/>
                <a:gd name="T4" fmla="*/ 1108 w 1134"/>
                <a:gd name="T5" fmla="*/ 126 h 293"/>
                <a:gd name="T6" fmla="*/ 1092 w 1134"/>
                <a:gd name="T7" fmla="*/ 134 h 293"/>
                <a:gd name="T8" fmla="*/ 1083 w 1134"/>
                <a:gd name="T9" fmla="*/ 143 h 293"/>
                <a:gd name="T10" fmla="*/ 1066 w 1134"/>
                <a:gd name="T11" fmla="*/ 151 h 293"/>
                <a:gd name="T12" fmla="*/ 1058 w 1134"/>
                <a:gd name="T13" fmla="*/ 151 h 293"/>
                <a:gd name="T14" fmla="*/ 1033 w 1134"/>
                <a:gd name="T15" fmla="*/ 168 h 293"/>
                <a:gd name="T16" fmla="*/ 1016 w 1134"/>
                <a:gd name="T17" fmla="*/ 176 h 293"/>
                <a:gd name="T18" fmla="*/ 999 w 1134"/>
                <a:gd name="T19" fmla="*/ 176 h 293"/>
                <a:gd name="T20" fmla="*/ 974 w 1134"/>
                <a:gd name="T21" fmla="*/ 184 h 293"/>
                <a:gd name="T22" fmla="*/ 966 w 1134"/>
                <a:gd name="T23" fmla="*/ 193 h 293"/>
                <a:gd name="T24" fmla="*/ 940 w 1134"/>
                <a:gd name="T25" fmla="*/ 201 h 293"/>
                <a:gd name="T26" fmla="*/ 924 w 1134"/>
                <a:gd name="T27" fmla="*/ 201 h 293"/>
                <a:gd name="T28" fmla="*/ 898 w 1134"/>
                <a:gd name="T29" fmla="*/ 210 h 293"/>
                <a:gd name="T30" fmla="*/ 865 w 1134"/>
                <a:gd name="T31" fmla="*/ 218 h 293"/>
                <a:gd name="T32" fmla="*/ 856 w 1134"/>
                <a:gd name="T33" fmla="*/ 226 h 293"/>
                <a:gd name="T34" fmla="*/ 823 w 1134"/>
                <a:gd name="T35" fmla="*/ 235 h 293"/>
                <a:gd name="T36" fmla="*/ 806 w 1134"/>
                <a:gd name="T37" fmla="*/ 235 h 293"/>
                <a:gd name="T38" fmla="*/ 772 w 1134"/>
                <a:gd name="T39" fmla="*/ 243 h 293"/>
                <a:gd name="T40" fmla="*/ 756 w 1134"/>
                <a:gd name="T41" fmla="*/ 243 h 293"/>
                <a:gd name="T42" fmla="*/ 722 w 1134"/>
                <a:gd name="T43" fmla="*/ 251 h 293"/>
                <a:gd name="T44" fmla="*/ 705 w 1134"/>
                <a:gd name="T45" fmla="*/ 260 h 293"/>
                <a:gd name="T46" fmla="*/ 672 w 1134"/>
                <a:gd name="T47" fmla="*/ 260 h 293"/>
                <a:gd name="T48" fmla="*/ 638 w 1134"/>
                <a:gd name="T49" fmla="*/ 268 h 293"/>
                <a:gd name="T50" fmla="*/ 621 w 1134"/>
                <a:gd name="T51" fmla="*/ 268 h 293"/>
                <a:gd name="T52" fmla="*/ 588 w 1134"/>
                <a:gd name="T53" fmla="*/ 277 h 293"/>
                <a:gd name="T54" fmla="*/ 562 w 1134"/>
                <a:gd name="T55" fmla="*/ 277 h 293"/>
                <a:gd name="T56" fmla="*/ 529 w 1134"/>
                <a:gd name="T57" fmla="*/ 285 h 293"/>
                <a:gd name="T58" fmla="*/ 512 w 1134"/>
                <a:gd name="T59" fmla="*/ 285 h 293"/>
                <a:gd name="T60" fmla="*/ 470 w 1134"/>
                <a:gd name="T61" fmla="*/ 293 h 293"/>
                <a:gd name="T62" fmla="*/ 0 w 1134"/>
                <a:gd name="T63" fmla="*/ 0 h 293"/>
                <a:gd name="T64" fmla="*/ 1134 w 1134"/>
                <a:gd name="T65" fmla="*/ 10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4" h="293">
                  <a:moveTo>
                    <a:pt x="1134" y="109"/>
                  </a:moveTo>
                  <a:lnTo>
                    <a:pt x="1117" y="117"/>
                  </a:lnTo>
                  <a:lnTo>
                    <a:pt x="1108" y="126"/>
                  </a:lnTo>
                  <a:lnTo>
                    <a:pt x="1092" y="134"/>
                  </a:lnTo>
                  <a:lnTo>
                    <a:pt x="1083" y="143"/>
                  </a:lnTo>
                  <a:lnTo>
                    <a:pt x="1066" y="151"/>
                  </a:lnTo>
                  <a:lnTo>
                    <a:pt x="1058" y="151"/>
                  </a:lnTo>
                  <a:lnTo>
                    <a:pt x="1033" y="168"/>
                  </a:lnTo>
                  <a:lnTo>
                    <a:pt x="1016" y="176"/>
                  </a:lnTo>
                  <a:lnTo>
                    <a:pt x="999" y="176"/>
                  </a:lnTo>
                  <a:lnTo>
                    <a:pt x="974" y="184"/>
                  </a:lnTo>
                  <a:lnTo>
                    <a:pt x="966" y="193"/>
                  </a:lnTo>
                  <a:lnTo>
                    <a:pt x="940" y="201"/>
                  </a:lnTo>
                  <a:lnTo>
                    <a:pt x="924" y="201"/>
                  </a:lnTo>
                  <a:lnTo>
                    <a:pt x="898" y="210"/>
                  </a:lnTo>
                  <a:lnTo>
                    <a:pt x="865" y="218"/>
                  </a:lnTo>
                  <a:lnTo>
                    <a:pt x="856" y="226"/>
                  </a:lnTo>
                  <a:lnTo>
                    <a:pt x="823" y="235"/>
                  </a:lnTo>
                  <a:lnTo>
                    <a:pt x="806" y="235"/>
                  </a:lnTo>
                  <a:lnTo>
                    <a:pt x="772" y="243"/>
                  </a:lnTo>
                  <a:lnTo>
                    <a:pt x="756" y="243"/>
                  </a:lnTo>
                  <a:lnTo>
                    <a:pt x="722" y="251"/>
                  </a:lnTo>
                  <a:lnTo>
                    <a:pt x="705" y="260"/>
                  </a:lnTo>
                  <a:lnTo>
                    <a:pt x="672" y="260"/>
                  </a:lnTo>
                  <a:lnTo>
                    <a:pt x="638" y="268"/>
                  </a:lnTo>
                  <a:lnTo>
                    <a:pt x="621" y="268"/>
                  </a:lnTo>
                  <a:lnTo>
                    <a:pt x="588" y="277"/>
                  </a:lnTo>
                  <a:lnTo>
                    <a:pt x="562" y="277"/>
                  </a:lnTo>
                  <a:lnTo>
                    <a:pt x="529" y="285"/>
                  </a:lnTo>
                  <a:lnTo>
                    <a:pt x="512" y="285"/>
                  </a:lnTo>
                  <a:lnTo>
                    <a:pt x="470" y="293"/>
                  </a:lnTo>
                  <a:lnTo>
                    <a:pt x="0" y="0"/>
                  </a:lnTo>
                  <a:lnTo>
                    <a:pt x="1134" y="109"/>
                  </a:lnTo>
                  <a:close/>
                </a:path>
              </a:pathLst>
            </a:custGeom>
            <a:solidFill>
              <a:srgbClr val="993366"/>
            </a:solidFill>
            <a:ln w="12700">
              <a:solidFill>
                <a:srgbClr val="000000"/>
              </a:solidFill>
              <a:prstDash val="solid"/>
              <a:round/>
              <a:headEnd/>
              <a:tailEnd/>
            </a:ln>
          </p:spPr>
          <p:txBody>
            <a:bodyPr/>
            <a:lstStyle/>
            <a:p>
              <a:endParaRPr lang="en-US"/>
            </a:p>
          </p:txBody>
        </p:sp>
        <p:sp>
          <p:nvSpPr>
            <p:cNvPr id="19470" name="Freeform 14">
              <a:extLst>
                <a:ext uri="{FF2B5EF4-FFF2-40B4-BE49-F238E27FC236}">
                  <a16:creationId xmlns:a16="http://schemas.microsoft.com/office/drawing/2014/main" id="{1A6EFEAB-1802-48DC-AA42-C729E92AAD24}"/>
                </a:ext>
              </a:extLst>
            </p:cNvPr>
            <p:cNvSpPr>
              <a:spLocks/>
            </p:cNvSpPr>
            <p:nvPr/>
          </p:nvSpPr>
          <p:spPr bwMode="auto">
            <a:xfrm>
              <a:off x="2068" y="2127"/>
              <a:ext cx="1042" cy="645"/>
            </a:xfrm>
            <a:custGeom>
              <a:avLst/>
              <a:gdLst>
                <a:gd name="T0" fmla="*/ 1000 w 1042"/>
                <a:gd name="T1" fmla="*/ 310 h 645"/>
                <a:gd name="T2" fmla="*/ 932 w 1042"/>
                <a:gd name="T3" fmla="*/ 310 h 645"/>
                <a:gd name="T4" fmla="*/ 874 w 1042"/>
                <a:gd name="T5" fmla="*/ 302 h 645"/>
                <a:gd name="T6" fmla="*/ 815 w 1042"/>
                <a:gd name="T7" fmla="*/ 302 h 645"/>
                <a:gd name="T8" fmla="*/ 756 w 1042"/>
                <a:gd name="T9" fmla="*/ 293 h 645"/>
                <a:gd name="T10" fmla="*/ 680 w 1042"/>
                <a:gd name="T11" fmla="*/ 285 h 645"/>
                <a:gd name="T12" fmla="*/ 622 w 1042"/>
                <a:gd name="T13" fmla="*/ 277 h 645"/>
                <a:gd name="T14" fmla="*/ 563 w 1042"/>
                <a:gd name="T15" fmla="*/ 268 h 645"/>
                <a:gd name="T16" fmla="*/ 512 w 1042"/>
                <a:gd name="T17" fmla="*/ 260 h 645"/>
                <a:gd name="T18" fmla="*/ 445 w 1042"/>
                <a:gd name="T19" fmla="*/ 243 h 645"/>
                <a:gd name="T20" fmla="*/ 395 w 1042"/>
                <a:gd name="T21" fmla="*/ 235 h 645"/>
                <a:gd name="T22" fmla="*/ 353 w 1042"/>
                <a:gd name="T23" fmla="*/ 226 h 645"/>
                <a:gd name="T24" fmla="*/ 311 w 1042"/>
                <a:gd name="T25" fmla="*/ 210 h 645"/>
                <a:gd name="T26" fmla="*/ 269 w 1042"/>
                <a:gd name="T27" fmla="*/ 201 h 645"/>
                <a:gd name="T28" fmla="*/ 218 w 1042"/>
                <a:gd name="T29" fmla="*/ 184 h 645"/>
                <a:gd name="T30" fmla="*/ 185 w 1042"/>
                <a:gd name="T31" fmla="*/ 168 h 645"/>
                <a:gd name="T32" fmla="*/ 151 w 1042"/>
                <a:gd name="T33" fmla="*/ 151 h 645"/>
                <a:gd name="T34" fmla="*/ 118 w 1042"/>
                <a:gd name="T35" fmla="*/ 143 h 645"/>
                <a:gd name="T36" fmla="*/ 92 w 1042"/>
                <a:gd name="T37" fmla="*/ 126 h 645"/>
                <a:gd name="T38" fmla="*/ 67 w 1042"/>
                <a:gd name="T39" fmla="*/ 101 h 645"/>
                <a:gd name="T40" fmla="*/ 42 w 1042"/>
                <a:gd name="T41" fmla="*/ 92 h 645"/>
                <a:gd name="T42" fmla="*/ 25 w 1042"/>
                <a:gd name="T43" fmla="*/ 76 h 645"/>
                <a:gd name="T44" fmla="*/ 17 w 1042"/>
                <a:gd name="T45" fmla="*/ 59 h 645"/>
                <a:gd name="T46" fmla="*/ 8 w 1042"/>
                <a:gd name="T47" fmla="*/ 34 h 645"/>
                <a:gd name="T48" fmla="*/ 0 w 1042"/>
                <a:gd name="T49" fmla="*/ 17 h 645"/>
                <a:gd name="T50" fmla="*/ 0 w 1042"/>
                <a:gd name="T51" fmla="*/ 0 h 645"/>
                <a:gd name="T52" fmla="*/ 0 w 1042"/>
                <a:gd name="T53" fmla="*/ 352 h 645"/>
                <a:gd name="T54" fmla="*/ 0 w 1042"/>
                <a:gd name="T55" fmla="*/ 369 h 645"/>
                <a:gd name="T56" fmla="*/ 8 w 1042"/>
                <a:gd name="T57" fmla="*/ 377 h 645"/>
                <a:gd name="T58" fmla="*/ 17 w 1042"/>
                <a:gd name="T59" fmla="*/ 394 h 645"/>
                <a:gd name="T60" fmla="*/ 34 w 1042"/>
                <a:gd name="T61" fmla="*/ 411 h 645"/>
                <a:gd name="T62" fmla="*/ 59 w 1042"/>
                <a:gd name="T63" fmla="*/ 436 h 645"/>
                <a:gd name="T64" fmla="*/ 76 w 1042"/>
                <a:gd name="T65" fmla="*/ 453 h 645"/>
                <a:gd name="T66" fmla="*/ 101 w 1042"/>
                <a:gd name="T67" fmla="*/ 469 h 645"/>
                <a:gd name="T68" fmla="*/ 126 w 1042"/>
                <a:gd name="T69" fmla="*/ 478 h 645"/>
                <a:gd name="T70" fmla="*/ 168 w 1042"/>
                <a:gd name="T71" fmla="*/ 503 h 645"/>
                <a:gd name="T72" fmla="*/ 202 w 1042"/>
                <a:gd name="T73" fmla="*/ 511 h 645"/>
                <a:gd name="T74" fmla="*/ 244 w 1042"/>
                <a:gd name="T75" fmla="*/ 528 h 645"/>
                <a:gd name="T76" fmla="*/ 277 w 1042"/>
                <a:gd name="T77" fmla="*/ 536 h 645"/>
                <a:gd name="T78" fmla="*/ 319 w 1042"/>
                <a:gd name="T79" fmla="*/ 553 h 645"/>
                <a:gd name="T80" fmla="*/ 386 w 1042"/>
                <a:gd name="T81" fmla="*/ 570 h 645"/>
                <a:gd name="T82" fmla="*/ 428 w 1042"/>
                <a:gd name="T83" fmla="*/ 578 h 645"/>
                <a:gd name="T84" fmla="*/ 479 w 1042"/>
                <a:gd name="T85" fmla="*/ 587 h 645"/>
                <a:gd name="T86" fmla="*/ 529 w 1042"/>
                <a:gd name="T87" fmla="*/ 595 h 645"/>
                <a:gd name="T88" fmla="*/ 588 w 1042"/>
                <a:gd name="T89" fmla="*/ 603 h 645"/>
                <a:gd name="T90" fmla="*/ 655 w 1042"/>
                <a:gd name="T91" fmla="*/ 620 h 645"/>
                <a:gd name="T92" fmla="*/ 714 w 1042"/>
                <a:gd name="T93" fmla="*/ 629 h 645"/>
                <a:gd name="T94" fmla="*/ 773 w 1042"/>
                <a:gd name="T95" fmla="*/ 629 h 645"/>
                <a:gd name="T96" fmla="*/ 832 w 1042"/>
                <a:gd name="T97" fmla="*/ 637 h 645"/>
                <a:gd name="T98" fmla="*/ 916 w 1042"/>
                <a:gd name="T99" fmla="*/ 645 h 645"/>
                <a:gd name="T100" fmla="*/ 974 w 1042"/>
                <a:gd name="T101" fmla="*/ 645 h 645"/>
                <a:gd name="T102" fmla="*/ 1042 w 1042"/>
                <a:gd name="T10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2" h="645">
                  <a:moveTo>
                    <a:pt x="1042" y="310"/>
                  </a:moveTo>
                  <a:lnTo>
                    <a:pt x="1000" y="310"/>
                  </a:lnTo>
                  <a:lnTo>
                    <a:pt x="974" y="310"/>
                  </a:lnTo>
                  <a:lnTo>
                    <a:pt x="932" y="310"/>
                  </a:lnTo>
                  <a:lnTo>
                    <a:pt x="916" y="310"/>
                  </a:lnTo>
                  <a:lnTo>
                    <a:pt x="874" y="302"/>
                  </a:lnTo>
                  <a:lnTo>
                    <a:pt x="832" y="302"/>
                  </a:lnTo>
                  <a:lnTo>
                    <a:pt x="815" y="302"/>
                  </a:lnTo>
                  <a:lnTo>
                    <a:pt x="773" y="293"/>
                  </a:lnTo>
                  <a:lnTo>
                    <a:pt x="756" y="293"/>
                  </a:lnTo>
                  <a:lnTo>
                    <a:pt x="714" y="293"/>
                  </a:lnTo>
                  <a:lnTo>
                    <a:pt x="680" y="285"/>
                  </a:lnTo>
                  <a:lnTo>
                    <a:pt x="655" y="285"/>
                  </a:lnTo>
                  <a:lnTo>
                    <a:pt x="622" y="277"/>
                  </a:lnTo>
                  <a:lnTo>
                    <a:pt x="588" y="268"/>
                  </a:lnTo>
                  <a:lnTo>
                    <a:pt x="563" y="268"/>
                  </a:lnTo>
                  <a:lnTo>
                    <a:pt x="529" y="260"/>
                  </a:lnTo>
                  <a:lnTo>
                    <a:pt x="512" y="260"/>
                  </a:lnTo>
                  <a:lnTo>
                    <a:pt x="479" y="251"/>
                  </a:lnTo>
                  <a:lnTo>
                    <a:pt x="445" y="243"/>
                  </a:lnTo>
                  <a:lnTo>
                    <a:pt x="428" y="243"/>
                  </a:lnTo>
                  <a:lnTo>
                    <a:pt x="395" y="235"/>
                  </a:lnTo>
                  <a:lnTo>
                    <a:pt x="386" y="235"/>
                  </a:lnTo>
                  <a:lnTo>
                    <a:pt x="353" y="226"/>
                  </a:lnTo>
                  <a:lnTo>
                    <a:pt x="319" y="218"/>
                  </a:lnTo>
                  <a:lnTo>
                    <a:pt x="311" y="210"/>
                  </a:lnTo>
                  <a:lnTo>
                    <a:pt x="277" y="201"/>
                  </a:lnTo>
                  <a:lnTo>
                    <a:pt x="269" y="201"/>
                  </a:lnTo>
                  <a:lnTo>
                    <a:pt x="244" y="193"/>
                  </a:lnTo>
                  <a:lnTo>
                    <a:pt x="218" y="184"/>
                  </a:lnTo>
                  <a:lnTo>
                    <a:pt x="202" y="176"/>
                  </a:lnTo>
                  <a:lnTo>
                    <a:pt x="185" y="168"/>
                  </a:lnTo>
                  <a:lnTo>
                    <a:pt x="168" y="168"/>
                  </a:lnTo>
                  <a:lnTo>
                    <a:pt x="151" y="151"/>
                  </a:lnTo>
                  <a:lnTo>
                    <a:pt x="126" y="143"/>
                  </a:lnTo>
                  <a:lnTo>
                    <a:pt x="118" y="143"/>
                  </a:lnTo>
                  <a:lnTo>
                    <a:pt x="101" y="134"/>
                  </a:lnTo>
                  <a:lnTo>
                    <a:pt x="92" y="126"/>
                  </a:lnTo>
                  <a:lnTo>
                    <a:pt x="76" y="117"/>
                  </a:lnTo>
                  <a:lnTo>
                    <a:pt x="67" y="101"/>
                  </a:lnTo>
                  <a:lnTo>
                    <a:pt x="59" y="101"/>
                  </a:lnTo>
                  <a:lnTo>
                    <a:pt x="42" y="92"/>
                  </a:lnTo>
                  <a:lnTo>
                    <a:pt x="34" y="76"/>
                  </a:lnTo>
                  <a:lnTo>
                    <a:pt x="25" y="76"/>
                  </a:lnTo>
                  <a:lnTo>
                    <a:pt x="17" y="59"/>
                  </a:lnTo>
                  <a:lnTo>
                    <a:pt x="17" y="59"/>
                  </a:lnTo>
                  <a:lnTo>
                    <a:pt x="8" y="42"/>
                  </a:lnTo>
                  <a:lnTo>
                    <a:pt x="8" y="34"/>
                  </a:lnTo>
                  <a:lnTo>
                    <a:pt x="0" y="34"/>
                  </a:lnTo>
                  <a:lnTo>
                    <a:pt x="0" y="17"/>
                  </a:lnTo>
                  <a:lnTo>
                    <a:pt x="0" y="17"/>
                  </a:lnTo>
                  <a:lnTo>
                    <a:pt x="0" y="0"/>
                  </a:lnTo>
                  <a:lnTo>
                    <a:pt x="0" y="335"/>
                  </a:lnTo>
                  <a:lnTo>
                    <a:pt x="0" y="352"/>
                  </a:lnTo>
                  <a:lnTo>
                    <a:pt x="0" y="352"/>
                  </a:lnTo>
                  <a:lnTo>
                    <a:pt x="0" y="369"/>
                  </a:lnTo>
                  <a:lnTo>
                    <a:pt x="8" y="369"/>
                  </a:lnTo>
                  <a:lnTo>
                    <a:pt x="8" y="377"/>
                  </a:lnTo>
                  <a:lnTo>
                    <a:pt x="17" y="394"/>
                  </a:lnTo>
                  <a:lnTo>
                    <a:pt x="17" y="394"/>
                  </a:lnTo>
                  <a:lnTo>
                    <a:pt x="25" y="411"/>
                  </a:lnTo>
                  <a:lnTo>
                    <a:pt x="34" y="411"/>
                  </a:lnTo>
                  <a:lnTo>
                    <a:pt x="42" y="427"/>
                  </a:lnTo>
                  <a:lnTo>
                    <a:pt x="59" y="436"/>
                  </a:lnTo>
                  <a:lnTo>
                    <a:pt x="67" y="436"/>
                  </a:lnTo>
                  <a:lnTo>
                    <a:pt x="76" y="453"/>
                  </a:lnTo>
                  <a:lnTo>
                    <a:pt x="92" y="461"/>
                  </a:lnTo>
                  <a:lnTo>
                    <a:pt x="101" y="469"/>
                  </a:lnTo>
                  <a:lnTo>
                    <a:pt x="118" y="478"/>
                  </a:lnTo>
                  <a:lnTo>
                    <a:pt x="126" y="478"/>
                  </a:lnTo>
                  <a:lnTo>
                    <a:pt x="151" y="486"/>
                  </a:lnTo>
                  <a:lnTo>
                    <a:pt x="168" y="503"/>
                  </a:lnTo>
                  <a:lnTo>
                    <a:pt x="185" y="503"/>
                  </a:lnTo>
                  <a:lnTo>
                    <a:pt x="202" y="511"/>
                  </a:lnTo>
                  <a:lnTo>
                    <a:pt x="218" y="520"/>
                  </a:lnTo>
                  <a:lnTo>
                    <a:pt x="244" y="528"/>
                  </a:lnTo>
                  <a:lnTo>
                    <a:pt x="269" y="536"/>
                  </a:lnTo>
                  <a:lnTo>
                    <a:pt x="277" y="536"/>
                  </a:lnTo>
                  <a:lnTo>
                    <a:pt x="311" y="545"/>
                  </a:lnTo>
                  <a:lnTo>
                    <a:pt x="319" y="553"/>
                  </a:lnTo>
                  <a:lnTo>
                    <a:pt x="353" y="561"/>
                  </a:lnTo>
                  <a:lnTo>
                    <a:pt x="386" y="570"/>
                  </a:lnTo>
                  <a:lnTo>
                    <a:pt x="395" y="570"/>
                  </a:lnTo>
                  <a:lnTo>
                    <a:pt x="428" y="578"/>
                  </a:lnTo>
                  <a:lnTo>
                    <a:pt x="445" y="578"/>
                  </a:lnTo>
                  <a:lnTo>
                    <a:pt x="479" y="587"/>
                  </a:lnTo>
                  <a:lnTo>
                    <a:pt x="512" y="595"/>
                  </a:lnTo>
                  <a:lnTo>
                    <a:pt x="529" y="595"/>
                  </a:lnTo>
                  <a:lnTo>
                    <a:pt x="563" y="603"/>
                  </a:lnTo>
                  <a:lnTo>
                    <a:pt x="588" y="603"/>
                  </a:lnTo>
                  <a:lnTo>
                    <a:pt x="622" y="612"/>
                  </a:lnTo>
                  <a:lnTo>
                    <a:pt x="655" y="620"/>
                  </a:lnTo>
                  <a:lnTo>
                    <a:pt x="680" y="620"/>
                  </a:lnTo>
                  <a:lnTo>
                    <a:pt x="714" y="629"/>
                  </a:lnTo>
                  <a:lnTo>
                    <a:pt x="756" y="629"/>
                  </a:lnTo>
                  <a:lnTo>
                    <a:pt x="773" y="629"/>
                  </a:lnTo>
                  <a:lnTo>
                    <a:pt x="815" y="637"/>
                  </a:lnTo>
                  <a:lnTo>
                    <a:pt x="832" y="637"/>
                  </a:lnTo>
                  <a:lnTo>
                    <a:pt x="874" y="637"/>
                  </a:lnTo>
                  <a:lnTo>
                    <a:pt x="916" y="645"/>
                  </a:lnTo>
                  <a:lnTo>
                    <a:pt x="932" y="645"/>
                  </a:lnTo>
                  <a:lnTo>
                    <a:pt x="974" y="645"/>
                  </a:lnTo>
                  <a:lnTo>
                    <a:pt x="1000" y="645"/>
                  </a:lnTo>
                  <a:lnTo>
                    <a:pt x="1042" y="645"/>
                  </a:lnTo>
                  <a:lnTo>
                    <a:pt x="1042" y="310"/>
                  </a:lnTo>
                  <a:close/>
                </a:path>
              </a:pathLst>
            </a:custGeom>
            <a:solidFill>
              <a:srgbClr val="668080"/>
            </a:solidFill>
            <a:ln w="12700">
              <a:solidFill>
                <a:srgbClr val="000000"/>
              </a:solidFill>
              <a:prstDash val="solid"/>
              <a:round/>
              <a:headEnd/>
              <a:tailEnd/>
            </a:ln>
          </p:spPr>
          <p:txBody>
            <a:bodyPr/>
            <a:lstStyle/>
            <a:p>
              <a:endParaRPr lang="en-US"/>
            </a:p>
          </p:txBody>
        </p:sp>
        <p:sp>
          <p:nvSpPr>
            <p:cNvPr id="19471" name="Freeform 15">
              <a:extLst>
                <a:ext uri="{FF2B5EF4-FFF2-40B4-BE49-F238E27FC236}">
                  <a16:creationId xmlns:a16="http://schemas.microsoft.com/office/drawing/2014/main" id="{D93BA605-E37B-42F2-ACD8-4FF987D588E6}"/>
                </a:ext>
              </a:extLst>
            </p:cNvPr>
            <p:cNvSpPr>
              <a:spLocks/>
            </p:cNvSpPr>
            <p:nvPr/>
          </p:nvSpPr>
          <p:spPr bwMode="auto">
            <a:xfrm>
              <a:off x="3110" y="2127"/>
              <a:ext cx="168" cy="645"/>
            </a:xfrm>
            <a:custGeom>
              <a:avLst/>
              <a:gdLst>
                <a:gd name="T0" fmla="*/ 168 w 168"/>
                <a:gd name="T1" fmla="*/ 0 h 645"/>
                <a:gd name="T2" fmla="*/ 0 w 168"/>
                <a:gd name="T3" fmla="*/ 310 h 645"/>
                <a:gd name="T4" fmla="*/ 0 w 168"/>
                <a:gd name="T5" fmla="*/ 645 h 645"/>
                <a:gd name="T6" fmla="*/ 168 w 168"/>
                <a:gd name="T7" fmla="*/ 335 h 645"/>
                <a:gd name="T8" fmla="*/ 168 w 168"/>
                <a:gd name="T9" fmla="*/ 0 h 645"/>
              </a:gdLst>
              <a:ahLst/>
              <a:cxnLst>
                <a:cxn ang="0">
                  <a:pos x="T0" y="T1"/>
                </a:cxn>
                <a:cxn ang="0">
                  <a:pos x="T2" y="T3"/>
                </a:cxn>
                <a:cxn ang="0">
                  <a:pos x="T4" y="T5"/>
                </a:cxn>
                <a:cxn ang="0">
                  <a:pos x="T6" y="T7"/>
                </a:cxn>
                <a:cxn ang="0">
                  <a:pos x="T8" y="T9"/>
                </a:cxn>
              </a:cxnLst>
              <a:rect l="0" t="0" r="r" b="b"/>
              <a:pathLst>
                <a:path w="168" h="645">
                  <a:moveTo>
                    <a:pt x="168" y="0"/>
                  </a:moveTo>
                  <a:lnTo>
                    <a:pt x="0" y="310"/>
                  </a:lnTo>
                  <a:lnTo>
                    <a:pt x="0" y="645"/>
                  </a:lnTo>
                  <a:lnTo>
                    <a:pt x="168" y="335"/>
                  </a:lnTo>
                  <a:lnTo>
                    <a:pt x="168" y="0"/>
                  </a:lnTo>
                  <a:close/>
                </a:path>
              </a:pathLst>
            </a:custGeom>
            <a:solidFill>
              <a:srgbClr val="668080"/>
            </a:solidFill>
            <a:ln w="12700">
              <a:solidFill>
                <a:srgbClr val="000000"/>
              </a:solidFill>
              <a:prstDash val="solid"/>
              <a:round/>
              <a:headEnd/>
              <a:tailEnd/>
            </a:ln>
          </p:spPr>
          <p:txBody>
            <a:bodyPr/>
            <a:lstStyle/>
            <a:p>
              <a:endParaRPr lang="en-US"/>
            </a:p>
          </p:txBody>
        </p:sp>
        <p:sp>
          <p:nvSpPr>
            <p:cNvPr id="19472" name="Freeform 16">
              <a:extLst>
                <a:ext uri="{FF2B5EF4-FFF2-40B4-BE49-F238E27FC236}">
                  <a16:creationId xmlns:a16="http://schemas.microsoft.com/office/drawing/2014/main" id="{805AE2BC-BC7A-445C-929C-9F9FF9F7F867}"/>
                </a:ext>
              </a:extLst>
            </p:cNvPr>
            <p:cNvSpPr>
              <a:spLocks/>
            </p:cNvSpPr>
            <p:nvPr/>
          </p:nvSpPr>
          <p:spPr bwMode="auto">
            <a:xfrm>
              <a:off x="2068" y="1918"/>
              <a:ext cx="1210" cy="519"/>
            </a:xfrm>
            <a:custGeom>
              <a:avLst/>
              <a:gdLst>
                <a:gd name="T0" fmla="*/ 1000 w 1210"/>
                <a:gd name="T1" fmla="*/ 519 h 519"/>
                <a:gd name="T2" fmla="*/ 932 w 1210"/>
                <a:gd name="T3" fmla="*/ 519 h 519"/>
                <a:gd name="T4" fmla="*/ 874 w 1210"/>
                <a:gd name="T5" fmla="*/ 511 h 519"/>
                <a:gd name="T6" fmla="*/ 790 w 1210"/>
                <a:gd name="T7" fmla="*/ 502 h 519"/>
                <a:gd name="T8" fmla="*/ 731 w 1210"/>
                <a:gd name="T9" fmla="*/ 502 h 519"/>
                <a:gd name="T10" fmla="*/ 680 w 1210"/>
                <a:gd name="T11" fmla="*/ 494 h 519"/>
                <a:gd name="T12" fmla="*/ 605 w 1210"/>
                <a:gd name="T13" fmla="*/ 486 h 519"/>
                <a:gd name="T14" fmla="*/ 546 w 1210"/>
                <a:gd name="T15" fmla="*/ 477 h 519"/>
                <a:gd name="T16" fmla="*/ 496 w 1210"/>
                <a:gd name="T17" fmla="*/ 469 h 519"/>
                <a:gd name="T18" fmla="*/ 428 w 1210"/>
                <a:gd name="T19" fmla="*/ 452 h 519"/>
                <a:gd name="T20" fmla="*/ 386 w 1210"/>
                <a:gd name="T21" fmla="*/ 444 h 519"/>
                <a:gd name="T22" fmla="*/ 336 w 1210"/>
                <a:gd name="T23" fmla="*/ 427 h 519"/>
                <a:gd name="T24" fmla="*/ 277 w 1210"/>
                <a:gd name="T25" fmla="*/ 410 h 519"/>
                <a:gd name="T26" fmla="*/ 244 w 1210"/>
                <a:gd name="T27" fmla="*/ 402 h 519"/>
                <a:gd name="T28" fmla="*/ 202 w 1210"/>
                <a:gd name="T29" fmla="*/ 385 h 519"/>
                <a:gd name="T30" fmla="*/ 160 w 1210"/>
                <a:gd name="T31" fmla="*/ 368 h 519"/>
                <a:gd name="T32" fmla="*/ 126 w 1210"/>
                <a:gd name="T33" fmla="*/ 352 h 519"/>
                <a:gd name="T34" fmla="*/ 101 w 1210"/>
                <a:gd name="T35" fmla="*/ 343 h 519"/>
                <a:gd name="T36" fmla="*/ 67 w 1210"/>
                <a:gd name="T37" fmla="*/ 318 h 519"/>
                <a:gd name="T38" fmla="*/ 50 w 1210"/>
                <a:gd name="T39" fmla="*/ 301 h 519"/>
                <a:gd name="T40" fmla="*/ 34 w 1210"/>
                <a:gd name="T41" fmla="*/ 285 h 519"/>
                <a:gd name="T42" fmla="*/ 17 w 1210"/>
                <a:gd name="T43" fmla="*/ 268 h 519"/>
                <a:gd name="T44" fmla="*/ 8 w 1210"/>
                <a:gd name="T45" fmla="*/ 251 h 519"/>
                <a:gd name="T46" fmla="*/ 0 w 1210"/>
                <a:gd name="T47" fmla="*/ 234 h 519"/>
                <a:gd name="T48" fmla="*/ 0 w 1210"/>
                <a:gd name="T49" fmla="*/ 209 h 519"/>
                <a:gd name="T50" fmla="*/ 0 w 1210"/>
                <a:gd name="T51" fmla="*/ 192 h 519"/>
                <a:gd name="T52" fmla="*/ 8 w 1210"/>
                <a:gd name="T53" fmla="*/ 176 h 519"/>
                <a:gd name="T54" fmla="*/ 17 w 1210"/>
                <a:gd name="T55" fmla="*/ 159 h 519"/>
                <a:gd name="T56" fmla="*/ 25 w 1210"/>
                <a:gd name="T57" fmla="*/ 142 h 519"/>
                <a:gd name="T58" fmla="*/ 42 w 1210"/>
                <a:gd name="T59" fmla="*/ 125 h 519"/>
                <a:gd name="T60" fmla="*/ 67 w 1210"/>
                <a:gd name="T61" fmla="*/ 100 h 519"/>
                <a:gd name="T62" fmla="*/ 92 w 1210"/>
                <a:gd name="T63" fmla="*/ 92 h 519"/>
                <a:gd name="T64" fmla="*/ 118 w 1210"/>
                <a:gd name="T65" fmla="*/ 75 h 519"/>
                <a:gd name="T66" fmla="*/ 160 w 1210"/>
                <a:gd name="T67" fmla="*/ 50 h 519"/>
                <a:gd name="T68" fmla="*/ 193 w 1210"/>
                <a:gd name="T69" fmla="*/ 42 h 519"/>
                <a:gd name="T70" fmla="*/ 227 w 1210"/>
                <a:gd name="T71" fmla="*/ 25 h 519"/>
                <a:gd name="T72" fmla="*/ 277 w 1210"/>
                <a:gd name="T73" fmla="*/ 8 h 519"/>
                <a:gd name="T74" fmla="*/ 319 w 1210"/>
                <a:gd name="T75" fmla="*/ 0 h 519"/>
                <a:gd name="T76" fmla="*/ 1042 w 1210"/>
                <a:gd name="T77" fmla="*/ 51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0" h="519">
                  <a:moveTo>
                    <a:pt x="1042" y="519"/>
                  </a:moveTo>
                  <a:lnTo>
                    <a:pt x="1000" y="519"/>
                  </a:lnTo>
                  <a:lnTo>
                    <a:pt x="974" y="519"/>
                  </a:lnTo>
                  <a:lnTo>
                    <a:pt x="932" y="519"/>
                  </a:lnTo>
                  <a:lnTo>
                    <a:pt x="890" y="511"/>
                  </a:lnTo>
                  <a:lnTo>
                    <a:pt x="874" y="511"/>
                  </a:lnTo>
                  <a:lnTo>
                    <a:pt x="832" y="511"/>
                  </a:lnTo>
                  <a:lnTo>
                    <a:pt x="790" y="502"/>
                  </a:lnTo>
                  <a:lnTo>
                    <a:pt x="773" y="502"/>
                  </a:lnTo>
                  <a:lnTo>
                    <a:pt x="731" y="502"/>
                  </a:lnTo>
                  <a:lnTo>
                    <a:pt x="697" y="494"/>
                  </a:lnTo>
                  <a:lnTo>
                    <a:pt x="680" y="494"/>
                  </a:lnTo>
                  <a:lnTo>
                    <a:pt x="638" y="486"/>
                  </a:lnTo>
                  <a:lnTo>
                    <a:pt x="605" y="486"/>
                  </a:lnTo>
                  <a:lnTo>
                    <a:pt x="588" y="477"/>
                  </a:lnTo>
                  <a:lnTo>
                    <a:pt x="546" y="477"/>
                  </a:lnTo>
                  <a:lnTo>
                    <a:pt x="512" y="469"/>
                  </a:lnTo>
                  <a:lnTo>
                    <a:pt x="496" y="469"/>
                  </a:lnTo>
                  <a:lnTo>
                    <a:pt x="462" y="460"/>
                  </a:lnTo>
                  <a:lnTo>
                    <a:pt x="428" y="452"/>
                  </a:lnTo>
                  <a:lnTo>
                    <a:pt x="412" y="452"/>
                  </a:lnTo>
                  <a:lnTo>
                    <a:pt x="386" y="444"/>
                  </a:lnTo>
                  <a:lnTo>
                    <a:pt x="353" y="435"/>
                  </a:lnTo>
                  <a:lnTo>
                    <a:pt x="336" y="427"/>
                  </a:lnTo>
                  <a:lnTo>
                    <a:pt x="311" y="419"/>
                  </a:lnTo>
                  <a:lnTo>
                    <a:pt x="277" y="410"/>
                  </a:lnTo>
                  <a:lnTo>
                    <a:pt x="269" y="410"/>
                  </a:lnTo>
                  <a:lnTo>
                    <a:pt x="244" y="402"/>
                  </a:lnTo>
                  <a:lnTo>
                    <a:pt x="218" y="393"/>
                  </a:lnTo>
                  <a:lnTo>
                    <a:pt x="202" y="385"/>
                  </a:lnTo>
                  <a:lnTo>
                    <a:pt x="185" y="377"/>
                  </a:lnTo>
                  <a:lnTo>
                    <a:pt x="160" y="368"/>
                  </a:lnTo>
                  <a:lnTo>
                    <a:pt x="151" y="360"/>
                  </a:lnTo>
                  <a:lnTo>
                    <a:pt x="126" y="352"/>
                  </a:lnTo>
                  <a:lnTo>
                    <a:pt x="109" y="343"/>
                  </a:lnTo>
                  <a:lnTo>
                    <a:pt x="101" y="343"/>
                  </a:lnTo>
                  <a:lnTo>
                    <a:pt x="84" y="326"/>
                  </a:lnTo>
                  <a:lnTo>
                    <a:pt x="67" y="318"/>
                  </a:lnTo>
                  <a:lnTo>
                    <a:pt x="67" y="310"/>
                  </a:lnTo>
                  <a:lnTo>
                    <a:pt x="50" y="301"/>
                  </a:lnTo>
                  <a:lnTo>
                    <a:pt x="42" y="293"/>
                  </a:lnTo>
                  <a:lnTo>
                    <a:pt x="34" y="285"/>
                  </a:lnTo>
                  <a:lnTo>
                    <a:pt x="25" y="276"/>
                  </a:lnTo>
                  <a:lnTo>
                    <a:pt x="17" y="268"/>
                  </a:lnTo>
                  <a:lnTo>
                    <a:pt x="17" y="259"/>
                  </a:lnTo>
                  <a:lnTo>
                    <a:pt x="8" y="251"/>
                  </a:lnTo>
                  <a:lnTo>
                    <a:pt x="0" y="243"/>
                  </a:lnTo>
                  <a:lnTo>
                    <a:pt x="0" y="234"/>
                  </a:lnTo>
                  <a:lnTo>
                    <a:pt x="0" y="226"/>
                  </a:lnTo>
                  <a:lnTo>
                    <a:pt x="0" y="209"/>
                  </a:lnTo>
                  <a:lnTo>
                    <a:pt x="0" y="209"/>
                  </a:lnTo>
                  <a:lnTo>
                    <a:pt x="0" y="192"/>
                  </a:lnTo>
                  <a:lnTo>
                    <a:pt x="0" y="184"/>
                  </a:lnTo>
                  <a:lnTo>
                    <a:pt x="8" y="176"/>
                  </a:lnTo>
                  <a:lnTo>
                    <a:pt x="8" y="167"/>
                  </a:lnTo>
                  <a:lnTo>
                    <a:pt x="17" y="159"/>
                  </a:lnTo>
                  <a:lnTo>
                    <a:pt x="17" y="150"/>
                  </a:lnTo>
                  <a:lnTo>
                    <a:pt x="25" y="142"/>
                  </a:lnTo>
                  <a:lnTo>
                    <a:pt x="42" y="134"/>
                  </a:lnTo>
                  <a:lnTo>
                    <a:pt x="42" y="125"/>
                  </a:lnTo>
                  <a:lnTo>
                    <a:pt x="59" y="117"/>
                  </a:lnTo>
                  <a:lnTo>
                    <a:pt x="67" y="100"/>
                  </a:lnTo>
                  <a:lnTo>
                    <a:pt x="76" y="100"/>
                  </a:lnTo>
                  <a:lnTo>
                    <a:pt x="92" y="92"/>
                  </a:lnTo>
                  <a:lnTo>
                    <a:pt x="109" y="75"/>
                  </a:lnTo>
                  <a:lnTo>
                    <a:pt x="118" y="75"/>
                  </a:lnTo>
                  <a:lnTo>
                    <a:pt x="143" y="67"/>
                  </a:lnTo>
                  <a:lnTo>
                    <a:pt x="160" y="50"/>
                  </a:lnTo>
                  <a:lnTo>
                    <a:pt x="168" y="50"/>
                  </a:lnTo>
                  <a:lnTo>
                    <a:pt x="193" y="42"/>
                  </a:lnTo>
                  <a:lnTo>
                    <a:pt x="218" y="33"/>
                  </a:lnTo>
                  <a:lnTo>
                    <a:pt x="227" y="25"/>
                  </a:lnTo>
                  <a:lnTo>
                    <a:pt x="252" y="16"/>
                  </a:lnTo>
                  <a:lnTo>
                    <a:pt x="277" y="8"/>
                  </a:lnTo>
                  <a:lnTo>
                    <a:pt x="294" y="8"/>
                  </a:lnTo>
                  <a:lnTo>
                    <a:pt x="319" y="0"/>
                  </a:lnTo>
                  <a:lnTo>
                    <a:pt x="1210" y="209"/>
                  </a:lnTo>
                  <a:lnTo>
                    <a:pt x="1042" y="519"/>
                  </a:lnTo>
                  <a:close/>
                </a:path>
              </a:pathLst>
            </a:custGeom>
            <a:solidFill>
              <a:srgbClr val="CCFFFF"/>
            </a:solidFill>
            <a:ln w="12700">
              <a:solidFill>
                <a:srgbClr val="000000"/>
              </a:solidFill>
              <a:prstDash val="solid"/>
              <a:round/>
              <a:headEnd/>
              <a:tailEnd/>
            </a:ln>
          </p:spPr>
          <p:txBody>
            <a:bodyPr/>
            <a:lstStyle/>
            <a:p>
              <a:endParaRPr lang="en-US"/>
            </a:p>
          </p:txBody>
        </p:sp>
        <p:sp>
          <p:nvSpPr>
            <p:cNvPr id="19473" name="Freeform 17">
              <a:extLst>
                <a:ext uri="{FF2B5EF4-FFF2-40B4-BE49-F238E27FC236}">
                  <a16:creationId xmlns:a16="http://schemas.microsoft.com/office/drawing/2014/main" id="{3C588D64-65CB-4032-A3CB-C851BC562D1A}"/>
                </a:ext>
              </a:extLst>
            </p:cNvPr>
            <p:cNvSpPr>
              <a:spLocks/>
            </p:cNvSpPr>
            <p:nvPr/>
          </p:nvSpPr>
          <p:spPr bwMode="auto">
            <a:xfrm>
              <a:off x="3110" y="2420"/>
              <a:ext cx="638" cy="361"/>
            </a:xfrm>
            <a:custGeom>
              <a:avLst/>
              <a:gdLst>
                <a:gd name="T0" fmla="*/ 638 w 638"/>
                <a:gd name="T1" fmla="*/ 0 h 361"/>
                <a:gd name="T2" fmla="*/ 621 w 638"/>
                <a:gd name="T3" fmla="*/ 0 h 361"/>
                <a:gd name="T4" fmla="*/ 579 w 638"/>
                <a:gd name="T5" fmla="*/ 0 h 361"/>
                <a:gd name="T6" fmla="*/ 562 w 638"/>
                <a:gd name="T7" fmla="*/ 9 h 361"/>
                <a:gd name="T8" fmla="*/ 520 w 638"/>
                <a:gd name="T9" fmla="*/ 9 h 361"/>
                <a:gd name="T10" fmla="*/ 495 w 638"/>
                <a:gd name="T11" fmla="*/ 9 h 361"/>
                <a:gd name="T12" fmla="*/ 462 w 638"/>
                <a:gd name="T13" fmla="*/ 17 h 361"/>
                <a:gd name="T14" fmla="*/ 436 w 638"/>
                <a:gd name="T15" fmla="*/ 17 h 361"/>
                <a:gd name="T16" fmla="*/ 394 w 638"/>
                <a:gd name="T17" fmla="*/ 17 h 361"/>
                <a:gd name="T18" fmla="*/ 378 w 638"/>
                <a:gd name="T19" fmla="*/ 17 h 361"/>
                <a:gd name="T20" fmla="*/ 336 w 638"/>
                <a:gd name="T21" fmla="*/ 17 h 361"/>
                <a:gd name="T22" fmla="*/ 310 w 638"/>
                <a:gd name="T23" fmla="*/ 17 h 361"/>
                <a:gd name="T24" fmla="*/ 268 w 638"/>
                <a:gd name="T25" fmla="*/ 26 h 361"/>
                <a:gd name="T26" fmla="*/ 252 w 638"/>
                <a:gd name="T27" fmla="*/ 26 h 361"/>
                <a:gd name="T28" fmla="*/ 210 w 638"/>
                <a:gd name="T29" fmla="*/ 26 h 361"/>
                <a:gd name="T30" fmla="*/ 184 w 638"/>
                <a:gd name="T31" fmla="*/ 26 h 361"/>
                <a:gd name="T32" fmla="*/ 142 w 638"/>
                <a:gd name="T33" fmla="*/ 26 h 361"/>
                <a:gd name="T34" fmla="*/ 126 w 638"/>
                <a:gd name="T35" fmla="*/ 26 h 361"/>
                <a:gd name="T36" fmla="*/ 84 w 638"/>
                <a:gd name="T37" fmla="*/ 26 h 361"/>
                <a:gd name="T38" fmla="*/ 58 w 638"/>
                <a:gd name="T39" fmla="*/ 26 h 361"/>
                <a:gd name="T40" fmla="*/ 16 w 638"/>
                <a:gd name="T41" fmla="*/ 17 h 361"/>
                <a:gd name="T42" fmla="*/ 0 w 638"/>
                <a:gd name="T43" fmla="*/ 17 h 361"/>
                <a:gd name="T44" fmla="*/ 0 w 638"/>
                <a:gd name="T45" fmla="*/ 352 h 361"/>
                <a:gd name="T46" fmla="*/ 16 w 638"/>
                <a:gd name="T47" fmla="*/ 352 h 361"/>
                <a:gd name="T48" fmla="*/ 58 w 638"/>
                <a:gd name="T49" fmla="*/ 361 h 361"/>
                <a:gd name="T50" fmla="*/ 84 w 638"/>
                <a:gd name="T51" fmla="*/ 361 h 361"/>
                <a:gd name="T52" fmla="*/ 126 w 638"/>
                <a:gd name="T53" fmla="*/ 361 h 361"/>
                <a:gd name="T54" fmla="*/ 142 w 638"/>
                <a:gd name="T55" fmla="*/ 361 h 361"/>
                <a:gd name="T56" fmla="*/ 184 w 638"/>
                <a:gd name="T57" fmla="*/ 361 h 361"/>
                <a:gd name="T58" fmla="*/ 210 w 638"/>
                <a:gd name="T59" fmla="*/ 361 h 361"/>
                <a:gd name="T60" fmla="*/ 252 w 638"/>
                <a:gd name="T61" fmla="*/ 361 h 361"/>
                <a:gd name="T62" fmla="*/ 268 w 638"/>
                <a:gd name="T63" fmla="*/ 361 h 361"/>
                <a:gd name="T64" fmla="*/ 310 w 638"/>
                <a:gd name="T65" fmla="*/ 352 h 361"/>
                <a:gd name="T66" fmla="*/ 336 w 638"/>
                <a:gd name="T67" fmla="*/ 352 h 361"/>
                <a:gd name="T68" fmla="*/ 378 w 638"/>
                <a:gd name="T69" fmla="*/ 352 h 361"/>
                <a:gd name="T70" fmla="*/ 394 w 638"/>
                <a:gd name="T71" fmla="*/ 352 h 361"/>
                <a:gd name="T72" fmla="*/ 436 w 638"/>
                <a:gd name="T73" fmla="*/ 352 h 361"/>
                <a:gd name="T74" fmla="*/ 462 w 638"/>
                <a:gd name="T75" fmla="*/ 352 h 361"/>
                <a:gd name="T76" fmla="*/ 495 w 638"/>
                <a:gd name="T77" fmla="*/ 344 h 361"/>
                <a:gd name="T78" fmla="*/ 520 w 638"/>
                <a:gd name="T79" fmla="*/ 344 h 361"/>
                <a:gd name="T80" fmla="*/ 562 w 638"/>
                <a:gd name="T81" fmla="*/ 344 h 361"/>
                <a:gd name="T82" fmla="*/ 579 w 638"/>
                <a:gd name="T83" fmla="*/ 336 h 361"/>
                <a:gd name="T84" fmla="*/ 621 w 638"/>
                <a:gd name="T85" fmla="*/ 336 h 361"/>
                <a:gd name="T86" fmla="*/ 638 w 638"/>
                <a:gd name="T87" fmla="*/ 336 h 361"/>
                <a:gd name="T88" fmla="*/ 638 w 638"/>
                <a:gd name="T8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61">
                  <a:moveTo>
                    <a:pt x="638" y="0"/>
                  </a:moveTo>
                  <a:lnTo>
                    <a:pt x="621" y="0"/>
                  </a:lnTo>
                  <a:lnTo>
                    <a:pt x="579" y="0"/>
                  </a:lnTo>
                  <a:lnTo>
                    <a:pt x="562" y="9"/>
                  </a:lnTo>
                  <a:lnTo>
                    <a:pt x="520" y="9"/>
                  </a:lnTo>
                  <a:lnTo>
                    <a:pt x="495" y="9"/>
                  </a:lnTo>
                  <a:lnTo>
                    <a:pt x="462" y="17"/>
                  </a:lnTo>
                  <a:lnTo>
                    <a:pt x="436" y="17"/>
                  </a:lnTo>
                  <a:lnTo>
                    <a:pt x="394" y="17"/>
                  </a:lnTo>
                  <a:lnTo>
                    <a:pt x="378" y="17"/>
                  </a:lnTo>
                  <a:lnTo>
                    <a:pt x="336" y="17"/>
                  </a:lnTo>
                  <a:lnTo>
                    <a:pt x="310" y="17"/>
                  </a:lnTo>
                  <a:lnTo>
                    <a:pt x="268" y="26"/>
                  </a:lnTo>
                  <a:lnTo>
                    <a:pt x="252" y="26"/>
                  </a:lnTo>
                  <a:lnTo>
                    <a:pt x="210" y="26"/>
                  </a:lnTo>
                  <a:lnTo>
                    <a:pt x="184" y="26"/>
                  </a:lnTo>
                  <a:lnTo>
                    <a:pt x="142" y="26"/>
                  </a:lnTo>
                  <a:lnTo>
                    <a:pt x="126" y="26"/>
                  </a:lnTo>
                  <a:lnTo>
                    <a:pt x="84" y="26"/>
                  </a:lnTo>
                  <a:lnTo>
                    <a:pt x="58" y="26"/>
                  </a:lnTo>
                  <a:lnTo>
                    <a:pt x="16" y="17"/>
                  </a:lnTo>
                  <a:lnTo>
                    <a:pt x="0" y="17"/>
                  </a:lnTo>
                  <a:lnTo>
                    <a:pt x="0" y="352"/>
                  </a:lnTo>
                  <a:lnTo>
                    <a:pt x="16" y="352"/>
                  </a:lnTo>
                  <a:lnTo>
                    <a:pt x="58" y="361"/>
                  </a:lnTo>
                  <a:lnTo>
                    <a:pt x="84" y="361"/>
                  </a:lnTo>
                  <a:lnTo>
                    <a:pt x="126" y="361"/>
                  </a:lnTo>
                  <a:lnTo>
                    <a:pt x="142" y="361"/>
                  </a:lnTo>
                  <a:lnTo>
                    <a:pt x="184" y="361"/>
                  </a:lnTo>
                  <a:lnTo>
                    <a:pt x="210" y="361"/>
                  </a:lnTo>
                  <a:lnTo>
                    <a:pt x="252" y="361"/>
                  </a:lnTo>
                  <a:lnTo>
                    <a:pt x="268" y="361"/>
                  </a:lnTo>
                  <a:lnTo>
                    <a:pt x="310" y="352"/>
                  </a:lnTo>
                  <a:lnTo>
                    <a:pt x="336" y="352"/>
                  </a:lnTo>
                  <a:lnTo>
                    <a:pt x="378" y="352"/>
                  </a:lnTo>
                  <a:lnTo>
                    <a:pt x="394" y="352"/>
                  </a:lnTo>
                  <a:lnTo>
                    <a:pt x="436" y="352"/>
                  </a:lnTo>
                  <a:lnTo>
                    <a:pt x="462" y="352"/>
                  </a:lnTo>
                  <a:lnTo>
                    <a:pt x="495" y="344"/>
                  </a:lnTo>
                  <a:lnTo>
                    <a:pt x="520" y="344"/>
                  </a:lnTo>
                  <a:lnTo>
                    <a:pt x="562" y="344"/>
                  </a:lnTo>
                  <a:lnTo>
                    <a:pt x="579" y="336"/>
                  </a:lnTo>
                  <a:lnTo>
                    <a:pt x="621" y="336"/>
                  </a:lnTo>
                  <a:lnTo>
                    <a:pt x="638" y="336"/>
                  </a:lnTo>
                  <a:lnTo>
                    <a:pt x="638" y="0"/>
                  </a:lnTo>
                  <a:close/>
                </a:path>
              </a:pathLst>
            </a:custGeom>
            <a:solidFill>
              <a:srgbClr val="808066"/>
            </a:solidFill>
            <a:ln w="12700">
              <a:solidFill>
                <a:srgbClr val="000000"/>
              </a:solidFill>
              <a:prstDash val="solid"/>
              <a:round/>
              <a:headEnd/>
              <a:tailEnd/>
            </a:ln>
          </p:spPr>
          <p:txBody>
            <a:bodyPr/>
            <a:lstStyle/>
            <a:p>
              <a:endParaRPr lang="en-US"/>
            </a:p>
          </p:txBody>
        </p:sp>
        <p:sp>
          <p:nvSpPr>
            <p:cNvPr id="19474" name="Freeform 18">
              <a:extLst>
                <a:ext uri="{FF2B5EF4-FFF2-40B4-BE49-F238E27FC236}">
                  <a16:creationId xmlns:a16="http://schemas.microsoft.com/office/drawing/2014/main" id="{9139ACDE-37A0-4ADB-8702-DEAA0E93F0FF}"/>
                </a:ext>
              </a:extLst>
            </p:cNvPr>
            <p:cNvSpPr>
              <a:spLocks/>
            </p:cNvSpPr>
            <p:nvPr/>
          </p:nvSpPr>
          <p:spPr bwMode="auto">
            <a:xfrm>
              <a:off x="3110" y="2127"/>
              <a:ext cx="638" cy="319"/>
            </a:xfrm>
            <a:custGeom>
              <a:avLst/>
              <a:gdLst>
                <a:gd name="T0" fmla="*/ 638 w 638"/>
                <a:gd name="T1" fmla="*/ 293 h 319"/>
                <a:gd name="T2" fmla="*/ 621 w 638"/>
                <a:gd name="T3" fmla="*/ 293 h 319"/>
                <a:gd name="T4" fmla="*/ 579 w 638"/>
                <a:gd name="T5" fmla="*/ 293 h 319"/>
                <a:gd name="T6" fmla="*/ 562 w 638"/>
                <a:gd name="T7" fmla="*/ 302 h 319"/>
                <a:gd name="T8" fmla="*/ 520 w 638"/>
                <a:gd name="T9" fmla="*/ 302 h 319"/>
                <a:gd name="T10" fmla="*/ 495 w 638"/>
                <a:gd name="T11" fmla="*/ 302 h 319"/>
                <a:gd name="T12" fmla="*/ 462 w 638"/>
                <a:gd name="T13" fmla="*/ 310 h 319"/>
                <a:gd name="T14" fmla="*/ 436 w 638"/>
                <a:gd name="T15" fmla="*/ 310 h 319"/>
                <a:gd name="T16" fmla="*/ 394 w 638"/>
                <a:gd name="T17" fmla="*/ 310 h 319"/>
                <a:gd name="T18" fmla="*/ 378 w 638"/>
                <a:gd name="T19" fmla="*/ 310 h 319"/>
                <a:gd name="T20" fmla="*/ 336 w 638"/>
                <a:gd name="T21" fmla="*/ 310 h 319"/>
                <a:gd name="T22" fmla="*/ 310 w 638"/>
                <a:gd name="T23" fmla="*/ 310 h 319"/>
                <a:gd name="T24" fmla="*/ 268 w 638"/>
                <a:gd name="T25" fmla="*/ 319 h 319"/>
                <a:gd name="T26" fmla="*/ 252 w 638"/>
                <a:gd name="T27" fmla="*/ 319 h 319"/>
                <a:gd name="T28" fmla="*/ 210 w 638"/>
                <a:gd name="T29" fmla="*/ 319 h 319"/>
                <a:gd name="T30" fmla="*/ 184 w 638"/>
                <a:gd name="T31" fmla="*/ 319 h 319"/>
                <a:gd name="T32" fmla="*/ 142 w 638"/>
                <a:gd name="T33" fmla="*/ 319 h 319"/>
                <a:gd name="T34" fmla="*/ 126 w 638"/>
                <a:gd name="T35" fmla="*/ 319 h 319"/>
                <a:gd name="T36" fmla="*/ 84 w 638"/>
                <a:gd name="T37" fmla="*/ 319 h 319"/>
                <a:gd name="T38" fmla="*/ 58 w 638"/>
                <a:gd name="T39" fmla="*/ 319 h 319"/>
                <a:gd name="T40" fmla="*/ 16 w 638"/>
                <a:gd name="T41" fmla="*/ 310 h 319"/>
                <a:gd name="T42" fmla="*/ 0 w 638"/>
                <a:gd name="T43" fmla="*/ 310 h 319"/>
                <a:gd name="T44" fmla="*/ 168 w 638"/>
                <a:gd name="T45" fmla="*/ 0 h 319"/>
                <a:gd name="T46" fmla="*/ 638 w 638"/>
                <a:gd name="T47" fmla="*/ 29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8" h="319">
                  <a:moveTo>
                    <a:pt x="638" y="293"/>
                  </a:moveTo>
                  <a:lnTo>
                    <a:pt x="621" y="293"/>
                  </a:lnTo>
                  <a:lnTo>
                    <a:pt x="579" y="293"/>
                  </a:lnTo>
                  <a:lnTo>
                    <a:pt x="562" y="302"/>
                  </a:lnTo>
                  <a:lnTo>
                    <a:pt x="520" y="302"/>
                  </a:lnTo>
                  <a:lnTo>
                    <a:pt x="495" y="302"/>
                  </a:lnTo>
                  <a:lnTo>
                    <a:pt x="462" y="310"/>
                  </a:lnTo>
                  <a:lnTo>
                    <a:pt x="436" y="310"/>
                  </a:lnTo>
                  <a:lnTo>
                    <a:pt x="394" y="310"/>
                  </a:lnTo>
                  <a:lnTo>
                    <a:pt x="378" y="310"/>
                  </a:lnTo>
                  <a:lnTo>
                    <a:pt x="336" y="310"/>
                  </a:lnTo>
                  <a:lnTo>
                    <a:pt x="310" y="310"/>
                  </a:lnTo>
                  <a:lnTo>
                    <a:pt x="268" y="319"/>
                  </a:lnTo>
                  <a:lnTo>
                    <a:pt x="252" y="319"/>
                  </a:lnTo>
                  <a:lnTo>
                    <a:pt x="210" y="319"/>
                  </a:lnTo>
                  <a:lnTo>
                    <a:pt x="184" y="319"/>
                  </a:lnTo>
                  <a:lnTo>
                    <a:pt x="142" y="319"/>
                  </a:lnTo>
                  <a:lnTo>
                    <a:pt x="126" y="319"/>
                  </a:lnTo>
                  <a:lnTo>
                    <a:pt x="84" y="319"/>
                  </a:lnTo>
                  <a:lnTo>
                    <a:pt x="58" y="319"/>
                  </a:lnTo>
                  <a:lnTo>
                    <a:pt x="16" y="310"/>
                  </a:lnTo>
                  <a:lnTo>
                    <a:pt x="0" y="310"/>
                  </a:lnTo>
                  <a:lnTo>
                    <a:pt x="168" y="0"/>
                  </a:lnTo>
                  <a:lnTo>
                    <a:pt x="638" y="293"/>
                  </a:lnTo>
                  <a:close/>
                </a:path>
              </a:pathLst>
            </a:custGeom>
            <a:solidFill>
              <a:srgbClr val="FFFFCC"/>
            </a:solidFill>
            <a:ln w="12700">
              <a:solidFill>
                <a:srgbClr val="000000"/>
              </a:solidFill>
              <a:prstDash val="solid"/>
              <a:round/>
              <a:headEnd/>
              <a:tailEnd/>
            </a:ln>
          </p:spPr>
          <p:txBody>
            <a:bodyPr/>
            <a:lstStyle/>
            <a:p>
              <a:endParaRPr lang="en-US"/>
            </a:p>
          </p:txBody>
        </p:sp>
        <p:sp>
          <p:nvSpPr>
            <p:cNvPr id="19475" name="Rectangle 19">
              <a:extLst>
                <a:ext uri="{FF2B5EF4-FFF2-40B4-BE49-F238E27FC236}">
                  <a16:creationId xmlns:a16="http://schemas.microsoft.com/office/drawing/2014/main" id="{B28E6D4D-561A-40DA-9351-496F6E28DA36}"/>
                </a:ext>
              </a:extLst>
            </p:cNvPr>
            <p:cNvSpPr>
              <a:spLocks noChangeArrowheads="1"/>
            </p:cNvSpPr>
            <p:nvPr/>
          </p:nvSpPr>
          <p:spPr bwMode="auto">
            <a:xfrm>
              <a:off x="2053" y="1136"/>
              <a:ext cx="18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he-IL" altLang="en-US" sz="1700" b="1">
                  <a:solidFill>
                    <a:srgbClr val="000000"/>
                  </a:solidFill>
                  <a:latin typeface="Arial" panose="020B0604020202020204" pitchFamily="34" charset="0"/>
                  <a:cs typeface="David" panose="020E0502060401010101" pitchFamily="34" charset="-79"/>
                </a:rPr>
                <a:t>חלוקת יממה של תלמיד ממוצע</a:t>
              </a:r>
              <a:endParaRPr lang="he-IL" altLang="en-US">
                <a:cs typeface="David" panose="020E0502060401010101" pitchFamily="34" charset="-79"/>
              </a:endParaRPr>
            </a:p>
          </p:txBody>
        </p:sp>
        <p:sp>
          <p:nvSpPr>
            <p:cNvPr id="19476" name="Rectangle 20">
              <a:extLst>
                <a:ext uri="{FF2B5EF4-FFF2-40B4-BE49-F238E27FC236}">
                  <a16:creationId xmlns:a16="http://schemas.microsoft.com/office/drawing/2014/main" id="{7AAF69B5-7AEB-4BDD-BC2E-89FD82ECBFE1}"/>
                </a:ext>
              </a:extLst>
            </p:cNvPr>
            <p:cNvSpPr>
              <a:spLocks noChangeArrowheads="1"/>
            </p:cNvSpPr>
            <p:nvPr/>
          </p:nvSpPr>
          <p:spPr bwMode="auto">
            <a:xfrm>
              <a:off x="4358" y="1817"/>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rPr>
                <a:t>7</a:t>
              </a:r>
              <a:endParaRPr lang="en-US" altLang="en-US" b="1"/>
            </a:p>
          </p:txBody>
        </p:sp>
        <p:sp>
          <p:nvSpPr>
            <p:cNvPr id="19477" name="Rectangle 21">
              <a:extLst>
                <a:ext uri="{FF2B5EF4-FFF2-40B4-BE49-F238E27FC236}">
                  <a16:creationId xmlns:a16="http://schemas.microsoft.com/office/drawing/2014/main" id="{05B6E74C-C935-4D3B-A467-FC9322E51DDC}"/>
                </a:ext>
              </a:extLst>
            </p:cNvPr>
            <p:cNvSpPr>
              <a:spLocks noChangeArrowheads="1"/>
            </p:cNvSpPr>
            <p:nvPr/>
          </p:nvSpPr>
          <p:spPr bwMode="auto">
            <a:xfrm>
              <a:off x="4249" y="2697"/>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rPr>
                <a:t>3</a:t>
              </a:r>
              <a:endParaRPr lang="en-US" altLang="en-US" b="1"/>
            </a:p>
          </p:txBody>
        </p:sp>
        <p:sp>
          <p:nvSpPr>
            <p:cNvPr id="19478" name="Rectangle 22">
              <a:extLst>
                <a:ext uri="{FF2B5EF4-FFF2-40B4-BE49-F238E27FC236}">
                  <a16:creationId xmlns:a16="http://schemas.microsoft.com/office/drawing/2014/main" id="{4035F46F-167E-442E-B264-FEB9CC60F271}"/>
                </a:ext>
              </a:extLst>
            </p:cNvPr>
            <p:cNvSpPr>
              <a:spLocks noChangeArrowheads="1"/>
            </p:cNvSpPr>
            <p:nvPr/>
          </p:nvSpPr>
          <p:spPr bwMode="auto">
            <a:xfrm>
              <a:off x="3493" y="280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cs typeface="Arial" panose="020B0604020202020204" pitchFamily="34" charset="0"/>
                </a:rPr>
                <a:t>3</a:t>
              </a:r>
              <a:endParaRPr lang="en-US" altLang="en-US" sz="1400" b="1">
                <a:cs typeface="Arial" panose="020B0604020202020204" pitchFamily="34" charset="0"/>
              </a:endParaRPr>
            </a:p>
          </p:txBody>
        </p:sp>
        <p:sp>
          <p:nvSpPr>
            <p:cNvPr id="19479" name="Rectangle 23">
              <a:extLst>
                <a:ext uri="{FF2B5EF4-FFF2-40B4-BE49-F238E27FC236}">
                  <a16:creationId xmlns:a16="http://schemas.microsoft.com/office/drawing/2014/main" id="{D800C98F-5B82-43B4-A90C-659BDCA0A85B}"/>
                </a:ext>
              </a:extLst>
            </p:cNvPr>
            <p:cNvSpPr>
              <a:spLocks noChangeArrowheads="1"/>
            </p:cNvSpPr>
            <p:nvPr/>
          </p:nvSpPr>
          <p:spPr bwMode="auto">
            <a:xfrm>
              <a:off x="2090" y="258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rPr>
                <a:t>8</a:t>
              </a:r>
              <a:endParaRPr lang="en-US" altLang="en-US" b="1"/>
            </a:p>
          </p:txBody>
        </p:sp>
        <p:sp>
          <p:nvSpPr>
            <p:cNvPr id="19480" name="Rectangle 24">
              <a:extLst>
                <a:ext uri="{FF2B5EF4-FFF2-40B4-BE49-F238E27FC236}">
                  <a16:creationId xmlns:a16="http://schemas.microsoft.com/office/drawing/2014/main" id="{7C5D5553-D191-4161-B363-0CCA95FC2C47}"/>
                </a:ext>
              </a:extLst>
            </p:cNvPr>
            <p:cNvSpPr>
              <a:spLocks noChangeArrowheads="1"/>
            </p:cNvSpPr>
            <p:nvPr/>
          </p:nvSpPr>
          <p:spPr bwMode="auto">
            <a:xfrm>
              <a:off x="2602" y="170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rPr>
                <a:t>2</a:t>
              </a:r>
              <a:endParaRPr lang="en-US" altLang="en-US" b="1"/>
            </a:p>
          </p:txBody>
        </p:sp>
        <p:sp>
          <p:nvSpPr>
            <p:cNvPr id="19481" name="Rectangle 25">
              <a:extLst>
                <a:ext uri="{FF2B5EF4-FFF2-40B4-BE49-F238E27FC236}">
                  <a16:creationId xmlns:a16="http://schemas.microsoft.com/office/drawing/2014/main" id="{53EE62CB-AB1F-472F-8B57-D14A1DF3F520}"/>
                </a:ext>
              </a:extLst>
            </p:cNvPr>
            <p:cNvSpPr>
              <a:spLocks noChangeArrowheads="1"/>
            </p:cNvSpPr>
            <p:nvPr/>
          </p:nvSpPr>
          <p:spPr bwMode="auto">
            <a:xfrm>
              <a:off x="3106" y="165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rPr>
                <a:t>1</a:t>
              </a:r>
              <a:endParaRPr lang="en-US" altLang="en-US" b="1"/>
            </a:p>
          </p:txBody>
        </p:sp>
        <p:grpSp>
          <p:nvGrpSpPr>
            <p:cNvPr id="19482" name="Group 26">
              <a:extLst>
                <a:ext uri="{FF2B5EF4-FFF2-40B4-BE49-F238E27FC236}">
                  <a16:creationId xmlns:a16="http://schemas.microsoft.com/office/drawing/2014/main" id="{CD9D0E44-C9A0-44A8-9350-025D48B61A90}"/>
                </a:ext>
              </a:extLst>
            </p:cNvPr>
            <p:cNvGrpSpPr>
              <a:grpSpLocks/>
            </p:cNvGrpSpPr>
            <p:nvPr/>
          </p:nvGrpSpPr>
          <p:grpSpPr bwMode="auto">
            <a:xfrm>
              <a:off x="850" y="1767"/>
              <a:ext cx="782" cy="1056"/>
              <a:chOff x="850" y="1767"/>
              <a:chExt cx="782" cy="1056"/>
            </a:xfrm>
          </p:grpSpPr>
          <p:sp>
            <p:nvSpPr>
              <p:cNvPr id="19483" name="Rectangle 27">
                <a:extLst>
                  <a:ext uri="{FF2B5EF4-FFF2-40B4-BE49-F238E27FC236}">
                    <a16:creationId xmlns:a16="http://schemas.microsoft.com/office/drawing/2014/main" id="{B3E809B2-D526-4F42-B226-42B71A7232F2}"/>
                  </a:ext>
                </a:extLst>
              </p:cNvPr>
              <p:cNvSpPr>
                <a:spLocks noChangeArrowheads="1"/>
              </p:cNvSpPr>
              <p:nvPr/>
            </p:nvSpPr>
            <p:spPr bwMode="auto">
              <a:xfrm>
                <a:off x="850" y="1767"/>
                <a:ext cx="765" cy="1056"/>
              </a:xfrm>
              <a:prstGeom prst="rect">
                <a:avLst/>
              </a:prstGeom>
              <a:solidFill>
                <a:srgbClr val="FFFFFF"/>
              </a:solidFill>
              <a:ln w="0">
                <a:solidFill>
                  <a:srgbClr val="000000"/>
                </a:solidFill>
                <a:miter lim="800000"/>
                <a:headEnd/>
                <a:tailEnd/>
              </a:ln>
            </p:spPr>
            <p:txBody>
              <a:bodyPr/>
              <a:lstStyle/>
              <a:p>
                <a:endParaRPr lang="en-US"/>
              </a:p>
            </p:txBody>
          </p:sp>
          <p:sp>
            <p:nvSpPr>
              <p:cNvPr id="19484" name="Rectangle 28">
                <a:extLst>
                  <a:ext uri="{FF2B5EF4-FFF2-40B4-BE49-F238E27FC236}">
                    <a16:creationId xmlns:a16="http://schemas.microsoft.com/office/drawing/2014/main" id="{AEDD4181-39F8-4D5F-9991-5285D66F1116}"/>
                  </a:ext>
                </a:extLst>
              </p:cNvPr>
              <p:cNvSpPr>
                <a:spLocks noChangeArrowheads="1"/>
              </p:cNvSpPr>
              <p:nvPr/>
            </p:nvSpPr>
            <p:spPr bwMode="auto">
              <a:xfrm>
                <a:off x="892" y="1834"/>
                <a:ext cx="59" cy="59"/>
              </a:xfrm>
              <a:prstGeom prst="rect">
                <a:avLst/>
              </a:prstGeom>
              <a:solidFill>
                <a:srgbClr val="9999FF"/>
              </a:solidFill>
              <a:ln w="12700">
                <a:solidFill>
                  <a:srgbClr val="000000"/>
                </a:solidFill>
                <a:miter lim="800000"/>
                <a:headEnd/>
                <a:tailEnd/>
              </a:ln>
            </p:spPr>
            <p:txBody>
              <a:bodyPr/>
              <a:lstStyle/>
              <a:p>
                <a:endParaRPr lang="en-US"/>
              </a:p>
            </p:txBody>
          </p:sp>
          <p:sp>
            <p:nvSpPr>
              <p:cNvPr id="19485" name="Rectangle 29">
                <a:extLst>
                  <a:ext uri="{FF2B5EF4-FFF2-40B4-BE49-F238E27FC236}">
                    <a16:creationId xmlns:a16="http://schemas.microsoft.com/office/drawing/2014/main" id="{AE0B849C-C7C7-44D2-AC8F-9F599F3E7B18}"/>
                  </a:ext>
                </a:extLst>
              </p:cNvPr>
              <p:cNvSpPr>
                <a:spLocks noChangeArrowheads="1"/>
              </p:cNvSpPr>
              <p:nvPr/>
            </p:nvSpPr>
            <p:spPr bwMode="auto">
              <a:xfrm>
                <a:off x="937" y="1792"/>
                <a:ext cx="65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שהייה בביה"ס</a:t>
                </a:r>
                <a:endParaRPr lang="he-IL" altLang="en-US" b="1">
                  <a:cs typeface="David" panose="020E0502060401010101" pitchFamily="34" charset="-79"/>
                </a:endParaRPr>
              </a:p>
            </p:txBody>
          </p:sp>
          <p:sp>
            <p:nvSpPr>
              <p:cNvPr id="19486" name="Rectangle 30">
                <a:extLst>
                  <a:ext uri="{FF2B5EF4-FFF2-40B4-BE49-F238E27FC236}">
                    <a16:creationId xmlns:a16="http://schemas.microsoft.com/office/drawing/2014/main" id="{EE958064-46D2-42D4-9864-3682AC3990D1}"/>
                  </a:ext>
                </a:extLst>
              </p:cNvPr>
              <p:cNvSpPr>
                <a:spLocks noChangeArrowheads="1"/>
              </p:cNvSpPr>
              <p:nvPr/>
            </p:nvSpPr>
            <p:spPr bwMode="auto">
              <a:xfrm>
                <a:off x="892" y="2010"/>
                <a:ext cx="59" cy="58"/>
              </a:xfrm>
              <a:prstGeom prst="rect">
                <a:avLst/>
              </a:prstGeom>
              <a:solidFill>
                <a:srgbClr val="993366"/>
              </a:solidFill>
              <a:ln w="12700">
                <a:solidFill>
                  <a:srgbClr val="000000"/>
                </a:solidFill>
                <a:miter lim="800000"/>
                <a:headEnd/>
                <a:tailEnd/>
              </a:ln>
            </p:spPr>
            <p:txBody>
              <a:bodyPr/>
              <a:lstStyle/>
              <a:p>
                <a:endParaRPr lang="en-US"/>
              </a:p>
            </p:txBody>
          </p:sp>
          <p:sp>
            <p:nvSpPr>
              <p:cNvPr id="19487" name="Rectangle 31">
                <a:extLst>
                  <a:ext uri="{FF2B5EF4-FFF2-40B4-BE49-F238E27FC236}">
                    <a16:creationId xmlns:a16="http://schemas.microsoft.com/office/drawing/2014/main" id="{F80B7C38-7507-47C6-A207-0D549F96D232}"/>
                  </a:ext>
                </a:extLst>
              </p:cNvPr>
              <p:cNvSpPr>
                <a:spLocks noChangeArrowheads="1"/>
              </p:cNvSpPr>
              <p:nvPr/>
            </p:nvSpPr>
            <p:spPr bwMode="auto">
              <a:xfrm>
                <a:off x="1038" y="1968"/>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cs typeface="David" panose="020E0502060401010101" pitchFamily="34" charset="-79"/>
                  </a:rPr>
                  <a:t>.</a:t>
                </a:r>
                <a:endParaRPr lang="en-US" altLang="en-US" b="1">
                  <a:cs typeface="David" panose="020E0502060401010101" pitchFamily="34" charset="-79"/>
                </a:endParaRPr>
              </a:p>
            </p:txBody>
          </p:sp>
          <p:sp>
            <p:nvSpPr>
              <p:cNvPr id="19488" name="Rectangle 32">
                <a:extLst>
                  <a:ext uri="{FF2B5EF4-FFF2-40B4-BE49-F238E27FC236}">
                    <a16:creationId xmlns:a16="http://schemas.microsoft.com/office/drawing/2014/main" id="{15737E5F-2122-4492-AF40-52E6BA9B729C}"/>
                  </a:ext>
                </a:extLst>
              </p:cNvPr>
              <p:cNvSpPr>
                <a:spLocks noChangeArrowheads="1"/>
              </p:cNvSpPr>
              <p:nvPr/>
            </p:nvSpPr>
            <p:spPr bwMode="auto">
              <a:xfrm>
                <a:off x="1074" y="1968"/>
                <a:ext cx="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ב</a:t>
                </a:r>
                <a:endParaRPr lang="he-IL" altLang="en-US" b="1">
                  <a:cs typeface="David" panose="020E0502060401010101" pitchFamily="34" charset="-79"/>
                </a:endParaRPr>
              </a:p>
            </p:txBody>
          </p:sp>
          <p:sp>
            <p:nvSpPr>
              <p:cNvPr id="19489" name="Rectangle 33">
                <a:extLst>
                  <a:ext uri="{FF2B5EF4-FFF2-40B4-BE49-F238E27FC236}">
                    <a16:creationId xmlns:a16="http://schemas.microsoft.com/office/drawing/2014/main" id="{0C2A1830-B50A-4553-95E2-4D4424D59252}"/>
                  </a:ext>
                </a:extLst>
              </p:cNvPr>
              <p:cNvSpPr>
                <a:spLocks noChangeArrowheads="1"/>
              </p:cNvSpPr>
              <p:nvPr/>
            </p:nvSpPr>
            <p:spPr bwMode="auto">
              <a:xfrm>
                <a:off x="1130" y="1968"/>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anose="020B0604020202020204" pitchFamily="34" charset="0"/>
                    <a:cs typeface="David" panose="020E0502060401010101" pitchFamily="34" charset="-79"/>
                  </a:rPr>
                  <a:t>.</a:t>
                </a:r>
                <a:endParaRPr lang="en-US" altLang="en-US" b="1">
                  <a:cs typeface="David" panose="020E0502060401010101" pitchFamily="34" charset="-79"/>
                </a:endParaRPr>
              </a:p>
            </p:txBody>
          </p:sp>
          <p:sp>
            <p:nvSpPr>
              <p:cNvPr id="19490" name="Rectangle 34">
                <a:extLst>
                  <a:ext uri="{FF2B5EF4-FFF2-40B4-BE49-F238E27FC236}">
                    <a16:creationId xmlns:a16="http://schemas.microsoft.com/office/drawing/2014/main" id="{D9AF5808-21DD-447D-A1F9-3D553E2F1C80}"/>
                  </a:ext>
                </a:extLst>
              </p:cNvPr>
              <p:cNvSpPr>
                <a:spLocks noChangeArrowheads="1"/>
              </p:cNvSpPr>
              <p:nvPr/>
            </p:nvSpPr>
            <p:spPr bwMode="auto">
              <a:xfrm>
                <a:off x="1175" y="1968"/>
                <a:ext cx="3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הכנת ש</a:t>
                </a:r>
                <a:endParaRPr lang="he-IL" altLang="en-US" b="1">
                  <a:cs typeface="David" panose="020E0502060401010101" pitchFamily="34" charset="-79"/>
                </a:endParaRPr>
              </a:p>
            </p:txBody>
          </p:sp>
          <p:sp>
            <p:nvSpPr>
              <p:cNvPr id="19491" name="Rectangle 35">
                <a:extLst>
                  <a:ext uri="{FF2B5EF4-FFF2-40B4-BE49-F238E27FC236}">
                    <a16:creationId xmlns:a16="http://schemas.microsoft.com/office/drawing/2014/main" id="{A796B3DF-7D6C-419A-B87F-9526FD186FCD}"/>
                  </a:ext>
                </a:extLst>
              </p:cNvPr>
              <p:cNvSpPr>
                <a:spLocks noChangeArrowheads="1"/>
              </p:cNvSpPr>
              <p:nvPr/>
            </p:nvSpPr>
            <p:spPr bwMode="auto">
              <a:xfrm>
                <a:off x="892" y="2186"/>
                <a:ext cx="59" cy="58"/>
              </a:xfrm>
              <a:prstGeom prst="rect">
                <a:avLst/>
              </a:prstGeom>
              <a:solidFill>
                <a:srgbClr val="FFFFCC"/>
              </a:solidFill>
              <a:ln w="12700">
                <a:solidFill>
                  <a:srgbClr val="000000"/>
                </a:solidFill>
                <a:miter lim="800000"/>
                <a:headEnd/>
                <a:tailEnd/>
              </a:ln>
            </p:spPr>
            <p:txBody>
              <a:bodyPr/>
              <a:lstStyle/>
              <a:p>
                <a:endParaRPr lang="en-US"/>
              </a:p>
            </p:txBody>
          </p:sp>
          <p:sp>
            <p:nvSpPr>
              <p:cNvPr id="19492" name="Rectangle 36">
                <a:extLst>
                  <a:ext uri="{FF2B5EF4-FFF2-40B4-BE49-F238E27FC236}">
                    <a16:creationId xmlns:a16="http://schemas.microsoft.com/office/drawing/2014/main" id="{2239F9A1-3618-402E-BE3F-FEA81AD33BD4}"/>
                  </a:ext>
                </a:extLst>
              </p:cNvPr>
              <p:cNvSpPr>
                <a:spLocks noChangeArrowheads="1"/>
              </p:cNvSpPr>
              <p:nvPr/>
            </p:nvSpPr>
            <p:spPr bwMode="auto">
              <a:xfrm>
                <a:off x="981" y="2144"/>
                <a:ext cx="65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צפייה בטלויזיה</a:t>
                </a:r>
                <a:endParaRPr lang="he-IL" altLang="en-US" b="1">
                  <a:cs typeface="David" panose="020E0502060401010101" pitchFamily="34" charset="-79"/>
                </a:endParaRPr>
              </a:p>
            </p:txBody>
          </p:sp>
          <p:sp>
            <p:nvSpPr>
              <p:cNvPr id="19493" name="Rectangle 37">
                <a:extLst>
                  <a:ext uri="{FF2B5EF4-FFF2-40B4-BE49-F238E27FC236}">
                    <a16:creationId xmlns:a16="http://schemas.microsoft.com/office/drawing/2014/main" id="{B9C9ECF3-8382-4C71-8F43-140C78FFEEC6}"/>
                  </a:ext>
                </a:extLst>
              </p:cNvPr>
              <p:cNvSpPr>
                <a:spLocks noChangeArrowheads="1"/>
              </p:cNvSpPr>
              <p:nvPr/>
            </p:nvSpPr>
            <p:spPr bwMode="auto">
              <a:xfrm>
                <a:off x="892" y="2362"/>
                <a:ext cx="59" cy="58"/>
              </a:xfrm>
              <a:prstGeom prst="rect">
                <a:avLst/>
              </a:prstGeom>
              <a:solidFill>
                <a:srgbClr val="CCFFFF"/>
              </a:solidFill>
              <a:ln w="12700">
                <a:solidFill>
                  <a:srgbClr val="000000"/>
                </a:solidFill>
                <a:miter lim="800000"/>
                <a:headEnd/>
                <a:tailEnd/>
              </a:ln>
            </p:spPr>
            <p:txBody>
              <a:bodyPr/>
              <a:lstStyle/>
              <a:p>
                <a:endParaRPr lang="en-US"/>
              </a:p>
            </p:txBody>
          </p:sp>
          <p:sp>
            <p:nvSpPr>
              <p:cNvPr id="19494" name="Rectangle 38">
                <a:extLst>
                  <a:ext uri="{FF2B5EF4-FFF2-40B4-BE49-F238E27FC236}">
                    <a16:creationId xmlns:a16="http://schemas.microsoft.com/office/drawing/2014/main" id="{CF35483A-0A6B-4CA3-A9D5-5A91724CA3AB}"/>
                  </a:ext>
                </a:extLst>
              </p:cNvPr>
              <p:cNvSpPr>
                <a:spLocks noChangeArrowheads="1"/>
              </p:cNvSpPr>
              <p:nvPr/>
            </p:nvSpPr>
            <p:spPr bwMode="auto">
              <a:xfrm>
                <a:off x="1029" y="2320"/>
                <a:ext cx="21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שינה</a:t>
                </a:r>
                <a:endParaRPr lang="he-IL" altLang="en-US" b="1">
                  <a:cs typeface="David" panose="020E0502060401010101" pitchFamily="34" charset="-79"/>
                </a:endParaRPr>
              </a:p>
            </p:txBody>
          </p:sp>
          <p:sp>
            <p:nvSpPr>
              <p:cNvPr id="19495" name="Rectangle 39">
                <a:extLst>
                  <a:ext uri="{FF2B5EF4-FFF2-40B4-BE49-F238E27FC236}">
                    <a16:creationId xmlns:a16="http://schemas.microsoft.com/office/drawing/2014/main" id="{52C5DA67-C8CC-4148-9955-0057ADF6F26D}"/>
                  </a:ext>
                </a:extLst>
              </p:cNvPr>
              <p:cNvSpPr>
                <a:spLocks noChangeArrowheads="1"/>
              </p:cNvSpPr>
              <p:nvPr/>
            </p:nvSpPr>
            <p:spPr bwMode="auto">
              <a:xfrm>
                <a:off x="892" y="2538"/>
                <a:ext cx="59" cy="58"/>
              </a:xfrm>
              <a:prstGeom prst="rect">
                <a:avLst/>
              </a:prstGeom>
              <a:solidFill>
                <a:srgbClr val="660066"/>
              </a:solidFill>
              <a:ln w="12700">
                <a:solidFill>
                  <a:srgbClr val="000000"/>
                </a:solidFill>
                <a:miter lim="800000"/>
                <a:headEnd/>
                <a:tailEnd/>
              </a:ln>
            </p:spPr>
            <p:txBody>
              <a:bodyPr/>
              <a:lstStyle/>
              <a:p>
                <a:endParaRPr lang="en-US"/>
              </a:p>
            </p:txBody>
          </p:sp>
          <p:sp>
            <p:nvSpPr>
              <p:cNvPr id="19496" name="Rectangle 40">
                <a:extLst>
                  <a:ext uri="{FF2B5EF4-FFF2-40B4-BE49-F238E27FC236}">
                    <a16:creationId xmlns:a16="http://schemas.microsoft.com/office/drawing/2014/main" id="{E432F29B-488F-4A52-8B85-3FE9581AEBCF}"/>
                  </a:ext>
                </a:extLst>
              </p:cNvPr>
              <p:cNvSpPr>
                <a:spLocks noChangeArrowheads="1"/>
              </p:cNvSpPr>
              <p:nvPr/>
            </p:nvSpPr>
            <p:spPr bwMode="auto">
              <a:xfrm>
                <a:off x="1024" y="2496"/>
                <a:ext cx="2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חוגים</a:t>
                </a:r>
                <a:endParaRPr lang="he-IL" altLang="en-US" b="1">
                  <a:cs typeface="David" panose="020E0502060401010101" pitchFamily="34" charset="-79"/>
                </a:endParaRPr>
              </a:p>
            </p:txBody>
          </p:sp>
          <p:sp>
            <p:nvSpPr>
              <p:cNvPr id="19497" name="Rectangle 41">
                <a:extLst>
                  <a:ext uri="{FF2B5EF4-FFF2-40B4-BE49-F238E27FC236}">
                    <a16:creationId xmlns:a16="http://schemas.microsoft.com/office/drawing/2014/main" id="{99B6128F-CE0B-4017-82D5-75C62BC96360}"/>
                  </a:ext>
                </a:extLst>
              </p:cNvPr>
              <p:cNvSpPr>
                <a:spLocks noChangeArrowheads="1"/>
              </p:cNvSpPr>
              <p:nvPr/>
            </p:nvSpPr>
            <p:spPr bwMode="auto">
              <a:xfrm>
                <a:off x="892" y="2714"/>
                <a:ext cx="59" cy="58"/>
              </a:xfrm>
              <a:prstGeom prst="rect">
                <a:avLst/>
              </a:prstGeom>
              <a:solidFill>
                <a:srgbClr val="FF8080"/>
              </a:solidFill>
              <a:ln w="12700">
                <a:solidFill>
                  <a:srgbClr val="000000"/>
                </a:solidFill>
                <a:miter lim="800000"/>
                <a:headEnd/>
                <a:tailEnd/>
              </a:ln>
            </p:spPr>
            <p:txBody>
              <a:bodyPr/>
              <a:lstStyle/>
              <a:p>
                <a:endParaRPr lang="en-US"/>
              </a:p>
            </p:txBody>
          </p:sp>
          <p:sp>
            <p:nvSpPr>
              <p:cNvPr id="19498" name="Rectangle 42">
                <a:extLst>
                  <a:ext uri="{FF2B5EF4-FFF2-40B4-BE49-F238E27FC236}">
                    <a16:creationId xmlns:a16="http://schemas.microsoft.com/office/drawing/2014/main" id="{9AC2E3BD-E802-4108-B2F6-A5BDAECDB749}"/>
                  </a:ext>
                </a:extLst>
              </p:cNvPr>
              <p:cNvSpPr>
                <a:spLocks noChangeArrowheads="1"/>
              </p:cNvSpPr>
              <p:nvPr/>
            </p:nvSpPr>
            <p:spPr bwMode="auto">
              <a:xfrm>
                <a:off x="1020" y="2672"/>
                <a:ext cx="2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altLang="en-US" sz="1400" b="1">
                    <a:solidFill>
                      <a:srgbClr val="000000"/>
                    </a:solidFill>
                    <a:latin typeface="Arial" panose="020B0604020202020204" pitchFamily="34" charset="0"/>
                    <a:cs typeface="David" panose="020E0502060401010101" pitchFamily="34" charset="-79"/>
                  </a:rPr>
                  <a:t>אכילה</a:t>
                </a:r>
                <a:endParaRPr lang="he-IL" altLang="en-US" b="1">
                  <a:cs typeface="David" panose="020E0502060401010101" pitchFamily="34" charset="-79"/>
                </a:endParaRPr>
              </a:p>
            </p:txBody>
          </p:sp>
        </p:grpSp>
        <p:sp>
          <p:nvSpPr>
            <p:cNvPr id="19499" name="Rectangle 43">
              <a:extLst>
                <a:ext uri="{FF2B5EF4-FFF2-40B4-BE49-F238E27FC236}">
                  <a16:creationId xmlns:a16="http://schemas.microsoft.com/office/drawing/2014/main" id="{5237B4D8-9B65-4255-BDF1-2C66604F7655}"/>
                </a:ext>
              </a:extLst>
            </p:cNvPr>
            <p:cNvSpPr>
              <a:spLocks noChangeArrowheads="1"/>
            </p:cNvSpPr>
            <p:nvPr/>
          </p:nvSpPr>
          <p:spPr bwMode="auto">
            <a:xfrm>
              <a:off x="825" y="971"/>
              <a:ext cx="4090" cy="2329"/>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01" name="Rectangle 45">
            <a:extLst>
              <a:ext uri="{FF2B5EF4-FFF2-40B4-BE49-F238E27FC236}">
                <a16:creationId xmlns:a16="http://schemas.microsoft.com/office/drawing/2014/main" id="{A2557C2E-F3FC-4862-81B3-EF9FB569443A}"/>
              </a:ext>
            </a:extLst>
          </p:cNvPr>
          <p:cNvSpPr>
            <a:spLocks noChangeArrowheads="1"/>
          </p:cNvSpPr>
          <p:nvPr/>
        </p:nvSpPr>
        <p:spPr bwMode="auto">
          <a:xfrm>
            <a:off x="692150" y="5734050"/>
            <a:ext cx="739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09600" algn="l"/>
              </a:tabLst>
              <a:defRPr sz="2400">
                <a:solidFill>
                  <a:schemeClr val="tx1"/>
                </a:solidFill>
                <a:latin typeface="Times New Roman" panose="02020603050405020304" pitchFamily="18" charset="0"/>
              </a:defRPr>
            </a:lvl1pPr>
            <a:lvl2pPr>
              <a:tabLst>
                <a:tab pos="609600" algn="l"/>
              </a:tabLst>
              <a:defRPr sz="2400">
                <a:solidFill>
                  <a:schemeClr val="tx1"/>
                </a:solidFill>
                <a:latin typeface="Times New Roman" panose="02020603050405020304" pitchFamily="18" charset="0"/>
              </a:defRPr>
            </a:lvl2pPr>
            <a:lvl3pPr>
              <a:tabLst>
                <a:tab pos="609600" algn="l"/>
              </a:tabLst>
              <a:defRPr sz="2400">
                <a:solidFill>
                  <a:schemeClr val="tx1"/>
                </a:solidFill>
                <a:latin typeface="Times New Roman" panose="02020603050405020304" pitchFamily="18" charset="0"/>
              </a:defRPr>
            </a:lvl3pPr>
            <a:lvl4pPr>
              <a:tabLst>
                <a:tab pos="609600" algn="l"/>
              </a:tabLst>
              <a:defRPr sz="2400">
                <a:solidFill>
                  <a:schemeClr val="tx1"/>
                </a:solidFill>
                <a:latin typeface="Times New Roman" panose="02020603050405020304" pitchFamily="18" charset="0"/>
              </a:defRPr>
            </a:lvl4pPr>
            <a:lvl5pPr>
              <a:tabLst>
                <a:tab pos="609600" algn="l"/>
              </a:tabLst>
              <a:defRPr sz="2400">
                <a:solidFill>
                  <a:schemeClr val="tx1"/>
                </a:solidFill>
                <a:latin typeface="Times New Roman" panose="02020603050405020304" pitchFamily="18" charset="0"/>
              </a:defRPr>
            </a:lvl5pPr>
            <a:lvl6pPr algn="r" rtl="1" fontAlgn="base">
              <a:spcBef>
                <a:spcPct val="0"/>
              </a:spcBef>
              <a:spcAft>
                <a:spcPct val="0"/>
              </a:spcAft>
              <a:tabLst>
                <a:tab pos="609600" algn="l"/>
              </a:tabLst>
              <a:defRPr sz="2400">
                <a:solidFill>
                  <a:schemeClr val="tx1"/>
                </a:solidFill>
                <a:latin typeface="Times New Roman" panose="02020603050405020304" pitchFamily="18" charset="0"/>
              </a:defRPr>
            </a:lvl6pPr>
            <a:lvl7pPr algn="r" rtl="1" fontAlgn="base">
              <a:spcBef>
                <a:spcPct val="0"/>
              </a:spcBef>
              <a:spcAft>
                <a:spcPct val="0"/>
              </a:spcAft>
              <a:tabLst>
                <a:tab pos="609600" algn="l"/>
              </a:tabLst>
              <a:defRPr sz="2400">
                <a:solidFill>
                  <a:schemeClr val="tx1"/>
                </a:solidFill>
                <a:latin typeface="Times New Roman" panose="02020603050405020304" pitchFamily="18" charset="0"/>
              </a:defRPr>
            </a:lvl7pPr>
            <a:lvl8pPr algn="r" rtl="1" fontAlgn="base">
              <a:spcBef>
                <a:spcPct val="0"/>
              </a:spcBef>
              <a:spcAft>
                <a:spcPct val="0"/>
              </a:spcAft>
              <a:tabLst>
                <a:tab pos="609600" algn="l"/>
              </a:tabLst>
              <a:defRPr sz="2400">
                <a:solidFill>
                  <a:schemeClr val="tx1"/>
                </a:solidFill>
                <a:latin typeface="Times New Roman" panose="02020603050405020304" pitchFamily="18" charset="0"/>
              </a:defRPr>
            </a:lvl8pPr>
            <a:lvl9pPr algn="r" rtl="1" fontAlgn="base">
              <a:spcBef>
                <a:spcPct val="0"/>
              </a:spcBef>
              <a:spcAft>
                <a:spcPct val="0"/>
              </a:spcAft>
              <a:tabLst>
                <a:tab pos="609600" algn="l"/>
              </a:tabLst>
              <a:defRPr sz="2400">
                <a:solidFill>
                  <a:schemeClr val="tx1"/>
                </a:solidFill>
                <a:latin typeface="Times New Roman" panose="02020603050405020304" pitchFamily="18" charset="0"/>
              </a:defRPr>
            </a:lvl9pPr>
          </a:lstStyle>
          <a:p>
            <a:r>
              <a:rPr lang="he-IL" altLang="en-US" b="1">
                <a:solidFill>
                  <a:srgbClr val="000099"/>
                </a:solidFill>
                <a:latin typeface="Arial" panose="020B0604020202020204" pitchFamily="34" charset="0"/>
                <a:cs typeface="Arial" panose="020B0604020202020204" pitchFamily="34" charset="0"/>
              </a:rPr>
              <a:t>האם ניתן לייצג מידע זה בגרף אחר? הסבירו קביעתכם.</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8" name="Rectangle 38">
            <a:extLst>
              <a:ext uri="{FF2B5EF4-FFF2-40B4-BE49-F238E27FC236}">
                <a16:creationId xmlns:a16="http://schemas.microsoft.com/office/drawing/2014/main" id="{62468D67-0AC2-4814-86EC-C10CBA536170}"/>
              </a:ext>
            </a:extLst>
          </p:cNvPr>
          <p:cNvSpPr>
            <a:spLocks noGrp="1" noChangeArrowheads="1"/>
          </p:cNvSpPr>
          <p:nvPr>
            <p:ph type="title" idx="4294967295"/>
          </p:nvPr>
        </p:nvSpPr>
        <p:spPr bwMode="auto">
          <a:xfrm>
            <a:off x="1417638" y="319088"/>
            <a:ext cx="7399338" cy="3968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tabLst>
                <a:tab pos="609600" algn="l"/>
              </a:tabLst>
              <a:defRPr sz="2400">
                <a:solidFill>
                  <a:schemeClr val="tx1"/>
                </a:solidFill>
                <a:latin typeface="Times New Roman" panose="02020603050405020304" pitchFamily="18" charset="0"/>
              </a:defRPr>
            </a:lvl1pPr>
            <a:lvl2pPr>
              <a:tabLst>
                <a:tab pos="609600" algn="l"/>
              </a:tabLst>
              <a:defRPr sz="2400">
                <a:solidFill>
                  <a:schemeClr val="tx1"/>
                </a:solidFill>
                <a:latin typeface="Times New Roman" panose="02020603050405020304" pitchFamily="18" charset="0"/>
              </a:defRPr>
            </a:lvl2pPr>
            <a:lvl3pPr>
              <a:tabLst>
                <a:tab pos="609600" algn="l"/>
              </a:tabLst>
              <a:defRPr sz="2400">
                <a:solidFill>
                  <a:schemeClr val="tx1"/>
                </a:solidFill>
                <a:latin typeface="Times New Roman" panose="02020603050405020304" pitchFamily="18" charset="0"/>
              </a:defRPr>
            </a:lvl3pPr>
            <a:lvl4pPr>
              <a:tabLst>
                <a:tab pos="609600" algn="l"/>
              </a:tabLst>
              <a:defRPr sz="2400">
                <a:solidFill>
                  <a:schemeClr val="tx1"/>
                </a:solidFill>
                <a:latin typeface="Times New Roman" panose="02020603050405020304" pitchFamily="18" charset="0"/>
              </a:defRPr>
            </a:lvl4pPr>
            <a:lvl5pPr>
              <a:tabLst>
                <a:tab pos="609600" algn="l"/>
              </a:tabLst>
              <a:defRPr sz="2400">
                <a:solidFill>
                  <a:schemeClr val="tx1"/>
                </a:solidFill>
                <a:latin typeface="Times New Roman" panose="02020603050405020304" pitchFamily="18" charset="0"/>
              </a:defRPr>
            </a:lvl5pPr>
            <a:lvl6pPr algn="r" rtl="1" fontAlgn="base">
              <a:spcBef>
                <a:spcPct val="0"/>
              </a:spcBef>
              <a:spcAft>
                <a:spcPct val="0"/>
              </a:spcAft>
              <a:tabLst>
                <a:tab pos="609600" algn="l"/>
              </a:tabLst>
              <a:defRPr sz="2400">
                <a:solidFill>
                  <a:schemeClr val="tx1"/>
                </a:solidFill>
                <a:latin typeface="Times New Roman" panose="02020603050405020304" pitchFamily="18" charset="0"/>
              </a:defRPr>
            </a:lvl6pPr>
            <a:lvl7pPr algn="r" rtl="1" fontAlgn="base">
              <a:spcBef>
                <a:spcPct val="0"/>
              </a:spcBef>
              <a:spcAft>
                <a:spcPct val="0"/>
              </a:spcAft>
              <a:tabLst>
                <a:tab pos="609600" algn="l"/>
              </a:tabLst>
              <a:defRPr sz="2400">
                <a:solidFill>
                  <a:schemeClr val="tx1"/>
                </a:solidFill>
                <a:latin typeface="Times New Roman" panose="02020603050405020304" pitchFamily="18" charset="0"/>
              </a:defRPr>
            </a:lvl7pPr>
            <a:lvl8pPr algn="r" rtl="1" fontAlgn="base">
              <a:spcBef>
                <a:spcPct val="0"/>
              </a:spcBef>
              <a:spcAft>
                <a:spcPct val="0"/>
              </a:spcAft>
              <a:tabLst>
                <a:tab pos="609600" algn="l"/>
              </a:tabLst>
              <a:defRPr sz="2400">
                <a:solidFill>
                  <a:schemeClr val="tx1"/>
                </a:solidFill>
                <a:latin typeface="Times New Roman" panose="02020603050405020304" pitchFamily="18" charset="0"/>
              </a:defRPr>
            </a:lvl8pPr>
            <a:lvl9pPr algn="r" rtl="1" fontAlgn="base">
              <a:spcBef>
                <a:spcPct val="0"/>
              </a:spcBef>
              <a:spcAft>
                <a:spcPct val="0"/>
              </a:spcAft>
              <a:tabLst>
                <a:tab pos="609600" algn="l"/>
              </a:tabLst>
              <a:defRPr sz="2400">
                <a:solidFill>
                  <a:schemeClr val="tx1"/>
                </a:solidFill>
                <a:latin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609600" algn="l"/>
              </a:tabLst>
              <a:defRPr/>
            </a:pPr>
            <a:r>
              <a:rPr kumimoji="0" lang="he-IL"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a:t>
            </a:r>
            <a:r>
              <a:rPr kumimoji="0" lang="he-IL" alt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לפניכם נתוני גדילת הילד הבאים:</a:t>
            </a:r>
            <a:endParaRPr kumimoji="0" lang="en-US" alt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aphicFrame>
        <p:nvGraphicFramePr>
          <p:cNvPr id="20520" name="Group 40">
            <a:extLst>
              <a:ext uri="{FF2B5EF4-FFF2-40B4-BE49-F238E27FC236}">
                <a16:creationId xmlns:a16="http://schemas.microsoft.com/office/drawing/2014/main" id="{1F415787-4391-470C-873C-F224DD2DBFC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2419072"/>
              </p:ext>
            </p:extLst>
          </p:nvPr>
        </p:nvGraphicFramePr>
        <p:xfrm>
          <a:off x="1341438" y="814388"/>
          <a:ext cx="6546850" cy="1941513"/>
        </p:xfrm>
        <a:graphic>
          <a:graphicData uri="http://schemas.openxmlformats.org/drawingml/2006/table">
            <a:tbl>
              <a:tblPr rtl="1" firstRow="1" firstCol="1"/>
              <a:tblGrid>
                <a:gridCol w="935038">
                  <a:extLst>
                    <a:ext uri="{9D8B030D-6E8A-4147-A177-3AD203B41FA5}">
                      <a16:colId xmlns:a16="http://schemas.microsoft.com/office/drawing/2014/main" val="3836292583"/>
                    </a:ext>
                  </a:extLst>
                </a:gridCol>
                <a:gridCol w="933450">
                  <a:extLst>
                    <a:ext uri="{9D8B030D-6E8A-4147-A177-3AD203B41FA5}">
                      <a16:colId xmlns:a16="http://schemas.microsoft.com/office/drawing/2014/main" val="1016900077"/>
                    </a:ext>
                  </a:extLst>
                </a:gridCol>
                <a:gridCol w="938212">
                  <a:extLst>
                    <a:ext uri="{9D8B030D-6E8A-4147-A177-3AD203B41FA5}">
                      <a16:colId xmlns:a16="http://schemas.microsoft.com/office/drawing/2014/main" val="2335183791"/>
                    </a:ext>
                  </a:extLst>
                </a:gridCol>
                <a:gridCol w="933450">
                  <a:extLst>
                    <a:ext uri="{9D8B030D-6E8A-4147-A177-3AD203B41FA5}">
                      <a16:colId xmlns:a16="http://schemas.microsoft.com/office/drawing/2014/main" val="2529712617"/>
                    </a:ext>
                  </a:extLst>
                </a:gridCol>
                <a:gridCol w="935038">
                  <a:extLst>
                    <a:ext uri="{9D8B030D-6E8A-4147-A177-3AD203B41FA5}">
                      <a16:colId xmlns:a16="http://schemas.microsoft.com/office/drawing/2014/main" val="2821617126"/>
                    </a:ext>
                  </a:extLst>
                </a:gridCol>
                <a:gridCol w="936625">
                  <a:extLst>
                    <a:ext uri="{9D8B030D-6E8A-4147-A177-3AD203B41FA5}">
                      <a16:colId xmlns:a16="http://schemas.microsoft.com/office/drawing/2014/main" val="1532594888"/>
                    </a:ext>
                  </a:extLst>
                </a:gridCol>
                <a:gridCol w="935037">
                  <a:extLst>
                    <a:ext uri="{9D8B030D-6E8A-4147-A177-3AD203B41FA5}">
                      <a16:colId xmlns:a16="http://schemas.microsoft.com/office/drawing/2014/main" val="3394885142"/>
                    </a:ext>
                  </a:extLst>
                </a:gridCol>
              </a:tblGrid>
              <a:tr h="4572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גיל הילד</a:t>
                      </a:r>
                      <a:endParaRPr kumimoji="0" lang="en-US"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(שנים)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8.5</a:t>
                      </a: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extLst>
                  <a:ext uri="{0D108BD9-81ED-4DB2-BD59-A6C34878D82A}">
                    <a16:rowId xmlns:a16="http://schemas.microsoft.com/office/drawing/2014/main" val="1044482482"/>
                  </a:ext>
                </a:extLst>
              </a:tr>
              <a:tr h="102711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משקל</a:t>
                      </a:r>
                      <a:endParaRPr kumimoji="0" lang="en-US"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הילד (</a:t>
                      </a:r>
                      <a:r>
                        <a:rPr kumimoji="0" lang="he-IL" altLang="en-US" sz="1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ק''ג</a:t>
                      </a:r>
                      <a:r>
                        <a:rPr kumimoji="0" lang="he-IL" alt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3.2</a:t>
                      </a:r>
                      <a:endPar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10.5</a:t>
                      </a:r>
                      <a:endPar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14</a:t>
                      </a:r>
                      <a:endPar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20.5</a:t>
                      </a:r>
                      <a:endPar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25</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3</a:t>
                      </a: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DFFFFF"/>
                        </a:gs>
                        <a:gs pos="50000">
                          <a:schemeClr val="bg1"/>
                        </a:gs>
                        <a:gs pos="100000">
                          <a:srgbClr val="DFFFFF"/>
                        </a:gs>
                      </a:gsLst>
                      <a:lin ang="5400000" scaled="1"/>
                    </a:gradFill>
                  </a:tcPr>
                </a:tc>
                <a:extLst>
                  <a:ext uri="{0D108BD9-81ED-4DB2-BD59-A6C34878D82A}">
                    <a16:rowId xmlns:a16="http://schemas.microsoft.com/office/drawing/2014/main" val="684631774"/>
                  </a:ext>
                </a:extLst>
              </a:tr>
            </a:tbl>
          </a:graphicData>
        </a:graphic>
      </p:graphicFrame>
      <p:sp>
        <p:nvSpPr>
          <p:cNvPr id="20509" name="Text Box 29">
            <a:extLst>
              <a:ext uri="{FF2B5EF4-FFF2-40B4-BE49-F238E27FC236}">
                <a16:creationId xmlns:a16="http://schemas.microsoft.com/office/drawing/2014/main" id="{61C49ADE-5473-4235-96C7-88F4D10E62D1}"/>
              </a:ext>
            </a:extLst>
          </p:cNvPr>
          <p:cNvSpPr txBox="1">
            <a:spLocks noChangeArrowheads="1"/>
          </p:cNvSpPr>
          <p:nvPr/>
        </p:nvSpPr>
        <p:spPr bwMode="auto">
          <a:xfrm>
            <a:off x="4248150" y="29972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None/>
            </a:pPr>
            <a:r>
              <a:rPr lang="en-US" altLang="en-US" sz="1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dirty="0">
                <a:solidFill>
                  <a:srgbClr val="000099"/>
                </a:solidFill>
                <a:latin typeface="Arial" panose="020B0604020202020204" pitchFamily="34" charset="0"/>
                <a:cs typeface="Arial" panose="020B0604020202020204" pitchFamily="34" charset="0"/>
              </a:rPr>
              <a:t> מהם המשתנים שהוצגו בטבלה?</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20510" name="Text Box 30">
            <a:extLst>
              <a:ext uri="{FF2B5EF4-FFF2-40B4-BE49-F238E27FC236}">
                <a16:creationId xmlns:a16="http://schemas.microsoft.com/office/drawing/2014/main" id="{037B212A-AE67-45AD-8127-1A687671D6F9}"/>
              </a:ext>
            </a:extLst>
          </p:cNvPr>
          <p:cNvSpPr txBox="1">
            <a:spLocks noChangeArrowheads="1"/>
          </p:cNvSpPr>
          <p:nvPr/>
        </p:nvSpPr>
        <p:spPr bwMode="auto">
          <a:xfrm>
            <a:off x="3851275" y="3394075"/>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r" rtl="1" fontAlgn="base">
              <a:spcBef>
                <a:spcPct val="0"/>
              </a:spcBef>
              <a:spcAft>
                <a:spcPct val="0"/>
              </a:spcAft>
              <a:defRPr sz="2400">
                <a:solidFill>
                  <a:schemeClr val="tx1"/>
                </a:solidFill>
                <a:latin typeface="Times New Roman" panose="02020603050405020304" pitchFamily="18" charset="0"/>
              </a:defRPr>
            </a:lvl6pPr>
            <a:lvl7pPr marL="3200400" indent="-457200" algn="r" rtl="1" fontAlgn="base">
              <a:spcBef>
                <a:spcPct val="0"/>
              </a:spcBef>
              <a:spcAft>
                <a:spcPct val="0"/>
              </a:spcAft>
              <a:defRPr sz="2400">
                <a:solidFill>
                  <a:schemeClr val="tx1"/>
                </a:solidFill>
                <a:latin typeface="Times New Roman" panose="02020603050405020304" pitchFamily="18" charset="0"/>
              </a:defRPr>
            </a:lvl7pPr>
            <a:lvl8pPr marL="3657600" indent="-457200" algn="r" rtl="1" fontAlgn="base">
              <a:spcBef>
                <a:spcPct val="0"/>
              </a:spcBef>
              <a:spcAft>
                <a:spcPct val="0"/>
              </a:spcAft>
              <a:defRPr sz="2400">
                <a:solidFill>
                  <a:schemeClr val="tx1"/>
                </a:solidFill>
                <a:latin typeface="Times New Roman" panose="02020603050405020304" pitchFamily="18" charset="0"/>
              </a:defRPr>
            </a:lvl8pPr>
            <a:lvl9pPr marL="4114800" indent="-457200" algn="r" rtl="1" fontAlgn="base">
              <a:spcBef>
                <a:spcPct val="0"/>
              </a:spcBef>
              <a:spcAft>
                <a:spcPct val="0"/>
              </a:spcAft>
              <a:defRPr sz="2400">
                <a:solidFill>
                  <a:schemeClr val="tx1"/>
                </a:solidFill>
                <a:latin typeface="Times New Roman" panose="02020603050405020304" pitchFamily="18" charset="0"/>
              </a:defRPr>
            </a:lvl9pPr>
          </a:lstStyle>
          <a:p>
            <a:pPr eaLnBrk="0" hangingPunct="0">
              <a:buFont typeface="Wingdings" panose="05000000000000000000" pitchFamily="2" charset="2"/>
              <a:buNone/>
            </a:pPr>
            <a:r>
              <a:rPr lang="en-US" altLang="en-US" sz="1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dirty="0">
                <a:solidFill>
                  <a:srgbClr val="000099"/>
                </a:solidFill>
                <a:latin typeface="Arial" panose="020B0604020202020204" pitchFamily="34" charset="0"/>
                <a:cs typeface="Arial" panose="020B0604020202020204" pitchFamily="34" charset="0"/>
              </a:rPr>
              <a:t> האם יש קשר כלשהו בין המשתנים האלה?</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20511" name="Text Box 31">
            <a:extLst>
              <a:ext uri="{FF2B5EF4-FFF2-40B4-BE49-F238E27FC236}">
                <a16:creationId xmlns:a16="http://schemas.microsoft.com/office/drawing/2014/main" id="{738FE08C-0C19-4DF4-821B-686C683C7971}"/>
              </a:ext>
            </a:extLst>
          </p:cNvPr>
          <p:cNvSpPr txBox="1">
            <a:spLocks noChangeArrowheads="1"/>
          </p:cNvSpPr>
          <p:nvPr/>
        </p:nvSpPr>
        <p:spPr bwMode="auto">
          <a:xfrm>
            <a:off x="3467100" y="3789363"/>
            <a:ext cx="535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r" rtl="1" fontAlgn="base">
              <a:spcBef>
                <a:spcPct val="0"/>
              </a:spcBef>
              <a:spcAft>
                <a:spcPct val="0"/>
              </a:spcAft>
              <a:defRPr sz="2400">
                <a:solidFill>
                  <a:schemeClr val="tx1"/>
                </a:solidFill>
                <a:latin typeface="Times New Roman" panose="02020603050405020304" pitchFamily="18" charset="0"/>
              </a:defRPr>
            </a:lvl6pPr>
            <a:lvl7pPr marL="3200400" indent="-457200" algn="r" rtl="1" fontAlgn="base">
              <a:spcBef>
                <a:spcPct val="0"/>
              </a:spcBef>
              <a:spcAft>
                <a:spcPct val="0"/>
              </a:spcAft>
              <a:defRPr sz="2400">
                <a:solidFill>
                  <a:schemeClr val="tx1"/>
                </a:solidFill>
                <a:latin typeface="Times New Roman" panose="02020603050405020304" pitchFamily="18" charset="0"/>
              </a:defRPr>
            </a:lvl7pPr>
            <a:lvl8pPr marL="3657600" indent="-457200" algn="r" rtl="1" fontAlgn="base">
              <a:spcBef>
                <a:spcPct val="0"/>
              </a:spcBef>
              <a:spcAft>
                <a:spcPct val="0"/>
              </a:spcAft>
              <a:defRPr sz="2400">
                <a:solidFill>
                  <a:schemeClr val="tx1"/>
                </a:solidFill>
                <a:latin typeface="Times New Roman" panose="02020603050405020304" pitchFamily="18" charset="0"/>
              </a:defRPr>
            </a:lvl8pPr>
            <a:lvl9pPr marL="4114800" indent="-457200" algn="r" rtl="1"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dirty="0">
                <a:solidFill>
                  <a:srgbClr val="000099"/>
                </a:solidFill>
                <a:latin typeface="Arial" panose="020B0604020202020204" pitchFamily="34" charset="0"/>
                <a:cs typeface="Arial" panose="020B0604020202020204" pitchFamily="34" charset="0"/>
              </a:rPr>
              <a:t> מהו משתנה תלוי? מהו משתנה בלתי תלוי?</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20512" name="Text Box 32">
            <a:extLst>
              <a:ext uri="{FF2B5EF4-FFF2-40B4-BE49-F238E27FC236}">
                <a16:creationId xmlns:a16="http://schemas.microsoft.com/office/drawing/2014/main" id="{C7C98F4E-6FFE-43B2-A1EC-1F2207C24057}"/>
              </a:ext>
            </a:extLst>
          </p:cNvPr>
          <p:cNvSpPr txBox="1">
            <a:spLocks noChangeArrowheads="1"/>
          </p:cNvSpPr>
          <p:nvPr/>
        </p:nvSpPr>
        <p:spPr bwMode="auto">
          <a:xfrm>
            <a:off x="1557338" y="4186238"/>
            <a:ext cx="7262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r" rtl="1" fontAlgn="base">
              <a:spcBef>
                <a:spcPct val="0"/>
              </a:spcBef>
              <a:spcAft>
                <a:spcPct val="0"/>
              </a:spcAft>
              <a:defRPr sz="2400">
                <a:solidFill>
                  <a:schemeClr val="tx1"/>
                </a:solidFill>
                <a:latin typeface="Times New Roman" panose="02020603050405020304" pitchFamily="18" charset="0"/>
              </a:defRPr>
            </a:lvl6pPr>
            <a:lvl7pPr marL="3200400" indent="-457200" algn="r" rtl="1" fontAlgn="base">
              <a:spcBef>
                <a:spcPct val="0"/>
              </a:spcBef>
              <a:spcAft>
                <a:spcPct val="0"/>
              </a:spcAft>
              <a:defRPr sz="2400">
                <a:solidFill>
                  <a:schemeClr val="tx1"/>
                </a:solidFill>
                <a:latin typeface="Times New Roman" panose="02020603050405020304" pitchFamily="18" charset="0"/>
              </a:defRPr>
            </a:lvl7pPr>
            <a:lvl8pPr marL="3657600" indent="-457200" algn="r" rtl="1" fontAlgn="base">
              <a:spcBef>
                <a:spcPct val="0"/>
              </a:spcBef>
              <a:spcAft>
                <a:spcPct val="0"/>
              </a:spcAft>
              <a:defRPr sz="2400">
                <a:solidFill>
                  <a:schemeClr val="tx1"/>
                </a:solidFill>
                <a:latin typeface="Times New Roman" panose="02020603050405020304" pitchFamily="18" charset="0"/>
              </a:defRPr>
            </a:lvl8pPr>
            <a:lvl9pPr marL="4114800" indent="-457200" algn="r" rtl="1"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rPr>
              <a:t> באילו סוגי הגרפים ניתן להשתמש לתיאור הנתונים הנ"ל? נמקו. </a:t>
            </a:r>
            <a:endParaRPr lang="en-US" altLang="en-US" sz="2000" b="1">
              <a:solidFill>
                <a:srgbClr val="000099"/>
              </a:solidFill>
              <a:latin typeface="Arial" panose="020B0604020202020204" pitchFamily="34" charset="0"/>
              <a:cs typeface="Arial" panose="020B0604020202020204" pitchFamily="34" charset="0"/>
            </a:endParaRPr>
          </a:p>
        </p:txBody>
      </p:sp>
      <p:sp>
        <p:nvSpPr>
          <p:cNvPr id="20513" name="Text Box 33">
            <a:extLst>
              <a:ext uri="{FF2B5EF4-FFF2-40B4-BE49-F238E27FC236}">
                <a16:creationId xmlns:a16="http://schemas.microsoft.com/office/drawing/2014/main" id="{E9059B73-ADAF-4744-9301-65A75C7B4AF9}"/>
              </a:ext>
            </a:extLst>
          </p:cNvPr>
          <p:cNvSpPr txBox="1">
            <a:spLocks noChangeArrowheads="1"/>
          </p:cNvSpPr>
          <p:nvPr/>
        </p:nvSpPr>
        <p:spPr bwMode="auto">
          <a:xfrm>
            <a:off x="3359150" y="4581525"/>
            <a:ext cx="546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r" rtl="1" fontAlgn="base">
              <a:spcBef>
                <a:spcPct val="0"/>
              </a:spcBef>
              <a:spcAft>
                <a:spcPct val="0"/>
              </a:spcAft>
              <a:defRPr sz="2400">
                <a:solidFill>
                  <a:schemeClr val="tx1"/>
                </a:solidFill>
                <a:latin typeface="Times New Roman" panose="02020603050405020304" pitchFamily="18" charset="0"/>
              </a:defRPr>
            </a:lvl6pPr>
            <a:lvl7pPr marL="3200400" indent="-457200" algn="r" rtl="1" fontAlgn="base">
              <a:spcBef>
                <a:spcPct val="0"/>
              </a:spcBef>
              <a:spcAft>
                <a:spcPct val="0"/>
              </a:spcAft>
              <a:defRPr sz="2400">
                <a:solidFill>
                  <a:schemeClr val="tx1"/>
                </a:solidFill>
                <a:latin typeface="Times New Roman" panose="02020603050405020304" pitchFamily="18" charset="0"/>
              </a:defRPr>
            </a:lvl7pPr>
            <a:lvl8pPr marL="3657600" indent="-457200" algn="r" rtl="1" fontAlgn="base">
              <a:spcBef>
                <a:spcPct val="0"/>
              </a:spcBef>
              <a:spcAft>
                <a:spcPct val="0"/>
              </a:spcAft>
              <a:defRPr sz="2400">
                <a:solidFill>
                  <a:schemeClr val="tx1"/>
                </a:solidFill>
                <a:latin typeface="Times New Roman" panose="02020603050405020304" pitchFamily="18" charset="0"/>
              </a:defRPr>
            </a:lvl8pPr>
            <a:lvl9pPr marL="4114800" indent="-457200" algn="r" rtl="1"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rPr>
              <a:t> ציירו לנתונים הנ''ל מערכת צירים מתאימה.</a:t>
            </a:r>
            <a:endParaRPr lang="en-US" altLang="en-US" sz="2000" b="1">
              <a:solidFill>
                <a:srgbClr val="000099"/>
              </a:solidFill>
              <a:latin typeface="Arial" panose="020B0604020202020204" pitchFamily="34" charset="0"/>
              <a:cs typeface="Arial" panose="020B0604020202020204" pitchFamily="34" charset="0"/>
            </a:endParaRPr>
          </a:p>
        </p:txBody>
      </p:sp>
      <p:sp>
        <p:nvSpPr>
          <p:cNvPr id="20517" name="Text Box 37">
            <a:extLst>
              <a:ext uri="{FF2B5EF4-FFF2-40B4-BE49-F238E27FC236}">
                <a16:creationId xmlns:a16="http://schemas.microsoft.com/office/drawing/2014/main" id="{59E8A9C2-9C7F-410B-9FF0-D88D50A7DEB3}"/>
              </a:ext>
            </a:extLst>
          </p:cNvPr>
          <p:cNvSpPr txBox="1">
            <a:spLocks noChangeArrowheads="1"/>
          </p:cNvSpPr>
          <p:nvPr/>
        </p:nvSpPr>
        <p:spPr bwMode="auto">
          <a:xfrm>
            <a:off x="3384550" y="4978400"/>
            <a:ext cx="543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Wingdings" panose="05000000000000000000" pitchFamily="2" charset="2"/>
              <a:buNone/>
            </a:pPr>
            <a:r>
              <a:rPr lang="en-US" altLang="en-US" sz="18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rPr>
              <a:t> ציינו כיצד בחרתם את המשתנה בציר </a:t>
            </a:r>
            <a:r>
              <a:rPr lang="en-US" altLang="en-US" sz="2000" b="1">
                <a:solidFill>
                  <a:srgbClr val="000099"/>
                </a:solidFill>
                <a:latin typeface="Arial" panose="020B0604020202020204" pitchFamily="34" charset="0"/>
                <a:cs typeface="Arial" panose="020B0604020202020204" pitchFamily="34" charset="0"/>
              </a:rPr>
              <a:t>X</a:t>
            </a:r>
            <a:r>
              <a:rPr lang="he-IL" altLang="en-US" sz="2000" b="1">
                <a:solidFill>
                  <a:srgbClr val="000099"/>
                </a:solidFill>
                <a:latin typeface="Arial" panose="020B0604020202020204" pitchFamily="34" charset="0"/>
                <a:cs typeface="Arial" panose="020B0604020202020204" pitchFamily="34" charset="0"/>
              </a:rPr>
              <a:t> ובציר </a:t>
            </a:r>
            <a:r>
              <a:rPr lang="en-US" altLang="en-US" sz="2000" b="1">
                <a:solidFill>
                  <a:srgbClr val="000099"/>
                </a:solidFill>
                <a:latin typeface="Arial" panose="020B0604020202020204" pitchFamily="34" charset="0"/>
                <a:cs typeface="Arial" panose="020B0604020202020204" pitchFamily="34" charset="0"/>
              </a:rPr>
              <a:t>Y</a:t>
            </a:r>
            <a:r>
              <a:rPr lang="he-IL" altLang="en-US" sz="2000" b="1">
                <a:solidFill>
                  <a:srgbClr val="000099"/>
                </a:solidFill>
                <a:latin typeface="Arial" panose="020B0604020202020204" pitchFamily="34" charset="0"/>
                <a:cs typeface="Arial" panose="020B0604020202020204" pitchFamily="34" charset="0"/>
              </a:rPr>
              <a:t>.</a:t>
            </a:r>
            <a:endParaRPr lang="en-US" altLang="en-US" sz="2000" b="1">
              <a:solidFill>
                <a:srgbClr val="000099"/>
              </a:solidFill>
              <a:latin typeface="Arial" panose="020B0604020202020204" pitchFamily="34" charset="0"/>
              <a:cs typeface="Arial" panose="020B0604020202020204" pitchFamily="34" charset="0"/>
            </a:endParaRPr>
          </a:p>
        </p:txBody>
      </p:sp>
      <p:sp>
        <p:nvSpPr>
          <p:cNvPr id="20514" name="Text Box 34">
            <a:extLst>
              <a:ext uri="{FF2B5EF4-FFF2-40B4-BE49-F238E27FC236}">
                <a16:creationId xmlns:a16="http://schemas.microsoft.com/office/drawing/2014/main" id="{6F109A0F-A927-495B-ABBC-AF09E6C88AB2}"/>
              </a:ext>
            </a:extLst>
          </p:cNvPr>
          <p:cNvSpPr txBox="1">
            <a:spLocks noChangeArrowheads="1"/>
          </p:cNvSpPr>
          <p:nvPr/>
        </p:nvSpPr>
        <p:spPr bwMode="auto">
          <a:xfrm>
            <a:off x="2613025" y="5373688"/>
            <a:ext cx="620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Wingdings" panose="05000000000000000000" pitchFamily="2" charset="2"/>
              <a:buNone/>
            </a:pPr>
            <a:r>
              <a:rPr lang="en-US" altLang="en-US" sz="18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rPr>
              <a:t> רשמו  את יחידות המדידה ליד הצירים </a:t>
            </a:r>
            <a:r>
              <a:rPr lang="en-US" altLang="en-US" sz="2000" b="1">
                <a:solidFill>
                  <a:srgbClr val="000099"/>
                </a:solidFill>
                <a:latin typeface="Arial" panose="020B0604020202020204" pitchFamily="34" charset="0"/>
                <a:cs typeface="Arial" panose="020B0604020202020204" pitchFamily="34" charset="0"/>
              </a:rPr>
              <a:t>X</a:t>
            </a:r>
            <a:r>
              <a:rPr lang="he-IL" altLang="en-US" sz="2000" b="1">
                <a:solidFill>
                  <a:srgbClr val="000099"/>
                </a:solidFill>
                <a:latin typeface="Arial" panose="020B0604020202020204" pitchFamily="34" charset="0"/>
                <a:cs typeface="Arial" panose="020B0604020202020204" pitchFamily="34" charset="0"/>
              </a:rPr>
              <a:t> ו- </a:t>
            </a:r>
            <a:r>
              <a:rPr lang="en-US" altLang="en-US" sz="2000" b="1">
                <a:solidFill>
                  <a:srgbClr val="000099"/>
                </a:solidFill>
                <a:latin typeface="Arial" panose="020B0604020202020204" pitchFamily="34" charset="0"/>
                <a:cs typeface="Arial" panose="020B0604020202020204" pitchFamily="34" charset="0"/>
              </a:rPr>
              <a:t>Y</a:t>
            </a:r>
            <a:r>
              <a:rPr lang="he-IL" altLang="en-US" sz="2000" b="1">
                <a:solidFill>
                  <a:srgbClr val="000099"/>
                </a:solidFill>
                <a:latin typeface="Arial" panose="020B0604020202020204" pitchFamily="34" charset="0"/>
                <a:cs typeface="Arial" panose="020B0604020202020204" pitchFamily="34" charset="0"/>
              </a:rPr>
              <a:t>.</a:t>
            </a:r>
            <a:endParaRPr lang="en-US" altLang="en-US" sz="2000" b="1">
              <a:solidFill>
                <a:srgbClr val="000099"/>
              </a:solidFill>
              <a:latin typeface="Arial" panose="020B0604020202020204" pitchFamily="34" charset="0"/>
              <a:cs typeface="Arial" panose="020B0604020202020204" pitchFamily="34" charset="0"/>
            </a:endParaRPr>
          </a:p>
        </p:txBody>
      </p:sp>
      <p:sp>
        <p:nvSpPr>
          <p:cNvPr id="20515" name="Text Box 35">
            <a:extLst>
              <a:ext uri="{FF2B5EF4-FFF2-40B4-BE49-F238E27FC236}">
                <a16:creationId xmlns:a16="http://schemas.microsoft.com/office/drawing/2014/main" id="{2F40B067-93C3-4CAD-B0FF-0A9722471BE9}"/>
              </a:ext>
            </a:extLst>
          </p:cNvPr>
          <p:cNvSpPr txBox="1">
            <a:spLocks noChangeArrowheads="1"/>
          </p:cNvSpPr>
          <p:nvPr/>
        </p:nvSpPr>
        <p:spPr bwMode="auto">
          <a:xfrm>
            <a:off x="3851275" y="5770563"/>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rPr>
              <a:t> ציירו את הגרף על סמך הנתונים שקיבלתם.</a:t>
            </a:r>
            <a:endParaRPr lang="en-US" altLang="en-US" sz="2000" b="1">
              <a:solidFill>
                <a:srgbClr val="000099"/>
              </a:solidFill>
              <a:latin typeface="Arial" panose="020B0604020202020204" pitchFamily="34" charset="0"/>
              <a:cs typeface="Arial" panose="020B0604020202020204" pitchFamily="34" charset="0"/>
            </a:endParaRPr>
          </a:p>
        </p:txBody>
      </p:sp>
      <p:sp>
        <p:nvSpPr>
          <p:cNvPr id="20516" name="Text Box 36">
            <a:extLst>
              <a:ext uri="{FF2B5EF4-FFF2-40B4-BE49-F238E27FC236}">
                <a16:creationId xmlns:a16="http://schemas.microsoft.com/office/drawing/2014/main" id="{7A1410C4-6C8F-48AF-A554-217D56B3314E}"/>
              </a:ext>
            </a:extLst>
          </p:cNvPr>
          <p:cNvSpPr txBox="1">
            <a:spLocks noChangeArrowheads="1"/>
          </p:cNvSpPr>
          <p:nvPr/>
        </p:nvSpPr>
        <p:spPr bwMode="auto">
          <a:xfrm>
            <a:off x="190500" y="6165850"/>
            <a:ext cx="862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rPr>
              <a:t> האם ניתן לקבל לפי הגרף שציירתם  את משקל הילד בן 6 ? נמקו את תשובתכם.</a:t>
            </a:r>
            <a:endParaRPr lang="en-US" altLang="en-US" sz="2000"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a:extLst>
              <a:ext uri="{FF2B5EF4-FFF2-40B4-BE49-F238E27FC236}">
                <a16:creationId xmlns:a16="http://schemas.microsoft.com/office/drawing/2014/main" id="{32333F6E-EB60-472C-9B8A-4C718711BC7D}"/>
              </a:ext>
            </a:extLst>
          </p:cNvPr>
          <p:cNvSpPr txBox="1">
            <a:spLocks noGrp="1" noChangeArrowheads="1"/>
          </p:cNvSpPr>
          <p:nvPr>
            <p:ph type="title" idx="4294967295"/>
          </p:nvPr>
        </p:nvSpPr>
        <p:spPr bwMode="auto">
          <a:xfrm>
            <a:off x="3754438" y="639763"/>
            <a:ext cx="4572000" cy="457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דוגמה לצורת הגרף המתקבלת:</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aphicFrame>
        <p:nvGraphicFramePr>
          <p:cNvPr id="2" name="Object 2" descr="גרף של משקל כתלות בשנים">
            <a:extLst>
              <a:ext uri="{FF2B5EF4-FFF2-40B4-BE49-F238E27FC236}">
                <a16:creationId xmlns:a16="http://schemas.microsoft.com/office/drawing/2014/main" id="{62E78BD2-BB72-4CC5-ADF9-E81CB9562D84}"/>
              </a:ext>
            </a:extLst>
          </p:cNvPr>
          <p:cNvGraphicFramePr>
            <a:graphicFrameLocks noChangeAspect="1"/>
          </p:cNvGraphicFramePr>
          <p:nvPr>
            <p:extLst>
              <p:ext uri="{D42A27DB-BD31-4B8C-83A1-F6EECF244321}">
                <p14:modId xmlns:p14="http://schemas.microsoft.com/office/powerpoint/2010/main" val="1880226045"/>
              </p:ext>
            </p:extLst>
          </p:nvPr>
        </p:nvGraphicFramePr>
        <p:xfrm>
          <a:off x="1620838" y="1598613"/>
          <a:ext cx="6235700" cy="3643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C6DA64-8FB9-0276-3AAC-25E825E21BAD}"/>
              </a:ext>
            </a:extLst>
          </p:cNvPr>
          <p:cNvSpPr>
            <a:spLocks noGrp="1"/>
          </p:cNvSpPr>
          <p:nvPr>
            <p:ph type="title" idx="4294967295"/>
          </p:nvPr>
        </p:nvSpPr>
        <p:spPr>
          <a:xfrm>
            <a:off x="833755" y="246063"/>
            <a:ext cx="7772400" cy="1143000"/>
          </a:xfrm>
        </p:spPr>
        <p:txBody>
          <a:bodyPr/>
          <a:lstStyle/>
          <a:p>
            <a:r>
              <a:rPr lang="he-IL" sz="3200" b="1" i="1" dirty="0">
                <a:solidFill>
                  <a:srgbClr val="FF0000"/>
                </a:solidFill>
                <a:latin typeface="Arial" panose="020B0604020202020204" pitchFamily="34" charset="0"/>
                <a:ea typeface="+mn-ea"/>
                <a:cs typeface="Arial" panose="020B0604020202020204" pitchFamily="34" charset="0"/>
              </a:rPr>
              <a:t>מטרות מערכי השיעור</a:t>
            </a:r>
            <a:endParaRPr lang="en-US" sz="3200" b="1" i="1" dirty="0">
              <a:solidFill>
                <a:srgbClr val="FF0000"/>
              </a:solidFill>
              <a:latin typeface="Arial" panose="020B0604020202020204" pitchFamily="34" charset="0"/>
              <a:ea typeface="+mn-ea"/>
              <a:cs typeface="Arial" panose="020B0604020202020204" pitchFamily="34" charset="0"/>
            </a:endParaRPr>
          </a:p>
        </p:txBody>
      </p:sp>
      <p:sp>
        <p:nvSpPr>
          <p:cNvPr id="4098" name="Text Box 2">
            <a:extLst>
              <a:ext uri="{FF2B5EF4-FFF2-40B4-BE49-F238E27FC236}">
                <a16:creationId xmlns:a16="http://schemas.microsoft.com/office/drawing/2014/main" id="{0B3A2DB5-525F-462D-850A-6B1250CF7EED}"/>
              </a:ext>
            </a:extLst>
          </p:cNvPr>
          <p:cNvSpPr txBox="1">
            <a:spLocks noChangeArrowheads="1"/>
          </p:cNvSpPr>
          <p:nvPr/>
        </p:nvSpPr>
        <p:spPr bwMode="auto">
          <a:xfrm>
            <a:off x="290830" y="1389063"/>
            <a:ext cx="83153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000099"/>
                </a:solidFill>
                <a:latin typeface="Arial" panose="020B0604020202020204" pitchFamily="34" charset="0"/>
                <a:cs typeface="Arial" panose="020B0604020202020204" pitchFamily="34" charset="0"/>
              </a:rPr>
              <a:t>כדי לענות על שאלות ה- </a:t>
            </a:r>
            <a:r>
              <a:rPr lang="en-US" altLang="en-US" b="1">
                <a:solidFill>
                  <a:srgbClr val="000099"/>
                </a:solidFill>
                <a:latin typeface="Arial" panose="020B0604020202020204" pitchFamily="34" charset="0"/>
                <a:cs typeface="Arial" panose="020B0604020202020204" pitchFamily="34" charset="0"/>
              </a:rPr>
              <a:t>unseen</a:t>
            </a:r>
            <a:r>
              <a:rPr lang="he-IL" altLang="en-US" b="1">
                <a:solidFill>
                  <a:srgbClr val="000099"/>
                </a:solidFill>
                <a:latin typeface="Arial" panose="020B0604020202020204" pitchFamily="34" charset="0"/>
                <a:cs typeface="Arial" panose="020B0604020202020204" pitchFamily="34" charset="0"/>
              </a:rPr>
              <a:t> - ניתוח קטע ממאמר מדעי, על </a:t>
            </a:r>
          </a:p>
          <a:p>
            <a:pPr>
              <a:spcBef>
                <a:spcPct val="50000"/>
              </a:spcBef>
            </a:pPr>
            <a:r>
              <a:rPr lang="he-IL" altLang="en-US" b="1">
                <a:solidFill>
                  <a:srgbClr val="000099"/>
                </a:solidFill>
                <a:latin typeface="Arial" panose="020B0604020202020204" pitchFamily="34" charset="0"/>
                <a:cs typeface="Arial" panose="020B0604020202020204" pitchFamily="34" charset="0"/>
              </a:rPr>
              <a:t>התלמידים להתמודד עם מטלות הדורשות מיומנויות שלא בהכרח</a:t>
            </a:r>
          </a:p>
          <a:p>
            <a:pPr>
              <a:spcBef>
                <a:spcPct val="50000"/>
              </a:spcBef>
            </a:pPr>
            <a:r>
              <a:rPr lang="he-IL" altLang="en-US" b="1">
                <a:solidFill>
                  <a:srgbClr val="000099"/>
                </a:solidFill>
                <a:latin typeface="Arial" panose="020B0604020202020204" pitchFamily="34" charset="0"/>
                <a:cs typeface="Arial" panose="020B0604020202020204" pitchFamily="34" charset="0"/>
              </a:rPr>
              <a:t> נרכשות בלימודי הכימיה המסורתיים ובלימודי מקצועות אחרים. </a:t>
            </a:r>
          </a:p>
          <a:p>
            <a:pPr>
              <a:spcBef>
                <a:spcPct val="50000"/>
              </a:spcBef>
            </a:pPr>
            <a:r>
              <a:rPr lang="he-IL" altLang="en-US" b="1">
                <a:solidFill>
                  <a:srgbClr val="000099"/>
                </a:solidFill>
                <a:latin typeface="Arial" panose="020B0604020202020204" pitchFamily="34" charset="0"/>
                <a:cs typeface="Arial" panose="020B0604020202020204" pitchFamily="34" charset="0"/>
              </a:rPr>
              <a:t>לכן מומלץ לבנות מערכי שיעור שמטרתם הקניית מיומנויות אלו. </a:t>
            </a:r>
          </a:p>
          <a:p>
            <a:pPr>
              <a:spcBef>
                <a:spcPct val="50000"/>
              </a:spcBef>
            </a:pPr>
            <a:r>
              <a:rPr lang="he-IL" altLang="en-US" b="1">
                <a:solidFill>
                  <a:srgbClr val="000099"/>
                </a:solidFill>
                <a:latin typeface="Arial" panose="020B0604020202020204" pitchFamily="34" charset="0"/>
                <a:cs typeface="Arial" panose="020B0604020202020204" pitchFamily="34" charset="0"/>
              </a:rPr>
              <a:t>בחרנו להתמקד במיומנויות הבאות: </a:t>
            </a:r>
          </a:p>
          <a:p>
            <a:pPr>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latin typeface="Arial" panose="020B0604020202020204" pitchFamily="34" charset="0"/>
                <a:cs typeface="Arial" panose="020B0604020202020204" pitchFamily="34" charset="0"/>
              </a:rPr>
              <a:t> </a:t>
            </a:r>
            <a:r>
              <a:rPr lang="he-IL" altLang="en-US" b="1">
                <a:solidFill>
                  <a:srgbClr val="000099"/>
                </a:solidFill>
                <a:latin typeface="Arial" panose="020B0604020202020204" pitchFamily="34" charset="0"/>
                <a:cs typeface="Arial" panose="020B0604020202020204" pitchFamily="34" charset="0"/>
              </a:rPr>
              <a:t>בניית ייצוגים גרפיים </a:t>
            </a:r>
          </a:p>
          <a:p>
            <a:pPr>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latin typeface="Arial" panose="020B0604020202020204" pitchFamily="34" charset="0"/>
                <a:cs typeface="Arial" panose="020B0604020202020204" pitchFamily="34" charset="0"/>
              </a:rPr>
              <a:t> </a:t>
            </a:r>
            <a:r>
              <a:rPr lang="he-IL" altLang="en-US" b="1">
                <a:solidFill>
                  <a:srgbClr val="000099"/>
                </a:solidFill>
                <a:latin typeface="Arial" panose="020B0604020202020204" pitchFamily="34" charset="0"/>
                <a:cs typeface="Arial" panose="020B0604020202020204" pitchFamily="34" charset="0"/>
              </a:rPr>
              <a:t>מיומנות חקר -  שאילת שאלות: ניסוח שאלות העולות מקריאת</a:t>
            </a:r>
          </a:p>
          <a:p>
            <a:pPr>
              <a:spcBef>
                <a:spcPct val="50000"/>
              </a:spcBef>
            </a:pPr>
            <a:r>
              <a:rPr lang="he-IL" altLang="en-US" b="1">
                <a:solidFill>
                  <a:srgbClr val="000099"/>
                </a:solidFill>
                <a:latin typeface="Arial" panose="020B0604020202020204" pitchFamily="34" charset="0"/>
                <a:cs typeface="Arial" panose="020B0604020202020204" pitchFamily="34" charset="0"/>
              </a:rPr>
              <a:t>    קטע המאמר.</a:t>
            </a:r>
          </a:p>
          <a:p>
            <a:pPr>
              <a:spcBef>
                <a:spcPct val="50000"/>
              </a:spcBef>
            </a:pPr>
            <a:r>
              <a:rPr lang="he-IL" altLang="en-US" b="1">
                <a:solidFill>
                  <a:srgbClr val="000099"/>
                </a:solidFill>
                <a:latin typeface="Arial" panose="020B0604020202020204" pitchFamily="34" charset="0"/>
                <a:cs typeface="Arial" panose="020B0604020202020204" pitchFamily="34" charset="0"/>
              </a:rPr>
              <a:t>הכנו מערכי שיעור להקניית מיומנויות אלה.</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46B0692B-7B29-497C-A0B3-F9FFB4F1670A}"/>
              </a:ext>
            </a:extLst>
          </p:cNvPr>
          <p:cNvSpPr txBox="1">
            <a:spLocks noGrp="1" noChangeArrowheads="1"/>
          </p:cNvSpPr>
          <p:nvPr>
            <p:ph type="title" idx="4294967295"/>
          </p:nvPr>
        </p:nvSpPr>
        <p:spPr bwMode="auto">
          <a:xfrm>
            <a:off x="3186113" y="417513"/>
            <a:ext cx="2525712"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שיעורי בית</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2" name="Object 2" descr="גרף אנרגית יינון כתלות במספר אטומי">
            <a:extLst>
              <a:ext uri="{FF2B5EF4-FFF2-40B4-BE49-F238E27FC236}">
                <a16:creationId xmlns:a16="http://schemas.microsoft.com/office/drawing/2014/main" id="{9C605970-0463-4E20-AF57-14B71428E7E2}"/>
              </a:ext>
            </a:extLst>
          </p:cNvPr>
          <p:cNvGraphicFramePr>
            <a:graphicFrameLocks noChangeAspect="1"/>
          </p:cNvGraphicFramePr>
          <p:nvPr>
            <p:extLst>
              <p:ext uri="{D42A27DB-BD31-4B8C-83A1-F6EECF244321}">
                <p14:modId xmlns:p14="http://schemas.microsoft.com/office/powerpoint/2010/main" val="1036920831"/>
              </p:ext>
            </p:extLst>
          </p:nvPr>
        </p:nvGraphicFramePr>
        <p:xfrm>
          <a:off x="2041525" y="1828800"/>
          <a:ext cx="5238750" cy="3054350"/>
        </p:xfrm>
        <a:graphic>
          <a:graphicData uri="http://schemas.openxmlformats.org/drawingml/2006/chart">
            <c:chart xmlns:c="http://schemas.openxmlformats.org/drawingml/2006/chart" xmlns:r="http://schemas.openxmlformats.org/officeDocument/2006/relationships" r:id="rId2"/>
          </a:graphicData>
        </a:graphic>
      </p:graphicFrame>
      <p:sp>
        <p:nvSpPr>
          <p:cNvPr id="22531" name="Text Box 3">
            <a:extLst>
              <a:ext uri="{FF2B5EF4-FFF2-40B4-BE49-F238E27FC236}">
                <a16:creationId xmlns:a16="http://schemas.microsoft.com/office/drawing/2014/main" id="{C2BC5D95-0977-490D-9CEE-E34B75551269}"/>
              </a:ext>
            </a:extLst>
          </p:cNvPr>
          <p:cNvSpPr txBox="1">
            <a:spLocks noChangeArrowheads="1"/>
          </p:cNvSpPr>
          <p:nvPr/>
        </p:nvSpPr>
        <p:spPr bwMode="auto">
          <a:xfrm>
            <a:off x="5175250" y="927100"/>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None/>
            </a:pPr>
            <a:r>
              <a:rPr lang="he-IL" altLang="en-US" b="1">
                <a:solidFill>
                  <a:schemeClr val="accent2"/>
                </a:solidFill>
                <a:latin typeface="Arial" panose="020B0604020202020204" pitchFamily="34" charset="0"/>
                <a:cs typeface="Arial" panose="020B0604020202020204" pitchFamily="34" charset="0"/>
              </a:rPr>
              <a:t>לפניכם הגרף הבא:</a:t>
            </a:r>
            <a:endParaRPr lang="en-US" altLang="en-US" b="1">
              <a:solidFill>
                <a:schemeClr val="accent2"/>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5BFE8CE-0175-1526-9F64-E3E0430893AB}"/>
              </a:ext>
            </a:extLst>
          </p:cNvPr>
          <p:cNvSpPr txBox="1">
            <a:spLocks noGrp="1" noChangeArrowheads="1"/>
          </p:cNvSpPr>
          <p:nvPr>
            <p:ph type="title" idx="4294967295"/>
          </p:nvPr>
        </p:nvSpPr>
        <p:spPr bwMode="auto">
          <a:xfrm>
            <a:off x="3186113" y="417513"/>
            <a:ext cx="2525712"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שאלות לגרף</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3554" name="Text Box 2">
            <a:extLst>
              <a:ext uri="{FF2B5EF4-FFF2-40B4-BE49-F238E27FC236}">
                <a16:creationId xmlns:a16="http://schemas.microsoft.com/office/drawing/2014/main" id="{4C75162A-20B1-498F-BFCC-A1591A1D30AE}"/>
              </a:ext>
            </a:extLst>
          </p:cNvPr>
          <p:cNvSpPr txBox="1">
            <a:spLocks noChangeArrowheads="1"/>
          </p:cNvSpPr>
          <p:nvPr/>
        </p:nvSpPr>
        <p:spPr bwMode="auto">
          <a:xfrm>
            <a:off x="228600" y="1155383"/>
            <a:ext cx="8686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FF0000"/>
                </a:solidFill>
                <a:latin typeface="Arial" panose="020B0604020202020204" pitchFamily="34" charset="0"/>
                <a:cs typeface="Arial" panose="020B0604020202020204" pitchFamily="34" charset="0"/>
              </a:rPr>
              <a:t>1.</a:t>
            </a:r>
            <a:r>
              <a:rPr lang="he-IL" altLang="en-US" b="1">
                <a:solidFill>
                  <a:srgbClr val="000099"/>
                </a:solidFill>
                <a:latin typeface="Arial" panose="020B0604020202020204" pitchFamily="34" charset="0"/>
                <a:cs typeface="Arial" panose="020B0604020202020204" pitchFamily="34" charset="0"/>
              </a:rPr>
              <a:t>  מהי אנרגית היינון של יסוד שמספרו אטומי הוא 8?</a:t>
            </a:r>
          </a:p>
          <a:p>
            <a:pPr>
              <a:spcBef>
                <a:spcPct val="50000"/>
              </a:spcBef>
            </a:pPr>
            <a:r>
              <a:rPr lang="he-IL" altLang="en-US" b="1">
                <a:solidFill>
                  <a:srgbClr val="FF0000"/>
                </a:solidFill>
                <a:latin typeface="Arial" panose="020B0604020202020204" pitchFamily="34" charset="0"/>
                <a:cs typeface="Arial" panose="020B0604020202020204" pitchFamily="34" charset="0"/>
              </a:rPr>
              <a:t>2.</a:t>
            </a:r>
            <a:r>
              <a:rPr lang="he-IL" altLang="en-US" b="1">
                <a:solidFill>
                  <a:srgbClr val="000099"/>
                </a:solidFill>
                <a:latin typeface="Arial" panose="020B0604020202020204" pitchFamily="34" charset="0"/>
                <a:cs typeface="Arial" panose="020B0604020202020204" pitchFamily="34" charset="0"/>
              </a:rPr>
              <a:t>  מהי  המגמה הכללית להתנהגות אנרגית היינון הראשונה כתלות</a:t>
            </a:r>
          </a:p>
          <a:p>
            <a:pPr>
              <a:spcBef>
                <a:spcPct val="50000"/>
              </a:spcBef>
            </a:pPr>
            <a:r>
              <a:rPr lang="he-IL" altLang="en-US" b="1">
                <a:solidFill>
                  <a:srgbClr val="000099"/>
                </a:solidFill>
                <a:latin typeface="Arial" panose="020B0604020202020204" pitchFamily="34" charset="0"/>
                <a:cs typeface="Arial" panose="020B0604020202020204" pitchFamily="34" charset="0"/>
              </a:rPr>
              <a:t>     במספר האטומי? נמק.</a:t>
            </a:r>
          </a:p>
          <a:p>
            <a:pPr>
              <a:spcBef>
                <a:spcPct val="50000"/>
              </a:spcBef>
            </a:pPr>
            <a:r>
              <a:rPr lang="he-IL" altLang="en-US" b="1">
                <a:solidFill>
                  <a:srgbClr val="FF0000"/>
                </a:solidFill>
                <a:latin typeface="Arial" panose="020B0604020202020204" pitchFamily="34" charset="0"/>
                <a:cs typeface="Arial" panose="020B0604020202020204" pitchFamily="34" charset="0"/>
              </a:rPr>
              <a:t>3.</a:t>
            </a:r>
            <a:r>
              <a:rPr lang="he-IL" altLang="en-US" b="1">
                <a:solidFill>
                  <a:srgbClr val="000099"/>
                </a:solidFill>
                <a:latin typeface="Arial" panose="020B0604020202020204" pitchFamily="34" charset="0"/>
                <a:cs typeface="Arial" panose="020B0604020202020204" pitchFamily="34" charset="0"/>
              </a:rPr>
              <a:t>  נסה לצפות האם אנרגיית היינון הראשונה של היסוד מס' 10 תהיה </a:t>
            </a:r>
          </a:p>
          <a:p>
            <a:pPr>
              <a:spcBef>
                <a:spcPct val="50000"/>
              </a:spcBef>
            </a:pPr>
            <a:r>
              <a:rPr lang="he-IL" altLang="en-US" b="1">
                <a:solidFill>
                  <a:srgbClr val="000099"/>
                </a:solidFill>
                <a:latin typeface="Arial" panose="020B0604020202020204" pitchFamily="34" charset="0"/>
                <a:cs typeface="Arial" panose="020B0604020202020204" pitchFamily="34" charset="0"/>
              </a:rPr>
              <a:t>     גבוהה/נמוכה/שווה  יחסית ליסוד שמספרו האטומי הוא 11? נמק.</a:t>
            </a:r>
          </a:p>
          <a:p>
            <a:pPr>
              <a:spcBef>
                <a:spcPct val="50000"/>
              </a:spcBef>
            </a:pPr>
            <a:r>
              <a:rPr lang="he-IL" altLang="en-US" b="1">
                <a:solidFill>
                  <a:srgbClr val="FF0000"/>
                </a:solidFill>
                <a:latin typeface="Arial" panose="020B0604020202020204" pitchFamily="34" charset="0"/>
                <a:cs typeface="Arial" panose="020B0604020202020204" pitchFamily="34" charset="0"/>
              </a:rPr>
              <a:t>4.</a:t>
            </a:r>
            <a:r>
              <a:rPr lang="he-IL" altLang="en-US" b="1">
                <a:solidFill>
                  <a:srgbClr val="000099"/>
                </a:solidFill>
                <a:latin typeface="Arial" panose="020B0604020202020204" pitchFamily="34" charset="0"/>
                <a:cs typeface="Arial" panose="020B0604020202020204" pitchFamily="34" charset="0"/>
              </a:rPr>
              <a:t>  נסה לצפות האם אנרגיית היינון הראשונה של היסוד מס' 10 תהיה </a:t>
            </a:r>
          </a:p>
          <a:p>
            <a:pPr>
              <a:spcBef>
                <a:spcPct val="50000"/>
              </a:spcBef>
            </a:pPr>
            <a:r>
              <a:rPr lang="he-IL" altLang="en-US" b="1">
                <a:solidFill>
                  <a:srgbClr val="000099"/>
                </a:solidFill>
                <a:latin typeface="Arial" panose="020B0604020202020204" pitchFamily="34" charset="0"/>
                <a:cs typeface="Arial" panose="020B0604020202020204" pitchFamily="34" charset="0"/>
              </a:rPr>
              <a:t>     גבוהה/נמוכה/שווה  יחסית ליסוד שמספרו האטומי הוא 3? הסבר.</a:t>
            </a:r>
          </a:p>
          <a:p>
            <a:pPr>
              <a:spcBef>
                <a:spcPct val="50000"/>
              </a:spcBef>
            </a:pPr>
            <a:r>
              <a:rPr lang="he-IL" altLang="en-US" b="1">
                <a:solidFill>
                  <a:srgbClr val="FF0000"/>
                </a:solidFill>
                <a:latin typeface="Arial" panose="020B0604020202020204" pitchFamily="34" charset="0"/>
                <a:cs typeface="Arial" panose="020B0604020202020204" pitchFamily="34" charset="0"/>
              </a:rPr>
              <a:t>5.</a:t>
            </a:r>
            <a:r>
              <a:rPr lang="he-IL" altLang="en-US" b="1">
                <a:solidFill>
                  <a:srgbClr val="000099"/>
                </a:solidFill>
                <a:latin typeface="Arial" panose="020B0604020202020204" pitchFamily="34" charset="0"/>
                <a:cs typeface="Arial" panose="020B0604020202020204" pitchFamily="34" charset="0"/>
              </a:rPr>
              <a:t>  בדוק את מיקום היסוד נתרן במערכה המחזורית ונסה לאמוד את </a:t>
            </a:r>
          </a:p>
          <a:p>
            <a:pPr>
              <a:spcBef>
                <a:spcPct val="50000"/>
              </a:spcBef>
            </a:pPr>
            <a:r>
              <a:rPr lang="he-IL" altLang="en-US" b="1">
                <a:solidFill>
                  <a:srgbClr val="000099"/>
                </a:solidFill>
                <a:latin typeface="Arial" panose="020B0604020202020204" pitchFamily="34" charset="0"/>
                <a:cs typeface="Arial" panose="020B0604020202020204" pitchFamily="34" charset="0"/>
              </a:rPr>
              <a:t>     ערכה של אנרגית היינון של יסוד זה. </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BB38CFFC-5999-4DA4-BC44-4373E52074EF}"/>
              </a:ext>
            </a:extLst>
          </p:cNvPr>
          <p:cNvSpPr txBox="1">
            <a:spLocks noGrp="1" noChangeArrowheads="1"/>
          </p:cNvSpPr>
          <p:nvPr>
            <p:ph type="title" idx="4294967295"/>
          </p:nvPr>
        </p:nvSpPr>
        <p:spPr bwMode="auto">
          <a:xfrm>
            <a:off x="1922463" y="323850"/>
            <a:ext cx="5895975" cy="5191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הצעה לשיעור שלישי בנושא גרפים</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24613" name="Group 37">
            <a:extLst>
              <a:ext uri="{FF2B5EF4-FFF2-40B4-BE49-F238E27FC236}">
                <a16:creationId xmlns:a16="http://schemas.microsoft.com/office/drawing/2014/main" id="{AD7FED0D-E1FE-485C-A9A0-53E2C3F525B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2258009"/>
              </p:ext>
            </p:extLst>
          </p:nvPr>
        </p:nvGraphicFramePr>
        <p:xfrm>
          <a:off x="2447925" y="2628900"/>
          <a:ext cx="4968875" cy="3139440"/>
        </p:xfrm>
        <a:graphic>
          <a:graphicData uri="http://schemas.openxmlformats.org/drawingml/2006/table">
            <a:tbl>
              <a:tblPr rtl="1" firstRow="1"/>
              <a:tblGrid>
                <a:gridCol w="2867025">
                  <a:extLst>
                    <a:ext uri="{9D8B030D-6E8A-4147-A177-3AD203B41FA5}">
                      <a16:colId xmlns:a16="http://schemas.microsoft.com/office/drawing/2014/main" val="3901047668"/>
                    </a:ext>
                  </a:extLst>
                </a:gridCol>
                <a:gridCol w="2101850">
                  <a:extLst>
                    <a:ext uri="{9D8B030D-6E8A-4147-A177-3AD203B41FA5}">
                      <a16:colId xmlns:a16="http://schemas.microsoft.com/office/drawing/2014/main" val="1442720104"/>
                    </a:ext>
                  </a:extLst>
                </a:gridCol>
              </a:tblGrid>
              <a:tr h="7524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FF0000"/>
                          </a:solidFill>
                          <a:effectLst/>
                          <a:latin typeface="Arial" panose="020B0604020202020204" pitchFamily="34" charset="0"/>
                          <a:cs typeface="Arial" panose="020B0604020202020204" pitchFamily="34" charset="0"/>
                        </a:rPr>
                        <a:t>מספר גרם מומס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FF0000"/>
                          </a:solidFill>
                          <a:effectLst/>
                          <a:latin typeface="Arial" panose="020B0604020202020204" pitchFamily="34" charset="0"/>
                          <a:cs typeface="Arial" panose="020B0604020202020204" pitchFamily="34" charset="0"/>
                        </a:rPr>
                        <a:t>ב-100 גרם מים</a:t>
                      </a:r>
                      <a:endParaRPr kumimoji="0" lang="en-US" altLang="en-US" sz="20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FF0000"/>
                          </a:solidFill>
                          <a:effectLst/>
                          <a:latin typeface="Arial" panose="020B0604020202020204" pitchFamily="34" charset="0"/>
                          <a:cs typeface="Arial" panose="020B0604020202020204" pitchFamily="34" charset="0"/>
                        </a:rPr>
                        <a:t>טמפרטורה</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30000">
                          <a:ln>
                            <a:noFill/>
                          </a:ln>
                          <a:solidFill>
                            <a:srgbClr val="FF0000"/>
                          </a:solidFill>
                          <a:effectLst/>
                          <a:latin typeface="Arial" panose="020B0604020202020204" pitchFamily="34" charset="0"/>
                          <a:cs typeface="Arial" panose="020B0604020202020204" pitchFamily="34" charset="0"/>
                        </a:rPr>
                        <a:t>0</a:t>
                      </a:r>
                      <a:r>
                        <a:rPr kumimoji="0" lang="en-US" altLang="en-US" sz="2000" b="1" i="0" u="none" strike="noStrike" cap="none" normalizeH="0" baseline="0">
                          <a:ln>
                            <a:noFill/>
                          </a:ln>
                          <a:solidFill>
                            <a:srgbClr val="FF0000"/>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2870604346"/>
                  </a:ext>
                </a:extLst>
              </a:tr>
              <a:tr h="3889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0.05</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448300704"/>
                  </a:ext>
                </a:extLst>
              </a:tr>
              <a:tr h="39211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0.13</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40</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062758212"/>
                  </a:ext>
                </a:extLst>
              </a:tr>
              <a:tr h="39052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0.18</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55</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2232968543"/>
                  </a:ext>
                </a:extLst>
              </a:tr>
              <a:tr h="39052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0.2</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60</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418114130"/>
                  </a:ext>
                </a:extLst>
              </a:tr>
              <a:tr h="39211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0.3</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80</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2326071662"/>
                  </a:ext>
                </a:extLst>
              </a:tr>
              <a:tr h="39052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0.44</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100</a:t>
                      </a:r>
                      <a:endPar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105705281"/>
                  </a:ext>
                </a:extLst>
              </a:tr>
            </a:tbl>
          </a:graphicData>
        </a:graphic>
      </p:graphicFrame>
      <p:sp>
        <p:nvSpPr>
          <p:cNvPr id="24614" name="Text Box 38">
            <a:extLst>
              <a:ext uri="{FF2B5EF4-FFF2-40B4-BE49-F238E27FC236}">
                <a16:creationId xmlns:a16="http://schemas.microsoft.com/office/drawing/2014/main" id="{6B5BDA32-64BA-4CD2-96AB-75D7693F52D3}"/>
              </a:ext>
            </a:extLst>
          </p:cNvPr>
          <p:cNvSpPr txBox="1">
            <a:spLocks noChangeArrowheads="1"/>
          </p:cNvSpPr>
          <p:nvPr/>
        </p:nvSpPr>
        <p:spPr bwMode="auto">
          <a:xfrm>
            <a:off x="1909763" y="922338"/>
            <a:ext cx="5895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800" b="1" i="1">
                <a:solidFill>
                  <a:srgbClr val="CC0000"/>
                </a:solidFill>
                <a:latin typeface="Arial" panose="020B0604020202020204" pitchFamily="34" charset="0"/>
                <a:cs typeface="Arial" panose="020B0604020202020204" pitchFamily="34" charset="0"/>
              </a:rPr>
              <a:t>שאלות</a:t>
            </a:r>
            <a:endParaRPr lang="en-US" altLang="en-US" sz="2800" b="1" i="1">
              <a:solidFill>
                <a:srgbClr val="CC0000"/>
              </a:solidFill>
              <a:latin typeface="Arial" panose="020B0604020202020204" pitchFamily="34" charset="0"/>
              <a:cs typeface="Arial" panose="020B0604020202020204" pitchFamily="34" charset="0"/>
            </a:endParaRPr>
          </a:p>
        </p:txBody>
      </p:sp>
      <p:sp>
        <p:nvSpPr>
          <p:cNvPr id="24579" name="Rectangle 3">
            <a:extLst>
              <a:ext uri="{FF2B5EF4-FFF2-40B4-BE49-F238E27FC236}">
                <a16:creationId xmlns:a16="http://schemas.microsoft.com/office/drawing/2014/main" id="{69EDCA4E-1A3B-49BD-A802-4A96C5EEB162}"/>
              </a:ext>
            </a:extLst>
          </p:cNvPr>
          <p:cNvSpPr>
            <a:spLocks noChangeArrowheads="1"/>
          </p:cNvSpPr>
          <p:nvPr/>
        </p:nvSpPr>
        <p:spPr bwMode="auto">
          <a:xfrm>
            <a:off x="298450" y="1672580"/>
            <a:ext cx="8150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hangingPunct="0">
              <a:buFont typeface="Wingdings" panose="05000000000000000000" pitchFamily="2" charset="2"/>
              <a:buChar char="v"/>
            </a:pPr>
            <a:r>
              <a:rPr lang="he-IL" altLang="en-US" b="1" dirty="0">
                <a:solidFill>
                  <a:srgbClr val="000099"/>
                </a:solidFill>
                <a:latin typeface="Arial" panose="020B0604020202020204" pitchFamily="34" charset="0"/>
              </a:rPr>
              <a:t>נתונה הטבלה הבאה המתארת מסיסות </a:t>
            </a:r>
            <a:r>
              <a:rPr lang="en-US" altLang="en-US" b="1" dirty="0">
                <a:solidFill>
                  <a:srgbClr val="000099"/>
                </a:solidFill>
              </a:rPr>
              <a:t>PbI</a:t>
            </a:r>
            <a:r>
              <a:rPr lang="en-US" altLang="en-US" b="1" baseline="-30000" dirty="0">
                <a:solidFill>
                  <a:srgbClr val="000099"/>
                </a:solidFill>
              </a:rPr>
              <a:t>2</a:t>
            </a:r>
            <a:r>
              <a:rPr lang="he-IL" altLang="en-US" b="1" dirty="0">
                <a:solidFill>
                  <a:srgbClr val="000099"/>
                </a:solidFill>
                <a:latin typeface="Arial" panose="020B0604020202020204" pitchFamily="34" charset="0"/>
              </a:rPr>
              <a:t> במים בטמפרטורות שונות</a:t>
            </a:r>
            <a:r>
              <a:rPr lang="he-IL" altLang="en-US" b="1" dirty="0">
                <a:solidFill>
                  <a:schemeClr val="accent2"/>
                </a:solidFill>
                <a:latin typeface="Arial" panose="020B0604020202020204" pitchFamily="34" charset="0"/>
              </a:rPr>
              <a:t> </a:t>
            </a:r>
            <a:endParaRPr lang="en-US" altLang="en-US" b="1" dirty="0">
              <a:solidFill>
                <a:schemeClr val="accent2"/>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E2796030-914A-B346-4A51-8654230F0857}"/>
              </a:ext>
            </a:extLst>
          </p:cNvPr>
          <p:cNvSpPr txBox="1">
            <a:spLocks noGrp="1" noChangeArrowheads="1"/>
          </p:cNvSpPr>
          <p:nvPr>
            <p:ph type="title" idx="4294967295"/>
          </p:nvPr>
        </p:nvSpPr>
        <p:spPr bwMode="auto">
          <a:xfrm>
            <a:off x="3395662" y="464027"/>
            <a:ext cx="2525712"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1"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שאלות לטבלה</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25603" name="Group 3">
            <a:extLst>
              <a:ext uri="{FF2B5EF4-FFF2-40B4-BE49-F238E27FC236}">
                <a16:creationId xmlns:a16="http://schemas.microsoft.com/office/drawing/2014/main" id="{4320405C-EAE6-48C1-AA56-3A0269BD13B0}"/>
              </a:ext>
              <a:ext uri="{C183D7F6-B498-43B3-948B-1728B52AA6E4}">
                <adec:decorative xmlns:adec="http://schemas.microsoft.com/office/drawing/2017/decorative" val="1"/>
              </a:ext>
            </a:extLst>
          </p:cNvPr>
          <p:cNvGrpSpPr>
            <a:grpSpLocks/>
          </p:cNvGrpSpPr>
          <p:nvPr/>
        </p:nvGrpSpPr>
        <p:grpSpPr bwMode="auto">
          <a:xfrm>
            <a:off x="757238" y="3973512"/>
            <a:ext cx="7799387" cy="2303463"/>
            <a:chOff x="514" y="2441"/>
            <a:chExt cx="4913" cy="1451"/>
          </a:xfrm>
        </p:grpSpPr>
        <p:pic>
          <p:nvPicPr>
            <p:cNvPr id="25604" name="Picture 4">
              <a:extLst>
                <a:ext uri="{FF2B5EF4-FFF2-40B4-BE49-F238E27FC236}">
                  <a16:creationId xmlns:a16="http://schemas.microsoft.com/office/drawing/2014/main" id="{ED2843EC-6948-4D1A-8D35-4F122C56F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16" t="19440" r="9581" b="7021"/>
            <a:stretch>
              <a:fillRect/>
            </a:stretch>
          </p:blipFill>
          <p:spPr bwMode="auto">
            <a:xfrm>
              <a:off x="4171" y="2441"/>
              <a:ext cx="1256" cy="111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a:extLst>
                <a:ext uri="{FF2B5EF4-FFF2-40B4-BE49-F238E27FC236}">
                  <a16:creationId xmlns:a16="http://schemas.microsoft.com/office/drawing/2014/main" id="{BB1B0DE4-2ECA-4A04-AEC8-FE7300736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89" t="7796" r="5223" b="8347"/>
            <a:stretch>
              <a:fillRect/>
            </a:stretch>
          </p:blipFill>
          <p:spPr bwMode="auto">
            <a:xfrm>
              <a:off x="2377" y="2474"/>
              <a:ext cx="1189" cy="110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6">
              <a:extLst>
                <a:ext uri="{FF2B5EF4-FFF2-40B4-BE49-F238E27FC236}">
                  <a16:creationId xmlns:a16="http://schemas.microsoft.com/office/drawing/2014/main" id="{7AA6FF7E-9BAA-4963-B657-253EC61D0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30" t="7716" r="4652" b="12520"/>
            <a:stretch>
              <a:fillRect/>
            </a:stretch>
          </p:blipFill>
          <p:spPr bwMode="auto">
            <a:xfrm>
              <a:off x="514" y="2453"/>
              <a:ext cx="1259" cy="1129"/>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a:extLst>
                <a:ext uri="{FF2B5EF4-FFF2-40B4-BE49-F238E27FC236}">
                  <a16:creationId xmlns:a16="http://schemas.microsoft.com/office/drawing/2014/main" id="{49942FC5-5295-4AEA-B131-4FF387D9FF43}"/>
                </a:ext>
              </a:extLst>
            </p:cNvPr>
            <p:cNvSpPr txBox="1">
              <a:spLocks noChangeArrowheads="1"/>
            </p:cNvSpPr>
            <p:nvPr/>
          </p:nvSpPr>
          <p:spPr bwMode="auto">
            <a:xfrm>
              <a:off x="846" y="3642"/>
              <a:ext cx="4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800080"/>
                  </a:solidFill>
                  <a:latin typeface="Arial" panose="020B0604020202020204" pitchFamily="34" charset="0"/>
                  <a:cs typeface="Arial" panose="020B0604020202020204" pitchFamily="34" charset="0"/>
                </a:rPr>
                <a:t>רציף                                  עמודות                                 עוגה</a:t>
              </a:r>
              <a:endParaRPr lang="en-US" altLang="en-US" sz="2000" b="1">
                <a:solidFill>
                  <a:srgbClr val="800080"/>
                </a:solidFill>
                <a:latin typeface="Arial" panose="020B0604020202020204" pitchFamily="34" charset="0"/>
                <a:cs typeface="Arial" panose="020B0604020202020204" pitchFamily="34" charset="0"/>
              </a:endParaRPr>
            </a:p>
          </p:txBody>
        </p:sp>
      </p:grpSp>
      <p:sp>
        <p:nvSpPr>
          <p:cNvPr id="25609" name="Text Box 9">
            <a:extLst>
              <a:ext uri="{FF2B5EF4-FFF2-40B4-BE49-F238E27FC236}">
                <a16:creationId xmlns:a16="http://schemas.microsoft.com/office/drawing/2014/main" id="{35E90080-C59B-4775-BA1E-63DFEA38CD29}"/>
              </a:ext>
            </a:extLst>
          </p:cNvPr>
          <p:cNvSpPr txBox="1">
            <a:spLocks noChangeArrowheads="1"/>
          </p:cNvSpPr>
          <p:nvPr/>
        </p:nvSpPr>
        <p:spPr bwMode="auto">
          <a:xfrm>
            <a:off x="1400175" y="1007745"/>
            <a:ext cx="715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dirty="0">
                <a:solidFill>
                  <a:srgbClr val="FF0000"/>
                </a:solidFill>
                <a:latin typeface="Arial" panose="020B0604020202020204" pitchFamily="34" charset="0"/>
                <a:cs typeface="Arial" panose="020B0604020202020204" pitchFamily="34" charset="0"/>
              </a:rPr>
              <a:t>1.</a:t>
            </a:r>
            <a:r>
              <a:rPr lang="he-IL" altLang="en-US" b="1" dirty="0">
                <a:solidFill>
                  <a:schemeClr val="accent2"/>
                </a:solidFill>
                <a:latin typeface="Arial" panose="020B0604020202020204" pitchFamily="34" charset="0"/>
                <a:cs typeface="Arial" panose="020B0604020202020204" pitchFamily="34" charset="0"/>
              </a:rPr>
              <a:t> </a:t>
            </a:r>
            <a:r>
              <a:rPr lang="he-IL" altLang="en-US" b="1" dirty="0">
                <a:solidFill>
                  <a:srgbClr val="000099"/>
                </a:solidFill>
                <a:latin typeface="Arial" panose="020B0604020202020204" pitchFamily="34" charset="0"/>
                <a:cs typeface="Arial" panose="020B0604020202020204" pitchFamily="34" charset="0"/>
              </a:rPr>
              <a:t>בחירת משתנים: משתנה בלתי תלוי ומשתנה תלוי.</a:t>
            </a:r>
            <a:endParaRPr lang="en-US" altLang="en-US" b="1" dirty="0">
              <a:solidFill>
                <a:srgbClr val="000099"/>
              </a:solidFill>
              <a:latin typeface="Arial" panose="020B0604020202020204" pitchFamily="34" charset="0"/>
              <a:cs typeface="Arial" panose="020B0604020202020204" pitchFamily="34" charset="0"/>
            </a:endParaRPr>
          </a:p>
        </p:txBody>
      </p:sp>
      <p:sp>
        <p:nvSpPr>
          <p:cNvPr id="25610" name="Text Box 10">
            <a:extLst>
              <a:ext uri="{FF2B5EF4-FFF2-40B4-BE49-F238E27FC236}">
                <a16:creationId xmlns:a16="http://schemas.microsoft.com/office/drawing/2014/main" id="{B733B4E6-40FA-424B-8707-77B0A96BFB73}"/>
              </a:ext>
            </a:extLst>
          </p:cNvPr>
          <p:cNvSpPr txBox="1">
            <a:spLocks noChangeArrowheads="1"/>
          </p:cNvSpPr>
          <p:nvPr/>
        </p:nvSpPr>
        <p:spPr bwMode="auto">
          <a:xfrm>
            <a:off x="3871913" y="1463358"/>
            <a:ext cx="4684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FF0000"/>
                </a:solidFill>
                <a:latin typeface="Arial" panose="020B0604020202020204" pitchFamily="34" charset="0"/>
                <a:cs typeface="Arial" panose="020B0604020202020204" pitchFamily="34" charset="0"/>
              </a:rPr>
              <a:t>2.</a:t>
            </a:r>
            <a:r>
              <a:rPr lang="he-IL" altLang="en-US" b="1">
                <a:solidFill>
                  <a:schemeClr val="accent2"/>
                </a:solidFill>
                <a:latin typeface="Arial" panose="020B0604020202020204" pitchFamily="34" charset="0"/>
                <a:cs typeface="Arial" panose="020B0604020202020204" pitchFamily="34" charset="0"/>
              </a:rPr>
              <a:t> </a:t>
            </a:r>
            <a:r>
              <a:rPr lang="he-IL" altLang="en-US" b="1">
                <a:solidFill>
                  <a:srgbClr val="000099"/>
                </a:solidFill>
                <a:latin typeface="Arial" panose="020B0604020202020204" pitchFamily="34" charset="0"/>
                <a:cs typeface="Arial" panose="020B0604020202020204" pitchFamily="34" charset="0"/>
              </a:rPr>
              <a:t>התאמת צירים למשתנים הנ"ל.</a:t>
            </a:r>
            <a:endParaRPr lang="en-US" altLang="en-US" b="1">
              <a:solidFill>
                <a:srgbClr val="000099"/>
              </a:solidFill>
              <a:latin typeface="Arial" panose="020B0604020202020204" pitchFamily="34" charset="0"/>
              <a:cs typeface="Arial" panose="020B0604020202020204" pitchFamily="34" charset="0"/>
            </a:endParaRPr>
          </a:p>
        </p:txBody>
      </p:sp>
      <p:sp>
        <p:nvSpPr>
          <p:cNvPr id="25611" name="Text Box 11">
            <a:extLst>
              <a:ext uri="{FF2B5EF4-FFF2-40B4-BE49-F238E27FC236}">
                <a16:creationId xmlns:a16="http://schemas.microsoft.com/office/drawing/2014/main" id="{1FBFD1E2-DBF9-47CB-95CC-EBCFB2AB2AC5}"/>
              </a:ext>
            </a:extLst>
          </p:cNvPr>
          <p:cNvSpPr txBox="1">
            <a:spLocks noChangeArrowheads="1"/>
          </p:cNvSpPr>
          <p:nvPr/>
        </p:nvSpPr>
        <p:spPr bwMode="auto">
          <a:xfrm>
            <a:off x="2378075" y="1918970"/>
            <a:ext cx="617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FF0000"/>
                </a:solidFill>
                <a:latin typeface="Arial" panose="020B0604020202020204" pitchFamily="34" charset="0"/>
                <a:cs typeface="Arial" panose="020B0604020202020204" pitchFamily="34" charset="0"/>
              </a:rPr>
              <a:t>3.</a:t>
            </a:r>
            <a:r>
              <a:rPr lang="he-IL" altLang="en-US" b="1">
                <a:solidFill>
                  <a:srgbClr val="000099"/>
                </a:solidFill>
                <a:latin typeface="Arial" panose="020B0604020202020204" pitchFamily="34" charset="0"/>
                <a:cs typeface="Arial" panose="020B0604020202020204" pitchFamily="34" charset="0"/>
              </a:rPr>
              <a:t> דיון בתלות הרציפה הקיימת בין המשתנים.</a:t>
            </a:r>
            <a:endParaRPr lang="en-US" altLang="en-US" b="1">
              <a:solidFill>
                <a:srgbClr val="000099"/>
              </a:solidFill>
              <a:latin typeface="Arial" panose="020B0604020202020204" pitchFamily="34" charset="0"/>
              <a:cs typeface="Arial" panose="020B0604020202020204" pitchFamily="34" charset="0"/>
            </a:endParaRPr>
          </a:p>
        </p:txBody>
      </p:sp>
      <p:sp>
        <p:nvSpPr>
          <p:cNvPr id="25612" name="Text Box 12">
            <a:extLst>
              <a:ext uri="{FF2B5EF4-FFF2-40B4-BE49-F238E27FC236}">
                <a16:creationId xmlns:a16="http://schemas.microsoft.com/office/drawing/2014/main" id="{953B825C-8B49-4E65-8E78-1AD64E246CEB}"/>
              </a:ext>
            </a:extLst>
          </p:cNvPr>
          <p:cNvSpPr txBox="1">
            <a:spLocks noChangeArrowheads="1"/>
          </p:cNvSpPr>
          <p:nvPr/>
        </p:nvSpPr>
        <p:spPr bwMode="auto">
          <a:xfrm>
            <a:off x="252413" y="2471420"/>
            <a:ext cx="8304212"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he-IL" altLang="en-US" b="1">
                <a:solidFill>
                  <a:srgbClr val="FF0000"/>
                </a:solidFill>
                <a:latin typeface="Arial" panose="020B0604020202020204" pitchFamily="34" charset="0"/>
                <a:cs typeface="Arial" panose="020B0604020202020204" pitchFamily="34" charset="0"/>
              </a:rPr>
              <a:t>4.</a:t>
            </a:r>
            <a:r>
              <a:rPr lang="he-IL" altLang="en-US" b="1">
                <a:solidFill>
                  <a:srgbClr val="000099"/>
                </a:solidFill>
                <a:latin typeface="Arial" panose="020B0604020202020204" pitchFamily="34" charset="0"/>
                <a:cs typeface="Arial" panose="020B0604020202020204" pitchFamily="34" charset="0"/>
              </a:rPr>
              <a:t> מהי צורת הגרף המתאימה המתארת את המסיסות המלח</a:t>
            </a:r>
          </a:p>
          <a:p>
            <a:pPr>
              <a:lnSpc>
                <a:spcPct val="70000"/>
              </a:lnSpc>
              <a:spcBef>
                <a:spcPct val="50000"/>
              </a:spcBef>
            </a:pPr>
            <a:r>
              <a:rPr lang="he-IL" altLang="en-US" b="1">
                <a:solidFill>
                  <a:srgbClr val="000099"/>
                </a:solidFill>
                <a:latin typeface="Arial" panose="020B0604020202020204" pitchFamily="34" charset="0"/>
                <a:cs typeface="Arial" panose="020B0604020202020204" pitchFamily="34" charset="0"/>
              </a:rPr>
              <a:t>    הנתון, מתוך סגנונות הגרפים הבאים: </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7B4B2DD-E5B1-422E-B201-B8FF2D5A7865}"/>
              </a:ext>
            </a:extLst>
          </p:cNvPr>
          <p:cNvSpPr>
            <a:spLocks noGrp="1" noChangeArrowheads="1"/>
          </p:cNvSpPr>
          <p:nvPr>
            <p:ph type="title" idx="4294967295"/>
          </p:nvPr>
        </p:nvSpPr>
        <p:spPr bwMode="auto">
          <a:xfrm>
            <a:off x="2351088" y="659756"/>
            <a:ext cx="5884944"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342900" marR="0" lvl="0" indent="-342900" algn="l" defTabSz="914400" rtl="1"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נתונה מסיסות של מספר מלחים ב-  </a:t>
            </a:r>
            <a:r>
              <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25</a:t>
            </a:r>
            <a:r>
              <a:rPr kumimoji="0" lang="en-US" altLang="en-US" sz="2400" b="1" i="0" u="none" strike="noStrike" kern="1200" cap="none" spc="0" normalizeH="0" baseline="30000" noProof="0" dirty="0">
                <a:ln>
                  <a:noFill/>
                </a:ln>
                <a:solidFill>
                  <a:srgbClr val="000099"/>
                </a:solidFill>
                <a:effectLst/>
                <a:uLnTx/>
                <a:uFillTx/>
                <a:latin typeface="Arial" panose="020B0604020202020204" pitchFamily="34" charset="0"/>
                <a:ea typeface="+mn-ea"/>
                <a:cs typeface="Arial" panose="020B0604020202020204" pitchFamily="34" charset="0"/>
              </a:rPr>
              <a:t>O</a:t>
            </a:r>
            <a:r>
              <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C</a:t>
            </a: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aphicFrame>
        <p:nvGraphicFramePr>
          <p:cNvPr id="26657" name="Group 33">
            <a:extLst>
              <a:ext uri="{FF2B5EF4-FFF2-40B4-BE49-F238E27FC236}">
                <a16:creationId xmlns:a16="http://schemas.microsoft.com/office/drawing/2014/main" id="{1910998C-A433-4817-BF1A-7D695F270D6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3076842"/>
              </p:ext>
            </p:extLst>
          </p:nvPr>
        </p:nvGraphicFramePr>
        <p:xfrm>
          <a:off x="2208213" y="1531938"/>
          <a:ext cx="4968875" cy="2775904"/>
        </p:xfrm>
        <a:graphic>
          <a:graphicData uri="http://schemas.openxmlformats.org/drawingml/2006/table">
            <a:tbl>
              <a:tblPr rtl="1" firstRow="1"/>
              <a:tblGrid>
                <a:gridCol w="2867025">
                  <a:extLst>
                    <a:ext uri="{9D8B030D-6E8A-4147-A177-3AD203B41FA5}">
                      <a16:colId xmlns:a16="http://schemas.microsoft.com/office/drawing/2014/main" val="403769340"/>
                    </a:ext>
                  </a:extLst>
                </a:gridCol>
                <a:gridCol w="2101850">
                  <a:extLst>
                    <a:ext uri="{9D8B030D-6E8A-4147-A177-3AD203B41FA5}">
                      <a16:colId xmlns:a16="http://schemas.microsoft.com/office/drawing/2014/main" val="3602111157"/>
                    </a:ext>
                  </a:extLst>
                </a:gridCol>
              </a:tblGrid>
              <a:tr h="6937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מלחים</a:t>
                      </a:r>
                      <a:endParaRPr kumimoji="0" lang="en-US" altLang="en-US" sz="2000" b="1" i="0" u="none" strike="noStrike" cap="none" normalizeH="0" baseline="0">
                        <a:ln>
                          <a:noFill/>
                        </a:ln>
                        <a:solidFill>
                          <a:srgbClr val="FF0000"/>
                        </a:solidFill>
                        <a:effectLst/>
                        <a:latin typeface="Arial" panose="020B0604020202020204"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גרם מומס </a:t>
                      </a: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en-US" sz="20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ב -100 גרם מים</a:t>
                      </a:r>
                      <a:endParaRPr kumimoji="0" lang="en-US" altLang="en-US" sz="2000" b="1" i="0" u="none" strike="noStrike" cap="none" normalizeH="0" baseline="0">
                        <a:ln>
                          <a:noFill/>
                        </a:ln>
                        <a:solidFill>
                          <a:srgbClr val="FF0000"/>
                        </a:solidFill>
                        <a:effectLst/>
                        <a:latin typeface="Arial" panose="020B06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17671669"/>
                  </a:ext>
                </a:extLst>
              </a:tr>
              <a:tr h="41592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PbBr</a:t>
                      </a:r>
                      <a:r>
                        <a:rPr kumimoji="0" lang="en-US" altLang="en-US" sz="2000" b="1" i="0" u="none" strike="noStrike" cap="none" normalizeH="0" baseline="-30000">
                          <a:ln>
                            <a:noFill/>
                          </a:ln>
                          <a:solidFill>
                            <a:srgbClr val="000099"/>
                          </a:solidFill>
                          <a:effectLst/>
                          <a:latin typeface="Times New Roman" panose="02020603050405020304" pitchFamily="18" charset="0"/>
                          <a:cs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2</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409310369"/>
                  </a:ext>
                </a:extLst>
              </a:tr>
              <a:tr h="4143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PbI</a:t>
                      </a:r>
                      <a:r>
                        <a:rPr kumimoji="0" lang="en-US" altLang="en-US" sz="2000" b="1" i="0" u="none" strike="noStrike" cap="none" normalizeH="0" baseline="-30000">
                          <a:ln>
                            <a:noFill/>
                          </a:ln>
                          <a:solidFill>
                            <a:srgbClr val="000099"/>
                          </a:solidFill>
                          <a:effectLst/>
                          <a:latin typeface="Times New Roman" panose="02020603050405020304" pitchFamily="18" charset="0"/>
                          <a:cs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0.15</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2970568203"/>
                  </a:ext>
                </a:extLst>
              </a:tr>
              <a:tr h="4143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PbCl</a:t>
                      </a:r>
                      <a:r>
                        <a:rPr kumimoji="0" lang="en-US" altLang="en-US" sz="2000" b="1" i="0" u="none" strike="noStrike" cap="none" normalizeH="0" baseline="-30000">
                          <a:ln>
                            <a:noFill/>
                          </a:ln>
                          <a:solidFill>
                            <a:srgbClr val="000099"/>
                          </a:solidFill>
                          <a:effectLst/>
                          <a:latin typeface="Times New Roman" panose="02020603050405020304" pitchFamily="18" charset="0"/>
                          <a:cs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1.7</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428681706"/>
                  </a:ext>
                </a:extLst>
              </a:tr>
              <a:tr h="41592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KNO</a:t>
                      </a:r>
                      <a:r>
                        <a:rPr kumimoji="0" lang="en-US" altLang="en-US" sz="2000" b="1" i="0" u="none" strike="noStrike" cap="none" normalizeH="0" baseline="-30000">
                          <a:ln>
                            <a:noFill/>
                          </a:ln>
                          <a:solidFill>
                            <a:srgbClr val="000099"/>
                          </a:solidFill>
                          <a:effectLst/>
                          <a:latin typeface="Times New Roman" panose="02020603050405020304" pitchFamily="18" charset="0"/>
                          <a:cs typeface="Times New Roman" panose="02020603050405020304"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100</a:t>
                      </a:r>
                      <a:endPar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3547508788"/>
                  </a:ext>
                </a:extLst>
              </a:tr>
              <a:tr h="41433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KCl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40</a:t>
                      </a:r>
                      <a:endParaRPr kumimoji="0" lang="en-US" altLang="en-US" sz="20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gradFill>
                  </a:tcPr>
                </a:tc>
                <a:extLst>
                  <a:ext uri="{0D108BD9-81ED-4DB2-BD59-A6C34878D82A}">
                    <a16:rowId xmlns:a16="http://schemas.microsoft.com/office/drawing/2014/main" val="1387116199"/>
                  </a:ext>
                </a:extLst>
              </a:tr>
            </a:tbl>
          </a:graphicData>
        </a:graphic>
      </p:graphicFrame>
      <p:sp>
        <p:nvSpPr>
          <p:cNvPr id="26652" name="Text Box 28">
            <a:extLst>
              <a:ext uri="{FF2B5EF4-FFF2-40B4-BE49-F238E27FC236}">
                <a16:creationId xmlns:a16="http://schemas.microsoft.com/office/drawing/2014/main" id="{9859C8EC-0C92-4578-B4EC-F46C072330DD}"/>
              </a:ext>
            </a:extLst>
          </p:cNvPr>
          <p:cNvSpPr txBox="1">
            <a:spLocks noChangeArrowheads="1"/>
          </p:cNvSpPr>
          <p:nvPr/>
        </p:nvSpPr>
        <p:spPr bwMode="auto">
          <a:xfrm>
            <a:off x="3935413" y="4646613"/>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Symbol" panose="05050102010706020507" pitchFamily="18" charset="2"/>
              <a:buNone/>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a:solidFill>
                  <a:srgbClr val="000099"/>
                </a:solidFill>
                <a:latin typeface="Arial" panose="020B0604020202020204" pitchFamily="34" charset="0"/>
                <a:cs typeface="Arial" panose="020B0604020202020204" pitchFamily="34" charset="0"/>
                <a:sym typeface="Wingdings" panose="05000000000000000000" pitchFamily="2" charset="2"/>
              </a:rPr>
              <a:t>  </a:t>
            </a:r>
            <a:r>
              <a:rPr lang="he-IL" altLang="en-US" b="1">
                <a:solidFill>
                  <a:srgbClr val="000099"/>
                </a:solidFill>
                <a:latin typeface="Arial" panose="020B0604020202020204" pitchFamily="34" charset="0"/>
                <a:cs typeface="Arial" panose="020B0604020202020204" pitchFamily="34" charset="0"/>
              </a:rPr>
              <a:t>מהם שני המשתנים?</a:t>
            </a:r>
            <a:endParaRPr lang="en-US" altLang="en-US" b="1">
              <a:solidFill>
                <a:srgbClr val="000099"/>
              </a:solidFill>
              <a:latin typeface="Arial" panose="020B0604020202020204" pitchFamily="34" charset="0"/>
              <a:cs typeface="Arial" panose="020B0604020202020204" pitchFamily="34" charset="0"/>
            </a:endParaRPr>
          </a:p>
        </p:txBody>
      </p:sp>
      <p:sp>
        <p:nvSpPr>
          <p:cNvPr id="26650" name="Text Box 26">
            <a:extLst>
              <a:ext uri="{FF2B5EF4-FFF2-40B4-BE49-F238E27FC236}">
                <a16:creationId xmlns:a16="http://schemas.microsoft.com/office/drawing/2014/main" id="{B550888A-EC85-4558-A8AE-2E1C6DA25C3B}"/>
              </a:ext>
            </a:extLst>
          </p:cNvPr>
          <p:cNvSpPr txBox="1">
            <a:spLocks noChangeArrowheads="1"/>
          </p:cNvSpPr>
          <p:nvPr/>
        </p:nvSpPr>
        <p:spPr bwMode="auto">
          <a:xfrm>
            <a:off x="192088" y="5176838"/>
            <a:ext cx="799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Symbol" panose="05050102010706020507" pitchFamily="18" charset="2"/>
              <a:buNone/>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קבע עבור כל אחד משני המשתנים  אם הוא רציף או בדיד.</a:t>
            </a:r>
            <a:endParaRPr lang="en-US" altLang="en-US" b="1">
              <a:solidFill>
                <a:srgbClr val="000099"/>
              </a:solidFill>
              <a:latin typeface="Arial" panose="020B0604020202020204" pitchFamily="34" charset="0"/>
              <a:cs typeface="Arial" panose="020B0604020202020204" pitchFamily="34" charset="0"/>
            </a:endParaRPr>
          </a:p>
        </p:txBody>
      </p:sp>
      <p:sp>
        <p:nvSpPr>
          <p:cNvPr id="26651" name="Text Box 27">
            <a:extLst>
              <a:ext uri="{FF2B5EF4-FFF2-40B4-BE49-F238E27FC236}">
                <a16:creationId xmlns:a16="http://schemas.microsoft.com/office/drawing/2014/main" id="{71EFE22E-6BD6-4AD7-AC5E-4D09BA9657B0}"/>
              </a:ext>
            </a:extLst>
          </p:cNvPr>
          <p:cNvSpPr txBox="1">
            <a:spLocks noChangeArrowheads="1"/>
          </p:cNvSpPr>
          <p:nvPr/>
        </p:nvSpPr>
        <p:spPr bwMode="auto">
          <a:xfrm>
            <a:off x="669926" y="5708650"/>
            <a:ext cx="751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Symbol" panose="05050102010706020507" pitchFamily="18" charset="2"/>
              <a:buNone/>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איזו צורת גרף מתאימה להצגת הנתונים במקרה זה?</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A6DB042C-EFFA-495E-938B-4BBE6F323C31}"/>
              </a:ext>
            </a:extLst>
          </p:cNvPr>
          <p:cNvSpPr txBox="1">
            <a:spLocks noGrp="1" noChangeArrowheads="1"/>
          </p:cNvSpPr>
          <p:nvPr>
            <p:ph type="title" idx="4294967295"/>
          </p:nvPr>
        </p:nvSpPr>
        <p:spPr bwMode="auto">
          <a:xfrm>
            <a:off x="2508250" y="454025"/>
            <a:ext cx="4824413" cy="457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400" b="1" i="1"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בבניית גרפים יש להתייחס אל:</a:t>
            </a:r>
            <a:endParaRPr kumimoji="0" lang="en-US" altLang="en-US" sz="2400" b="1" i="1"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sp>
        <p:nvSpPr>
          <p:cNvPr id="27657" name="Text Box 9">
            <a:extLst>
              <a:ext uri="{FF2B5EF4-FFF2-40B4-BE49-F238E27FC236}">
                <a16:creationId xmlns:a16="http://schemas.microsoft.com/office/drawing/2014/main" id="{26D2C3B5-0148-468A-84DB-ADECDE20991E}"/>
              </a:ext>
            </a:extLst>
          </p:cNvPr>
          <p:cNvSpPr txBox="1">
            <a:spLocks noChangeArrowheads="1"/>
          </p:cNvSpPr>
          <p:nvPr/>
        </p:nvSpPr>
        <p:spPr bwMode="auto">
          <a:xfrm>
            <a:off x="5784850" y="1366838"/>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000099"/>
                </a:solidFill>
                <a:latin typeface="Arial" panose="020B0604020202020204" pitchFamily="34" charset="0"/>
                <a:cs typeface="Arial" panose="020B0604020202020204" pitchFamily="34" charset="0"/>
              </a:rPr>
              <a:t> </a:t>
            </a:r>
            <a:r>
              <a:rPr lang="he-IL" altLang="en-US" sz="2000" b="1">
                <a:solidFill>
                  <a:srgbClr val="FF0000"/>
                </a:solidFill>
                <a:latin typeface="Arial" panose="020B0604020202020204" pitchFamily="34" charset="0"/>
                <a:cs typeface="Arial" panose="020B0604020202020204" pitchFamily="34" charset="0"/>
              </a:rPr>
              <a:t>1.</a:t>
            </a:r>
            <a:r>
              <a:rPr lang="he-IL" altLang="en-US" sz="2000" b="1">
                <a:solidFill>
                  <a:srgbClr val="000099"/>
                </a:solidFill>
                <a:latin typeface="Arial" panose="020B0604020202020204" pitchFamily="34" charset="0"/>
                <a:cs typeface="Arial" panose="020B0604020202020204" pitchFamily="34" charset="0"/>
              </a:rPr>
              <a:t>  להתאים כותרת לגרף.</a:t>
            </a:r>
            <a:endParaRPr lang="en-US" altLang="en-US" sz="2000" b="1">
              <a:solidFill>
                <a:srgbClr val="000099"/>
              </a:solidFill>
              <a:latin typeface="Arial" panose="020B0604020202020204" pitchFamily="34" charset="0"/>
              <a:cs typeface="Arial" panose="020B0604020202020204" pitchFamily="34" charset="0"/>
            </a:endParaRPr>
          </a:p>
        </p:txBody>
      </p:sp>
      <p:sp>
        <p:nvSpPr>
          <p:cNvPr id="27658" name="Text Box 10">
            <a:extLst>
              <a:ext uri="{FF2B5EF4-FFF2-40B4-BE49-F238E27FC236}">
                <a16:creationId xmlns:a16="http://schemas.microsoft.com/office/drawing/2014/main" id="{C093B53E-54FF-4A96-A55F-207990258467}"/>
              </a:ext>
            </a:extLst>
          </p:cNvPr>
          <p:cNvSpPr txBox="1">
            <a:spLocks noChangeArrowheads="1"/>
          </p:cNvSpPr>
          <p:nvPr/>
        </p:nvSpPr>
        <p:spPr bwMode="auto">
          <a:xfrm>
            <a:off x="6718301" y="1927224"/>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dirty="0">
                <a:solidFill>
                  <a:srgbClr val="FF0000"/>
                </a:solidFill>
                <a:latin typeface="Arial" panose="020B0604020202020204" pitchFamily="34" charset="0"/>
                <a:cs typeface="Arial" panose="020B0604020202020204" pitchFamily="34" charset="0"/>
              </a:rPr>
              <a:t>2.</a:t>
            </a:r>
            <a:r>
              <a:rPr lang="he-IL" altLang="en-US" sz="2000" b="1" dirty="0">
                <a:solidFill>
                  <a:srgbClr val="000099"/>
                </a:solidFill>
                <a:latin typeface="Arial" panose="020B0604020202020204" pitchFamily="34" charset="0"/>
                <a:cs typeface="Arial" panose="020B0604020202020204" pitchFamily="34" charset="0"/>
              </a:rPr>
              <a:t>  להגדיר:</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27651" name="Text Box 3">
            <a:extLst>
              <a:ext uri="{FF2B5EF4-FFF2-40B4-BE49-F238E27FC236}">
                <a16:creationId xmlns:a16="http://schemas.microsoft.com/office/drawing/2014/main" id="{EE7D6FA9-9275-41D9-A4EA-4B1CE818CF9E}"/>
              </a:ext>
            </a:extLst>
          </p:cNvPr>
          <p:cNvSpPr txBox="1">
            <a:spLocks noChangeArrowheads="1"/>
          </p:cNvSpPr>
          <p:nvPr/>
        </p:nvSpPr>
        <p:spPr bwMode="auto">
          <a:xfrm>
            <a:off x="6216651" y="2324099"/>
            <a:ext cx="216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a:solidFill>
                  <a:srgbClr val="800080"/>
                </a:solidFill>
                <a:latin typeface="Arial" panose="020B0604020202020204" pitchFamily="34" charset="0"/>
                <a:cs typeface="Arial" panose="020B0604020202020204" pitchFamily="34" charset="0"/>
              </a:rPr>
              <a:t>משתנה בלתי תלוי</a:t>
            </a:r>
            <a:endParaRPr lang="en-US" altLang="en-US" sz="2000" b="1">
              <a:solidFill>
                <a:srgbClr val="800080"/>
              </a:solidFill>
              <a:latin typeface="Arial" panose="020B0604020202020204" pitchFamily="34" charset="0"/>
              <a:cs typeface="Arial" panose="020B0604020202020204" pitchFamily="34" charset="0"/>
            </a:endParaRPr>
          </a:p>
        </p:txBody>
      </p:sp>
      <p:sp>
        <p:nvSpPr>
          <p:cNvPr id="27652" name="Text Box 4">
            <a:extLst>
              <a:ext uri="{FF2B5EF4-FFF2-40B4-BE49-F238E27FC236}">
                <a16:creationId xmlns:a16="http://schemas.microsoft.com/office/drawing/2014/main" id="{AF1513DC-4DA4-418D-8E87-CB1FEC0ED37C}"/>
              </a:ext>
            </a:extLst>
          </p:cNvPr>
          <p:cNvSpPr txBox="1">
            <a:spLocks noChangeArrowheads="1"/>
          </p:cNvSpPr>
          <p:nvPr/>
        </p:nvSpPr>
        <p:spPr bwMode="auto">
          <a:xfrm>
            <a:off x="3948113" y="2324099"/>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a:solidFill>
                  <a:srgbClr val="800080"/>
                </a:solidFill>
                <a:latin typeface="Arial" panose="020B0604020202020204" pitchFamily="34" charset="0"/>
                <a:cs typeface="Arial" panose="020B0604020202020204" pitchFamily="34" charset="0"/>
              </a:rPr>
              <a:t>משתנה נקבע</a:t>
            </a:r>
            <a:endParaRPr lang="en-US" altLang="en-US" sz="2000" b="1">
              <a:solidFill>
                <a:srgbClr val="800080"/>
              </a:solidFill>
              <a:latin typeface="Arial" panose="020B0604020202020204" pitchFamily="34" charset="0"/>
              <a:cs typeface="Arial" panose="020B0604020202020204" pitchFamily="34" charset="0"/>
            </a:endParaRPr>
          </a:p>
        </p:txBody>
      </p:sp>
      <p:sp>
        <p:nvSpPr>
          <p:cNvPr id="27653" name="Text Box 5">
            <a:extLst>
              <a:ext uri="{FF2B5EF4-FFF2-40B4-BE49-F238E27FC236}">
                <a16:creationId xmlns:a16="http://schemas.microsoft.com/office/drawing/2014/main" id="{C27534F7-13A8-4E90-AF43-270867F9DE10}"/>
              </a:ext>
            </a:extLst>
          </p:cNvPr>
          <p:cNvSpPr txBox="1">
            <a:spLocks noChangeArrowheads="1"/>
          </p:cNvSpPr>
          <p:nvPr/>
        </p:nvSpPr>
        <p:spPr bwMode="auto">
          <a:xfrm>
            <a:off x="2039938" y="2324099"/>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a:solidFill>
                  <a:srgbClr val="800080"/>
                </a:solidFill>
                <a:latin typeface="Arial" panose="020B0604020202020204" pitchFamily="34" charset="0"/>
                <a:cs typeface="Arial" panose="020B0604020202020204" pitchFamily="34" charset="0"/>
              </a:rPr>
              <a:t>ציר </a:t>
            </a:r>
            <a:r>
              <a:rPr lang="en-US" altLang="en-US" sz="2000" b="1">
                <a:solidFill>
                  <a:srgbClr val="800080"/>
                </a:solidFill>
                <a:latin typeface="Arial" panose="020B0604020202020204" pitchFamily="34" charset="0"/>
                <a:cs typeface="Arial" panose="020B0604020202020204" pitchFamily="34" charset="0"/>
              </a:rPr>
              <a:t>X</a:t>
            </a:r>
          </a:p>
        </p:txBody>
      </p:sp>
      <p:sp>
        <p:nvSpPr>
          <p:cNvPr id="27654" name="Text Box 6">
            <a:extLst>
              <a:ext uri="{FF2B5EF4-FFF2-40B4-BE49-F238E27FC236}">
                <a16:creationId xmlns:a16="http://schemas.microsoft.com/office/drawing/2014/main" id="{2A49DAF3-6FB5-4EF1-B093-63ED207F8E82}"/>
              </a:ext>
            </a:extLst>
          </p:cNvPr>
          <p:cNvSpPr txBox="1">
            <a:spLocks noChangeArrowheads="1"/>
          </p:cNvSpPr>
          <p:nvPr/>
        </p:nvSpPr>
        <p:spPr bwMode="auto">
          <a:xfrm>
            <a:off x="6646863" y="2743199"/>
            <a:ext cx="216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a:solidFill>
                  <a:srgbClr val="800080"/>
                </a:solidFill>
                <a:latin typeface="Arial" panose="020B0604020202020204" pitchFamily="34" charset="0"/>
                <a:cs typeface="Arial" panose="020B0604020202020204" pitchFamily="34" charset="0"/>
              </a:rPr>
              <a:t>    משתנה תלוי</a:t>
            </a:r>
            <a:endParaRPr lang="en-US" altLang="en-US" sz="2000" b="1">
              <a:solidFill>
                <a:srgbClr val="800080"/>
              </a:solidFill>
              <a:latin typeface="Arial" panose="020B0604020202020204" pitchFamily="34" charset="0"/>
              <a:cs typeface="Arial" panose="020B0604020202020204" pitchFamily="34" charset="0"/>
            </a:endParaRPr>
          </a:p>
        </p:txBody>
      </p:sp>
      <p:sp>
        <p:nvSpPr>
          <p:cNvPr id="27655" name="Text Box 7">
            <a:extLst>
              <a:ext uri="{FF2B5EF4-FFF2-40B4-BE49-F238E27FC236}">
                <a16:creationId xmlns:a16="http://schemas.microsoft.com/office/drawing/2014/main" id="{26BBC461-4306-4A06-BA91-833AFBBD0F21}"/>
              </a:ext>
            </a:extLst>
          </p:cNvPr>
          <p:cNvSpPr txBox="1">
            <a:spLocks noChangeArrowheads="1"/>
          </p:cNvSpPr>
          <p:nvPr/>
        </p:nvSpPr>
        <p:spPr bwMode="auto">
          <a:xfrm>
            <a:off x="4162426" y="2743199"/>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a:solidFill>
                  <a:srgbClr val="800080"/>
                </a:solidFill>
                <a:latin typeface="Arial" panose="020B0604020202020204" pitchFamily="34" charset="0"/>
                <a:cs typeface="Arial" panose="020B0604020202020204" pitchFamily="34" charset="0"/>
              </a:rPr>
              <a:t>      משתנה נמדד</a:t>
            </a:r>
            <a:endParaRPr lang="en-US" altLang="en-US" sz="2000" b="1">
              <a:solidFill>
                <a:srgbClr val="800080"/>
              </a:solidFill>
              <a:latin typeface="Arial" panose="020B0604020202020204" pitchFamily="34" charset="0"/>
              <a:cs typeface="Arial" panose="020B0604020202020204" pitchFamily="34" charset="0"/>
            </a:endParaRPr>
          </a:p>
        </p:txBody>
      </p:sp>
      <p:sp>
        <p:nvSpPr>
          <p:cNvPr id="27656" name="Text Box 8">
            <a:extLst>
              <a:ext uri="{FF2B5EF4-FFF2-40B4-BE49-F238E27FC236}">
                <a16:creationId xmlns:a16="http://schemas.microsoft.com/office/drawing/2014/main" id="{3956A66B-8344-4D6A-ABC7-99853654DFE0}"/>
              </a:ext>
            </a:extLst>
          </p:cNvPr>
          <p:cNvSpPr txBox="1">
            <a:spLocks noChangeArrowheads="1"/>
          </p:cNvSpPr>
          <p:nvPr/>
        </p:nvSpPr>
        <p:spPr bwMode="auto">
          <a:xfrm>
            <a:off x="2039938" y="2743199"/>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2000" b="1">
                <a:solidFill>
                  <a:srgbClr val="800080"/>
                </a:solidFill>
                <a:latin typeface="Arial" panose="020B0604020202020204" pitchFamily="34" charset="0"/>
                <a:cs typeface="Arial" panose="020B0604020202020204" pitchFamily="34" charset="0"/>
              </a:rPr>
              <a:t>ציר </a:t>
            </a:r>
            <a:r>
              <a:rPr lang="en-US" altLang="en-US" sz="2000" b="1">
                <a:solidFill>
                  <a:srgbClr val="800080"/>
                </a:solidFill>
                <a:latin typeface="Arial" panose="020B0604020202020204" pitchFamily="34" charset="0"/>
                <a:cs typeface="Arial" panose="020B0604020202020204" pitchFamily="34" charset="0"/>
              </a:rPr>
              <a:t>Y</a:t>
            </a:r>
          </a:p>
        </p:txBody>
      </p:sp>
      <p:sp>
        <p:nvSpPr>
          <p:cNvPr id="27659" name="Text Box 11">
            <a:extLst>
              <a:ext uri="{FF2B5EF4-FFF2-40B4-BE49-F238E27FC236}">
                <a16:creationId xmlns:a16="http://schemas.microsoft.com/office/drawing/2014/main" id="{71BE9BF8-7FCA-4EAA-AAB9-4C02A3589306}"/>
              </a:ext>
            </a:extLst>
          </p:cNvPr>
          <p:cNvSpPr txBox="1">
            <a:spLocks noChangeArrowheads="1"/>
          </p:cNvSpPr>
          <p:nvPr/>
        </p:nvSpPr>
        <p:spPr bwMode="auto">
          <a:xfrm>
            <a:off x="2039938" y="3538538"/>
            <a:ext cx="6624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FF0000"/>
                </a:solidFill>
                <a:latin typeface="Arial" panose="020B0604020202020204" pitchFamily="34" charset="0"/>
                <a:cs typeface="Arial" panose="020B0604020202020204" pitchFamily="34" charset="0"/>
              </a:rPr>
              <a:t>3.</a:t>
            </a:r>
            <a:r>
              <a:rPr lang="he-IL" altLang="en-US" sz="2000" b="1">
                <a:solidFill>
                  <a:srgbClr val="000099"/>
                </a:solidFill>
                <a:latin typeface="Arial" panose="020B0604020202020204" pitchFamily="34" charset="0"/>
                <a:cs typeface="Arial" panose="020B0604020202020204" pitchFamily="34" charset="0"/>
              </a:rPr>
              <a:t>  לציין את הערכים המספריים בשני הצירים ויחידות מדידה</a:t>
            </a:r>
            <a:endParaRPr lang="en-US" altLang="en-US" sz="2000" b="1">
              <a:solidFill>
                <a:srgbClr val="000099"/>
              </a:solidFill>
              <a:latin typeface="Arial" panose="020B0604020202020204" pitchFamily="34" charset="0"/>
              <a:cs typeface="Arial" panose="020B0604020202020204" pitchFamily="34" charset="0"/>
            </a:endParaRPr>
          </a:p>
        </p:txBody>
      </p:sp>
      <p:sp>
        <p:nvSpPr>
          <p:cNvPr id="27660" name="Text Box 12">
            <a:extLst>
              <a:ext uri="{FF2B5EF4-FFF2-40B4-BE49-F238E27FC236}">
                <a16:creationId xmlns:a16="http://schemas.microsoft.com/office/drawing/2014/main" id="{BAF62F9C-3528-4F9E-8D20-87669353D616}"/>
              </a:ext>
            </a:extLst>
          </p:cNvPr>
          <p:cNvSpPr txBox="1">
            <a:spLocks noChangeArrowheads="1"/>
          </p:cNvSpPr>
          <p:nvPr/>
        </p:nvSpPr>
        <p:spPr bwMode="auto">
          <a:xfrm>
            <a:off x="742950" y="4125913"/>
            <a:ext cx="7921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FF0000"/>
                </a:solidFill>
                <a:latin typeface="Arial" panose="020B0604020202020204" pitchFamily="34" charset="0"/>
                <a:cs typeface="Arial" panose="020B0604020202020204" pitchFamily="34" charset="0"/>
              </a:rPr>
              <a:t>4.</a:t>
            </a:r>
            <a:r>
              <a:rPr lang="he-IL" altLang="en-US" sz="2000" b="1">
                <a:solidFill>
                  <a:srgbClr val="000099"/>
                </a:solidFill>
                <a:latin typeface="Arial" panose="020B0604020202020204" pitchFamily="34" charset="0"/>
                <a:cs typeface="Arial" panose="020B0604020202020204" pitchFamily="34" charset="0"/>
              </a:rPr>
              <a:t>  אם גרף כולל יותר ממשתנה בלתי תלוי אחד ו</a:t>
            </a:r>
            <a:r>
              <a:rPr lang="en-US" altLang="en-US" sz="2000" b="1">
                <a:solidFill>
                  <a:srgbClr val="000099"/>
                </a:solidFill>
                <a:latin typeface="Arial" panose="020B0604020202020204" pitchFamily="34" charset="0"/>
                <a:cs typeface="Arial" panose="020B0604020202020204" pitchFamily="34" charset="0"/>
              </a:rPr>
              <a:t>/</a:t>
            </a:r>
            <a:r>
              <a:rPr lang="ru-RU" altLang="en-US" sz="2000" b="1">
                <a:solidFill>
                  <a:srgbClr val="000099"/>
                </a:solidFill>
                <a:latin typeface="Arial" panose="020B0604020202020204" pitchFamily="34" charset="0"/>
                <a:cs typeface="Arial" panose="020B0604020202020204" pitchFamily="34" charset="0"/>
              </a:rPr>
              <a:t> </a:t>
            </a:r>
            <a:r>
              <a:rPr lang="he-IL" altLang="en-US" sz="2000" b="1">
                <a:solidFill>
                  <a:srgbClr val="000099"/>
                </a:solidFill>
                <a:latin typeface="Arial" panose="020B0604020202020204" pitchFamily="34" charset="0"/>
                <a:cs typeface="Arial" panose="020B0604020202020204" pitchFamily="34" charset="0"/>
              </a:rPr>
              <a:t> או יותר ממשתנה תלוי</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     אחד יש לצרף מקרא מתאים</a:t>
            </a:r>
            <a:endParaRPr lang="en-US" altLang="en-US" sz="2000" b="1">
              <a:solidFill>
                <a:srgbClr val="000099"/>
              </a:solidFill>
              <a:latin typeface="Arial" panose="020B0604020202020204" pitchFamily="34" charset="0"/>
              <a:cs typeface="Arial" panose="020B0604020202020204" pitchFamily="34" charset="0"/>
            </a:endParaRPr>
          </a:p>
        </p:txBody>
      </p:sp>
      <p:sp>
        <p:nvSpPr>
          <p:cNvPr id="27661" name="Text Box 13">
            <a:extLst>
              <a:ext uri="{FF2B5EF4-FFF2-40B4-BE49-F238E27FC236}">
                <a16:creationId xmlns:a16="http://schemas.microsoft.com/office/drawing/2014/main" id="{7F8398EF-9C3B-45FB-BB2D-4B17144F37BD}"/>
              </a:ext>
            </a:extLst>
          </p:cNvPr>
          <p:cNvSpPr txBox="1">
            <a:spLocks noChangeArrowheads="1"/>
          </p:cNvSpPr>
          <p:nvPr/>
        </p:nvSpPr>
        <p:spPr bwMode="auto">
          <a:xfrm>
            <a:off x="428625" y="5170488"/>
            <a:ext cx="82359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FF0000"/>
                </a:solidFill>
                <a:latin typeface="Arial" panose="020B0604020202020204" pitchFamily="34" charset="0"/>
                <a:cs typeface="Arial" panose="020B0604020202020204" pitchFamily="34" charset="0"/>
              </a:rPr>
              <a:t>5.</a:t>
            </a:r>
            <a:r>
              <a:rPr lang="he-IL" altLang="en-US" sz="2000" b="1">
                <a:solidFill>
                  <a:srgbClr val="000099"/>
                </a:solidFill>
                <a:latin typeface="Arial" panose="020B0604020202020204" pitchFamily="34" charset="0"/>
                <a:cs typeface="Arial" panose="020B0604020202020204" pitchFamily="34" charset="0"/>
              </a:rPr>
              <a:t>  אם מוצגים כמה משתנים תלויים למשתנה בלתי תלוי אחד, יש לסרטט כמה</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    צירי </a:t>
            </a:r>
            <a:r>
              <a:rPr lang="en-US" altLang="en-US" sz="2000" b="1">
                <a:solidFill>
                  <a:srgbClr val="000099"/>
                </a:solidFill>
                <a:latin typeface="Arial" panose="020B0604020202020204" pitchFamily="34" charset="0"/>
                <a:cs typeface="Arial" panose="020B0604020202020204" pitchFamily="34" charset="0"/>
              </a:rPr>
              <a:t>Y</a:t>
            </a:r>
            <a:r>
              <a:rPr lang="he-IL" altLang="en-US" sz="2000" b="1">
                <a:solidFill>
                  <a:srgbClr val="000099"/>
                </a:solidFill>
                <a:latin typeface="Arial" panose="020B0604020202020204" pitchFamily="34" charset="0"/>
                <a:cs typeface="Arial" panose="020B0604020202020204" pitchFamily="34" charset="0"/>
              </a:rPr>
              <a:t>. לכל ציר כזה יהיו שם, ערכים מספריים ויחידות מדידה מתאימות.</a:t>
            </a:r>
            <a:endParaRPr lang="en-US" altLang="en-US" sz="2000" b="1">
              <a:solidFill>
                <a:srgbClr val="00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utoUpdateAnimBg="0"/>
      <p:bldP spid="27659" grpId="0" autoUpdateAnimBg="0"/>
      <p:bldP spid="27660" grpId="0" autoUpdateAnimBg="0"/>
      <p:bldP spid="2766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a:extLst>
              <a:ext uri="{FF2B5EF4-FFF2-40B4-BE49-F238E27FC236}">
                <a16:creationId xmlns:a16="http://schemas.microsoft.com/office/drawing/2014/main" id="{4B2C0A0E-C592-499B-AFD9-133AD5F02960}"/>
              </a:ext>
            </a:extLst>
          </p:cNvPr>
          <p:cNvSpPr>
            <a:spLocks noGrp="1" noChangeArrowheads="1"/>
          </p:cNvSpPr>
          <p:nvPr>
            <p:ph type="title" idx="4294967295"/>
          </p:nvPr>
        </p:nvSpPr>
        <p:spPr bwMode="auto">
          <a:xfrm>
            <a:off x="2752725" y="515938"/>
            <a:ext cx="3662363" cy="641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en-US"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שיעורים נוספים</a:t>
            </a:r>
            <a:endParaRPr kumimoji="0" lang="en-US" altLang="en-US"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8674" name="Rectangle 2">
            <a:extLst>
              <a:ext uri="{FF2B5EF4-FFF2-40B4-BE49-F238E27FC236}">
                <a16:creationId xmlns:a16="http://schemas.microsoft.com/office/drawing/2014/main" id="{B34B2295-2CAD-43EF-9264-06257E4CA1D6}"/>
              </a:ext>
            </a:extLst>
          </p:cNvPr>
          <p:cNvSpPr>
            <a:spLocks noChangeArrowheads="1"/>
          </p:cNvSpPr>
          <p:nvPr/>
        </p:nvSpPr>
        <p:spPr bwMode="auto">
          <a:xfrm>
            <a:off x="2767013" y="1368425"/>
            <a:ext cx="36623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he-IL" altLang="en-US" sz="3200" b="1" i="1">
                <a:solidFill>
                  <a:srgbClr val="800080"/>
                </a:solidFill>
                <a:latin typeface="Arial" panose="020B0604020202020204" pitchFamily="34" charset="0"/>
                <a:cs typeface="Arial" panose="020B0604020202020204" pitchFamily="34" charset="0"/>
              </a:rPr>
              <a:t>מטלות לתלמידים</a:t>
            </a:r>
            <a:endParaRPr lang="en-US" altLang="en-US" sz="3200" b="1" i="1">
              <a:solidFill>
                <a:srgbClr val="800080"/>
              </a:solidFill>
              <a:latin typeface="Arial" panose="020B0604020202020204" pitchFamily="34" charset="0"/>
              <a:cs typeface="Arial" panose="020B0604020202020204" pitchFamily="34" charset="0"/>
            </a:endParaRPr>
          </a:p>
        </p:txBody>
      </p:sp>
      <p:sp>
        <p:nvSpPr>
          <p:cNvPr id="28675" name="Text Box 3">
            <a:extLst>
              <a:ext uri="{FF2B5EF4-FFF2-40B4-BE49-F238E27FC236}">
                <a16:creationId xmlns:a16="http://schemas.microsoft.com/office/drawing/2014/main" id="{54D29572-BB1D-4753-83BF-83BF577E88AD}"/>
              </a:ext>
            </a:extLst>
          </p:cNvPr>
          <p:cNvSpPr txBox="1">
            <a:spLocks noChangeArrowheads="1"/>
          </p:cNvSpPr>
          <p:nvPr/>
        </p:nvSpPr>
        <p:spPr bwMode="auto">
          <a:xfrm>
            <a:off x="504825" y="2084388"/>
            <a:ext cx="8229600"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0000"/>
                </a:solidFill>
                <a:cs typeface="Times New Roman" panose="02020603050405020304" pitchFamily="18" charset="0"/>
              </a:rPr>
              <a:t>I</a:t>
            </a:r>
            <a:r>
              <a:rPr lang="he-IL" altLang="en-US" sz="2800" b="1" dirty="0">
                <a:solidFill>
                  <a:srgbClr val="FF0000"/>
                </a:solidFill>
                <a:latin typeface="Arial" panose="020B0604020202020204" pitchFamily="34" charset="0"/>
                <a:cs typeface="Arial" panose="020B0604020202020204" pitchFamily="34" charset="0"/>
              </a:rPr>
              <a:t>.</a:t>
            </a:r>
            <a:r>
              <a:rPr lang="he-IL" altLang="en-US" sz="2800" b="1" dirty="0">
                <a:latin typeface="Arial" panose="020B0604020202020204" pitchFamily="34" charset="0"/>
                <a:cs typeface="Arial" panose="020B0604020202020204" pitchFamily="34" charset="0"/>
              </a:rPr>
              <a:t>  </a:t>
            </a:r>
            <a:r>
              <a:rPr lang="he-IL" altLang="en-US" sz="2800" b="1" i="1" dirty="0">
                <a:solidFill>
                  <a:srgbClr val="000099"/>
                </a:solidFill>
                <a:latin typeface="Arial" panose="020B0604020202020204" pitchFamily="34" charset="0"/>
                <a:cs typeface="Arial" panose="020B0604020202020204" pitchFamily="34" charset="0"/>
              </a:rPr>
              <a:t>כיצד משפיע מספר אטומי פחמן במולקולת כוהל על </a:t>
            </a:r>
          </a:p>
          <a:p>
            <a:pPr>
              <a:spcBef>
                <a:spcPct val="50000"/>
              </a:spcBef>
            </a:pPr>
            <a:r>
              <a:rPr lang="he-IL" altLang="en-US" sz="2800" b="1" i="1" dirty="0">
                <a:solidFill>
                  <a:srgbClr val="000099"/>
                </a:solidFill>
                <a:latin typeface="Arial" panose="020B0604020202020204" pitchFamily="34" charset="0"/>
                <a:cs typeface="Arial" panose="020B0604020202020204" pitchFamily="34" charset="0"/>
              </a:rPr>
              <a:t>    האנרגיה שנפלטת בשרפת 1 גרם כוהל?</a:t>
            </a:r>
          </a:p>
          <a:p>
            <a:pPr>
              <a:spcBef>
                <a:spcPct val="50000"/>
              </a:spcBef>
            </a:pPr>
            <a:r>
              <a:rPr lang="he-IL" altLang="en-US" dirty="0">
                <a:latin typeface="Arial" panose="020B0604020202020204" pitchFamily="34" charset="0"/>
                <a:cs typeface="Arial" panose="020B0604020202020204" pitchFamily="34" charset="0"/>
              </a:rPr>
              <a:t> </a:t>
            </a:r>
            <a:r>
              <a:rPr lang="he-IL" altLang="en-US" b="1" dirty="0">
                <a:solidFill>
                  <a:srgbClr val="800080"/>
                </a:solidFill>
                <a:latin typeface="Arial" panose="020B0604020202020204" pitchFamily="34" charset="0"/>
                <a:cs typeface="Arial" panose="020B0604020202020204" pitchFamily="34" charset="0"/>
              </a:rPr>
              <a:t>הוראות עבודה:</a:t>
            </a:r>
          </a:p>
          <a:p>
            <a:pPr>
              <a:spcBef>
                <a:spcPct val="50000"/>
              </a:spcBef>
            </a:pPr>
            <a:r>
              <a:rPr lang="he-IL" altLang="en-US" b="1" dirty="0">
                <a:solidFill>
                  <a:srgbClr val="FF0000"/>
                </a:solidFill>
                <a:latin typeface="Arial" panose="020B0604020202020204" pitchFamily="34" charset="0"/>
                <a:cs typeface="Arial" panose="020B0604020202020204" pitchFamily="34" charset="0"/>
              </a:rPr>
              <a:t>1.</a:t>
            </a:r>
            <a:r>
              <a:rPr lang="he-IL" altLang="en-US" b="1" dirty="0">
                <a:solidFill>
                  <a:srgbClr val="000099"/>
                </a:solidFill>
                <a:latin typeface="Arial" panose="020B0604020202020204" pitchFamily="34" charset="0"/>
                <a:cs typeface="Arial" panose="020B0604020202020204" pitchFamily="34" charset="0"/>
              </a:rPr>
              <a:t>  שורפים חמישה </a:t>
            </a:r>
            <a:r>
              <a:rPr lang="he-IL" altLang="en-US" b="1" dirty="0" err="1">
                <a:solidFill>
                  <a:srgbClr val="000099"/>
                </a:solidFill>
                <a:latin typeface="Arial" panose="020B0604020202020204" pitchFamily="34" charset="0"/>
                <a:cs typeface="Arial" panose="020B0604020202020204" pitchFamily="34" charset="0"/>
              </a:rPr>
              <a:t>כהלים</a:t>
            </a:r>
            <a:r>
              <a:rPr lang="he-IL" altLang="en-US" b="1" dirty="0">
                <a:solidFill>
                  <a:srgbClr val="000099"/>
                </a:solidFill>
                <a:latin typeface="Arial" panose="020B0604020202020204" pitchFamily="34" charset="0"/>
                <a:cs typeface="Arial" panose="020B0604020202020204" pitchFamily="34" charset="0"/>
              </a:rPr>
              <a:t> בעלי מולקולות לא מסועפות בכוהליות.</a:t>
            </a:r>
          </a:p>
          <a:p>
            <a:pPr>
              <a:spcBef>
                <a:spcPct val="50000"/>
              </a:spcBef>
            </a:pPr>
            <a:r>
              <a:rPr lang="he-IL" altLang="en-US" b="1" dirty="0">
                <a:solidFill>
                  <a:srgbClr val="FF0000"/>
                </a:solidFill>
                <a:latin typeface="Arial" panose="020B0604020202020204" pitchFamily="34" charset="0"/>
                <a:cs typeface="Arial" panose="020B0604020202020204" pitchFamily="34" charset="0"/>
              </a:rPr>
              <a:t>2.</a:t>
            </a:r>
            <a:r>
              <a:rPr lang="he-IL" altLang="en-US" b="1" dirty="0">
                <a:solidFill>
                  <a:srgbClr val="000099"/>
                </a:solidFill>
                <a:latin typeface="Arial" panose="020B0604020202020204" pitchFamily="34" charset="0"/>
                <a:cs typeface="Arial" panose="020B0604020202020204" pitchFamily="34" charset="0"/>
              </a:rPr>
              <a:t>  באמצעות האנרגיה הנפלטת מחממים 100 גרם מים בכל ניסוי. </a:t>
            </a:r>
          </a:p>
          <a:p>
            <a:pPr>
              <a:spcBef>
                <a:spcPct val="50000"/>
              </a:spcBef>
            </a:pPr>
            <a:r>
              <a:rPr lang="he-IL" altLang="en-US" b="1" dirty="0">
                <a:solidFill>
                  <a:srgbClr val="FF0000"/>
                </a:solidFill>
                <a:latin typeface="Arial" panose="020B0604020202020204" pitchFamily="34" charset="0"/>
                <a:cs typeface="Arial" panose="020B0604020202020204" pitchFamily="34" charset="0"/>
              </a:rPr>
              <a:t>3.</a:t>
            </a:r>
            <a:r>
              <a:rPr lang="he-IL" altLang="en-US" b="1" dirty="0">
                <a:solidFill>
                  <a:srgbClr val="000099"/>
                </a:solidFill>
                <a:latin typeface="Arial" panose="020B0604020202020204" pitchFamily="34" charset="0"/>
                <a:cs typeface="Arial" panose="020B0604020202020204" pitchFamily="34" charset="0"/>
              </a:rPr>
              <a:t>  מודדים שינוי טמפרטורה.</a:t>
            </a:r>
          </a:p>
          <a:p>
            <a:pPr>
              <a:spcBef>
                <a:spcPct val="50000"/>
              </a:spcBef>
            </a:pPr>
            <a:r>
              <a:rPr lang="he-IL" altLang="en-US" b="1" dirty="0">
                <a:solidFill>
                  <a:srgbClr val="FF0000"/>
                </a:solidFill>
                <a:latin typeface="Arial" panose="020B0604020202020204" pitchFamily="34" charset="0"/>
                <a:cs typeface="Arial" panose="020B0604020202020204" pitchFamily="34" charset="0"/>
              </a:rPr>
              <a:t>4.</a:t>
            </a:r>
            <a:r>
              <a:rPr lang="he-IL" altLang="en-US" b="1" dirty="0">
                <a:solidFill>
                  <a:srgbClr val="000099"/>
                </a:solidFill>
                <a:latin typeface="Arial" panose="020B0604020202020204" pitchFamily="34" charset="0"/>
                <a:cs typeface="Arial" panose="020B0604020202020204" pitchFamily="34" charset="0"/>
              </a:rPr>
              <a:t>  מארגנים תוצאות בטבלה הבאה:</a:t>
            </a:r>
            <a:endParaRPr lang="en-US" altLang="en-US" b="1"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6E44B9-E00E-1534-F7E3-1A0330E441B8}"/>
              </a:ext>
            </a:extLst>
          </p:cNvPr>
          <p:cNvSpPr>
            <a:spLocks noGrp="1"/>
          </p:cNvSpPr>
          <p:nvPr>
            <p:ph type="title" idx="4294967295"/>
          </p:nvPr>
        </p:nvSpPr>
        <p:spPr>
          <a:xfrm>
            <a:off x="685800" y="304212"/>
            <a:ext cx="7772400" cy="646331"/>
          </a:xfr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eaLnBrk="0" hangingPunct="0"/>
            <a:r>
              <a:rPr lang="he-IL" sz="3600" b="1" i="1" dirty="0">
                <a:solidFill>
                  <a:srgbClr val="FF0000"/>
                </a:solidFill>
                <a:latin typeface="Arial" panose="020B0604020202020204" pitchFamily="34" charset="0"/>
                <a:ea typeface="+mn-ea"/>
                <a:cs typeface="Arial" panose="020B0604020202020204" pitchFamily="34" charset="0"/>
              </a:rPr>
              <a:t>ארגון התוצאות בטבלה:</a:t>
            </a:r>
            <a:endParaRPr lang="en-US" sz="3600" b="1" i="1" dirty="0">
              <a:solidFill>
                <a:srgbClr val="FF0000"/>
              </a:solidFill>
              <a:latin typeface="Arial" panose="020B0604020202020204" pitchFamily="34" charset="0"/>
              <a:ea typeface="+mn-ea"/>
              <a:cs typeface="Arial" panose="020B0604020202020204" pitchFamily="34" charset="0"/>
            </a:endParaRPr>
          </a:p>
        </p:txBody>
      </p:sp>
      <p:graphicFrame>
        <p:nvGraphicFramePr>
          <p:cNvPr id="29698" name="Group 2">
            <a:extLst>
              <a:ext uri="{FF2B5EF4-FFF2-40B4-BE49-F238E27FC236}">
                <a16:creationId xmlns:a16="http://schemas.microsoft.com/office/drawing/2014/main" id="{6BCAF72D-ACFE-4FF8-9333-61845DF22072}"/>
              </a:ext>
            </a:extLst>
          </p:cNvPr>
          <p:cNvGraphicFramePr>
            <a:graphicFrameLocks noGrp="1"/>
          </p:cNvGraphicFramePr>
          <p:nvPr>
            <p:extLst>
              <p:ext uri="{D42A27DB-BD31-4B8C-83A1-F6EECF244321}">
                <p14:modId xmlns:p14="http://schemas.microsoft.com/office/powerpoint/2010/main" val="2278962561"/>
              </p:ext>
            </p:extLst>
          </p:nvPr>
        </p:nvGraphicFramePr>
        <p:xfrm>
          <a:off x="249238" y="1084263"/>
          <a:ext cx="8537575" cy="4574859"/>
        </p:xfrm>
        <a:graphic>
          <a:graphicData uri="http://schemas.openxmlformats.org/drawingml/2006/table">
            <a:tbl>
              <a:tblPr rtl="1" firstRow="1"/>
              <a:tblGrid>
                <a:gridCol w="1495425">
                  <a:extLst>
                    <a:ext uri="{9D8B030D-6E8A-4147-A177-3AD203B41FA5}">
                      <a16:colId xmlns:a16="http://schemas.microsoft.com/office/drawing/2014/main" val="4047034327"/>
                    </a:ext>
                  </a:extLst>
                </a:gridCol>
                <a:gridCol w="1841500">
                  <a:extLst>
                    <a:ext uri="{9D8B030D-6E8A-4147-A177-3AD203B41FA5}">
                      <a16:colId xmlns:a16="http://schemas.microsoft.com/office/drawing/2014/main" val="1635878213"/>
                    </a:ext>
                  </a:extLst>
                </a:gridCol>
                <a:gridCol w="1358900">
                  <a:extLst>
                    <a:ext uri="{9D8B030D-6E8A-4147-A177-3AD203B41FA5}">
                      <a16:colId xmlns:a16="http://schemas.microsoft.com/office/drawing/2014/main" val="2824104821"/>
                    </a:ext>
                  </a:extLst>
                </a:gridCol>
                <a:gridCol w="1300163">
                  <a:extLst>
                    <a:ext uri="{9D8B030D-6E8A-4147-A177-3AD203B41FA5}">
                      <a16:colId xmlns:a16="http://schemas.microsoft.com/office/drawing/2014/main" val="991979532"/>
                    </a:ext>
                  </a:extLst>
                </a:gridCol>
                <a:gridCol w="1358900">
                  <a:extLst>
                    <a:ext uri="{9D8B030D-6E8A-4147-A177-3AD203B41FA5}">
                      <a16:colId xmlns:a16="http://schemas.microsoft.com/office/drawing/2014/main" val="1704658120"/>
                    </a:ext>
                  </a:extLst>
                </a:gridCol>
                <a:gridCol w="1182687">
                  <a:extLst>
                    <a:ext uri="{9D8B030D-6E8A-4147-A177-3AD203B41FA5}">
                      <a16:colId xmlns:a16="http://schemas.microsoft.com/office/drawing/2014/main" val="1722383217"/>
                    </a:ext>
                  </a:extLst>
                </a:gridCol>
              </a:tblGrid>
              <a:tr h="67786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rPr>
                        <a:t>מספר אטומי פחמן במולקולת כוהל</a:t>
                      </a: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rPr>
                        <a:t>נוסחת הכוהל</a:t>
                      </a: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rPr>
                        <a:t>טמפרטורה התחלתית</a:t>
                      </a: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rPr>
                        <a:t>טמפרטורה סופית</a:t>
                      </a: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rPr>
                        <a:t>שינוי טמפרטורה</a:t>
                      </a: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rPr>
                        <a:t>שינוי אנתלפיה בתגובת שריפה </a:t>
                      </a: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1614902"/>
                  </a:ext>
                </a:extLst>
              </a:tr>
              <a:tr h="6762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rPr>
                        <a:t>1</a:t>
                      </a:r>
                      <a:endParaRPr kumimoji="0" lang="en-US"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5849559"/>
                  </a:ext>
                </a:extLst>
              </a:tr>
              <a:tr h="67786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rPr>
                        <a:t>2</a:t>
                      </a:r>
                      <a:endParaRPr kumimoji="0" lang="en-US"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5408230"/>
                  </a:ext>
                </a:extLst>
              </a:tr>
              <a:tr h="67786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rPr>
                        <a:t>3</a:t>
                      </a:r>
                      <a:endParaRPr kumimoji="0" lang="en-US"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4738924"/>
                  </a:ext>
                </a:extLst>
              </a:tr>
              <a:tr h="6762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rPr>
                        <a:t>4</a:t>
                      </a:r>
                      <a:endParaRPr kumimoji="0" lang="en-US"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2196347"/>
                  </a:ext>
                </a:extLst>
              </a:tr>
              <a:tr h="67786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rPr>
                        <a:t>5</a:t>
                      </a:r>
                      <a:endParaRPr kumimoji="0" lang="en-US" altLang="en-US" sz="1800" b="1" i="0" u="none" strike="noStrike" cap="none" normalizeH="0" baseline="0">
                        <a:ln>
                          <a:noFill/>
                        </a:ln>
                        <a:solidFill>
                          <a:srgbClr val="800080"/>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r" rtl="1"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173153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1336E0C9-6EBB-46C9-BB6C-7FBBA2BDA528}"/>
              </a:ext>
            </a:extLst>
          </p:cNvPr>
          <p:cNvSpPr txBox="1">
            <a:spLocks noGrp="1" noChangeArrowheads="1"/>
          </p:cNvSpPr>
          <p:nvPr>
            <p:ph type="title" idx="4294967295"/>
          </p:nvPr>
        </p:nvSpPr>
        <p:spPr bwMode="auto">
          <a:xfrm>
            <a:off x="481013" y="733425"/>
            <a:ext cx="7905750" cy="100488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a:t>
            </a: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מציירים גרף שמבטא את שינויי האנתלפיה כפונקציה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של מספר אטומי פחמן במולקולת כוהל: </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pSp>
        <p:nvGrpSpPr>
          <p:cNvPr id="30723" name="Group 3" descr="גרף ריק של אנתלפיה כתלות במספר אטומי פחמן במולקולת כוהל">
            <a:extLst>
              <a:ext uri="{FF2B5EF4-FFF2-40B4-BE49-F238E27FC236}">
                <a16:creationId xmlns:a16="http://schemas.microsoft.com/office/drawing/2014/main" id="{89856FDC-75DF-4F27-A423-296DC03E4016}"/>
              </a:ext>
            </a:extLst>
          </p:cNvPr>
          <p:cNvGrpSpPr>
            <a:grpSpLocks/>
          </p:cNvGrpSpPr>
          <p:nvPr/>
        </p:nvGrpSpPr>
        <p:grpSpPr bwMode="auto">
          <a:xfrm>
            <a:off x="2187575" y="2284413"/>
            <a:ext cx="5254625" cy="2805112"/>
            <a:chOff x="1696" y="1901"/>
            <a:chExt cx="3310" cy="1767"/>
          </a:xfrm>
        </p:grpSpPr>
        <p:sp>
          <p:nvSpPr>
            <p:cNvPr id="30724" name="Text Box 4">
              <a:extLst>
                <a:ext uri="{FF2B5EF4-FFF2-40B4-BE49-F238E27FC236}">
                  <a16:creationId xmlns:a16="http://schemas.microsoft.com/office/drawing/2014/main" id="{CA608A72-ED79-4202-8667-B28A7C5517D4}"/>
                </a:ext>
              </a:extLst>
            </p:cNvPr>
            <p:cNvSpPr txBox="1">
              <a:spLocks noChangeArrowheads="1"/>
            </p:cNvSpPr>
            <p:nvPr/>
          </p:nvSpPr>
          <p:spPr bwMode="auto">
            <a:xfrm>
              <a:off x="3750" y="3428"/>
              <a:ext cx="12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0" eaLnBrk="0" hangingPunct="0"/>
              <a:r>
                <a:rPr lang="he-IL" altLang="en-US" sz="1800" b="1">
                  <a:solidFill>
                    <a:srgbClr val="800080"/>
                  </a:solidFill>
                  <a:latin typeface="David" panose="020E0502060401010101" pitchFamily="34" charset="-79"/>
                  <a:cs typeface="David" panose="020E0502060401010101" pitchFamily="34" charset="-79"/>
                </a:rPr>
                <a:t>מספר אטומי פחמן</a:t>
              </a:r>
              <a:r>
                <a:rPr lang="en-US" altLang="en-US" sz="1800" b="1">
                  <a:solidFill>
                    <a:srgbClr val="800080"/>
                  </a:solidFill>
                  <a:latin typeface="David" panose="020E0502060401010101" pitchFamily="34" charset="-79"/>
                  <a:cs typeface="David" panose="020E0502060401010101" pitchFamily="34" charset="-79"/>
                </a:rPr>
                <a:t> </a:t>
              </a:r>
            </a:p>
            <a:p>
              <a:pPr algn="ctr" rtl="0" eaLnBrk="0" hangingPunct="0"/>
              <a:r>
                <a:rPr lang="he-IL" altLang="en-US" sz="1800" b="1">
                  <a:solidFill>
                    <a:srgbClr val="800080"/>
                  </a:solidFill>
                  <a:latin typeface="David" panose="020E0502060401010101" pitchFamily="34" charset="-79"/>
                  <a:cs typeface="David" panose="020E0502060401010101" pitchFamily="34" charset="-79"/>
                </a:rPr>
                <a:t>במולקולת כוהל</a:t>
              </a:r>
              <a:endParaRPr lang="en-US" altLang="en-US" sz="1800" b="1">
                <a:solidFill>
                  <a:srgbClr val="800080"/>
                </a:solidFill>
                <a:latin typeface="David" panose="020E0502060401010101" pitchFamily="34" charset="-79"/>
                <a:cs typeface="David" panose="020E0502060401010101" pitchFamily="34" charset="-79"/>
              </a:endParaRPr>
            </a:p>
          </p:txBody>
        </p:sp>
        <p:sp>
          <p:nvSpPr>
            <p:cNvPr id="30725" name="Text Box 5">
              <a:extLst>
                <a:ext uri="{FF2B5EF4-FFF2-40B4-BE49-F238E27FC236}">
                  <a16:creationId xmlns:a16="http://schemas.microsoft.com/office/drawing/2014/main" id="{6D092577-56CA-4B39-A3DB-3237F259E8A9}"/>
                </a:ext>
              </a:extLst>
            </p:cNvPr>
            <p:cNvSpPr txBox="1">
              <a:spLocks noChangeArrowheads="1"/>
            </p:cNvSpPr>
            <p:nvPr/>
          </p:nvSpPr>
          <p:spPr bwMode="auto">
            <a:xfrm>
              <a:off x="1696" y="1901"/>
              <a:ext cx="65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0" eaLnBrk="0" hangingPunct="0"/>
              <a:r>
                <a:rPr lang="he-IL" altLang="en-US" sz="1800" b="1">
                  <a:solidFill>
                    <a:srgbClr val="800080"/>
                  </a:solidFill>
                  <a:latin typeface="David" panose="020E0502060401010101" pitchFamily="34" charset="-79"/>
                  <a:cs typeface="David" panose="020E0502060401010101" pitchFamily="34" charset="-79"/>
                </a:rPr>
                <a:t>אנתלפיה</a:t>
              </a:r>
              <a:endParaRPr lang="en-US" altLang="en-US" sz="1800" b="1">
                <a:solidFill>
                  <a:srgbClr val="800080"/>
                </a:solidFill>
                <a:latin typeface="David" panose="020E0502060401010101" pitchFamily="34" charset="-79"/>
                <a:cs typeface="David" panose="020E0502060401010101" pitchFamily="34" charset="-79"/>
              </a:endParaRPr>
            </a:p>
          </p:txBody>
        </p:sp>
        <p:grpSp>
          <p:nvGrpSpPr>
            <p:cNvPr id="30726" name="Group 6">
              <a:extLst>
                <a:ext uri="{FF2B5EF4-FFF2-40B4-BE49-F238E27FC236}">
                  <a16:creationId xmlns:a16="http://schemas.microsoft.com/office/drawing/2014/main" id="{DD98C79A-3933-478F-8A1C-B85A59D4CA66}"/>
                </a:ext>
              </a:extLst>
            </p:cNvPr>
            <p:cNvGrpSpPr>
              <a:grpSpLocks/>
            </p:cNvGrpSpPr>
            <p:nvPr/>
          </p:nvGrpSpPr>
          <p:grpSpPr bwMode="auto">
            <a:xfrm>
              <a:off x="2011" y="2100"/>
              <a:ext cx="2262" cy="1309"/>
              <a:chOff x="3144" y="9693"/>
              <a:chExt cx="6067" cy="3942"/>
            </a:xfrm>
          </p:grpSpPr>
          <p:sp>
            <p:nvSpPr>
              <p:cNvPr id="30727" name="Line 7">
                <a:extLst>
                  <a:ext uri="{FF2B5EF4-FFF2-40B4-BE49-F238E27FC236}">
                    <a16:creationId xmlns:a16="http://schemas.microsoft.com/office/drawing/2014/main" id="{170CD525-CE9E-4CE8-B65F-F6213804CBD6}"/>
                  </a:ext>
                </a:extLst>
              </p:cNvPr>
              <p:cNvSpPr>
                <a:spLocks noChangeShapeType="1"/>
              </p:cNvSpPr>
              <p:nvPr/>
            </p:nvSpPr>
            <p:spPr bwMode="auto">
              <a:xfrm>
                <a:off x="3151" y="13634"/>
                <a:ext cx="60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8">
                <a:extLst>
                  <a:ext uri="{FF2B5EF4-FFF2-40B4-BE49-F238E27FC236}">
                    <a16:creationId xmlns:a16="http://schemas.microsoft.com/office/drawing/2014/main" id="{52C659E0-C437-4F00-854B-EF44AF24E0DC}"/>
                  </a:ext>
                </a:extLst>
              </p:cNvPr>
              <p:cNvSpPr>
                <a:spLocks noChangeShapeType="1"/>
              </p:cNvSpPr>
              <p:nvPr/>
            </p:nvSpPr>
            <p:spPr bwMode="auto">
              <a:xfrm flipV="1">
                <a:off x="3144" y="9693"/>
                <a:ext cx="3" cy="39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D8341C-09BB-0763-5543-5681FE6C3624}"/>
              </a:ext>
            </a:extLst>
          </p:cNvPr>
          <p:cNvSpPr>
            <a:spLocks noGrp="1"/>
          </p:cNvSpPr>
          <p:nvPr>
            <p:ph type="title" idx="4294967295"/>
          </p:nvPr>
        </p:nvSpPr>
        <p:spPr/>
        <p:txBody>
          <a:bodyPr/>
          <a:lstStyle/>
          <a:p>
            <a:pPr>
              <a:spcBef>
                <a:spcPct val="50000"/>
              </a:spcBef>
            </a:pPr>
            <a:r>
              <a:rPr lang="en-US" altLang="en-US" b="1" i="1" dirty="0">
                <a:solidFill>
                  <a:srgbClr val="FF0000"/>
                </a:solidFill>
                <a:latin typeface="Arial" panose="020B0604020202020204" pitchFamily="34" charset="0"/>
                <a:cs typeface="Arial" panose="020B0604020202020204" pitchFamily="34" charset="0"/>
              </a:rPr>
              <a:t>II</a:t>
            </a:r>
            <a:r>
              <a:rPr lang="he-IL" altLang="en-US" b="1" i="1" dirty="0">
                <a:solidFill>
                  <a:srgbClr val="FF0000"/>
                </a:solidFill>
                <a:latin typeface="Arial" panose="020B0604020202020204" pitchFamily="34" charset="0"/>
                <a:cs typeface="Arial" panose="020B0604020202020204" pitchFamily="34" charset="0"/>
              </a:rPr>
              <a:t>.</a:t>
            </a:r>
            <a:r>
              <a:rPr lang="he-IL" altLang="en-US" b="1" i="1" dirty="0">
                <a:solidFill>
                  <a:srgbClr val="000099"/>
                </a:solidFill>
                <a:latin typeface="Arial" panose="020B0604020202020204" pitchFamily="34" charset="0"/>
                <a:cs typeface="Arial" panose="020B0604020202020204" pitchFamily="34" charset="0"/>
              </a:rPr>
              <a:t>  בדיקת מוליכות חשמלית כתלות בריכוז המלח</a:t>
            </a:r>
          </a:p>
        </p:txBody>
      </p:sp>
      <p:sp>
        <p:nvSpPr>
          <p:cNvPr id="31746" name="Text Box 2">
            <a:extLst>
              <a:ext uri="{FF2B5EF4-FFF2-40B4-BE49-F238E27FC236}">
                <a16:creationId xmlns:a16="http://schemas.microsoft.com/office/drawing/2014/main" id="{4208F24F-DB48-436A-BF83-B702CFDCB2F8}"/>
              </a:ext>
            </a:extLst>
          </p:cNvPr>
          <p:cNvSpPr txBox="1">
            <a:spLocks noChangeArrowheads="1"/>
          </p:cNvSpPr>
          <p:nvPr/>
        </p:nvSpPr>
        <p:spPr bwMode="auto">
          <a:xfrm>
            <a:off x="466090" y="2339340"/>
            <a:ext cx="78692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dirty="0">
                <a:solidFill>
                  <a:srgbClr val="FF0000"/>
                </a:solidFill>
                <a:latin typeface="Arial" panose="020B0604020202020204" pitchFamily="34" charset="0"/>
                <a:cs typeface="Arial" panose="020B0604020202020204" pitchFamily="34" charset="0"/>
              </a:rPr>
              <a:t>1.</a:t>
            </a:r>
            <a:r>
              <a:rPr lang="he-IL" altLang="en-US" b="1" dirty="0">
                <a:solidFill>
                  <a:srgbClr val="000099"/>
                </a:solidFill>
                <a:latin typeface="Arial" panose="020B0604020202020204" pitchFamily="34" charset="0"/>
                <a:cs typeface="Arial" panose="020B0604020202020204" pitchFamily="34" charset="0"/>
              </a:rPr>
              <a:t>  מבצעים ניסוי בו מודדים הולכה חשמלית של מספר תמיסות</a:t>
            </a:r>
          </a:p>
          <a:p>
            <a:pPr>
              <a:spcBef>
                <a:spcPct val="50000"/>
              </a:spcBef>
            </a:pPr>
            <a:r>
              <a:rPr lang="he-IL" altLang="en-US" b="1" dirty="0">
                <a:solidFill>
                  <a:srgbClr val="000099"/>
                </a:solidFill>
                <a:latin typeface="Arial" panose="020B0604020202020204" pitchFamily="34" charset="0"/>
                <a:cs typeface="Arial" panose="020B0604020202020204" pitchFamily="34" charset="0"/>
              </a:rPr>
              <a:t>     בעלות ריכוז שונה של אותו מלח.</a:t>
            </a:r>
          </a:p>
          <a:p>
            <a:pPr>
              <a:spcBef>
                <a:spcPct val="50000"/>
              </a:spcBef>
            </a:pPr>
            <a:r>
              <a:rPr lang="he-IL" altLang="en-US" b="1" dirty="0">
                <a:solidFill>
                  <a:srgbClr val="FF0000"/>
                </a:solidFill>
                <a:latin typeface="Arial" panose="020B0604020202020204" pitchFamily="34" charset="0"/>
                <a:cs typeface="Arial" panose="020B0604020202020204" pitchFamily="34" charset="0"/>
              </a:rPr>
              <a:t>2.</a:t>
            </a:r>
            <a:r>
              <a:rPr lang="he-IL" altLang="en-US" b="1" dirty="0">
                <a:solidFill>
                  <a:srgbClr val="000099"/>
                </a:solidFill>
                <a:latin typeface="Arial" panose="020B0604020202020204" pitchFamily="34" charset="0"/>
                <a:cs typeface="Arial" panose="020B0604020202020204" pitchFamily="34" charset="0"/>
              </a:rPr>
              <a:t>  בונים גרף בו מבטאים את התלות של מוליכות חשמלית</a:t>
            </a:r>
          </a:p>
          <a:p>
            <a:pPr>
              <a:spcBef>
                <a:spcPct val="50000"/>
              </a:spcBef>
            </a:pPr>
            <a:r>
              <a:rPr lang="he-IL" altLang="en-US" b="1" dirty="0">
                <a:solidFill>
                  <a:srgbClr val="000099"/>
                </a:solidFill>
                <a:latin typeface="Arial" panose="020B0604020202020204" pitchFamily="34" charset="0"/>
                <a:cs typeface="Arial" panose="020B0604020202020204" pitchFamily="34" charset="0"/>
              </a:rPr>
              <a:t>     בריכוז התמיסה.</a:t>
            </a:r>
          </a:p>
          <a:p>
            <a:pPr>
              <a:spcBef>
                <a:spcPct val="50000"/>
              </a:spcBef>
            </a:pPr>
            <a:endParaRPr lang="en-US" altLang="en-US"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F2583A6-7826-4D5D-9643-0EE521E3DD16}"/>
              </a:ext>
            </a:extLst>
          </p:cNvPr>
          <p:cNvSpPr txBox="1">
            <a:spLocks noGrp="1" noChangeArrowheads="1"/>
          </p:cNvSpPr>
          <p:nvPr>
            <p:ph type="title" idx="4294967295"/>
          </p:nvPr>
        </p:nvSpPr>
        <p:spPr bwMode="auto">
          <a:xfrm>
            <a:off x="806450" y="1697038"/>
            <a:ext cx="7578725" cy="27717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4400" b="1" i="1" u="none" strike="noStrike" kern="1200" cap="none" spc="0" normalizeH="0" baseline="0" noProof="0" dirty="0">
                <a:ln>
                  <a:noFill/>
                </a:ln>
                <a:solidFill>
                  <a:srgbClr val="800080"/>
                </a:solidFill>
                <a:effectLst/>
                <a:uLnTx/>
                <a:uFillTx/>
                <a:latin typeface="Arial" panose="020B0604020202020204" pitchFamily="34" charset="0"/>
                <a:ea typeface="+mn-ea"/>
                <a:cs typeface="Arial" panose="020B0604020202020204" pitchFamily="34" charset="0"/>
              </a:rPr>
              <a:t>חלק ראשון</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4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הצעות להוראת בנייה </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4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של ייצוגים גרפיים</a:t>
            </a:r>
            <a:endParaRPr kumimoji="0" lang="en-US" altLang="en-US" sz="4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A8DFC195-BAD4-44B5-8D78-857B8382E41E}"/>
              </a:ext>
            </a:extLst>
          </p:cNvPr>
          <p:cNvSpPr txBox="1">
            <a:spLocks noGrp="1" noChangeArrowheads="1"/>
          </p:cNvSpPr>
          <p:nvPr>
            <p:ph type="title" idx="4294967295"/>
          </p:nvPr>
        </p:nvSpPr>
        <p:spPr bwMode="auto">
          <a:xfrm>
            <a:off x="300038" y="998538"/>
            <a:ext cx="8386762"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דוגמאות לתרגילים בשלבים מתקדמים של לימוד הנושא</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2771" name="Picture 3">
            <a:extLst>
              <a:ext uri="{FF2B5EF4-FFF2-40B4-BE49-F238E27FC236}">
                <a16:creationId xmlns:a16="http://schemas.microsoft.com/office/drawing/2014/main" id="{4A22421B-EFBF-448E-9587-465BC20371E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382838"/>
            <a:ext cx="4267200" cy="2757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3577DBE-FBF2-4326-AE5F-AF383AD4A964}"/>
              </a:ext>
            </a:extLst>
          </p:cNvPr>
          <p:cNvSpPr>
            <a:spLocks noGrp="1" noChangeArrowheads="1"/>
          </p:cNvSpPr>
          <p:nvPr>
            <p:ph type="title" idx="4294967295"/>
          </p:nvPr>
        </p:nvSpPr>
        <p:spPr bwMode="auto">
          <a:xfrm>
            <a:off x="5979932" y="203171"/>
            <a:ext cx="2448106" cy="40011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he-IL" alt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לפניכם גרף רציף: </a:t>
            </a:r>
            <a:endParaRPr kumimoji="0" lang="en-US" alt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pSp>
        <p:nvGrpSpPr>
          <p:cNvPr id="33796" name="Group 4">
            <a:extLst>
              <a:ext uri="{FF2B5EF4-FFF2-40B4-BE49-F238E27FC236}">
                <a16:creationId xmlns:a16="http://schemas.microsoft.com/office/drawing/2014/main" id="{6F4BFDF8-3860-4DAB-89D3-236CA7CD709B}"/>
              </a:ext>
              <a:ext uri="{C183D7F6-B498-43B3-948B-1728B52AA6E4}">
                <adec:decorative xmlns:adec="http://schemas.microsoft.com/office/drawing/2017/decorative" val="1"/>
              </a:ext>
            </a:extLst>
          </p:cNvPr>
          <p:cNvGrpSpPr>
            <a:grpSpLocks/>
          </p:cNvGrpSpPr>
          <p:nvPr/>
        </p:nvGrpSpPr>
        <p:grpSpPr bwMode="auto">
          <a:xfrm>
            <a:off x="155575" y="184151"/>
            <a:ext cx="8278813" cy="5470525"/>
            <a:chOff x="91" y="238"/>
            <a:chExt cx="5215" cy="3446"/>
          </a:xfrm>
        </p:grpSpPr>
        <p:pic>
          <p:nvPicPr>
            <p:cNvPr id="33797" name="Picture 5">
              <a:extLst>
                <a:ext uri="{FF2B5EF4-FFF2-40B4-BE49-F238E27FC236}">
                  <a16:creationId xmlns:a16="http://schemas.microsoft.com/office/drawing/2014/main" id="{926736E9-3246-4799-9F82-8AF8F53FD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 y="513"/>
              <a:ext cx="5147" cy="3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8" name="Text Box 6">
              <a:extLst>
                <a:ext uri="{FF2B5EF4-FFF2-40B4-BE49-F238E27FC236}">
                  <a16:creationId xmlns:a16="http://schemas.microsoft.com/office/drawing/2014/main" id="{55BBB3A0-4270-4FF9-B8E3-1D1E836AA833}"/>
                </a:ext>
              </a:extLst>
            </p:cNvPr>
            <p:cNvSpPr txBox="1">
              <a:spLocks noChangeArrowheads="1"/>
            </p:cNvSpPr>
            <p:nvPr/>
          </p:nvSpPr>
          <p:spPr bwMode="auto">
            <a:xfrm rot="16200000">
              <a:off x="-598" y="927"/>
              <a:ext cx="15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1600" b="1">
                  <a:latin typeface="Arial" panose="020B0604020202020204" pitchFamily="34" charset="0"/>
                  <a:cs typeface="Arial" panose="020B0604020202020204" pitchFamily="34" charset="0"/>
                </a:rPr>
                <a:t>מידת הבליעה</a:t>
              </a:r>
              <a:endParaRPr lang="en-US" altLang="en-US" sz="1600" b="1">
                <a:latin typeface="Arial" panose="020B0604020202020204" pitchFamily="34" charset="0"/>
                <a:cs typeface="Arial" panose="020B0604020202020204" pitchFamily="34" charset="0"/>
              </a:endParaRPr>
            </a:p>
          </p:txBody>
        </p:sp>
      </p:grpSp>
      <p:sp>
        <p:nvSpPr>
          <p:cNvPr id="33799" name="Text Box 7">
            <a:extLst>
              <a:ext uri="{FF2B5EF4-FFF2-40B4-BE49-F238E27FC236}">
                <a16:creationId xmlns:a16="http://schemas.microsoft.com/office/drawing/2014/main" id="{C130C703-3F3A-4F4B-A299-A586D8EA2AC5}"/>
              </a:ext>
              <a:ext uri="{C183D7F6-B498-43B3-948B-1728B52AA6E4}">
                <adec:decorative xmlns:adec="http://schemas.microsoft.com/office/drawing/2017/decorative" val="1"/>
              </a:ext>
            </a:extLst>
          </p:cNvPr>
          <p:cNvSpPr txBox="1">
            <a:spLocks noChangeArrowheads="1"/>
          </p:cNvSpPr>
          <p:nvPr/>
        </p:nvSpPr>
        <p:spPr bwMode="auto">
          <a:xfrm>
            <a:off x="5314950" y="5359401"/>
            <a:ext cx="2160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en-US" sz="1600" b="1">
                <a:latin typeface="Arial" panose="020B0604020202020204" pitchFamily="34" charset="0"/>
                <a:cs typeface="Arial" panose="020B0604020202020204" pitchFamily="34" charset="0"/>
              </a:rPr>
              <a:t>אורך הגל</a:t>
            </a:r>
            <a:endParaRPr lang="en-US" altLang="en-US" sz="1600" b="1">
              <a:latin typeface="Arial" panose="020B0604020202020204" pitchFamily="34" charset="0"/>
              <a:cs typeface="Arial" panose="020B0604020202020204" pitchFamily="34" charset="0"/>
            </a:endParaRPr>
          </a:p>
        </p:txBody>
      </p:sp>
      <p:sp>
        <p:nvSpPr>
          <p:cNvPr id="33800" name="Rectangle 8">
            <a:extLst>
              <a:ext uri="{FF2B5EF4-FFF2-40B4-BE49-F238E27FC236}">
                <a16:creationId xmlns:a16="http://schemas.microsoft.com/office/drawing/2014/main" id="{49EB6FC1-1E8C-4F62-9037-E6297ABFA234}"/>
              </a:ext>
            </a:extLst>
          </p:cNvPr>
          <p:cNvSpPr>
            <a:spLocks noChangeArrowheads="1"/>
          </p:cNvSpPr>
          <p:nvPr/>
        </p:nvSpPr>
        <p:spPr bwMode="auto">
          <a:xfrm>
            <a:off x="5143500" y="5672138"/>
            <a:ext cx="3322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ltLang="en-US" sz="2000" b="1">
                <a:solidFill>
                  <a:srgbClr val="FF0000"/>
                </a:solidFill>
                <a:latin typeface="Arial" panose="020B0604020202020204" pitchFamily="34" charset="0"/>
                <a:cs typeface="Arial" panose="020B0604020202020204" pitchFamily="34" charset="0"/>
              </a:rPr>
              <a:t>1.</a:t>
            </a:r>
            <a:r>
              <a:rPr lang="he-IL" altLang="en-US" sz="2000" b="1">
                <a:solidFill>
                  <a:srgbClr val="000099"/>
                </a:solidFill>
                <a:latin typeface="Arial" panose="020B0604020202020204" pitchFamily="34" charset="0"/>
                <a:cs typeface="Arial" panose="020B0604020202020204" pitchFamily="34" charset="0"/>
              </a:rPr>
              <a:t>  אילו נתונים מציג גרף זה? </a:t>
            </a:r>
          </a:p>
          <a:p>
            <a:r>
              <a:rPr lang="he-IL" altLang="en-US" sz="2000" b="1">
                <a:solidFill>
                  <a:srgbClr val="FF0000"/>
                </a:solidFill>
                <a:latin typeface="Arial" panose="020B0604020202020204" pitchFamily="34" charset="0"/>
                <a:cs typeface="Arial" panose="020B0604020202020204" pitchFamily="34" charset="0"/>
              </a:rPr>
              <a:t>2.</a:t>
            </a:r>
            <a:r>
              <a:rPr lang="he-IL" altLang="en-US" sz="2000" b="1">
                <a:solidFill>
                  <a:srgbClr val="000099"/>
                </a:solidFill>
                <a:latin typeface="Arial" panose="020B0604020202020204" pitchFamily="34" charset="0"/>
                <a:cs typeface="Arial" panose="020B0604020202020204" pitchFamily="34" charset="0"/>
              </a:rPr>
              <a:t>  מה ניתן להסיק מגרף הזה?</a:t>
            </a:r>
          </a:p>
          <a:p>
            <a:r>
              <a:rPr lang="he-IL" altLang="en-US" sz="2000" b="1">
                <a:solidFill>
                  <a:srgbClr val="FF0000"/>
                </a:solidFill>
                <a:latin typeface="Arial" panose="020B0604020202020204" pitchFamily="34" charset="0"/>
                <a:cs typeface="Arial" panose="020B0604020202020204" pitchFamily="34" charset="0"/>
              </a:rPr>
              <a:t>3.</a:t>
            </a:r>
            <a:r>
              <a:rPr lang="he-IL" altLang="en-US" sz="2000" b="1">
                <a:solidFill>
                  <a:srgbClr val="000099"/>
                </a:solidFill>
                <a:latin typeface="Arial" panose="020B0604020202020204" pitchFamily="34" charset="0"/>
                <a:cs typeface="Arial" panose="020B0604020202020204" pitchFamily="34" charset="0"/>
              </a:rPr>
              <a:t>  תנו כותרת לגרף.</a:t>
            </a:r>
            <a:endParaRPr lang="en-US" altLang="en-US" sz="2000"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a:extLst>
              <a:ext uri="{FF2B5EF4-FFF2-40B4-BE49-F238E27FC236}">
                <a16:creationId xmlns:a16="http://schemas.microsoft.com/office/drawing/2014/main" id="{2C30ACDB-260B-41BE-A6AB-ACB893D0164D}"/>
              </a:ext>
            </a:extLst>
          </p:cNvPr>
          <p:cNvSpPr txBox="1">
            <a:spLocks noGrp="1" noChangeArrowheads="1"/>
          </p:cNvSpPr>
          <p:nvPr>
            <p:ph type="title" idx="4294967295"/>
          </p:nvPr>
        </p:nvSpPr>
        <p:spPr bwMode="auto">
          <a:xfrm>
            <a:off x="0" y="457201"/>
            <a:ext cx="8494713" cy="1200329"/>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לפניכם צורה נוחה ומקובלת ברוב ספרי לימוד להציג השתנותן של אנרגיות יינון ושל </a:t>
            </a:r>
            <a:r>
              <a:rPr kumimoji="0" lang="he-IL" altLang="en-US" sz="2400" b="1" i="0" u="none" strike="noStrike" kern="1200" cap="none" spc="0" normalizeH="0" baseline="0" noProof="0" dirty="0" err="1">
                <a:ln>
                  <a:noFill/>
                </a:ln>
                <a:solidFill>
                  <a:srgbClr val="000099"/>
                </a:solidFill>
                <a:effectLst/>
                <a:uLnTx/>
                <a:uFillTx/>
                <a:latin typeface="Arial" panose="020B0604020202020204" pitchFamily="34" charset="0"/>
                <a:ea typeface="+mn-ea"/>
                <a:cs typeface="Arial" panose="020B0604020202020204" pitchFamily="34" charset="0"/>
              </a:rPr>
              <a:t>אלקטרושליליות</a:t>
            </a: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ביסודות. האם גם צורה זו היא נכונה מבחינת כללי הבחירה בסוג הגרף? נמקו.  </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grpSp>
        <p:nvGrpSpPr>
          <p:cNvPr id="34818" name="Group 2" descr="גרף רציף לתאור אנרגיית יינון כתלות במספר אטומי">
            <a:extLst>
              <a:ext uri="{FF2B5EF4-FFF2-40B4-BE49-F238E27FC236}">
                <a16:creationId xmlns:a16="http://schemas.microsoft.com/office/drawing/2014/main" id="{AE0D1D4D-B178-451C-8F38-4D5571F1B744}"/>
              </a:ext>
            </a:extLst>
          </p:cNvPr>
          <p:cNvGrpSpPr>
            <a:grpSpLocks/>
          </p:cNvGrpSpPr>
          <p:nvPr/>
        </p:nvGrpSpPr>
        <p:grpSpPr bwMode="auto">
          <a:xfrm>
            <a:off x="190500" y="2339976"/>
            <a:ext cx="8713788" cy="3455988"/>
            <a:chOff x="158" y="1663"/>
            <a:chExt cx="5489" cy="2177"/>
          </a:xfrm>
        </p:grpSpPr>
        <p:pic>
          <p:nvPicPr>
            <p:cNvPr id="34819" name="Picture 3">
              <a:extLst>
                <a:ext uri="{FF2B5EF4-FFF2-40B4-BE49-F238E27FC236}">
                  <a16:creationId xmlns:a16="http://schemas.microsoft.com/office/drawing/2014/main" id="{51CE8637-85AD-4C16-9410-152D462B2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663"/>
              <a:ext cx="2677" cy="2177"/>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a:extLst>
                <a:ext uri="{FF2B5EF4-FFF2-40B4-BE49-F238E27FC236}">
                  <a16:creationId xmlns:a16="http://schemas.microsoft.com/office/drawing/2014/main" id="{DC3DB4F6-6A8F-483F-A984-B88B95EDF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 y="1663"/>
              <a:ext cx="2677" cy="21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D3B6C671-C554-417E-878A-A5DC3956D80A}"/>
              </a:ext>
            </a:extLst>
          </p:cNvPr>
          <p:cNvSpPr txBox="1">
            <a:spLocks noGrp="1" noChangeArrowheads="1"/>
          </p:cNvSpPr>
          <p:nvPr>
            <p:ph type="title" idx="4294967295"/>
          </p:nvPr>
        </p:nvSpPr>
        <p:spPr bwMode="auto">
          <a:xfrm>
            <a:off x="1038226" y="496888"/>
            <a:ext cx="77851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ct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מדוע צורות הגרף הללו נכונות יותר (אם כי נוחות פחות)?</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pic>
        <p:nvPicPr>
          <p:cNvPr id="35844" name="Picture 4" descr="טבלה מחזורית תלת מימדית עם ערכי אלקטרושליליות">
            <a:extLst>
              <a:ext uri="{FF2B5EF4-FFF2-40B4-BE49-F238E27FC236}">
                <a16:creationId xmlns:a16="http://schemas.microsoft.com/office/drawing/2014/main" id="{6897A0AE-3EDC-4F17-B742-C9E03C612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52588"/>
            <a:ext cx="4249738" cy="3455987"/>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טבלה מחזורית תלת מימדית עם ערכי אנרגיות יינון">
            <a:extLst>
              <a:ext uri="{FF2B5EF4-FFF2-40B4-BE49-F238E27FC236}">
                <a16:creationId xmlns:a16="http://schemas.microsoft.com/office/drawing/2014/main" id="{1621E8C4-29B2-4191-84D0-3D828B7D9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8"/>
          <a:stretch>
            <a:fillRect/>
          </a:stretch>
        </p:blipFill>
        <p:spPr bwMode="auto">
          <a:xfrm>
            <a:off x="177800" y="1652588"/>
            <a:ext cx="4265613" cy="3455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B8318981-F982-4640-92EC-6BE09AB34E34}"/>
              </a:ext>
            </a:extLst>
          </p:cNvPr>
          <p:cNvSpPr txBox="1">
            <a:spLocks noChangeArrowheads="1"/>
          </p:cNvSpPr>
          <p:nvPr/>
        </p:nvSpPr>
        <p:spPr bwMode="auto">
          <a:xfrm>
            <a:off x="336550" y="2079625"/>
            <a:ext cx="83280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sym typeface="Wingdings" panose="05000000000000000000" pitchFamily="2" charset="2"/>
              </a:rPr>
              <a:t>  </a:t>
            </a:r>
            <a:r>
              <a:rPr lang="he-IL" altLang="en-US" b="1">
                <a:solidFill>
                  <a:srgbClr val="000099"/>
                </a:solidFill>
                <a:latin typeface="Arial" panose="020B0604020202020204" pitchFamily="34" charset="0"/>
                <a:cs typeface="Arial" panose="020B0604020202020204" pitchFamily="34" charset="0"/>
              </a:rPr>
              <a:t>לבקש מהתלמידים לקרוא קטע ממאמר.</a:t>
            </a:r>
          </a:p>
          <a:p>
            <a:pPr>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לעודד את התלמידים להעלות שאלות הקשורות לקטע.</a:t>
            </a:r>
          </a:p>
          <a:p>
            <a:pPr>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לבקש מהתלמידים לסווג את השאלות שהועלו.</a:t>
            </a:r>
          </a:p>
          <a:p>
            <a:pPr>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לבקש מהתלמידים לענות על שאלות אלה בעזרת מאגרי מידע </a:t>
            </a:r>
          </a:p>
          <a:p>
            <a:pPr>
              <a:spcBef>
                <a:spcPct val="50000"/>
              </a:spcBef>
            </a:pPr>
            <a:r>
              <a:rPr lang="he-IL" altLang="en-US" b="1">
                <a:solidFill>
                  <a:srgbClr val="000099"/>
                </a:solidFill>
                <a:latin typeface="Arial" panose="020B0604020202020204" pitchFamily="34" charset="0"/>
                <a:cs typeface="Arial" panose="020B0604020202020204" pitchFamily="34" charset="0"/>
              </a:rPr>
              <a:t>     (ספריה, אינטרנט, מעבדה, שאילת מומחים ועוד).</a:t>
            </a:r>
          </a:p>
          <a:p>
            <a:pPr>
              <a:spcBef>
                <a:spcPct val="50000"/>
              </a:spcBef>
            </a:pPr>
            <a:r>
              <a:rPr lang="en-US" altLang="en-US" sz="2000" b="1">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a:solidFill>
                  <a:srgbClr val="000099"/>
                </a:solidFill>
                <a:latin typeface="Arial" panose="020B0604020202020204" pitchFamily="34" charset="0"/>
                <a:cs typeface="Arial" panose="020B0604020202020204" pitchFamily="34" charset="0"/>
              </a:rPr>
              <a:t>  להציג תשובות לשאלות שנחקרו על-ידי כל תלמיד או כל קבוצת</a:t>
            </a:r>
          </a:p>
          <a:p>
            <a:pPr>
              <a:spcBef>
                <a:spcPct val="50000"/>
              </a:spcBef>
            </a:pPr>
            <a:r>
              <a:rPr lang="he-IL" altLang="en-US" b="1">
                <a:solidFill>
                  <a:srgbClr val="000099"/>
                </a:solidFill>
                <a:latin typeface="Arial" panose="020B0604020202020204" pitchFamily="34" charset="0"/>
                <a:cs typeface="Arial" panose="020B0604020202020204" pitchFamily="34" charset="0"/>
              </a:rPr>
              <a:t>     תלמידים.</a:t>
            </a:r>
            <a:endParaRPr lang="en-US" altLang="en-US" b="1">
              <a:solidFill>
                <a:srgbClr val="000099"/>
              </a:solidFill>
              <a:latin typeface="Arial" panose="020B0604020202020204" pitchFamily="34" charset="0"/>
              <a:cs typeface="Arial" panose="020B0604020202020204" pitchFamily="34" charset="0"/>
            </a:endParaRPr>
          </a:p>
        </p:txBody>
      </p:sp>
      <p:sp>
        <p:nvSpPr>
          <p:cNvPr id="36867" name="Text Box 3">
            <a:extLst>
              <a:ext uri="{FF2B5EF4-FFF2-40B4-BE49-F238E27FC236}">
                <a16:creationId xmlns:a16="http://schemas.microsoft.com/office/drawing/2014/main" id="{A56A4784-E660-48F0-B420-0D3CF5D54EAD}"/>
              </a:ext>
            </a:extLst>
          </p:cNvPr>
          <p:cNvSpPr txBox="1">
            <a:spLocks noGrp="1" noChangeArrowheads="1"/>
          </p:cNvSpPr>
          <p:nvPr>
            <p:ph type="title" idx="4294967295"/>
          </p:nvPr>
        </p:nvSpPr>
        <p:spPr bwMode="auto">
          <a:xfrm>
            <a:off x="866775" y="373063"/>
            <a:ext cx="7578725" cy="13112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חלק שני</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הצעות להקניית מיומנות של שאילת שאלות</a:t>
            </a:r>
            <a:endParaRPr kumimoji="0" lang="en-US"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D25ABD29-A68D-4588-B1F9-1010C839EB28}"/>
              </a:ext>
            </a:extLst>
          </p:cNvPr>
          <p:cNvSpPr txBox="1">
            <a:spLocks noGrp="1" noChangeArrowheads="1"/>
          </p:cNvSpPr>
          <p:nvPr>
            <p:ph type="title" idx="4294967295"/>
          </p:nvPr>
        </p:nvSpPr>
        <p:spPr bwMode="auto">
          <a:xfrm>
            <a:off x="1166813" y="1962150"/>
            <a:ext cx="6761163" cy="15557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סיפורו של היסוד הליום, </a:t>
            </a:r>
            <a:r>
              <a:rPr kumimoji="0" lang="en-US" altLang="en-US"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He</a:t>
            </a:r>
            <a:endParaRPr kumimoji="0" lang="he-IL" altLang="en-US" sz="36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000" b="1" i="0" u="none" strike="noStrike" kern="1200" cap="none" spc="0" normalizeH="0" baseline="0" noProof="0" dirty="0">
                <a:ln>
                  <a:noFill/>
                </a:ln>
                <a:solidFill>
                  <a:srgbClr val="800080"/>
                </a:solidFill>
                <a:effectLst/>
                <a:uLnTx/>
                <a:uFillTx/>
                <a:latin typeface="Arial" panose="020B0604020202020204" pitchFamily="34" charset="0"/>
                <a:ea typeface="+mn-ea"/>
                <a:cs typeface="Arial" panose="020B0604020202020204" pitchFamily="34" charset="0"/>
              </a:rPr>
              <a:t>קטע מעובד מהמאמר מאת רינה מבורך</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000" b="1" i="0" u="none" strike="noStrike" kern="1200" cap="none" spc="0" normalizeH="0" baseline="0" noProof="0" dirty="0">
                <a:ln>
                  <a:noFill/>
                </a:ln>
                <a:solidFill>
                  <a:srgbClr val="800080"/>
                </a:solidFill>
                <a:effectLst/>
                <a:uLnTx/>
                <a:uFillTx/>
                <a:latin typeface="Arial" panose="020B0604020202020204" pitchFamily="34" charset="0"/>
                <a:ea typeface="+mn-ea"/>
                <a:cs typeface="Arial" panose="020B0604020202020204" pitchFamily="34" charset="0"/>
              </a:rPr>
              <a:t>כימיה טכנולוגיה חברה, גיליון מס' 66 , 1996</a:t>
            </a:r>
            <a:endParaRPr kumimoji="0" lang="en-US" altLang="en-US" sz="24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37891" name="Text Box 3">
            <a:extLst>
              <a:ext uri="{FF2B5EF4-FFF2-40B4-BE49-F238E27FC236}">
                <a16:creationId xmlns:a16="http://schemas.microsoft.com/office/drawing/2014/main" id="{6369BE6B-D66A-4DD0-9A3B-3C9301762788}"/>
              </a:ext>
            </a:extLst>
          </p:cNvPr>
          <p:cNvSpPr txBox="1">
            <a:spLocks noChangeArrowheads="1"/>
          </p:cNvSpPr>
          <p:nvPr/>
        </p:nvSpPr>
        <p:spPr bwMode="auto">
          <a:xfrm>
            <a:off x="661988" y="434975"/>
            <a:ext cx="8218488"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5000"/>
              </a:lnSpc>
              <a:spcBef>
                <a:spcPct val="50000"/>
              </a:spcBef>
            </a:pPr>
            <a:r>
              <a:rPr lang="he-IL" altLang="en-US" sz="2000" b="1">
                <a:solidFill>
                  <a:srgbClr val="000099"/>
                </a:solidFill>
                <a:latin typeface="Arial" panose="020B0604020202020204" pitchFamily="34" charset="0"/>
                <a:cs typeface="Arial" panose="020B0604020202020204" pitchFamily="34" charset="0"/>
              </a:rPr>
              <a:t>מתוך העבודה של משתתפי הסדנא להכשרת מומחים להטמעת התוכנית </a:t>
            </a:r>
          </a:p>
          <a:p>
            <a:pPr>
              <a:lnSpc>
                <a:spcPct val="65000"/>
              </a:lnSpc>
              <a:spcBef>
                <a:spcPct val="50000"/>
              </a:spcBef>
            </a:pPr>
            <a:r>
              <a:rPr lang="he-IL" altLang="en-US" sz="2000" b="1">
                <a:solidFill>
                  <a:srgbClr val="000099"/>
                </a:solidFill>
                <a:latin typeface="Arial" panose="020B0604020202020204" pitchFamily="34" charset="0"/>
                <a:cs typeface="Arial" panose="020B0604020202020204" pitchFamily="34" charset="0"/>
              </a:rPr>
              <a:t>החדשה בכימיה, המרכז הארצי למורי הכימיה, מכון ויצמן למדע: </a:t>
            </a:r>
          </a:p>
          <a:p>
            <a:pPr>
              <a:lnSpc>
                <a:spcPct val="65000"/>
              </a:lnSpc>
              <a:spcBef>
                <a:spcPct val="50000"/>
              </a:spcBef>
            </a:pPr>
            <a:r>
              <a:rPr lang="he-IL" altLang="en-US" sz="2000" b="1">
                <a:solidFill>
                  <a:srgbClr val="800080"/>
                </a:solidFill>
                <a:latin typeface="Arial" panose="020B0604020202020204" pitchFamily="34" charset="0"/>
                <a:cs typeface="Arial" panose="020B0604020202020204" pitchFamily="34" charset="0"/>
              </a:rPr>
              <a:t>רונית ברד, עביר דעאס, דינה זלוצובר</a:t>
            </a:r>
            <a:r>
              <a:rPr lang="he-IL" altLang="en-US" sz="2000" b="1">
                <a:solidFill>
                  <a:srgbClr val="000099"/>
                </a:solidFill>
                <a:latin typeface="Arial" panose="020B0604020202020204" pitchFamily="34" charset="0"/>
                <a:cs typeface="Arial" panose="020B0604020202020204" pitchFamily="34" charset="0"/>
              </a:rPr>
              <a:t>. מנחה: </a:t>
            </a:r>
            <a:r>
              <a:rPr lang="he-IL" altLang="en-US" sz="2000" b="1">
                <a:solidFill>
                  <a:srgbClr val="800080"/>
                </a:solidFill>
                <a:latin typeface="Arial" panose="020B0604020202020204" pitchFamily="34" charset="0"/>
                <a:cs typeface="Arial" panose="020B0604020202020204" pitchFamily="34" charset="0"/>
              </a:rPr>
              <a:t>דבורה קצביץ</a:t>
            </a:r>
            <a:endParaRPr lang="en-US" altLang="en-US" sz="2000" b="1">
              <a:solidFill>
                <a:srgbClr val="800080"/>
              </a:solidFill>
              <a:latin typeface="Arial" panose="020B0604020202020204" pitchFamily="34" charset="0"/>
              <a:cs typeface="Arial" panose="020B0604020202020204" pitchFamily="34" charset="0"/>
            </a:endParaRPr>
          </a:p>
        </p:txBody>
      </p:sp>
      <p:sp>
        <p:nvSpPr>
          <p:cNvPr id="37892" name="Text Box 4">
            <a:extLst>
              <a:ext uri="{FF2B5EF4-FFF2-40B4-BE49-F238E27FC236}">
                <a16:creationId xmlns:a16="http://schemas.microsoft.com/office/drawing/2014/main" id="{3C1A2317-3BE1-4E83-B638-5DFBDA2C0CF7}"/>
              </a:ext>
            </a:extLst>
          </p:cNvPr>
          <p:cNvSpPr txBox="1">
            <a:spLocks noChangeArrowheads="1"/>
          </p:cNvSpPr>
          <p:nvPr/>
        </p:nvSpPr>
        <p:spPr bwMode="auto">
          <a:xfrm>
            <a:off x="193675" y="3635375"/>
            <a:ext cx="8758238"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000099"/>
                </a:solidFill>
                <a:latin typeface="Arial" panose="020B0604020202020204" pitchFamily="34" charset="0"/>
                <a:cs typeface="Arial" panose="020B0604020202020204" pitchFamily="34" charset="0"/>
              </a:rPr>
              <a:t>בשנת 1995 חגג העולם 100 שנה לגילוי ההליום על פני כדור הארץ, היסוד הקל מהאוויר הממלא את בלוני יום ההולדת וגורם לקולך להישמע כקולו של "דונלד- דאק".</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מאז גילויו של ההליום על פני כדור הארץ הכיר העולם בחשיבותו של היסוד: בתחילה בעת מלחמת העולם הראשונה, כאשר שימש ההליום כגז למילוי צפלינים וספינות אוויר. בהמשך, בשנות ה-60 בתכנית החלל של </a:t>
            </a:r>
            <a:r>
              <a:rPr lang="en-US" altLang="en-US" sz="2000" b="1">
                <a:solidFill>
                  <a:srgbClr val="000099"/>
                </a:solidFill>
                <a:latin typeface="Arial" panose="020B0604020202020204" pitchFamily="34" charset="0"/>
                <a:cs typeface="Arial" panose="020B0604020202020204" pitchFamily="34" charset="0"/>
              </a:rPr>
              <a:t>NASA</a:t>
            </a:r>
            <a:r>
              <a:rPr lang="he-IL" altLang="en-US" sz="2000" b="1">
                <a:solidFill>
                  <a:srgbClr val="000099"/>
                </a:solidFill>
                <a:latin typeface="Arial" panose="020B0604020202020204" pitchFamily="34" charset="0"/>
                <a:cs typeface="Arial" panose="020B0604020202020204" pitchFamily="34" charset="0"/>
              </a:rPr>
              <a:t> כאשר שימש ההליום כחומר קירור המאפשר לשאת מימן וחמצן נוזליים, כחומר דלק לטילים. וכיום, כ- 100 שנה לאחר גילויו על פני כדור הארץ, משמש ההליום בעיקר כחומר קירור בטכנולוגיות גבוהות הדורשות טמפרטורות נמוכות במיוחד.</a:t>
            </a:r>
            <a:endParaRPr lang="en-US" altLang="en-US" sz="2000"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9126B39-EF47-A462-B1A7-14323D6CEE57}"/>
              </a:ext>
            </a:extLst>
          </p:cNvPr>
          <p:cNvSpPr txBox="1">
            <a:spLocks noGrp="1"/>
          </p:cNvSpPr>
          <p:nvPr>
            <p:ph type="title" idx="4294967295"/>
          </p:nvPr>
        </p:nvSpPr>
        <p:spPr>
          <a:xfrm>
            <a:off x="2692400" y="170488"/>
            <a:ext cx="4572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המשך סיפורו של היסוד הליום, </a:t>
            </a:r>
            <a:r>
              <a:rPr kumimoji="0" lang="en-US" altLang="en-U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He</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8914" name="Text Box 2">
            <a:extLst>
              <a:ext uri="{FF2B5EF4-FFF2-40B4-BE49-F238E27FC236}">
                <a16:creationId xmlns:a16="http://schemas.microsoft.com/office/drawing/2014/main" id="{957ADAD4-EFD8-4FDC-96B0-3F60E039125C}"/>
              </a:ext>
            </a:extLst>
          </p:cNvPr>
          <p:cNvSpPr txBox="1">
            <a:spLocks noChangeArrowheads="1"/>
          </p:cNvSpPr>
          <p:nvPr/>
        </p:nvSpPr>
        <p:spPr bwMode="auto">
          <a:xfrm>
            <a:off x="144463" y="782637"/>
            <a:ext cx="8758237"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להליום 5 איזוטופים טבעיים בעלי מסה אטומית בין 3  ל- 8 גרם למול. האיזוטופ השכיח </a:t>
            </a:r>
            <a:r>
              <a:rPr lang="he-IL" altLang="en-US" sz="2000" b="1" dirty="0" err="1">
                <a:solidFill>
                  <a:srgbClr val="000099"/>
                </a:solidFill>
                <a:latin typeface="Arial" panose="020B0604020202020204" pitchFamily="34" charset="0"/>
                <a:cs typeface="Arial" panose="020B0604020202020204" pitchFamily="34" charset="0"/>
              </a:rPr>
              <a:t>מביניהם</a:t>
            </a:r>
            <a:r>
              <a:rPr lang="he-IL" altLang="en-US" sz="2000" b="1" dirty="0">
                <a:solidFill>
                  <a:srgbClr val="000099"/>
                </a:solidFill>
                <a:latin typeface="Arial" panose="020B0604020202020204" pitchFamily="34" charset="0"/>
                <a:cs typeface="Arial" panose="020B0604020202020204" pitchFamily="34" charset="0"/>
              </a:rPr>
              <a:t> הוא </a:t>
            </a:r>
            <a:r>
              <a:rPr lang="en-US" altLang="en-US" sz="2000" b="1" dirty="0">
                <a:solidFill>
                  <a:srgbClr val="000099"/>
                </a:solidFill>
                <a:latin typeface="Arial" panose="020B0604020202020204" pitchFamily="34" charset="0"/>
                <a:cs typeface="Arial" panose="020B0604020202020204" pitchFamily="34" charset="0"/>
              </a:rPr>
              <a:t>He</a:t>
            </a:r>
            <a:r>
              <a:rPr lang="he-IL" altLang="en-US" sz="2000" b="1" baseline="30000" dirty="0">
                <a:solidFill>
                  <a:srgbClr val="000099"/>
                </a:solidFill>
                <a:latin typeface="Arial" panose="020B0604020202020204" pitchFamily="34" charset="0"/>
                <a:cs typeface="Arial" panose="020B0604020202020204" pitchFamily="34" charset="0"/>
              </a:rPr>
              <a:t>4</a:t>
            </a:r>
            <a:r>
              <a:rPr lang="he-IL" altLang="en-US" sz="2000" b="1" dirty="0">
                <a:solidFill>
                  <a:srgbClr val="000099"/>
                </a:solidFill>
                <a:latin typeface="Arial" panose="020B0604020202020204" pitchFamily="34" charset="0"/>
                <a:cs typeface="Arial" panose="020B0604020202020204" pitchFamily="34" charset="0"/>
              </a:rPr>
              <a:t> </a:t>
            </a:r>
            <a:r>
              <a:rPr lang="en-US" altLang="en-US" sz="2000" b="1" dirty="0">
                <a:solidFill>
                  <a:srgbClr val="000099"/>
                </a:solidFill>
                <a:latin typeface="Arial" panose="020B0604020202020204" pitchFamily="34" charset="0"/>
                <a:cs typeface="Arial" panose="020B0604020202020204" pitchFamily="34" charset="0"/>
              </a:rPr>
              <a:t>(99.9986%)</a:t>
            </a:r>
            <a:r>
              <a:rPr lang="he-IL" altLang="en-US" sz="2000" b="1" dirty="0">
                <a:solidFill>
                  <a:srgbClr val="000099"/>
                </a:solidFill>
                <a:latin typeface="Arial" panose="020B0604020202020204" pitchFamily="34" charset="0"/>
                <a:cs typeface="Arial" panose="020B0604020202020204" pitchFamily="34" charset="0"/>
              </a:rPr>
              <a:t>. שניים מהאיזוטופים האחרים של ההליום רדיואקטיביים,</a:t>
            </a:r>
            <a:r>
              <a:rPr lang="en-US" altLang="en-US" sz="2000" b="1" dirty="0">
                <a:solidFill>
                  <a:srgbClr val="000099"/>
                </a:solidFill>
                <a:latin typeface="Arial" panose="020B0604020202020204" pitchFamily="34" charset="0"/>
                <a:cs typeface="Arial" panose="020B0604020202020204" pitchFamily="34" charset="0"/>
              </a:rPr>
              <a:t>He </a:t>
            </a:r>
            <a:r>
              <a:rPr lang="he-IL" altLang="en-US" sz="2000" b="1" baseline="30000" dirty="0">
                <a:solidFill>
                  <a:srgbClr val="000099"/>
                </a:solidFill>
                <a:latin typeface="Arial" panose="020B0604020202020204" pitchFamily="34" charset="0"/>
                <a:cs typeface="Arial" panose="020B0604020202020204" pitchFamily="34" charset="0"/>
              </a:rPr>
              <a:t>6</a:t>
            </a:r>
            <a:r>
              <a:rPr lang="he-IL" altLang="en-US" sz="2000" b="1" dirty="0">
                <a:solidFill>
                  <a:srgbClr val="000099"/>
                </a:solidFill>
                <a:latin typeface="Arial" panose="020B0604020202020204" pitchFamily="34" charset="0"/>
                <a:cs typeface="Arial" panose="020B0604020202020204" pitchFamily="34" charset="0"/>
              </a:rPr>
              <a:t>  ו-</a:t>
            </a:r>
            <a:r>
              <a:rPr lang="en-US" altLang="en-US" sz="2000" b="1" dirty="0">
                <a:solidFill>
                  <a:srgbClr val="000099"/>
                </a:solidFill>
                <a:latin typeface="Arial" panose="020B0604020202020204" pitchFamily="34" charset="0"/>
                <a:cs typeface="Arial" panose="020B0604020202020204" pitchFamily="34" charset="0"/>
              </a:rPr>
              <a:t>He </a:t>
            </a:r>
            <a:r>
              <a:rPr lang="he-IL" altLang="en-US" sz="2000" b="1" baseline="30000" dirty="0">
                <a:solidFill>
                  <a:srgbClr val="000099"/>
                </a:solidFill>
                <a:latin typeface="Arial" panose="020B0604020202020204" pitchFamily="34" charset="0"/>
                <a:cs typeface="Arial" panose="020B0604020202020204" pitchFamily="34" charset="0"/>
              </a:rPr>
              <a:t>8</a:t>
            </a:r>
            <a:r>
              <a:rPr lang="he-IL" altLang="en-US" sz="2000" b="1" dirty="0">
                <a:solidFill>
                  <a:srgbClr val="000099"/>
                </a:solidFill>
                <a:latin typeface="Arial" panose="020B0604020202020204" pitchFamily="34" charset="0"/>
                <a:cs typeface="Arial" panose="020B0604020202020204" pitchFamily="34" charset="0"/>
              </a:rPr>
              <a:t>. איזוטופים אלו דועכים על ידי פליטת קרינת בטא לאיזוטופים</a:t>
            </a:r>
            <a:r>
              <a:rPr lang="en-US" altLang="en-US" sz="2000" b="1" dirty="0">
                <a:solidFill>
                  <a:srgbClr val="000099"/>
                </a:solidFill>
                <a:latin typeface="Arial" panose="020B0604020202020204" pitchFamily="34" charset="0"/>
                <a:cs typeface="Arial" panose="020B0604020202020204" pitchFamily="34" charset="0"/>
              </a:rPr>
              <a:t>Li </a:t>
            </a:r>
            <a:r>
              <a:rPr lang="he-IL" altLang="en-US" sz="2000" b="1" baseline="30000" dirty="0">
                <a:solidFill>
                  <a:srgbClr val="000099"/>
                </a:solidFill>
                <a:latin typeface="Arial" panose="020B0604020202020204" pitchFamily="34" charset="0"/>
                <a:cs typeface="Arial" panose="020B0604020202020204" pitchFamily="34" charset="0"/>
              </a:rPr>
              <a:t>6</a:t>
            </a:r>
            <a:r>
              <a:rPr lang="he-IL" altLang="en-US" sz="2000" b="1" dirty="0">
                <a:solidFill>
                  <a:srgbClr val="000099"/>
                </a:solidFill>
                <a:latin typeface="Arial" panose="020B0604020202020204" pitchFamily="34" charset="0"/>
                <a:cs typeface="Arial" panose="020B0604020202020204" pitchFamily="34" charset="0"/>
              </a:rPr>
              <a:t>  ו-</a:t>
            </a:r>
            <a:r>
              <a:rPr lang="en-US" altLang="en-US" sz="2000" b="1" dirty="0">
                <a:solidFill>
                  <a:srgbClr val="000099"/>
                </a:solidFill>
                <a:latin typeface="Arial" panose="020B0604020202020204" pitchFamily="34" charset="0"/>
                <a:cs typeface="Arial" panose="020B0604020202020204" pitchFamily="34" charset="0"/>
              </a:rPr>
              <a:t>Li </a:t>
            </a:r>
            <a:r>
              <a:rPr lang="he-IL" altLang="en-US" sz="2000" b="1" baseline="30000" dirty="0">
                <a:solidFill>
                  <a:srgbClr val="000099"/>
                </a:solidFill>
                <a:latin typeface="Arial" panose="020B0604020202020204" pitchFamily="34" charset="0"/>
                <a:cs typeface="Arial" panose="020B0604020202020204" pitchFamily="34" charset="0"/>
              </a:rPr>
              <a:t>8</a:t>
            </a:r>
            <a:r>
              <a:rPr lang="he-IL" altLang="en-US" sz="2000" b="1" dirty="0">
                <a:solidFill>
                  <a:srgbClr val="000099"/>
                </a:solidFill>
                <a:latin typeface="Arial" panose="020B0604020202020204" pitchFamily="34" charset="0"/>
                <a:cs typeface="Arial" panose="020B0604020202020204" pitchFamily="34" charset="0"/>
              </a:rPr>
              <a:t> בהתאמה.</a:t>
            </a:r>
          </a:p>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תכונות רבות מייחדות את ההליום מהיסודות האחרים. ההליום הוא היסוד היחיד שלא ניתן למצקו על ידי הורדת הטמפרטורה. חוקרים מאמינים כי הליום נשאר נוזלי בלחץ אטמוספרי גם באפס המוחלט. אך ניתן למצק אותו על ידי שילוב של טמפרטורה נמוכה, קרובה לאפס המוחלט, ולחץ גבוה. גם בתנאים קיצוניים אלו ההליום המוצק המתקבל הוא מהמוצקים הרכים והדחיסים ביותר המוכרים.</a:t>
            </a:r>
            <a:endParaRPr lang="en-US" altLang="en-US" sz="2000" b="1" dirty="0">
              <a:solidFill>
                <a:srgbClr val="000099"/>
              </a:solidFill>
              <a:latin typeface="Arial" panose="020B0604020202020204" pitchFamily="34" charset="0"/>
              <a:cs typeface="Arial" panose="020B0604020202020204" pitchFamily="34" charset="0"/>
            </a:endParaRPr>
          </a:p>
        </p:txBody>
      </p:sp>
      <p:sp>
        <p:nvSpPr>
          <p:cNvPr id="38915" name="Text Box 3">
            <a:extLst>
              <a:ext uri="{FF2B5EF4-FFF2-40B4-BE49-F238E27FC236}">
                <a16:creationId xmlns:a16="http://schemas.microsoft.com/office/drawing/2014/main" id="{8F397AE6-71D4-4929-98D3-093B5E0C11C9}"/>
              </a:ext>
            </a:extLst>
          </p:cNvPr>
          <p:cNvSpPr txBox="1">
            <a:spLocks noChangeArrowheads="1"/>
          </p:cNvSpPr>
          <p:nvPr/>
        </p:nvSpPr>
        <p:spPr bwMode="auto">
          <a:xfrm>
            <a:off x="360363" y="3770312"/>
            <a:ext cx="85423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כיום משמש ההליום כגז אינרטי וכחומר קירור מעולה במעבדות מחקר ובתעשייה.</a:t>
            </a:r>
          </a:p>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שימושים נוספים של הליום: </a:t>
            </a:r>
          </a:p>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בבלוני צלילה, כאשר ההליום מחליף את החנקן בבלוני הגז לצוללנים, דבר המצמצם את בעיית </a:t>
            </a:r>
            <a:r>
              <a:rPr lang="he-IL" altLang="en-US" sz="2000" b="1" dirty="0" err="1">
                <a:solidFill>
                  <a:srgbClr val="000099"/>
                </a:solidFill>
                <a:latin typeface="Arial" panose="020B0604020202020204" pitchFamily="34" charset="0"/>
                <a:cs typeface="Arial" panose="020B0604020202020204" pitchFamily="34" charset="0"/>
              </a:rPr>
              <a:t>הדקומפרסיה</a:t>
            </a:r>
            <a:r>
              <a:rPr lang="he-IL" altLang="en-US" sz="2000" b="1" dirty="0">
                <a:solidFill>
                  <a:srgbClr val="000099"/>
                </a:solidFill>
                <a:latin typeface="Arial" panose="020B0604020202020204" pitchFamily="34" charset="0"/>
                <a:cs typeface="Arial" panose="020B0604020202020204" pitchFamily="34" charset="0"/>
              </a:rPr>
              <a:t> (תהליך של הקלה בלחץ, מתרחש כאשר צוללנים עולים למעלה, ובשלב הזה ריכוז החנקן בדם גדל).</a:t>
            </a:r>
          </a:p>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בתרופות, כאשר הליום משמש להקלת הנשימה אצל חולי אסטמה.</a:t>
            </a:r>
          </a:p>
          <a:p>
            <a:pPr>
              <a:spcBef>
                <a:spcPct val="50000"/>
              </a:spcBef>
            </a:pPr>
            <a:r>
              <a:rPr lang="he-IL" altLang="en-US" sz="2000" b="1" dirty="0">
                <a:solidFill>
                  <a:srgbClr val="000099"/>
                </a:solidFill>
                <a:latin typeface="Arial" panose="020B0604020202020204" pitchFamily="34" charset="0"/>
                <a:cs typeface="Arial" panose="020B0604020202020204" pitchFamily="34" charset="0"/>
              </a:rPr>
              <a:t>במחקרים בתחום הרפואה, כאשר </a:t>
            </a:r>
            <a:r>
              <a:rPr lang="he-IL" altLang="en-US" sz="2000" b="1" dirty="0" err="1">
                <a:solidFill>
                  <a:srgbClr val="000099"/>
                </a:solidFill>
                <a:latin typeface="Arial" panose="020B0604020202020204" pitchFamily="34" charset="0"/>
                <a:cs typeface="Arial" panose="020B0604020202020204" pitchFamily="34" charset="0"/>
              </a:rPr>
              <a:t>מעונינים</a:t>
            </a:r>
            <a:r>
              <a:rPr lang="he-IL" altLang="en-US" sz="2000" b="1" dirty="0">
                <a:solidFill>
                  <a:srgbClr val="000099"/>
                </a:solidFill>
                <a:latin typeface="Arial" panose="020B0604020202020204" pitchFamily="34" charset="0"/>
                <a:cs typeface="Arial" panose="020B0604020202020204" pitchFamily="34" charset="0"/>
              </a:rPr>
              <a:t> לבדוק את תפקוד הריאות.</a:t>
            </a:r>
            <a:endParaRPr lang="en-US" altLang="en-US" sz="2000"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8ABFD9D3-723E-4197-B486-DC089FB93C14}"/>
              </a:ext>
            </a:extLst>
          </p:cNvPr>
          <p:cNvSpPr txBox="1">
            <a:spLocks noGrp="1" noChangeArrowheads="1"/>
          </p:cNvSpPr>
          <p:nvPr>
            <p:ph type="title" idx="4294967295"/>
          </p:nvPr>
        </p:nvSpPr>
        <p:spPr bwMode="auto">
          <a:xfrm>
            <a:off x="517525" y="300038"/>
            <a:ext cx="8193088"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שאלות אפשריות של תלמידים</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0962" name="Text Box 2">
            <a:extLst>
              <a:ext uri="{FF2B5EF4-FFF2-40B4-BE49-F238E27FC236}">
                <a16:creationId xmlns:a16="http://schemas.microsoft.com/office/drawing/2014/main" id="{9FBA700C-D2E5-4DC1-809D-A4B27D194FE7}"/>
              </a:ext>
            </a:extLst>
          </p:cNvPr>
          <p:cNvSpPr txBox="1">
            <a:spLocks noChangeArrowheads="1"/>
          </p:cNvSpPr>
          <p:nvPr/>
        </p:nvSpPr>
        <p:spPr bwMode="auto">
          <a:xfrm>
            <a:off x="479425" y="1154113"/>
            <a:ext cx="79660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FF0000"/>
                </a:solidFill>
                <a:latin typeface="Arial" panose="020B0604020202020204" pitchFamily="34" charset="0"/>
                <a:cs typeface="Arial" panose="020B0604020202020204" pitchFamily="34" charset="0"/>
              </a:rPr>
              <a:t>1.</a:t>
            </a:r>
            <a:r>
              <a:rPr lang="he-IL" altLang="en-US" sz="2000" b="1">
                <a:solidFill>
                  <a:srgbClr val="000099"/>
                </a:solidFill>
                <a:latin typeface="Arial" panose="020B0604020202020204" pitchFamily="34" charset="0"/>
                <a:cs typeface="Arial" panose="020B0604020202020204" pitchFamily="34" charset="0"/>
              </a:rPr>
              <a:t>  כיצד מפיקים הליום?</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2.</a:t>
            </a:r>
            <a:r>
              <a:rPr lang="he-IL" altLang="en-US" sz="2000" b="1">
                <a:solidFill>
                  <a:srgbClr val="000099"/>
                </a:solidFill>
                <a:latin typeface="Arial" panose="020B0604020202020204" pitchFamily="34" charset="0"/>
                <a:cs typeface="Arial" panose="020B0604020202020204" pitchFamily="34" charset="0"/>
              </a:rPr>
              <a:t>  כיצד מקל ההליום על חולי אסטמה? מה תפקידו?</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3.</a:t>
            </a:r>
            <a:r>
              <a:rPr lang="he-IL" altLang="en-US" sz="2000" b="1">
                <a:solidFill>
                  <a:srgbClr val="000099"/>
                </a:solidFill>
                <a:latin typeface="Arial" panose="020B0604020202020204" pitchFamily="34" charset="0"/>
                <a:cs typeface="Arial" panose="020B0604020202020204" pitchFamily="34" charset="0"/>
              </a:rPr>
              <a:t>  מדוע משתמשים בהליום בבלוני צלילה?</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4.</a:t>
            </a:r>
            <a:r>
              <a:rPr lang="he-IL" altLang="en-US" sz="2000" b="1">
                <a:solidFill>
                  <a:srgbClr val="000099"/>
                </a:solidFill>
                <a:latin typeface="Arial" panose="020B0604020202020204" pitchFamily="34" charset="0"/>
                <a:cs typeface="Arial" panose="020B0604020202020204" pitchFamily="34" charset="0"/>
              </a:rPr>
              <a:t>  מדוע אי אפשר למצק הליום?</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5.</a:t>
            </a:r>
            <a:r>
              <a:rPr lang="he-IL" altLang="en-US" sz="2000" b="1">
                <a:solidFill>
                  <a:srgbClr val="000099"/>
                </a:solidFill>
                <a:latin typeface="Arial" panose="020B0604020202020204" pitchFamily="34" charset="0"/>
                <a:cs typeface="Arial" panose="020B0604020202020204" pitchFamily="34" charset="0"/>
              </a:rPr>
              <a:t>  מהן שיטות הקירור באמצעותן מגיעים לטמפרטורות נמוכות המגיעות </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     לקרבת האפס המוחלט?</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6.</a:t>
            </a:r>
            <a:r>
              <a:rPr lang="he-IL" altLang="en-US" sz="2000" b="1">
                <a:solidFill>
                  <a:srgbClr val="000099"/>
                </a:solidFill>
                <a:latin typeface="Arial" panose="020B0604020202020204" pitchFamily="34" charset="0"/>
                <a:cs typeface="Arial" panose="020B0604020202020204" pitchFamily="34" charset="0"/>
              </a:rPr>
              <a:t>  כיצד מוגדר האפס המוחלט? מה משמעותו?</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7.</a:t>
            </a:r>
            <a:r>
              <a:rPr lang="he-IL" altLang="en-US" sz="2000" b="1">
                <a:solidFill>
                  <a:srgbClr val="000099"/>
                </a:solidFill>
                <a:latin typeface="Arial" panose="020B0604020202020204" pitchFamily="34" charset="0"/>
                <a:cs typeface="Arial" panose="020B0604020202020204" pitchFamily="34" charset="0"/>
              </a:rPr>
              <a:t>  כיצד מכניסים הליום, שהוא גז, לתרופות?</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8.</a:t>
            </a:r>
            <a:r>
              <a:rPr lang="he-IL" altLang="en-US" sz="2000" b="1">
                <a:solidFill>
                  <a:srgbClr val="000099"/>
                </a:solidFill>
                <a:latin typeface="Arial" panose="020B0604020202020204" pitchFamily="34" charset="0"/>
                <a:cs typeface="Arial" panose="020B0604020202020204" pitchFamily="34" charset="0"/>
              </a:rPr>
              <a:t>  מדוע לא משתמשים בתוכניות החלל במימן וחמצן גזיים ויש להחזיקם </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     במצב נוזלי, תוך שימוש בהליום כחומר קירור?</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9.</a:t>
            </a:r>
            <a:r>
              <a:rPr lang="he-IL" altLang="en-US" sz="2000" b="1">
                <a:solidFill>
                  <a:srgbClr val="000099"/>
                </a:solidFill>
                <a:latin typeface="Arial" panose="020B0604020202020204" pitchFamily="34" charset="0"/>
                <a:cs typeface="Arial" panose="020B0604020202020204" pitchFamily="34" charset="0"/>
              </a:rPr>
              <a:t>  מדוע בלון מלא בהליום עולה למעלה?</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BB811783-019A-465C-AE0B-EF895544D1AF}"/>
              </a:ext>
            </a:extLst>
          </p:cNvPr>
          <p:cNvSpPr txBox="1">
            <a:spLocks noGrp="1" noChangeArrowheads="1"/>
          </p:cNvSpPr>
          <p:nvPr>
            <p:ph type="title" idx="4294967295"/>
          </p:nvPr>
        </p:nvSpPr>
        <p:spPr bwMode="auto">
          <a:xfrm>
            <a:off x="517525" y="300038"/>
            <a:ext cx="8193088"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שאלות אפשריות של תלמידים </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1986" name="Text Box 2">
            <a:extLst>
              <a:ext uri="{FF2B5EF4-FFF2-40B4-BE49-F238E27FC236}">
                <a16:creationId xmlns:a16="http://schemas.microsoft.com/office/drawing/2014/main" id="{F5C6CDE8-2622-4865-B6ED-2DC77F1F7301}"/>
              </a:ext>
            </a:extLst>
          </p:cNvPr>
          <p:cNvSpPr txBox="1">
            <a:spLocks noChangeArrowheads="1"/>
          </p:cNvSpPr>
          <p:nvPr/>
        </p:nvSpPr>
        <p:spPr bwMode="auto">
          <a:xfrm>
            <a:off x="431800" y="998538"/>
            <a:ext cx="7966075"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sz="2000" b="1">
                <a:solidFill>
                  <a:srgbClr val="FF0000"/>
                </a:solidFill>
                <a:latin typeface="Arial" panose="020B0604020202020204" pitchFamily="34" charset="0"/>
                <a:cs typeface="Arial" panose="020B0604020202020204" pitchFamily="34" charset="0"/>
              </a:rPr>
              <a:t>10.</a:t>
            </a:r>
            <a:r>
              <a:rPr lang="he-IL" altLang="en-US" sz="2000" b="1">
                <a:solidFill>
                  <a:srgbClr val="000099"/>
                </a:solidFill>
                <a:latin typeface="Arial" panose="020B0604020202020204" pitchFamily="34" charset="0"/>
                <a:cs typeface="Arial" panose="020B0604020202020204" pitchFamily="34" charset="0"/>
              </a:rPr>
              <a:t>  מה זה גז אינרטי? מה גורם להליום להיות אינרטי?</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11.</a:t>
            </a:r>
            <a:r>
              <a:rPr lang="he-IL" altLang="en-US" sz="2000" b="1">
                <a:solidFill>
                  <a:srgbClr val="000099"/>
                </a:solidFill>
                <a:latin typeface="Arial" panose="020B0604020202020204" pitchFamily="34" charset="0"/>
                <a:cs typeface="Arial" panose="020B0604020202020204" pitchFamily="34" charset="0"/>
              </a:rPr>
              <a:t>  מה זה חומר קירור?</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12. </a:t>
            </a:r>
            <a:r>
              <a:rPr lang="he-IL" altLang="en-US" sz="2000" b="1">
                <a:solidFill>
                  <a:srgbClr val="000099"/>
                </a:solidFill>
                <a:latin typeface="Arial" panose="020B0604020202020204" pitchFamily="34" charset="0"/>
                <a:cs typeface="Arial" panose="020B0604020202020204" pitchFamily="34" charset="0"/>
              </a:rPr>
              <a:t> כמה עולה הליום? האם זהו חומר יקר?</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13.</a:t>
            </a:r>
            <a:r>
              <a:rPr lang="he-IL" altLang="en-US" sz="2000" b="1">
                <a:solidFill>
                  <a:srgbClr val="000099"/>
                </a:solidFill>
                <a:latin typeface="Arial" panose="020B0604020202020204" pitchFamily="34" charset="0"/>
                <a:cs typeface="Arial" panose="020B0604020202020204" pitchFamily="34" charset="0"/>
              </a:rPr>
              <a:t>  מה משמעות השם הליום? האם יש קשר בין משמעות השם לתכונות </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       היסוד?</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14.</a:t>
            </a:r>
            <a:r>
              <a:rPr lang="he-IL" altLang="en-US" sz="2000" b="1">
                <a:solidFill>
                  <a:srgbClr val="000099"/>
                </a:solidFill>
                <a:latin typeface="Arial" panose="020B0604020202020204" pitchFamily="34" charset="0"/>
                <a:cs typeface="Arial" panose="020B0604020202020204" pitchFamily="34" charset="0"/>
              </a:rPr>
              <a:t>  באיזה בלון יש מספר מולקולות גדול יותר - בלון אויר או בלון הליום, </a:t>
            </a:r>
          </a:p>
          <a:p>
            <a:pPr>
              <a:spcBef>
                <a:spcPct val="50000"/>
              </a:spcBef>
            </a:pPr>
            <a:r>
              <a:rPr lang="he-IL" altLang="en-US" sz="2000" b="1">
                <a:solidFill>
                  <a:srgbClr val="000099"/>
                </a:solidFill>
                <a:latin typeface="Arial" panose="020B0604020202020204" pitchFamily="34" charset="0"/>
                <a:cs typeface="Arial" panose="020B0604020202020204" pitchFamily="34" charset="0"/>
              </a:rPr>
              <a:t>       אם שניהם באותו נפח ולחץ?</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15.</a:t>
            </a:r>
            <a:r>
              <a:rPr lang="he-IL" altLang="en-US" sz="2000" b="1">
                <a:solidFill>
                  <a:srgbClr val="000099"/>
                </a:solidFill>
                <a:latin typeface="Arial" panose="020B0604020202020204" pitchFamily="34" charset="0"/>
                <a:cs typeface="Arial" panose="020B0604020202020204" pitchFamily="34" charset="0"/>
              </a:rPr>
              <a:t>  איזה משקל יכול להרים צפלין?</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16.</a:t>
            </a:r>
            <a:r>
              <a:rPr lang="he-IL" altLang="en-US" sz="2000" b="1">
                <a:solidFill>
                  <a:srgbClr val="000099"/>
                </a:solidFill>
                <a:latin typeface="Arial" panose="020B0604020202020204" pitchFamily="34" charset="0"/>
                <a:cs typeface="Arial" panose="020B0604020202020204" pitchFamily="34" charset="0"/>
              </a:rPr>
              <a:t>  איך הצפלינים מתרוממים באוויר ונושאים מטען?</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17.</a:t>
            </a:r>
            <a:r>
              <a:rPr lang="he-IL" altLang="en-US" sz="2000" b="1">
                <a:solidFill>
                  <a:srgbClr val="000099"/>
                </a:solidFill>
                <a:latin typeface="Arial" panose="020B0604020202020204" pitchFamily="34" charset="0"/>
                <a:cs typeface="Arial" panose="020B0604020202020204" pitchFamily="34" charset="0"/>
              </a:rPr>
              <a:t>  איך שוקלים בלון מלא הליום? מה מודדים כששוקלים?</a:t>
            </a:r>
          </a:p>
          <a:p>
            <a:pPr>
              <a:spcBef>
                <a:spcPct val="50000"/>
              </a:spcBef>
            </a:pPr>
            <a:r>
              <a:rPr lang="he-IL" altLang="en-US" sz="2000" b="1">
                <a:solidFill>
                  <a:srgbClr val="FF0000"/>
                </a:solidFill>
                <a:latin typeface="Arial" panose="020B0604020202020204" pitchFamily="34" charset="0"/>
                <a:cs typeface="Arial" panose="020B0604020202020204" pitchFamily="34" charset="0"/>
              </a:rPr>
              <a:t>18.</a:t>
            </a:r>
            <a:r>
              <a:rPr lang="he-IL" altLang="en-US" sz="2000" b="1">
                <a:solidFill>
                  <a:srgbClr val="000099"/>
                </a:solidFill>
                <a:latin typeface="Arial" panose="020B0604020202020204" pitchFamily="34" charset="0"/>
                <a:cs typeface="Arial" panose="020B0604020202020204" pitchFamily="34" charset="0"/>
              </a:rPr>
              <a:t>  כיצד למדוד נפח של בלון מלא גז בכלל? ובלון מלא הליום בפרט?</a:t>
            </a:r>
          </a:p>
          <a:p>
            <a:pPr>
              <a:spcBef>
                <a:spcPct val="50000"/>
              </a:spcBef>
            </a:pPr>
            <a:endParaRPr lang="en-US" altLang="en-US" sz="2000"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57F3C64F-FD94-4CFA-8FF3-8C867BC5409F}"/>
              </a:ext>
            </a:extLst>
          </p:cNvPr>
          <p:cNvSpPr txBox="1">
            <a:spLocks noGrp="1" noChangeArrowheads="1"/>
          </p:cNvSpPr>
          <p:nvPr>
            <p:ph type="title" idx="4294967295"/>
          </p:nvPr>
        </p:nvSpPr>
        <p:spPr bwMode="auto">
          <a:xfrm>
            <a:off x="673100" y="287338"/>
            <a:ext cx="7388225" cy="5191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אסטרטגיות לעידוד שאילת שאלות "חכמות": </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3012" name="Text Box 4">
            <a:extLst>
              <a:ext uri="{FF2B5EF4-FFF2-40B4-BE49-F238E27FC236}">
                <a16:creationId xmlns:a16="http://schemas.microsoft.com/office/drawing/2014/main" id="{AEB1B90A-CCDB-4706-BADB-804F34CF38C3}"/>
              </a:ext>
            </a:extLst>
          </p:cNvPr>
          <p:cNvSpPr txBox="1">
            <a:spLocks noChangeArrowheads="1"/>
          </p:cNvSpPr>
          <p:nvPr/>
        </p:nvSpPr>
        <p:spPr bwMode="auto">
          <a:xfrm>
            <a:off x="284162" y="877570"/>
            <a:ext cx="857567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Clr>
                <a:srgbClr val="FF0000"/>
              </a:buClr>
              <a:buFont typeface="+mj-lt"/>
              <a:buAutoNum type="arabicPeriod"/>
            </a:pPr>
            <a:r>
              <a:rPr lang="he-IL" altLang="en-US" sz="2000" b="1" dirty="0">
                <a:solidFill>
                  <a:srgbClr val="000099"/>
                </a:solidFill>
                <a:latin typeface="Arial" panose="020B0604020202020204" pitchFamily="34" charset="0"/>
                <a:cs typeface="Arial" panose="020B0604020202020204" pitchFamily="34" charset="0"/>
              </a:rPr>
              <a:t>לעורר סקרנות שתעודד את קריאת המאמר. לעורר שאלות אפילו לפני הקריאה.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במקרה הנ"ל אפשר להביא לכיתה בלוני הליום, להדגים שינוי תנודות הקול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באמצעות הליום, להראות סרט דוקומנטארי על הפרחת הצפלינים הראשונים.</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אפשרות נוספת - לשאול: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מה קורה למשקלו של אדם המחזיק בידו בלון הליום?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או: טיפים להורדה במשקל...</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לשקול משקולת + בלון ריק + סרט במאזניים אנליטיים (בעלי רגישות של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עשירית גרם). אחר כך לשקול את אותם מרכיבים שוב, הפעם - כשהבלון מלא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הליום. לבקש מהתלמידים להסביר את הממצאים.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(כדאי להכין 2 סטים זהים לחלוטין - אחד מלא בהליום ואחד - בלון ריק.)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הממצאים יכולים להיות מרשימים יותר אם משתמשים במספר רב של בלונים </a:t>
            </a:r>
          </a:p>
          <a:p>
            <a:pPr marL="457200">
              <a:spcBef>
                <a:spcPct val="50000"/>
              </a:spcBef>
            </a:pPr>
            <a:r>
              <a:rPr lang="he-IL" altLang="en-US" sz="2000" b="1" dirty="0">
                <a:solidFill>
                  <a:srgbClr val="000099"/>
                </a:solidFill>
                <a:latin typeface="Arial" panose="020B0604020202020204" pitchFamily="34" charset="0"/>
                <a:cs typeface="Arial" panose="020B0604020202020204" pitchFamily="34" charset="0"/>
              </a:rPr>
              <a:t>בו זמנית. </a:t>
            </a:r>
            <a:endParaRPr lang="en-US" altLang="en-US" sz="2000"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A6B88715-9436-4E2E-A767-003334F7503F}"/>
              </a:ext>
            </a:extLst>
          </p:cNvPr>
          <p:cNvSpPr txBox="1">
            <a:spLocks noChangeArrowheads="1"/>
          </p:cNvSpPr>
          <p:nvPr/>
        </p:nvSpPr>
        <p:spPr bwMode="auto">
          <a:xfrm>
            <a:off x="577850" y="2163763"/>
            <a:ext cx="7507288"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he-IL" altLang="en-US" b="1" dirty="0">
                <a:solidFill>
                  <a:srgbClr val="000099"/>
                </a:solidFill>
                <a:latin typeface="Arial" panose="020B0604020202020204" pitchFamily="34" charset="0"/>
                <a:cs typeface="Arial" panose="020B0604020202020204" pitchFamily="34" charset="0"/>
              </a:rPr>
              <a:t>כדאי לברר מהו הידע המוקדם שיש לתלמידים בנושא:</a:t>
            </a:r>
          </a:p>
          <a:p>
            <a:pPr>
              <a:lnSpc>
                <a:spcPct val="60000"/>
              </a:lnSpc>
              <a:spcBef>
                <a:spcPct val="50000"/>
              </a:spcBef>
            </a:pPr>
            <a:r>
              <a:rPr lang="he-IL" altLang="en-US" b="1" dirty="0">
                <a:solidFill>
                  <a:srgbClr val="000099"/>
                </a:solidFill>
                <a:latin typeface="Arial" panose="020B0604020202020204" pitchFamily="34" charset="0"/>
                <a:cs typeface="Arial" panose="020B0604020202020204" pitchFamily="34" charset="0"/>
              </a:rPr>
              <a:t> </a:t>
            </a:r>
          </a:p>
          <a:p>
            <a:pPr>
              <a:lnSpc>
                <a:spcPct val="60000"/>
              </a:lnSpc>
              <a:spcBef>
                <a:spcPct val="50000"/>
              </a:spcBef>
            </a:pP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dirty="0">
                <a:solidFill>
                  <a:srgbClr val="000099"/>
                </a:solidFill>
                <a:latin typeface="Arial" panose="020B0604020202020204" pitchFamily="34" charset="0"/>
                <a:cs typeface="Arial" panose="020B0604020202020204" pitchFamily="34" charset="0"/>
                <a:sym typeface="Wingdings" panose="05000000000000000000" pitchFamily="2" charset="2"/>
              </a:rPr>
              <a:t> </a:t>
            </a:r>
            <a:r>
              <a:rPr lang="he-IL" altLang="en-US" b="1" dirty="0">
                <a:solidFill>
                  <a:srgbClr val="000099"/>
                </a:solidFill>
                <a:latin typeface="Arial" panose="020B0604020202020204" pitchFamily="34" charset="0"/>
                <a:cs typeface="Arial" panose="020B0604020202020204" pitchFamily="34" charset="0"/>
              </a:rPr>
              <a:t>  כיצד אפשר להציג נתונים?</a:t>
            </a:r>
          </a:p>
          <a:p>
            <a:pPr>
              <a:lnSpc>
                <a:spcPct val="105000"/>
              </a:lnSpc>
              <a:spcBef>
                <a:spcPct val="50000"/>
              </a:spcBef>
            </a:pP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sz="2000" b="1" dirty="0">
                <a:solidFill>
                  <a:srgbClr val="000099"/>
                </a:solidFill>
                <a:latin typeface="Arial" panose="020B0604020202020204" pitchFamily="34" charset="0"/>
                <a:cs typeface="Arial" panose="020B0604020202020204" pitchFamily="34" charset="0"/>
                <a:sym typeface="Wingdings" panose="05000000000000000000" pitchFamily="2" charset="2"/>
              </a:rPr>
              <a:t> </a:t>
            </a:r>
            <a:r>
              <a:rPr lang="he-IL" altLang="en-US" b="1" dirty="0">
                <a:solidFill>
                  <a:srgbClr val="000099"/>
                </a:solidFill>
                <a:latin typeface="Arial" panose="020B0604020202020204" pitchFamily="34" charset="0"/>
                <a:cs typeface="Arial" panose="020B0604020202020204" pitchFamily="34" charset="0"/>
              </a:rPr>
              <a:t>  אילו גרפים הנכם מכירים?</a:t>
            </a:r>
          </a:p>
          <a:p>
            <a:pPr>
              <a:lnSpc>
                <a:spcPct val="105000"/>
              </a:lnSpc>
              <a:spcBef>
                <a:spcPct val="50000"/>
              </a:spcBef>
            </a:pP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dirty="0">
                <a:solidFill>
                  <a:srgbClr val="000099"/>
                </a:solidFill>
                <a:latin typeface="Arial" panose="020B0604020202020204" pitchFamily="34" charset="0"/>
                <a:cs typeface="Arial" panose="020B0604020202020204" pitchFamily="34" charset="0"/>
              </a:rPr>
              <a:t>   איזה סוג מידע ניתן לדעתכם לקבל בהצגה גרפית?</a:t>
            </a:r>
          </a:p>
          <a:p>
            <a:pPr>
              <a:lnSpc>
                <a:spcPct val="105000"/>
              </a:lnSpc>
              <a:spcBef>
                <a:spcPct val="50000"/>
              </a:spcBef>
            </a:pP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he-IL" altLang="en-US" b="1" dirty="0">
                <a:solidFill>
                  <a:srgbClr val="000099"/>
                </a:solidFill>
                <a:latin typeface="Arial" panose="020B0604020202020204" pitchFamily="34" charset="0"/>
                <a:cs typeface="Arial" panose="020B0604020202020204" pitchFamily="34" charset="0"/>
              </a:rPr>
              <a:t>   האם יש יתרון כלשהו להצגה גרפית על פני הצגה אחרת</a:t>
            </a:r>
          </a:p>
          <a:p>
            <a:pPr>
              <a:lnSpc>
                <a:spcPct val="60000"/>
              </a:lnSpc>
              <a:spcBef>
                <a:spcPct val="50000"/>
              </a:spcBef>
            </a:pPr>
            <a:r>
              <a:rPr lang="he-IL" altLang="en-US" b="1" dirty="0">
                <a:solidFill>
                  <a:srgbClr val="000099"/>
                </a:solidFill>
                <a:latin typeface="Arial" panose="020B0604020202020204" pitchFamily="34" charset="0"/>
                <a:cs typeface="Arial" panose="020B0604020202020204" pitchFamily="34" charset="0"/>
              </a:rPr>
              <a:t>      של נתונים?</a:t>
            </a:r>
            <a:endParaRPr lang="en-US" altLang="en-US" b="1" dirty="0">
              <a:solidFill>
                <a:srgbClr val="000099"/>
              </a:solidFill>
              <a:latin typeface="Arial" panose="020B0604020202020204" pitchFamily="34" charset="0"/>
              <a:cs typeface="Arial" panose="020B0604020202020204" pitchFamily="34" charset="0"/>
            </a:endParaRPr>
          </a:p>
        </p:txBody>
      </p:sp>
      <p:sp>
        <p:nvSpPr>
          <p:cNvPr id="6147" name="Text Box 3">
            <a:extLst>
              <a:ext uri="{FF2B5EF4-FFF2-40B4-BE49-F238E27FC236}">
                <a16:creationId xmlns:a16="http://schemas.microsoft.com/office/drawing/2014/main" id="{07D5FE50-86B2-4FB4-90F9-B9F2C40CC18A}"/>
              </a:ext>
            </a:extLst>
          </p:cNvPr>
          <p:cNvSpPr txBox="1">
            <a:spLocks noGrp="1" noChangeArrowheads="1"/>
          </p:cNvSpPr>
          <p:nvPr>
            <p:ph type="title" idx="4294967295"/>
          </p:nvPr>
        </p:nvSpPr>
        <p:spPr bwMode="auto">
          <a:xfrm>
            <a:off x="1528763" y="744538"/>
            <a:ext cx="5895975" cy="5794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הצעה לשיעור ראשון בנושא גרפים</a:t>
            </a:r>
            <a:endParaRPr kumimoji="0" lang="en-US"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a:extLst>
              <a:ext uri="{FF2B5EF4-FFF2-40B4-BE49-F238E27FC236}">
                <a16:creationId xmlns:a16="http://schemas.microsoft.com/office/drawing/2014/main" id="{388F34E3-1C1A-4641-8B90-5EB5094CEB89}"/>
              </a:ext>
            </a:extLst>
          </p:cNvPr>
          <p:cNvSpPr txBox="1">
            <a:spLocks noGrp="1" noChangeArrowheads="1"/>
          </p:cNvSpPr>
          <p:nvPr>
            <p:ph type="title" idx="4294967295"/>
          </p:nvPr>
        </p:nvSpPr>
        <p:spPr bwMode="auto">
          <a:xfrm>
            <a:off x="962025" y="671513"/>
            <a:ext cx="7388225" cy="5191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אסטרטגיות לעידוד שאילת שאלות "חכמות":  </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4034" name="Text Box 2">
            <a:extLst>
              <a:ext uri="{FF2B5EF4-FFF2-40B4-BE49-F238E27FC236}">
                <a16:creationId xmlns:a16="http://schemas.microsoft.com/office/drawing/2014/main" id="{3EF9AE5F-8AD1-4DFF-A6E6-FF3D90F1825A}"/>
              </a:ext>
            </a:extLst>
          </p:cNvPr>
          <p:cNvSpPr txBox="1">
            <a:spLocks noChangeArrowheads="1"/>
          </p:cNvSpPr>
          <p:nvPr/>
        </p:nvSpPr>
        <p:spPr bwMode="auto">
          <a:xfrm>
            <a:off x="482600" y="1819276"/>
            <a:ext cx="809783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dirty="0">
                <a:solidFill>
                  <a:srgbClr val="FF0000"/>
                </a:solidFill>
                <a:latin typeface="Arial" panose="020B0604020202020204" pitchFamily="34" charset="0"/>
                <a:cs typeface="Arial" panose="020B0604020202020204" pitchFamily="34" charset="0"/>
              </a:rPr>
              <a:t>2.</a:t>
            </a:r>
            <a:r>
              <a:rPr lang="he-IL" altLang="en-US" b="1" dirty="0">
                <a:solidFill>
                  <a:srgbClr val="000099"/>
                </a:solidFill>
                <a:latin typeface="Arial" panose="020B0604020202020204" pitchFamily="34" charset="0"/>
                <a:cs typeface="Arial" panose="020B0604020202020204" pitchFamily="34" charset="0"/>
              </a:rPr>
              <a:t>  לעודד את התלמידים לחשוב על שאלות לבדם, ואח"כ לעבוד</a:t>
            </a:r>
          </a:p>
          <a:p>
            <a:pPr>
              <a:spcBef>
                <a:spcPct val="50000"/>
              </a:spcBef>
            </a:pPr>
            <a:r>
              <a:rPr lang="he-IL" altLang="en-US" b="1" dirty="0">
                <a:solidFill>
                  <a:srgbClr val="000099"/>
                </a:solidFill>
                <a:latin typeface="Arial" panose="020B0604020202020204" pitchFamily="34" charset="0"/>
                <a:cs typeface="Arial" panose="020B0604020202020204" pitchFamily="34" charset="0"/>
              </a:rPr>
              <a:t>     בצוות, ולהמשיך להעלות שאלות. </a:t>
            </a:r>
          </a:p>
          <a:p>
            <a:pPr>
              <a:spcBef>
                <a:spcPct val="50000"/>
              </a:spcBef>
            </a:pPr>
            <a:endParaRPr lang="he-IL" altLang="en-US" b="1" dirty="0">
              <a:solidFill>
                <a:srgbClr val="000099"/>
              </a:solidFill>
              <a:latin typeface="Arial" panose="020B0604020202020204" pitchFamily="34" charset="0"/>
              <a:cs typeface="Arial" panose="020B0604020202020204" pitchFamily="34" charset="0"/>
            </a:endParaRPr>
          </a:p>
          <a:p>
            <a:pPr>
              <a:spcBef>
                <a:spcPct val="50000"/>
              </a:spcBef>
            </a:pPr>
            <a:r>
              <a:rPr lang="he-IL" altLang="en-US" b="1" dirty="0">
                <a:solidFill>
                  <a:srgbClr val="FF0000"/>
                </a:solidFill>
                <a:latin typeface="Arial" panose="020B0604020202020204" pitchFamily="34" charset="0"/>
                <a:cs typeface="Arial" panose="020B0604020202020204" pitchFamily="34" charset="0"/>
              </a:rPr>
              <a:t>3.</a:t>
            </a:r>
            <a:r>
              <a:rPr lang="he-IL" altLang="en-US" b="1" dirty="0">
                <a:solidFill>
                  <a:srgbClr val="000099"/>
                </a:solidFill>
                <a:latin typeface="Arial" panose="020B0604020202020204" pitchFamily="34" charset="0"/>
                <a:cs typeface="Arial" panose="020B0604020202020204" pitchFamily="34" charset="0"/>
              </a:rPr>
              <a:t>  לחייב תלמיד לשאול מספר רב של שאלות. לפחות 10. </a:t>
            </a:r>
          </a:p>
          <a:p>
            <a:pPr>
              <a:spcBef>
                <a:spcPct val="50000"/>
              </a:spcBef>
            </a:pPr>
            <a:r>
              <a:rPr lang="he-IL" altLang="en-US" b="1" dirty="0">
                <a:solidFill>
                  <a:srgbClr val="000099"/>
                </a:solidFill>
                <a:latin typeface="Arial" panose="020B0604020202020204" pitchFamily="34" charset="0"/>
                <a:cs typeface="Arial" panose="020B0604020202020204" pitchFamily="34" charset="0"/>
              </a:rPr>
              <a:t>     להנחות את התלמיד שאול שאלות כאלו שאין עליהן תשובה </a:t>
            </a:r>
          </a:p>
          <a:p>
            <a:pPr>
              <a:spcBef>
                <a:spcPct val="50000"/>
              </a:spcBef>
            </a:pPr>
            <a:r>
              <a:rPr lang="he-IL" altLang="en-US" b="1" dirty="0">
                <a:solidFill>
                  <a:srgbClr val="000099"/>
                </a:solidFill>
                <a:latin typeface="Arial" panose="020B0604020202020204" pitchFamily="34" charset="0"/>
                <a:cs typeface="Arial" panose="020B0604020202020204" pitchFamily="34" charset="0"/>
              </a:rPr>
              <a:t>     ישירה בטקסט. </a:t>
            </a:r>
            <a:endParaRPr lang="en-US" altLang="en-US"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a:extLst>
              <a:ext uri="{FF2B5EF4-FFF2-40B4-BE49-F238E27FC236}">
                <a16:creationId xmlns:a16="http://schemas.microsoft.com/office/drawing/2014/main" id="{B5AEECAA-4F79-4410-AEF2-822D3603B887}"/>
              </a:ext>
            </a:extLst>
          </p:cNvPr>
          <p:cNvSpPr txBox="1">
            <a:spLocks noGrp="1" noChangeArrowheads="1"/>
          </p:cNvSpPr>
          <p:nvPr>
            <p:ph type="title" idx="4294967295"/>
          </p:nvPr>
        </p:nvSpPr>
        <p:spPr bwMode="auto">
          <a:xfrm>
            <a:off x="793750" y="238125"/>
            <a:ext cx="7388225" cy="51911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מטלות לתלמידים </a:t>
            </a:r>
            <a:endParaRPr kumimoji="0" lang="en-US" alt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5058" name="Text Box 2">
            <a:extLst>
              <a:ext uri="{FF2B5EF4-FFF2-40B4-BE49-F238E27FC236}">
                <a16:creationId xmlns:a16="http://schemas.microsoft.com/office/drawing/2014/main" id="{2428BAFA-362C-43F5-91B1-F5AD826F4409}"/>
              </a:ext>
            </a:extLst>
          </p:cNvPr>
          <p:cNvSpPr txBox="1">
            <a:spLocks noChangeArrowheads="1"/>
          </p:cNvSpPr>
          <p:nvPr/>
        </p:nvSpPr>
        <p:spPr bwMode="auto">
          <a:xfrm>
            <a:off x="252413" y="949325"/>
            <a:ext cx="835025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b="1">
                <a:solidFill>
                  <a:srgbClr val="FF0000"/>
                </a:solidFill>
                <a:latin typeface="Arial" panose="020B0604020202020204" pitchFamily="34" charset="0"/>
                <a:cs typeface="Arial" panose="020B0604020202020204" pitchFamily="34" charset="0"/>
              </a:rPr>
              <a:t>1.</a:t>
            </a:r>
            <a:r>
              <a:rPr lang="he-IL" altLang="en-US" b="1">
                <a:solidFill>
                  <a:srgbClr val="000099"/>
                </a:solidFill>
                <a:latin typeface="Arial" panose="020B0604020202020204" pitchFamily="34" charset="0"/>
                <a:cs typeface="Arial" panose="020B0604020202020204" pitchFamily="34" charset="0"/>
              </a:rPr>
              <a:t>  נסו לסווג את השאלות שהעליתם לקבוצות, כשבכל קבוצה</a:t>
            </a:r>
          </a:p>
          <a:p>
            <a:pPr>
              <a:spcBef>
                <a:spcPct val="50000"/>
              </a:spcBef>
            </a:pPr>
            <a:r>
              <a:rPr lang="he-IL" altLang="en-US" b="1">
                <a:solidFill>
                  <a:srgbClr val="000099"/>
                </a:solidFill>
                <a:latin typeface="Arial" panose="020B0604020202020204" pitchFamily="34" charset="0"/>
                <a:cs typeface="Arial" panose="020B0604020202020204" pitchFamily="34" charset="0"/>
              </a:rPr>
              <a:t>     שאלות המתייחסות לתחום תוכן דומה. תנו שם לנושא המקשר</a:t>
            </a:r>
          </a:p>
          <a:p>
            <a:pPr>
              <a:spcBef>
                <a:spcPct val="50000"/>
              </a:spcBef>
            </a:pPr>
            <a:r>
              <a:rPr lang="he-IL" altLang="en-US" b="1">
                <a:solidFill>
                  <a:srgbClr val="000099"/>
                </a:solidFill>
                <a:latin typeface="Arial" panose="020B0604020202020204" pitchFamily="34" charset="0"/>
                <a:cs typeface="Arial" panose="020B0604020202020204" pitchFamily="34" charset="0"/>
              </a:rPr>
              <a:t>     בכל קבוצת שאלות.</a:t>
            </a:r>
          </a:p>
          <a:p>
            <a:pPr>
              <a:spcBef>
                <a:spcPct val="50000"/>
              </a:spcBef>
            </a:pPr>
            <a:endParaRPr lang="he-IL" altLang="en-US" sz="1400" b="1">
              <a:solidFill>
                <a:srgbClr val="000099"/>
              </a:solidFill>
              <a:latin typeface="Arial" panose="020B0604020202020204" pitchFamily="34" charset="0"/>
              <a:cs typeface="Arial" panose="020B0604020202020204" pitchFamily="34" charset="0"/>
            </a:endParaRPr>
          </a:p>
          <a:p>
            <a:pPr>
              <a:spcBef>
                <a:spcPct val="50000"/>
              </a:spcBef>
            </a:pPr>
            <a:r>
              <a:rPr lang="he-IL" altLang="en-US" b="1">
                <a:solidFill>
                  <a:srgbClr val="000099"/>
                </a:solidFill>
                <a:latin typeface="Arial" panose="020B0604020202020204" pitchFamily="34" charset="0"/>
                <a:cs typeface="Arial" panose="020B0604020202020204" pitchFamily="34" charset="0"/>
              </a:rPr>
              <a:t> </a:t>
            </a:r>
            <a:r>
              <a:rPr lang="he-IL" altLang="en-US" b="1">
                <a:solidFill>
                  <a:srgbClr val="FF0000"/>
                </a:solidFill>
                <a:latin typeface="Arial" panose="020B0604020202020204" pitchFamily="34" charset="0"/>
                <a:cs typeface="Arial" panose="020B0604020202020204" pitchFamily="34" charset="0"/>
              </a:rPr>
              <a:t>2.</a:t>
            </a:r>
            <a:r>
              <a:rPr lang="he-IL" altLang="en-US" b="1">
                <a:solidFill>
                  <a:srgbClr val="000099"/>
                </a:solidFill>
                <a:latin typeface="Arial" panose="020B0604020202020204" pitchFamily="34" charset="0"/>
                <a:cs typeface="Arial" panose="020B0604020202020204" pitchFamily="34" charset="0"/>
              </a:rPr>
              <a:t> בחרו באחת מקבוצות השאלות, פנו למאגרי מידע (ספריה,</a:t>
            </a:r>
          </a:p>
          <a:p>
            <a:pPr>
              <a:spcBef>
                <a:spcPct val="50000"/>
              </a:spcBef>
            </a:pPr>
            <a:r>
              <a:rPr lang="he-IL" altLang="en-US" b="1">
                <a:solidFill>
                  <a:srgbClr val="000099"/>
                </a:solidFill>
                <a:latin typeface="Arial" panose="020B0604020202020204" pitchFamily="34" charset="0"/>
                <a:cs typeface="Arial" panose="020B0604020202020204" pitchFamily="34" charset="0"/>
              </a:rPr>
              <a:t>     אינטרנט, מעבדה, שאילת אנשים אחרים ועוד) וענו על כל </a:t>
            </a:r>
          </a:p>
          <a:p>
            <a:pPr>
              <a:spcBef>
                <a:spcPct val="50000"/>
              </a:spcBef>
            </a:pPr>
            <a:r>
              <a:rPr lang="he-IL" altLang="en-US" b="1">
                <a:solidFill>
                  <a:srgbClr val="000099"/>
                </a:solidFill>
                <a:latin typeface="Arial" panose="020B0604020202020204" pitchFamily="34" charset="0"/>
                <a:cs typeface="Arial" panose="020B0604020202020204" pitchFamily="34" charset="0"/>
              </a:rPr>
              <a:t>     השאלות בנושא בו בחרתם.</a:t>
            </a:r>
          </a:p>
          <a:p>
            <a:pPr>
              <a:spcBef>
                <a:spcPct val="50000"/>
              </a:spcBef>
            </a:pPr>
            <a:endParaRPr lang="he-IL" altLang="en-US" sz="1400" b="1">
              <a:solidFill>
                <a:srgbClr val="000099"/>
              </a:solidFill>
              <a:latin typeface="Arial" panose="020B0604020202020204" pitchFamily="34" charset="0"/>
              <a:cs typeface="Arial" panose="020B0604020202020204" pitchFamily="34" charset="0"/>
            </a:endParaRPr>
          </a:p>
          <a:p>
            <a:pPr>
              <a:spcBef>
                <a:spcPct val="50000"/>
              </a:spcBef>
            </a:pPr>
            <a:r>
              <a:rPr lang="he-IL" altLang="en-US" b="1">
                <a:solidFill>
                  <a:srgbClr val="000099"/>
                </a:solidFill>
                <a:latin typeface="Arial" panose="020B0604020202020204" pitchFamily="34" charset="0"/>
                <a:cs typeface="Arial" panose="020B0604020202020204" pitchFamily="34" charset="0"/>
              </a:rPr>
              <a:t> </a:t>
            </a:r>
            <a:r>
              <a:rPr lang="he-IL" altLang="en-US" b="1">
                <a:solidFill>
                  <a:srgbClr val="FF0000"/>
                </a:solidFill>
                <a:latin typeface="Arial" panose="020B0604020202020204" pitchFamily="34" charset="0"/>
                <a:cs typeface="Arial" panose="020B0604020202020204" pitchFamily="34" charset="0"/>
              </a:rPr>
              <a:t>3.</a:t>
            </a:r>
            <a:r>
              <a:rPr lang="he-IL" altLang="en-US" b="1">
                <a:solidFill>
                  <a:srgbClr val="000099"/>
                </a:solidFill>
                <a:latin typeface="Arial" panose="020B0604020202020204" pitchFamily="34" charset="0"/>
                <a:cs typeface="Arial" panose="020B0604020202020204" pitchFamily="34" charset="0"/>
              </a:rPr>
              <a:t> הכינו דיווח לכיתה וספרו על התשובות לשאלות אותן חקרתם.</a:t>
            </a:r>
          </a:p>
          <a:p>
            <a:pPr>
              <a:spcBef>
                <a:spcPct val="50000"/>
              </a:spcBef>
            </a:pPr>
            <a:r>
              <a:rPr lang="he-IL" altLang="en-US" b="1">
                <a:solidFill>
                  <a:srgbClr val="000099"/>
                </a:solidFill>
                <a:latin typeface="Arial" panose="020B0604020202020204" pitchFamily="34" charset="0"/>
                <a:cs typeface="Arial" panose="020B0604020202020204" pitchFamily="34" charset="0"/>
              </a:rPr>
              <a:t>     כללו בדיווח את תהליך החקר שלכם ואת מקורות המידע בהם </a:t>
            </a:r>
          </a:p>
          <a:p>
            <a:pPr>
              <a:spcBef>
                <a:spcPct val="50000"/>
              </a:spcBef>
            </a:pPr>
            <a:r>
              <a:rPr lang="he-IL" altLang="en-US" b="1">
                <a:solidFill>
                  <a:srgbClr val="000099"/>
                </a:solidFill>
                <a:latin typeface="Arial" panose="020B0604020202020204" pitchFamily="34" charset="0"/>
                <a:cs typeface="Arial" panose="020B0604020202020204" pitchFamily="34" charset="0"/>
              </a:rPr>
              <a:t>     השתמשתם. </a:t>
            </a:r>
            <a:endParaRPr lang="en-US" altLang="en-US" b="1">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a:extLst>
              <a:ext uri="{FF2B5EF4-FFF2-40B4-BE49-F238E27FC236}">
                <a16:creationId xmlns:a16="http://schemas.microsoft.com/office/drawing/2014/main" id="{FE98ED62-A6E0-40C9-A854-AC6C6CA079CD}"/>
              </a:ext>
            </a:extLst>
          </p:cNvPr>
          <p:cNvSpPr txBox="1">
            <a:spLocks noGrp="1" noChangeArrowheads="1"/>
          </p:cNvSpPr>
          <p:nvPr>
            <p:ph type="title" idx="4294967295"/>
          </p:nvPr>
        </p:nvSpPr>
        <p:spPr bwMode="auto">
          <a:xfrm>
            <a:off x="252413" y="171450"/>
            <a:ext cx="8459788" cy="11715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65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שאלה:</a:t>
            </a:r>
          </a:p>
          <a:p>
            <a:pPr marL="0" marR="0" lvl="0" indent="0" algn="r" defTabSz="914400" rtl="1" eaLnBrk="1" fontAlgn="base" latinLnBrk="0" hangingPunct="1">
              <a:lnSpc>
                <a:spcPct val="65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נסו להסביר את ההתאמה בין סוג הנתונים לבין סוג הגרף </a:t>
            </a:r>
          </a:p>
          <a:p>
            <a:pPr marL="0" marR="0" lvl="0" indent="0" algn="r" defTabSz="914400" rtl="1" eaLnBrk="1" fontAlgn="base" latinLnBrk="0" hangingPunct="1">
              <a:lnSpc>
                <a:spcPct val="65000"/>
              </a:lnSpc>
              <a:spcBef>
                <a:spcPct val="50000"/>
              </a:spcBef>
              <a:spcAft>
                <a:spcPct val="0"/>
              </a:spcAft>
              <a:buClrTx/>
              <a:buSzTx/>
              <a:buFontTx/>
              <a:buNone/>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שבעזרתו הם הוצגו? </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pic>
        <p:nvPicPr>
          <p:cNvPr id="7170" name="Picture 2">
            <a:extLst>
              <a:ext uri="{FF2B5EF4-FFF2-40B4-BE49-F238E27FC236}">
                <a16:creationId xmlns:a16="http://schemas.microsoft.com/office/drawing/2014/main" id="{E55FBE7F-D871-4704-9FF1-1C26D4284E1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516063"/>
            <a:ext cx="4081463"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878B7D0F-05F2-4C5C-B5B3-DC63113707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4152900"/>
            <a:ext cx="3557588" cy="2451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8DD9BA0-E44E-4F09-B09F-003CA4ABA0A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63" y="1522413"/>
            <a:ext cx="3987800" cy="2344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4601AE24-282D-47C8-BEEE-69B1C09A1B12}"/>
              </a:ext>
            </a:extLst>
          </p:cNvPr>
          <p:cNvSpPr txBox="1">
            <a:spLocks noGrp="1" noChangeArrowheads="1"/>
          </p:cNvSpPr>
          <p:nvPr>
            <p:ph type="title" idx="4294967295"/>
          </p:nvPr>
        </p:nvSpPr>
        <p:spPr bwMode="auto">
          <a:xfrm>
            <a:off x="2430463" y="433388"/>
            <a:ext cx="4464050" cy="5794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שאלות לדיון</a:t>
            </a:r>
            <a:endParaRPr kumimoji="0" lang="en-US"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8194" name="Rectangle 2">
            <a:extLst>
              <a:ext uri="{FF2B5EF4-FFF2-40B4-BE49-F238E27FC236}">
                <a16:creationId xmlns:a16="http://schemas.microsoft.com/office/drawing/2014/main" id="{AFFBA97D-724B-4F3C-ABF9-1496AF586210}"/>
              </a:ext>
            </a:extLst>
          </p:cNvPr>
          <p:cNvSpPr>
            <a:spLocks noChangeArrowheads="1"/>
          </p:cNvSpPr>
          <p:nvPr/>
        </p:nvSpPr>
        <p:spPr bwMode="auto">
          <a:xfrm>
            <a:off x="557213" y="1116875"/>
            <a:ext cx="7399337" cy="49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tabLst>
                <a:tab pos="609600" algn="l"/>
              </a:tabLst>
              <a:defRPr sz="2400">
                <a:solidFill>
                  <a:schemeClr val="tx1"/>
                </a:solidFill>
                <a:latin typeface="Times New Roman" panose="02020603050405020304" pitchFamily="18" charset="0"/>
              </a:defRPr>
            </a:lvl1pPr>
            <a:lvl2pPr marL="914400" indent="-457200">
              <a:tabLst>
                <a:tab pos="609600" algn="l"/>
              </a:tabLst>
              <a:defRPr sz="2400">
                <a:solidFill>
                  <a:schemeClr val="tx1"/>
                </a:solidFill>
                <a:latin typeface="Times New Roman" panose="02020603050405020304" pitchFamily="18" charset="0"/>
              </a:defRPr>
            </a:lvl2pPr>
            <a:lvl3pPr marL="1371600" indent="-457200">
              <a:tabLst>
                <a:tab pos="609600" algn="l"/>
              </a:tabLst>
              <a:defRPr sz="2400">
                <a:solidFill>
                  <a:schemeClr val="tx1"/>
                </a:solidFill>
                <a:latin typeface="Times New Roman" panose="02020603050405020304" pitchFamily="18" charset="0"/>
              </a:defRPr>
            </a:lvl3pPr>
            <a:lvl4pPr marL="1828800" indent="-457200">
              <a:tabLst>
                <a:tab pos="609600" algn="l"/>
              </a:tabLst>
              <a:defRPr sz="2400">
                <a:solidFill>
                  <a:schemeClr val="tx1"/>
                </a:solidFill>
                <a:latin typeface="Times New Roman" panose="02020603050405020304" pitchFamily="18" charset="0"/>
              </a:defRPr>
            </a:lvl4pPr>
            <a:lvl5pPr marL="2286000" indent="-457200">
              <a:tabLst>
                <a:tab pos="609600" algn="l"/>
              </a:tabLst>
              <a:defRPr sz="2400">
                <a:solidFill>
                  <a:schemeClr val="tx1"/>
                </a:solidFill>
                <a:latin typeface="Times New Roman" panose="02020603050405020304" pitchFamily="18" charset="0"/>
              </a:defRPr>
            </a:lvl5pPr>
            <a:lvl6pPr marL="2743200" indent="-457200" algn="r" rtl="1" fontAlgn="base">
              <a:spcBef>
                <a:spcPct val="0"/>
              </a:spcBef>
              <a:spcAft>
                <a:spcPct val="0"/>
              </a:spcAft>
              <a:tabLst>
                <a:tab pos="609600" algn="l"/>
              </a:tabLst>
              <a:defRPr sz="2400">
                <a:solidFill>
                  <a:schemeClr val="tx1"/>
                </a:solidFill>
                <a:latin typeface="Times New Roman" panose="02020603050405020304" pitchFamily="18" charset="0"/>
              </a:defRPr>
            </a:lvl6pPr>
            <a:lvl7pPr marL="3200400" indent="-457200" algn="r" rtl="1" fontAlgn="base">
              <a:spcBef>
                <a:spcPct val="0"/>
              </a:spcBef>
              <a:spcAft>
                <a:spcPct val="0"/>
              </a:spcAft>
              <a:tabLst>
                <a:tab pos="609600" algn="l"/>
              </a:tabLst>
              <a:defRPr sz="2400">
                <a:solidFill>
                  <a:schemeClr val="tx1"/>
                </a:solidFill>
                <a:latin typeface="Times New Roman" panose="02020603050405020304" pitchFamily="18" charset="0"/>
              </a:defRPr>
            </a:lvl7pPr>
            <a:lvl8pPr marL="3657600" indent="-457200" algn="r" rtl="1" fontAlgn="base">
              <a:spcBef>
                <a:spcPct val="0"/>
              </a:spcBef>
              <a:spcAft>
                <a:spcPct val="0"/>
              </a:spcAft>
              <a:tabLst>
                <a:tab pos="609600" algn="l"/>
              </a:tabLst>
              <a:defRPr sz="2400">
                <a:solidFill>
                  <a:schemeClr val="tx1"/>
                </a:solidFill>
                <a:latin typeface="Times New Roman" panose="02020603050405020304" pitchFamily="18" charset="0"/>
              </a:defRPr>
            </a:lvl8pPr>
            <a:lvl9pPr marL="4114800" indent="-457200" algn="r" rtl="1" fontAlgn="base">
              <a:spcBef>
                <a:spcPct val="0"/>
              </a:spcBef>
              <a:spcAft>
                <a:spcPct val="0"/>
              </a:spcAft>
              <a:tabLst>
                <a:tab pos="609600" algn="l"/>
              </a:tabLst>
              <a:defRPr sz="2400">
                <a:solidFill>
                  <a:schemeClr val="tx1"/>
                </a:solidFill>
                <a:latin typeface="Times New Roman" panose="02020603050405020304" pitchFamily="18" charset="0"/>
              </a:defRPr>
            </a:lvl9pPr>
          </a:lstStyle>
          <a:p>
            <a:pPr>
              <a:lnSpc>
                <a:spcPct val="65000"/>
              </a:lnSpc>
            </a:pPr>
            <a:endParaRPr lang="he-IL" altLang="en-US" b="1" dirty="0">
              <a:solidFill>
                <a:srgbClr val="000099"/>
              </a:solidFill>
              <a:latin typeface="Arial" panose="020B0604020202020204" pitchFamily="34" charset="0"/>
              <a:cs typeface="Arial" panose="020B0604020202020204" pitchFamily="34" charset="0"/>
            </a:endParaRPr>
          </a:p>
          <a:p>
            <a:pPr>
              <a:lnSpc>
                <a:spcPct val="65000"/>
              </a:lnSpc>
              <a:buFont typeface="Wingdings" panose="05000000000000000000" pitchFamily="2" charset="2"/>
              <a:buChar char="v"/>
            </a:pPr>
            <a:r>
              <a:rPr lang="he-IL" altLang="en-US" b="1" dirty="0">
                <a:solidFill>
                  <a:srgbClr val="000099"/>
                </a:solidFill>
                <a:latin typeface="Arial" panose="020B0604020202020204" pitchFamily="34" charset="0"/>
                <a:cs typeface="Arial" panose="020B0604020202020204" pitchFamily="34" charset="0"/>
              </a:rPr>
              <a:t>לפניכם הנתונים הבאים:</a:t>
            </a:r>
          </a:p>
          <a:p>
            <a:pPr>
              <a:lnSpc>
                <a:spcPct val="65000"/>
              </a:lnSpc>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משפחת כהן בעלת הכנסה חודשית של 7000 ₪ .</a:t>
            </a:r>
          </a:p>
          <a:p>
            <a:pPr indent="60325">
              <a:lnSpc>
                <a:spcPct val="65000"/>
              </a:lnSpc>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אלה הוצאות המשפחה בממוצע לחודש:</a:t>
            </a:r>
          </a:p>
          <a:p>
            <a:pPr indent="60325">
              <a:lnSpc>
                <a:spcPct val="65000"/>
              </a:lnSpc>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3000 ₪  -  מזון</a:t>
            </a:r>
          </a:p>
          <a:p>
            <a:pPr indent="60325">
              <a:lnSpc>
                <a:spcPct val="65000"/>
              </a:lnSpc>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1000 ₪  -  החזקת דירה</a:t>
            </a:r>
          </a:p>
          <a:p>
            <a:pPr indent="60325">
              <a:lnSpc>
                <a:spcPct val="65000"/>
              </a:lnSpc>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buFontTx/>
              <a:buAutoNum type="arabicPlain" startAt="500"/>
            </a:pPr>
            <a:r>
              <a:rPr lang="he-IL" altLang="en-US" b="1" dirty="0">
                <a:solidFill>
                  <a:srgbClr val="000099"/>
                </a:solidFill>
                <a:latin typeface="Arial" panose="020B0604020202020204" pitchFamily="34" charset="0"/>
                <a:cs typeface="Arial" panose="020B0604020202020204" pitchFamily="34" charset="0"/>
              </a:rPr>
              <a:t> ₪    -  חוגים</a:t>
            </a:r>
          </a:p>
          <a:p>
            <a:pPr indent="60325">
              <a:lnSpc>
                <a:spcPct val="65000"/>
              </a:lnSpc>
              <a:buFontTx/>
              <a:buAutoNum type="arabicPlain" startAt="500"/>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1000 ₪  -  תרבות</a:t>
            </a:r>
          </a:p>
          <a:p>
            <a:pPr indent="60325">
              <a:lnSpc>
                <a:spcPct val="65000"/>
              </a:lnSpc>
            </a:pP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1500 ₪  -  חינוך</a:t>
            </a:r>
            <a:endParaRPr lang="en-US" altLang="en-US" b="1" dirty="0">
              <a:solidFill>
                <a:srgbClr val="000099"/>
              </a:solidFill>
              <a:latin typeface="Arial" panose="020B0604020202020204" pitchFamily="34" charset="0"/>
              <a:cs typeface="Arial" panose="020B0604020202020204" pitchFamily="34" charset="0"/>
            </a:endParaRP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 </a:t>
            </a:r>
          </a:p>
          <a:p>
            <a:pPr indent="60325">
              <a:lnSpc>
                <a:spcPct val="65000"/>
              </a:lnSpc>
            </a:pPr>
            <a:r>
              <a:rPr lang="he-IL" altLang="en-US" b="1" dirty="0">
                <a:solidFill>
                  <a:srgbClr val="000099"/>
                </a:solidFill>
                <a:latin typeface="Arial" panose="020B0604020202020204" pitchFamily="34" charset="0"/>
                <a:cs typeface="Arial" panose="020B0604020202020204" pitchFamily="34" charset="0"/>
              </a:rPr>
              <a:t>כיצד לדעתכם ניתן לייצג מידע זה באופן גרפי? נסו לנמק.</a:t>
            </a:r>
            <a:endParaRPr lang="en-US" altLang="en-US" b="1" dirty="0">
              <a:solidFill>
                <a:srgbClr val="000099"/>
              </a:solidFill>
              <a:latin typeface="Arial" panose="020B0604020202020204" pitchFamily="34" charset="0"/>
              <a:cs typeface="Arial" panose="020B0604020202020204" pitchFamily="34" charset="0"/>
            </a:endParaRPr>
          </a:p>
          <a:p>
            <a:pPr rtl="0" eaLnBrk="0" hangingPunct="0">
              <a:lnSpc>
                <a:spcPct val="65000"/>
              </a:lnSpc>
            </a:pPr>
            <a:endParaRPr lang="en-US" altLang="en-US"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גרף עוגה כדוגמה להצגת סוגי פשיעה בשנה מסויימת">
            <a:extLst>
              <a:ext uri="{FF2B5EF4-FFF2-40B4-BE49-F238E27FC236}">
                <a16:creationId xmlns:a16="http://schemas.microsoft.com/office/drawing/2014/main" id="{E45B9807-956E-443F-B5E9-D39F737D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65325"/>
            <a:ext cx="5226050" cy="3543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3">
            <a:extLst>
              <a:ext uri="{FF2B5EF4-FFF2-40B4-BE49-F238E27FC236}">
                <a16:creationId xmlns:a16="http://schemas.microsoft.com/office/drawing/2014/main" id="{A2FF928C-3E42-4F66-8A55-4A4E64DF97BB}"/>
              </a:ext>
            </a:extLst>
          </p:cNvPr>
          <p:cNvSpPr txBox="1">
            <a:spLocks noGrp="1" noChangeArrowheads="1"/>
          </p:cNvSpPr>
          <p:nvPr>
            <p:ph type="title" idx="4294967295"/>
          </p:nvPr>
        </p:nvSpPr>
        <p:spPr bwMode="auto">
          <a:xfrm>
            <a:off x="169863" y="595313"/>
            <a:ext cx="7918450" cy="83099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כיצד ניתן לדעתכם להציג נתונים משטרתיים על סוגי הפשיעה בשנה מסוימת?</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גרף עוגה כדוגמה להצגת תוצאות מבחן">
            <a:extLst>
              <a:ext uri="{FF2B5EF4-FFF2-40B4-BE49-F238E27FC236}">
                <a16:creationId xmlns:a16="http://schemas.microsoft.com/office/drawing/2014/main" id="{E87425DA-2379-4474-9769-878ED3F38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1436688"/>
            <a:ext cx="5680075" cy="3971925"/>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a16="http://schemas.microsoft.com/office/drawing/2014/main" id="{A81AC186-721C-4660-A126-F53428C0450D}"/>
              </a:ext>
            </a:extLst>
          </p:cNvPr>
          <p:cNvSpPr txBox="1">
            <a:spLocks noGrp="1" noChangeArrowheads="1"/>
          </p:cNvSpPr>
          <p:nvPr>
            <p:ph type="title" idx="4294967295"/>
          </p:nvPr>
        </p:nvSpPr>
        <p:spPr bwMode="auto">
          <a:xfrm>
            <a:off x="1119188" y="633413"/>
            <a:ext cx="6824662" cy="83099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כיצד ניתן לדעתכם להציג נתונים של תוצאות המבחן?</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גרף רציף כדוגמה">
            <a:extLst>
              <a:ext uri="{FF2B5EF4-FFF2-40B4-BE49-F238E27FC236}">
                <a16:creationId xmlns:a16="http://schemas.microsoft.com/office/drawing/2014/main" id="{0D2F0F2D-95F2-4BAF-AF75-95A80332E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163" y="1930400"/>
            <a:ext cx="5454650" cy="3940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3">
            <a:extLst>
              <a:ext uri="{FF2B5EF4-FFF2-40B4-BE49-F238E27FC236}">
                <a16:creationId xmlns:a16="http://schemas.microsoft.com/office/drawing/2014/main" id="{DD3FA207-82C6-4047-AE73-443E826488BB}"/>
              </a:ext>
            </a:extLst>
          </p:cNvPr>
          <p:cNvSpPr txBox="1">
            <a:spLocks noGrp="1" noChangeArrowheads="1"/>
          </p:cNvSpPr>
          <p:nvPr>
            <p:ph type="title" idx="4294967295"/>
          </p:nvPr>
        </p:nvSpPr>
        <p:spPr bwMode="auto">
          <a:xfrm>
            <a:off x="153988" y="638175"/>
            <a:ext cx="8112125" cy="83099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r" defTabSz="914400" rtl="1"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he-IL"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כיצד ניתן לדעתכם להציג נתונים על כמות הגשם במשך חודש?</a:t>
            </a:r>
            <a:endParaRPr kumimoji="0" lang="en-US"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2319</Words>
  <Application>Microsoft Office PowerPoint</Application>
  <PresentationFormat>‫הצגה על המסך (4:3)</PresentationFormat>
  <Paragraphs>348</Paragraphs>
  <Slides>41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41</vt:i4>
      </vt:variant>
    </vt:vector>
  </HeadingPairs>
  <TitlesOfParts>
    <vt:vector size="47" baseType="lpstr">
      <vt:lpstr>Arial</vt:lpstr>
      <vt:lpstr>David</vt:lpstr>
      <vt:lpstr>Symbol</vt:lpstr>
      <vt:lpstr>Times New Roman</vt:lpstr>
      <vt:lpstr>Wingdings</vt:lpstr>
      <vt:lpstr>עיצוב ברירת מחדל</vt:lpstr>
      <vt:lpstr>הקניה של מיומנויות הנבדקות בשאלות unseen </vt:lpstr>
      <vt:lpstr>מטרות מערכי השיעור</vt:lpstr>
      <vt:lpstr>חלק ראשון הצעות להוראת בנייה  של ייצוגים גרפיים</vt:lpstr>
      <vt:lpstr>הצעה לשיעור ראשון בנושא גרפים</vt:lpstr>
      <vt:lpstr>שאלה: נסו להסביר את ההתאמה בין סוג הנתונים לבין סוג הגרף  שבעזרתו הם הוצגו? </vt:lpstr>
      <vt:lpstr>שאלות לדיון</vt:lpstr>
      <vt:lpstr>כיצד ניתן לדעתכם להציג נתונים משטרתיים על סוגי הפשיעה בשנה מסוימת?</vt:lpstr>
      <vt:lpstr>כיצד ניתן לדעתכם להציג נתונים של תוצאות המבחן?</vt:lpstr>
      <vt:lpstr>כיצד ניתן לדעתכם להציג נתונים על כמות הגשם במשך חודש?</vt:lpstr>
      <vt:lpstr>כיצד ניתן לדעתכם להציג נתונים על שינויי מפלס הכינרת לאורך מספר שנים?</vt:lpstr>
      <vt:lpstr>באיזה סוג של גרף תציג חברת החשמל את הנתונים על צריכת החשמל בתחומי צריכה שונים?</vt:lpstr>
      <vt:lpstr>השווה מספר פניות הציבור בתחום מסוים לאורך שנים. איזה סוג הגרף מתאים להצגת הנתונים מסוג זה? </vt:lpstr>
      <vt:lpstr>במה תלוי סוג הגרף?</vt:lpstr>
      <vt:lpstr>הצעה לשיעור שני בנושא גרפים</vt:lpstr>
      <vt:lpstr>שאלה לתלמידים</vt:lpstr>
      <vt:lpstr>הסבר</vt:lpstr>
      <vt:lpstr>                                         שאלות  1.  לפניכם גרף "עוגה". אילו נתונים אתם יכולים להסיק מהגרף?</vt:lpstr>
      <vt:lpstr>2.   לפניכם נתוני גדילת הילד הבאים:</vt:lpstr>
      <vt:lpstr>דוגמה לצורת הגרף המתקבלת:</vt:lpstr>
      <vt:lpstr>שיעורי בית</vt:lpstr>
      <vt:lpstr>שאלות לגרף</vt:lpstr>
      <vt:lpstr>הצעה לשיעור שלישי בנושא גרפים</vt:lpstr>
      <vt:lpstr>שאלות לטבלה</vt:lpstr>
      <vt:lpstr>נתונה מסיסות של מספר מלחים ב-  25OC :</vt:lpstr>
      <vt:lpstr>בבניית גרפים יש להתייחס אל:</vt:lpstr>
      <vt:lpstr>שיעורים נוספים</vt:lpstr>
      <vt:lpstr>ארגון התוצאות בטבלה:</vt:lpstr>
      <vt:lpstr>5.  מציירים גרף שמבטא את שינויי האנתלפיה כפונקציה       של מספר אטומי פחמן במולקולת כוהל: </vt:lpstr>
      <vt:lpstr>II.  בדיקת מוליכות חשמלית כתלות בריכוז המלח</vt:lpstr>
      <vt:lpstr>דוגמאות לתרגילים בשלבים מתקדמים של לימוד הנושא</vt:lpstr>
      <vt:lpstr>לפניכם גרף רציף: </vt:lpstr>
      <vt:lpstr>לפניכם צורה נוחה ומקובלת ברוב ספרי לימוד להציג השתנותן של אנרגיות יינון ושל אלקטרושליליות ביסודות. האם גם צורה זו היא נכונה מבחינת כללי הבחירה בסוג הגרף? נמקו.  </vt:lpstr>
      <vt:lpstr>מדוע צורות הגרף הללו נכונות יותר (אם כי נוחות פחות)?</vt:lpstr>
      <vt:lpstr>חלק שני הצעות להקניית מיומנות של שאילת שאלות</vt:lpstr>
      <vt:lpstr>סיפורו של היסוד הליום, He קטע מעובד מהמאמר מאת רינה מבורך כימיה טכנולוגיה חברה, גיליון מס' 66 , 1996</vt:lpstr>
      <vt:lpstr>המשך סיפורו של היסוד הליום, He</vt:lpstr>
      <vt:lpstr>שאלות אפשריות של תלמידים</vt:lpstr>
      <vt:lpstr>שאלות אפשריות של תלמידים </vt:lpstr>
      <vt:lpstr>אסטרטגיות לעידוד שאילת שאלות "חכמות": </vt:lpstr>
      <vt:lpstr>אסטרטגיות לעידוד שאילת שאלות "חכמות":  </vt:lpstr>
      <vt:lpstr>מטלות לתלמידים </vt:lpstr>
    </vt:vector>
  </TitlesOfParts>
  <Company>ברדב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חיים וזיוה</dc:creator>
  <cp:lastModifiedBy>Shelly Livne</cp:lastModifiedBy>
  <cp:revision>29</cp:revision>
  <dcterms:created xsi:type="dcterms:W3CDTF">2005-12-23T13:22:39Z</dcterms:created>
  <dcterms:modified xsi:type="dcterms:W3CDTF">2025-07-08T08:48:55Z</dcterms:modified>
</cp:coreProperties>
</file>