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3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1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r" rtl="1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r" rtl="1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r" rtl="1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r" rtl="1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r" rtl="1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r" rtl="1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 descr="log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5918571"/>
            <a:ext cx="4814888" cy="92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log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102" y="144411"/>
            <a:ext cx="6681795" cy="66452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 descr="logos"/>
          <p:cNvSpPr txBox="1">
            <a:spLocks noGrp="1"/>
          </p:cNvSpPr>
          <p:nvPr>
            <p:ph type="ftr" idx="11"/>
          </p:nvPr>
        </p:nvSpPr>
        <p:spPr>
          <a:xfrm>
            <a:off x="3124199" y="65310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755576" y="476672"/>
            <a:ext cx="7772400" cy="18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ar-SA" sz="8000" dirty="0">
                <a:latin typeface="Calibri"/>
                <a:ea typeface="Calibri"/>
                <a:cs typeface="Calibri"/>
                <a:sym typeface="Calibri"/>
              </a:rPr>
              <a:t>حَسَاء صِحّيّ</a:t>
            </a:r>
            <a:endParaRPr sz="8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 descr="حساء الخضار"/>
          <p:cNvPicPr preferRelativeResize="0"/>
          <p:nvPr/>
        </p:nvPicPr>
        <p:blipFill rotWithShape="1">
          <a:blip r:embed="rId5">
            <a:alphaModFix/>
          </a:blip>
          <a:srcRect t="6551" b="12215"/>
          <a:stretch/>
        </p:blipFill>
        <p:spPr>
          <a:xfrm>
            <a:off x="1261884" y="2478888"/>
            <a:ext cx="6681795" cy="329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>
                <a:latin typeface="Calibri"/>
                <a:ea typeface="Calibri"/>
                <a:cs typeface="Calibri"/>
                <a:sym typeface="Calibri"/>
              </a:rPr>
              <a:t>المعادن التي أدخلناها إلى الحَساء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2" descr="بَصَل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2996952"/>
            <a:ext cx="3048000" cy="2602992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2"/>
          <p:cNvSpPr txBox="1"/>
          <p:nvPr/>
        </p:nvSpPr>
        <p:spPr>
          <a:xfrm>
            <a:off x="4114800" y="1700808"/>
            <a:ext cx="45720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بوتاسيوم - البطاطا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حديد – عدس، بطاطا، ملفوف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كالسيوم - ملفوف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صوديوم - ملح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مغنيزيوم - بصل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خارصين - عدس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4400"/>
              <a:buFont typeface="Calibri"/>
              <a:buNone/>
            </a:pPr>
            <a:r>
              <a:rPr lang="ar-SA" b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القيمة الغذائيّة للغذاء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3" descr="حبوب الشوربة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846" y="255755"/>
            <a:ext cx="1769671" cy="117152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3"/>
          <p:cNvSpPr txBox="1"/>
          <p:nvPr/>
        </p:nvSpPr>
        <p:spPr>
          <a:xfrm>
            <a:off x="-21152" y="940738"/>
            <a:ext cx="9144000" cy="558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كالوريا</a:t>
            </a: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وحدة قياس الحرارة والطاقة.  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الكالوريا هي كميّة الحرارة التي نحتاجُها لتسخين غرام واحد من الماء درجة مئويّة واحدة، في ضغط أتموسفيري واحد.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1 كيلو - كالوري = 1000 كالوري. </a:t>
            </a:r>
            <a:endParaRPr/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في حياتنا اليوميّة، عندما نتطرّق إلى الكالوري فإنّنا نعني عمليًا الكيلو كالوري.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عندما يتحلّل الغذاء الذي نستهلكه في جسمنا فإنّه يُزوّدنا بالطاقة وموادّ بناء لجسمنا.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الدُّهن في جسمنا يُزوِّد كميّة طاقة ضعف (أكبر من ضعفين) مقارنة بالكربوهيدرات والبروتينات.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غرام </a:t>
            </a:r>
            <a:r>
              <a:rPr lang="ar-SA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كربوهيدرات</a:t>
            </a: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يُزوِّد </a:t>
            </a:r>
            <a:r>
              <a:rPr lang="ar-SA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كيلو - كالوري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غرام </a:t>
            </a:r>
            <a:r>
              <a:rPr lang="ar-SA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دُهُن</a:t>
            </a: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يُزوِّد </a:t>
            </a:r>
            <a:r>
              <a:rPr lang="ar-SA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كيلو - كالوري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غرام </a:t>
            </a:r>
            <a:r>
              <a:rPr lang="ar-SA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بروتين</a:t>
            </a: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يُزوِّد </a:t>
            </a:r>
            <a:r>
              <a:rPr lang="ar-SA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كيلو - كالوري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احسبوا الكالوريا الموجودة في 100 غرام من حبوب الحساء بِحَسب القيم المُسجّلة على العُبوة.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هل توصّلتُم لنفس القيمة الغذائيّة المُسجّلة على العُبوة؟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4" descr="طبّاخ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177" y="0"/>
            <a:ext cx="685964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 txBox="1">
            <a:spLocks noGrp="1"/>
          </p:cNvSpPr>
          <p:nvPr>
            <p:ph type="title" idx="4294967295"/>
          </p:nvPr>
        </p:nvSpPr>
        <p:spPr>
          <a:xfrm>
            <a:off x="1117386" y="29969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FBF3F3"/>
              </a:buClr>
              <a:buSzPts val="5400"/>
              <a:buFont typeface="Calibri"/>
              <a:buNone/>
            </a:pPr>
            <a:r>
              <a:rPr lang="ar-SA" sz="5400" b="1">
                <a:solidFill>
                  <a:srgbClr val="FBF3F3"/>
                </a:solidFill>
                <a:latin typeface="Calibri"/>
                <a:ea typeface="Calibri"/>
                <a:cs typeface="Calibri"/>
                <a:sym typeface="Calibri"/>
              </a:rPr>
              <a:t>صحّة وهنا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 b="1"/>
              <a:t>الفيتامينات</a:t>
            </a:r>
            <a:endParaRPr b="1"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just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ar-SA" b="1"/>
              <a:t>الفيتامينات هي مُركّبات كربون ضروريّة لجسم الإنسان بكمّيات صغيرة جدًا. بالرغم من هذا، لا يمكن العيش بدونها. اليوم هنالك 13 فيتامين معروفا والتي يتم تصنيفها إلى نوعين: أ. تذوب في الماء    ب. تذوب في الزيت</a:t>
            </a:r>
            <a:endParaRPr b="1"/>
          </a:p>
          <a:p>
            <a:pPr marL="342900" lvl="0" indent="-342900" algn="just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ar-SA" b="1"/>
              <a:t>يحصُل الإنسان على الفيتامينات التي لا يستطيع جسمه إنتاجها من الأغذية المُتنوِّعة مثل الخضراوات والفاكهة اللحوم والأجبان. لهذا من المُهم أن يكون طعامنا من أغذية مُتنوِّعة. </a:t>
            </a:r>
            <a:endParaRPr b="1"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79719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/>
              <a:t>الجزر: فيتامين A</a:t>
            </a:r>
            <a:endParaRPr/>
          </a:p>
        </p:txBody>
      </p:sp>
      <p:grpSp>
        <p:nvGrpSpPr>
          <p:cNvPr id="107" name="Google Shape;107;p15" descr="جدول وصف فيتامين أ"/>
          <p:cNvGrpSpPr/>
          <p:nvPr/>
        </p:nvGrpSpPr>
        <p:grpSpPr>
          <a:xfrm>
            <a:off x="397958" y="1648696"/>
            <a:ext cx="7749761" cy="4548159"/>
            <a:chOff x="2422" y="19896"/>
            <a:chExt cx="7749761" cy="4548159"/>
          </a:xfrm>
        </p:grpSpPr>
        <p:sp>
          <p:nvSpPr>
            <p:cNvPr id="108" name="Google Shape;108;p15"/>
            <p:cNvSpPr/>
            <p:nvPr/>
          </p:nvSpPr>
          <p:spPr>
            <a:xfrm>
              <a:off x="2422" y="19896"/>
              <a:ext cx="2361993" cy="6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 txBox="1"/>
            <p:nvPr/>
          </p:nvSpPr>
          <p:spPr>
            <a:xfrm>
              <a:off x="2422" y="19896"/>
              <a:ext cx="2361993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ar-SA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أعراض نقصِهِ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2422" y="624696"/>
              <a:ext cx="2361993" cy="3923462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 txBox="1"/>
            <p:nvPr/>
          </p:nvSpPr>
          <p:spPr>
            <a:xfrm>
              <a:off x="2422" y="624696"/>
              <a:ext cx="2361993" cy="392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112000" rIns="149350" bIns="168000" anchor="t" anchorCtr="0">
              <a:noAutofit/>
            </a:bodyPr>
            <a:lstStyle/>
            <a:p>
              <a:pPr marL="228600" marR="0" lvl="1" indent="-22860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العمى الليلي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الجِلد الجافّ والخشِن 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فقدان الشهيّة والإسهال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اضطرابات النُمُوّ عند الأطفال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جفاف والتهاب في العين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تقلّ مقاومة الالتهابات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2695095" y="19896"/>
              <a:ext cx="2361993" cy="6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2695095" y="19896"/>
              <a:ext cx="2361993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ar-SA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يتواجد في: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2695095" y="624696"/>
              <a:ext cx="2361993" cy="3923462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 txBox="1"/>
            <p:nvPr/>
          </p:nvSpPr>
          <p:spPr>
            <a:xfrm>
              <a:off x="2695095" y="624696"/>
              <a:ext cx="2361993" cy="392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112000" rIns="149350" bIns="168000" anchor="t" anchorCtr="0">
              <a:noAutofit/>
            </a:bodyPr>
            <a:lstStyle/>
            <a:p>
              <a:pPr marL="228600" marR="0" lvl="1" indent="-9525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خضراوات خضراء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فاكهة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كَبِد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جوز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بيض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حليب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جبنة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صفار البيض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الفاكهة والخضراوات الصفراء والبرتقاليّة. 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5387767" y="19896"/>
              <a:ext cx="2361993" cy="6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5387767" y="19896"/>
              <a:ext cx="2361993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ar-SA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الفعاليّة في الجسم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5390190" y="644593"/>
              <a:ext cx="2361993" cy="3923462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5390190" y="644593"/>
              <a:ext cx="2361993" cy="3923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112000" rIns="149350" bIns="168000" anchor="t" anchorCtr="0">
              <a:noAutofit/>
            </a:bodyPr>
            <a:lstStyle/>
            <a:p>
              <a:pPr marL="228600" marR="0" lvl="1" indent="-22860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ضروري للنُمُوّ الطبيعي</a:t>
              </a: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بِناء العظم والأسنان لدى الأولاد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مُهم للرؤيا الصحيحة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بناء الخلايا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يُحافظ على الجِلد ومن التلوُّثات عن طريق الجِلد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0" name="Google Shape;120;p15" descr="صيغة فيتامين 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760" y="332656"/>
            <a:ext cx="360045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جز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401921" cy="158526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/>
              <a:t>البطاطا: فيتامين B1</a:t>
            </a:r>
            <a:endParaRPr/>
          </a:p>
        </p:txBody>
      </p:sp>
      <p:grpSp>
        <p:nvGrpSpPr>
          <p:cNvPr id="128" name="Google Shape;128;p16" descr="جدول وصف الفيتامينات B1"/>
          <p:cNvGrpSpPr/>
          <p:nvPr/>
        </p:nvGrpSpPr>
        <p:grpSpPr>
          <a:xfrm>
            <a:off x="450600" y="2501501"/>
            <a:ext cx="8203780" cy="4301323"/>
            <a:chOff x="2565" y="205374"/>
            <a:chExt cx="8203780" cy="4301323"/>
          </a:xfrm>
        </p:grpSpPr>
        <p:sp>
          <p:nvSpPr>
            <p:cNvPr id="129" name="Google Shape;129;p16"/>
            <p:cNvSpPr/>
            <p:nvPr/>
          </p:nvSpPr>
          <p:spPr>
            <a:xfrm>
              <a:off x="2565" y="205374"/>
              <a:ext cx="2501152" cy="1000461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1D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 txBox="1"/>
            <p:nvPr/>
          </p:nvSpPr>
          <p:spPr>
            <a:xfrm>
              <a:off x="2565" y="205374"/>
              <a:ext cx="2501152" cy="1000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73150" rIns="128000" bIns="731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أعراض نقصِهِ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2565" y="1205835"/>
              <a:ext cx="2501152" cy="3300862"/>
            </a:xfrm>
            <a:prstGeom prst="rect">
              <a:avLst/>
            </a:prstGeom>
            <a:solidFill>
              <a:srgbClr val="CBCED6">
                <a:alpha val="89803"/>
              </a:srgbClr>
            </a:solidFill>
            <a:ln w="25400" cap="flat" cmpd="sng">
              <a:solidFill>
                <a:srgbClr val="CBCED6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2565" y="1205835"/>
              <a:ext cx="2501152" cy="330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17145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فقدان الشهيّة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اضطرابات هضميّة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ضعف في القلب وجدران الأوعية الدمويّة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مرض بيري بيري الذي يتمثّل في شَلَل الأطراف، التهابات الأعصاب،  تشنُّجات وضعف عام.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تلف في الدِّماغ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قضيّة رميديا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571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2853879" y="205374"/>
              <a:ext cx="2501152" cy="1000461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1D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 txBox="1"/>
            <p:nvPr/>
          </p:nvSpPr>
          <p:spPr>
            <a:xfrm>
              <a:off x="2853879" y="205374"/>
              <a:ext cx="2501152" cy="1000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73150" rIns="128000" bIns="731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يتواجد في: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2853879" y="1205835"/>
              <a:ext cx="2501152" cy="3300862"/>
            </a:xfrm>
            <a:prstGeom prst="rect">
              <a:avLst/>
            </a:prstGeom>
            <a:solidFill>
              <a:srgbClr val="CBCED6">
                <a:alpha val="89803"/>
              </a:srgbClr>
            </a:solidFill>
            <a:ln w="25400" cap="flat" cmpd="sng">
              <a:solidFill>
                <a:srgbClr val="CBCED6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 txBox="1"/>
            <p:nvPr/>
          </p:nvSpPr>
          <p:spPr>
            <a:xfrm>
              <a:off x="2853879" y="1205835"/>
              <a:ext cx="2501152" cy="330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17145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الحبوب الكاملة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الخُبز الحيّ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الحليب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الكبد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البقوليّات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الجوز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البطاطا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571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5705193" y="205374"/>
              <a:ext cx="2501152" cy="1000461"/>
            </a:xfrm>
            <a:prstGeom prst="rect">
              <a:avLst/>
            </a:prstGeom>
            <a:solidFill>
              <a:srgbClr val="1D497D"/>
            </a:solidFill>
            <a:ln w="25400" cap="flat" cmpd="sng">
              <a:solidFill>
                <a:srgbClr val="1D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 txBox="1"/>
            <p:nvPr/>
          </p:nvSpPr>
          <p:spPr>
            <a:xfrm>
              <a:off x="5705193" y="205374"/>
              <a:ext cx="2501152" cy="10004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73150" rIns="128000" bIns="731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الفعاليّة في الجسم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5705193" y="1205835"/>
              <a:ext cx="2501152" cy="3300862"/>
            </a:xfrm>
            <a:prstGeom prst="rect">
              <a:avLst/>
            </a:prstGeom>
            <a:solidFill>
              <a:srgbClr val="CBCED6">
                <a:alpha val="89803"/>
              </a:srgbClr>
            </a:solidFill>
            <a:ln w="25400" cap="flat" cmpd="sng">
              <a:solidFill>
                <a:srgbClr val="CBCED6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5705193" y="1205835"/>
              <a:ext cx="2501152" cy="3300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17145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يشترك في عمليّات أيض الكربوهيدرات وعمليّات إنتاج الطاقة في الجسم   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يشترِك في إنتاج مادّة وسيطة في الجهاز العصبيّ. 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1" name="Google Shape;141;p16" descr="صيغة فيتامين B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1196752"/>
            <a:ext cx="33845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 descr="بطاطا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6" y="0"/>
            <a:ext cx="3048000" cy="230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914400" y="8964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>
                <a:latin typeface="Calibri"/>
                <a:ea typeface="Calibri"/>
                <a:cs typeface="Calibri"/>
                <a:sym typeface="Calibri"/>
              </a:rPr>
              <a:t>الملفوف: فيتامين B2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7" descr="جدول وصف الفيتامينات B2"/>
          <p:cNvGrpSpPr/>
          <p:nvPr/>
        </p:nvGrpSpPr>
        <p:grpSpPr>
          <a:xfrm>
            <a:off x="397958" y="1677228"/>
            <a:ext cx="7747338" cy="4471199"/>
            <a:chOff x="2422" y="48428"/>
            <a:chExt cx="7747338" cy="4471199"/>
          </a:xfrm>
        </p:grpSpPr>
        <p:sp>
          <p:nvSpPr>
            <p:cNvPr id="150" name="Google Shape;150;p17"/>
            <p:cNvSpPr/>
            <p:nvPr/>
          </p:nvSpPr>
          <p:spPr>
            <a:xfrm>
              <a:off x="2422" y="48428"/>
              <a:ext cx="2361993" cy="5184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7"/>
            <p:cNvSpPr txBox="1"/>
            <p:nvPr/>
          </p:nvSpPr>
          <p:spPr>
            <a:xfrm>
              <a:off x="2422" y="48428"/>
              <a:ext cx="2361993" cy="5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73150" rIns="128000" bIns="731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أعراض نقصِهِ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2422" y="566828"/>
              <a:ext cx="2361993" cy="3952799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7"/>
            <p:cNvSpPr txBox="1"/>
            <p:nvPr/>
          </p:nvSpPr>
          <p:spPr>
            <a:xfrm>
              <a:off x="2422" y="566828"/>
              <a:ext cx="2361993" cy="3952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5715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الطّفِح الجلديّ (التهاب الجلد)</a:t>
              </a:r>
              <a:endPara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تشقُّقات في زوايا الفم والتهاب في الأغشية المُخاطيّة للفم واللِّسان</a:t>
              </a:r>
              <a:endPara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من الممكن أن يُؤدّي النقص المُتواصِل لأضرار عصبيّة وأضرار في إنتاج الخلايا العصبيّة. هذا الضرر من الممكن أن يُسبِّب اضطرابات نفسيّة، اكتئاب وأضرار في تطوُّر الأطفال. </a:t>
              </a:r>
              <a:endParaRPr sz="18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7"/>
            <p:cNvSpPr/>
            <p:nvPr/>
          </p:nvSpPr>
          <p:spPr>
            <a:xfrm>
              <a:off x="2695095" y="48428"/>
              <a:ext cx="2361993" cy="5184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7"/>
            <p:cNvSpPr txBox="1"/>
            <p:nvPr/>
          </p:nvSpPr>
          <p:spPr>
            <a:xfrm>
              <a:off x="2695095" y="48428"/>
              <a:ext cx="2361993" cy="5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73150" rIns="128000" bIns="731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يتواجد في: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2695095" y="566828"/>
              <a:ext cx="2361993" cy="3952799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7"/>
            <p:cNvSpPr txBox="1"/>
            <p:nvPr/>
          </p:nvSpPr>
          <p:spPr>
            <a:xfrm>
              <a:off x="2695095" y="566828"/>
              <a:ext cx="2361993" cy="3952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5715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الحليب ومُنتجاته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اللحوم وبالأساس الكبد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الحليب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الخُضار الخضراء (خُضار ورقيّة، بروكولي، ملفوف وغيرها)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none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السّمَك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5387767" y="48428"/>
              <a:ext cx="2361993" cy="5184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7"/>
            <p:cNvSpPr txBox="1"/>
            <p:nvPr/>
          </p:nvSpPr>
          <p:spPr>
            <a:xfrm>
              <a:off x="5387767" y="48428"/>
              <a:ext cx="2361993" cy="51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73150" rIns="128000" bIns="7315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الفعاليّة في الجسم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5387767" y="566828"/>
              <a:ext cx="2361993" cy="3952799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7"/>
            <p:cNvSpPr txBox="1"/>
            <p:nvPr/>
          </p:nvSpPr>
          <p:spPr>
            <a:xfrm>
              <a:off x="5387767" y="566828"/>
              <a:ext cx="2361993" cy="3952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000" tIns="96000" rIns="128000" bIns="144000" anchor="t" anchorCtr="0">
              <a:noAutofit/>
            </a:bodyPr>
            <a:lstStyle/>
            <a:p>
              <a:pPr marL="171450" marR="0" lvl="1" indent="-5715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small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يُعتبر مُكوِّن أساسيّ مُهم في إنتاج الطاقة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small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يشترك في عمليّة أيض الدُّهنيّات، الكربوهيدرات والبروتينات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Calibri"/>
                <a:buChar char="•"/>
              </a:pPr>
              <a:r>
                <a:rPr lang="ar-SA" sz="1800" b="1" i="0" u="none" strike="noStrike" cap="small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توجد له أهميّة كُبرى لإنتاج الهورمونات، إنتاج خلايا الدم، صِحّة الشّعِر، الأظافر والجلد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2" name="Google Shape;162;p17" descr="صيغة فيتامين B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5544" y="0"/>
            <a:ext cx="1790700" cy="179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 descr="ملفوف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0"/>
            <a:ext cx="3048000" cy="177698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>
                <a:latin typeface="Calibri"/>
                <a:ea typeface="Calibri"/>
                <a:cs typeface="Calibri"/>
                <a:sym typeface="Calibri"/>
              </a:rPr>
              <a:t>العَدَس: فيتامين B6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18" descr="جدول وصف الفيتامينات B6"/>
          <p:cNvGrpSpPr/>
          <p:nvPr/>
        </p:nvGrpSpPr>
        <p:grpSpPr>
          <a:xfrm>
            <a:off x="397958" y="1676896"/>
            <a:ext cx="7749761" cy="4519959"/>
            <a:chOff x="2422" y="48096"/>
            <a:chExt cx="7749761" cy="4519959"/>
          </a:xfrm>
        </p:grpSpPr>
        <p:sp>
          <p:nvSpPr>
            <p:cNvPr id="171" name="Google Shape;171;p18"/>
            <p:cNvSpPr/>
            <p:nvPr/>
          </p:nvSpPr>
          <p:spPr>
            <a:xfrm>
              <a:off x="2422" y="48096"/>
              <a:ext cx="2361993" cy="547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 txBox="1"/>
            <p:nvPr/>
          </p:nvSpPr>
          <p:spPr>
            <a:xfrm>
              <a:off x="2422" y="48096"/>
              <a:ext cx="2361993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77200" rIns="135125" bIns="772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ar-SA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أعراض نقصِهِ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2422" y="595296"/>
              <a:ext cx="2361993" cy="3924663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2422" y="595296"/>
              <a:ext cx="2361993" cy="392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325" tIns="101325" rIns="135125" bIns="152000" anchor="t" anchorCtr="0">
              <a:noAutofit/>
            </a:bodyPr>
            <a:lstStyle/>
            <a:p>
              <a:pPr marL="171450" marR="0" lvl="1" indent="-5080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فقر الدمّ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التعب 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اضطرابات عصبيّة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2695095" y="48096"/>
              <a:ext cx="2361993" cy="547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2695095" y="48096"/>
              <a:ext cx="2361993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77200" rIns="135125" bIns="772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ar-SA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يتواجد في: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2695095" y="595296"/>
              <a:ext cx="2361993" cy="3924663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 txBox="1"/>
            <p:nvPr/>
          </p:nvSpPr>
          <p:spPr>
            <a:xfrm>
              <a:off x="2695095" y="595296"/>
              <a:ext cx="2361993" cy="392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325" tIns="101325" rIns="135125" bIns="152000" anchor="t" anchorCtr="0">
              <a:noAutofit/>
            </a:bodyPr>
            <a:lstStyle/>
            <a:p>
              <a:pPr marL="171450" marR="0" lvl="1" indent="-5080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البقوليّات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الرُّز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البطاطا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البندورة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اللحوم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السَّمَك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البيض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الجوز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الموز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البراعم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الخميرة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5387767" y="48096"/>
              <a:ext cx="2361993" cy="547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8"/>
            <p:cNvSpPr txBox="1"/>
            <p:nvPr/>
          </p:nvSpPr>
          <p:spPr>
            <a:xfrm>
              <a:off x="5387767" y="48096"/>
              <a:ext cx="2361993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77200" rIns="135125" bIns="772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ar-SA" sz="1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الفعاليّة في الجسم</a:t>
              </a: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5390190" y="643392"/>
              <a:ext cx="2361993" cy="3924663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8"/>
            <p:cNvSpPr txBox="1"/>
            <p:nvPr/>
          </p:nvSpPr>
          <p:spPr>
            <a:xfrm>
              <a:off x="5390190" y="643392"/>
              <a:ext cx="2361993" cy="3924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325" tIns="101325" rIns="135125" bIns="152000" anchor="t" anchorCtr="0">
              <a:noAutofit/>
            </a:bodyPr>
            <a:lstStyle/>
            <a:p>
              <a:pPr marL="171450" marR="0" lvl="1" indent="-5080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يُساعد في تبادُل الموادّ للبروتينات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في إنتاج خلايا دم حمراء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r" rtl="1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ar-SA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فعاليّة الأعصاب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18" descr="صيغة B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3888" y="188640"/>
            <a:ext cx="1152128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 descr="عَدَس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-81643"/>
            <a:ext cx="2483768" cy="165667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>
                <a:latin typeface="Calibri"/>
                <a:ea typeface="Calibri"/>
                <a:cs typeface="Calibri"/>
                <a:sym typeface="Calibri"/>
              </a:rPr>
              <a:t>الكوسا: فيتامين 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19" descr="جدول وصف الفيتامينات C"/>
          <p:cNvGrpSpPr/>
          <p:nvPr/>
        </p:nvGrpSpPr>
        <p:grpSpPr>
          <a:xfrm>
            <a:off x="397958" y="1673177"/>
            <a:ext cx="7749761" cy="4523678"/>
            <a:chOff x="2422" y="44377"/>
            <a:chExt cx="7749761" cy="4523678"/>
          </a:xfrm>
        </p:grpSpPr>
        <p:sp>
          <p:nvSpPr>
            <p:cNvPr id="192" name="Google Shape;192;p19"/>
            <p:cNvSpPr/>
            <p:nvPr/>
          </p:nvSpPr>
          <p:spPr>
            <a:xfrm>
              <a:off x="2422" y="44377"/>
              <a:ext cx="2361993" cy="691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 txBox="1"/>
            <p:nvPr/>
          </p:nvSpPr>
          <p:spPr>
            <a:xfrm>
              <a:off x="2422" y="44377"/>
              <a:ext cx="2361993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ar-SA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أعراض نقصِهِ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2422" y="735577"/>
              <a:ext cx="2361993" cy="3788100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 txBox="1"/>
            <p:nvPr/>
          </p:nvSpPr>
          <p:spPr>
            <a:xfrm>
              <a:off x="2422" y="735577"/>
              <a:ext cx="2361993" cy="37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7620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ar-SA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في حالة نقص حادّ في فيتامين C من الممكن أن يُؤدّي إلى الإصابة بمرض نقص فيتامين سي.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2695095" y="44377"/>
              <a:ext cx="2361993" cy="691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 txBox="1"/>
            <p:nvPr/>
          </p:nvSpPr>
          <p:spPr>
            <a:xfrm>
              <a:off x="2695095" y="44377"/>
              <a:ext cx="2361993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ar-SA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يتواجد في: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695095" y="735577"/>
              <a:ext cx="2361993" cy="3788100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2695095" y="735577"/>
              <a:ext cx="2361993" cy="37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7620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ar-SA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الحمضيّات والخضراوات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5387767" y="44377"/>
              <a:ext cx="2361993" cy="6912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 txBox="1"/>
            <p:nvPr/>
          </p:nvSpPr>
          <p:spPr>
            <a:xfrm>
              <a:off x="5387767" y="44377"/>
              <a:ext cx="2361993" cy="6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97525" rIns="170675" bIns="975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lang="ar-SA"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الفعاليّة في الجسم</a:t>
              </a: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5390190" y="779955"/>
              <a:ext cx="2361993" cy="3788100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9"/>
            <p:cNvSpPr txBox="1"/>
            <p:nvPr/>
          </p:nvSpPr>
          <p:spPr>
            <a:xfrm>
              <a:off x="5390190" y="779955"/>
              <a:ext cx="2361993" cy="378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70675" bIns="192000" anchor="t" anchorCtr="0">
              <a:noAutofit/>
            </a:bodyPr>
            <a:lstStyle/>
            <a:p>
              <a:pPr marL="228600" marR="0" lvl="1" indent="-7620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ar-SA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مُهم لصِحّة العظام، الأسنان، اللّثّة والأوعية الدمويّة. 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Char char="•"/>
              </a:pPr>
              <a:r>
                <a:rPr lang="ar-SA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يُقوّي مُقاومة الجِسم ضِدّ الالتهابات ويساعد على التئام الجروح.</a:t>
              </a:r>
              <a:endParaRPr sz="2400" b="1" i="0" u="none" strike="noStrike" cap="none">
                <a:solidFill>
                  <a:srgbClr val="FFFF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4" name="Google Shape;204;p19" descr="صيغة فيتامين 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856" y="404664"/>
            <a:ext cx="1727966" cy="1362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9" descr="كوسا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106997"/>
            <a:ext cx="2604120" cy="1825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ar-SA">
                <a:latin typeface="Calibri"/>
                <a:ea typeface="Calibri"/>
                <a:cs typeface="Calibri"/>
                <a:sym typeface="Calibri"/>
              </a:rPr>
              <a:t>البطاطا الحلوة:</a:t>
            </a:r>
            <a:br>
              <a:rPr lang="ar-SA">
                <a:latin typeface="Calibri"/>
                <a:ea typeface="Calibri"/>
                <a:cs typeface="Calibri"/>
                <a:sym typeface="Calibri"/>
              </a:rPr>
            </a:br>
            <a:r>
              <a:rPr lang="ar-SA">
                <a:latin typeface="Calibri"/>
                <a:ea typeface="Calibri"/>
                <a:cs typeface="Calibri"/>
                <a:sym typeface="Calibri"/>
              </a:rPr>
              <a:t>فيتامين 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20" descr="جدول وصف الفيتامينات E"/>
          <p:cNvGrpSpPr/>
          <p:nvPr/>
        </p:nvGrpSpPr>
        <p:grpSpPr>
          <a:xfrm>
            <a:off x="398191" y="1703006"/>
            <a:ext cx="8494288" cy="4966353"/>
            <a:chOff x="2655" y="74206"/>
            <a:chExt cx="8494288" cy="4966353"/>
          </a:xfrm>
        </p:grpSpPr>
        <p:sp>
          <p:nvSpPr>
            <p:cNvPr id="213" name="Google Shape;213;p20"/>
            <p:cNvSpPr/>
            <p:nvPr/>
          </p:nvSpPr>
          <p:spPr>
            <a:xfrm>
              <a:off x="2655" y="74206"/>
              <a:ext cx="2588912" cy="6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 txBox="1"/>
            <p:nvPr/>
          </p:nvSpPr>
          <p:spPr>
            <a:xfrm>
              <a:off x="2655" y="74206"/>
              <a:ext cx="2588912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ar-SA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أعراض نقصِهِ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2655" y="679006"/>
              <a:ext cx="2588912" cy="4287346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 txBox="1"/>
            <p:nvPr/>
          </p:nvSpPr>
          <p:spPr>
            <a:xfrm>
              <a:off x="2655" y="679006"/>
              <a:ext cx="2588912" cy="4287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112000" rIns="149350" bIns="168000" anchor="t" anchorCtr="0">
              <a:noAutofit/>
            </a:bodyPr>
            <a:lstStyle/>
            <a:p>
              <a:pPr marL="228600" marR="0" lvl="1" indent="-9525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15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هَدِم خلايا الدمّ الحمراء وفقر الدمّ، الشحوب، التعب (الناتج عن فقر الدمّ)، 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15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ضيق في التنفُّس، اضطرابات دقات القلب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9525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2954015" y="74206"/>
              <a:ext cx="2588912" cy="6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 txBox="1"/>
            <p:nvPr/>
          </p:nvSpPr>
          <p:spPr>
            <a:xfrm>
              <a:off x="2954015" y="74206"/>
              <a:ext cx="2588912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ar-SA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يتواجد في: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2954015" y="679006"/>
              <a:ext cx="2588912" cy="4287346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2954015" y="679006"/>
              <a:ext cx="2588912" cy="4287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112000" rIns="149350" bIns="168000" anchor="t" anchorCtr="0">
              <a:noAutofit/>
            </a:bodyPr>
            <a:lstStyle/>
            <a:p>
              <a:pPr marL="228600" marR="0" lvl="1" indent="-9525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الحبوب، الخُبز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الخضراوات الخضراء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الكبد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البطاطا الحلوة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الفول السوداني، اللوز، جوز البقّان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البيض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الزّيوت النباتيّة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الزُّبدة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المرجرين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9525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5905376" y="74206"/>
              <a:ext cx="2588912" cy="6048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 txBox="1"/>
            <p:nvPr/>
          </p:nvSpPr>
          <p:spPr>
            <a:xfrm>
              <a:off x="5905376" y="74206"/>
              <a:ext cx="2588912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85325" rIns="149350" bIns="853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ar-SA" sz="21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الفعاليّة في الجسم</a:t>
              </a:r>
              <a:endParaRPr sz="2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5908031" y="753213"/>
              <a:ext cx="2588912" cy="4287346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 txBox="1"/>
            <p:nvPr/>
          </p:nvSpPr>
          <p:spPr>
            <a:xfrm>
              <a:off x="5908031" y="753213"/>
              <a:ext cx="2588912" cy="4287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112000" rIns="149350" bIns="168000" anchor="t" anchorCtr="0">
              <a:noAutofit/>
            </a:bodyPr>
            <a:lstStyle/>
            <a:p>
              <a:pPr marL="228600" marR="0" lvl="1" indent="-95250" algn="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endPara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يُبطئ عمليّة شيخوخة الخلايا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يمنع عمليّات أكسدة ضارّة التي تُصيب خلايا الدمّ الحمراء والموادّ المُختلفة في الجِسم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r" rtl="1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lang="ar-SA" sz="21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يُحافظ على الخلايا والأنسِجة الأخرى في الجِسم من الأضرار الناجمة عن الموادّ المُلوِّثة</a:t>
              </a:r>
              <a:endPara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5" name="Google Shape;225;p20" descr="صيغة فيتامين 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776" y="270283"/>
            <a:ext cx="3083866" cy="131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 descr="بطاطا حلوة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0"/>
            <a:ext cx="2100064" cy="144064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1"/>
          <p:cNvSpPr txBox="1"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ar-SA">
                <a:latin typeface="Calibri"/>
                <a:ea typeface="Calibri"/>
                <a:cs typeface="Calibri"/>
                <a:sym typeface="Calibri"/>
              </a:rPr>
              <a:t>المعادِن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19435" y="982270"/>
            <a:ext cx="9144000" cy="557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المعادن موجودة في جسمنا </a:t>
            </a:r>
            <a:r>
              <a:rPr lang="ar-SA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كأيونات أملاح </a:t>
            </a:r>
            <a: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أو </a:t>
            </a:r>
            <a:r>
              <a:rPr lang="ar-SA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أيونات</a:t>
            </a:r>
            <a: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التي ترتبط بالبروتينات.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يتمّ تقسيمها إلى ثلاثة مجموعات بحسب الكمّيّة الضروريّة لنا بشكل يوميّ. </a:t>
            </a:r>
            <a:b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مجموعة 1:</a:t>
            </a:r>
            <a: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الاستهلاك اليوميّ منها هو 100 ملغم ليوم وأكثر. البوتاسيوم، الكبريت، الفوسفور، الكلور، المغنيزيوم، الصوديوم، الكالسيوم. </a:t>
            </a:r>
            <a:b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مجموعة 2:</a:t>
            </a:r>
            <a: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الاستهلاك اليوميّ منها هو 100-1 ملغم لليوم (عناصر كورت) خارصين، حديد، منغان، نحاس، فلور. </a:t>
            </a:r>
            <a:b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</a:t>
            </a:r>
            <a:r>
              <a:rPr lang="ar-SA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جموعة 3:</a:t>
            </a:r>
            <a: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الاستهلاك اليوميّ الموصى به منها هو أقلّ من 1 ملغم لليوم (عناصر أولترا كورت) مثل: البور، اليود، الكروم، الليثيوم، الموليبدن، النيكل، السيلينيوم، السيليكون. 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تستهلك الكائنات الحيّة المعادن من خلال الطعام، وليس بشكل بلورات (ما عدا حالات نادرة مثل ملح الطعام، الذي يتمّ استهلاكه بصورته البلورية).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ar-SA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من الممكن أن يُؤدّي نقص في معدن مُعيّن لظواهر سريريّة. (تبحث أبحاث كثيرة في السنوات الأخيرة في وظيفة المعادن).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ترجمة - نهال ناصر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875</Words>
  <Application>Microsoft Office PowerPoint</Application>
  <PresentationFormat>On-screen Show (4:3)</PresentationFormat>
  <Paragraphs>159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ערכת נושא Office</vt:lpstr>
      <vt:lpstr>حَسَاء صِحّيّ</vt:lpstr>
      <vt:lpstr>الفيتامينات</vt:lpstr>
      <vt:lpstr>الجزر: فيتامين A</vt:lpstr>
      <vt:lpstr>البطاطا: فيتامين B1</vt:lpstr>
      <vt:lpstr>الملفوف: فيتامين B2</vt:lpstr>
      <vt:lpstr>العَدَس: فيتامين B6</vt:lpstr>
      <vt:lpstr>الكوسا: فيتامين C</vt:lpstr>
      <vt:lpstr>البطاطا الحلوة: فيتامين E</vt:lpstr>
      <vt:lpstr>المعادِن</vt:lpstr>
      <vt:lpstr>المعادن التي أدخلناها إلى الحَساء</vt:lpstr>
      <vt:lpstr>القيمة الغذائيّة للغذاء</vt:lpstr>
      <vt:lpstr>صحّة وهنا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Shelly Livne</cp:lastModifiedBy>
  <cp:revision>1</cp:revision>
  <dcterms:modified xsi:type="dcterms:W3CDTF">2025-02-26T13:46:57Z</dcterms:modified>
</cp:coreProperties>
</file>