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99" r:id="rId1"/>
  </p:sldMasterIdLst>
  <p:notesMasterIdLst>
    <p:notesMasterId r:id="rId83"/>
  </p:notesMasterIdLst>
  <p:handoutMasterIdLst>
    <p:handoutMasterId r:id="rId84"/>
  </p:handoutMasterIdLst>
  <p:sldIdLst>
    <p:sldId id="570" r:id="rId2"/>
    <p:sldId id="558" r:id="rId3"/>
    <p:sldId id="559" r:id="rId4"/>
    <p:sldId id="560" r:id="rId5"/>
    <p:sldId id="488" r:id="rId6"/>
    <p:sldId id="489" r:id="rId7"/>
    <p:sldId id="490" r:id="rId8"/>
    <p:sldId id="491" r:id="rId9"/>
    <p:sldId id="257" r:id="rId10"/>
    <p:sldId id="413" r:id="rId11"/>
    <p:sldId id="492" r:id="rId12"/>
    <p:sldId id="258" r:id="rId13"/>
    <p:sldId id="259" r:id="rId14"/>
    <p:sldId id="498" r:id="rId15"/>
    <p:sldId id="365" r:id="rId16"/>
    <p:sldId id="499" r:id="rId17"/>
    <p:sldId id="467" r:id="rId18"/>
    <p:sldId id="500" r:id="rId19"/>
    <p:sldId id="501" r:id="rId20"/>
    <p:sldId id="385" r:id="rId21"/>
    <p:sldId id="300" r:id="rId22"/>
    <p:sldId id="509" r:id="rId23"/>
    <p:sldId id="511" r:id="rId24"/>
    <p:sldId id="510" r:id="rId25"/>
    <p:sldId id="314" r:id="rId26"/>
    <p:sldId id="512" r:id="rId27"/>
    <p:sldId id="513" r:id="rId28"/>
    <p:sldId id="514" r:id="rId29"/>
    <p:sldId id="515" r:id="rId30"/>
    <p:sldId id="518" r:id="rId31"/>
    <p:sldId id="517" r:id="rId32"/>
    <p:sldId id="351" r:id="rId33"/>
    <p:sldId id="522" r:id="rId34"/>
    <p:sldId id="524" r:id="rId35"/>
    <p:sldId id="523" r:id="rId36"/>
    <p:sldId id="525" r:id="rId37"/>
    <p:sldId id="526" r:id="rId38"/>
    <p:sldId id="439" r:id="rId39"/>
    <p:sldId id="528" r:id="rId40"/>
    <p:sldId id="527" r:id="rId41"/>
    <p:sldId id="568" r:id="rId42"/>
    <p:sldId id="545" r:id="rId43"/>
    <p:sldId id="543" r:id="rId44"/>
    <p:sldId id="544" r:id="rId45"/>
    <p:sldId id="507" r:id="rId46"/>
    <p:sldId id="546" r:id="rId47"/>
    <p:sldId id="547" r:id="rId48"/>
    <p:sldId id="472" r:id="rId49"/>
    <p:sldId id="533" r:id="rId50"/>
    <p:sldId id="531" r:id="rId51"/>
    <p:sldId id="551" r:id="rId52"/>
    <p:sldId id="473" r:id="rId53"/>
    <p:sldId id="536" r:id="rId54"/>
    <p:sldId id="537" r:id="rId55"/>
    <p:sldId id="474" r:id="rId56"/>
    <p:sldId id="548" r:id="rId57"/>
    <p:sldId id="475" r:id="rId58"/>
    <p:sldId id="535" r:id="rId59"/>
    <p:sldId id="562" r:id="rId60"/>
    <p:sldId id="554" r:id="rId61"/>
    <p:sldId id="555" r:id="rId62"/>
    <p:sldId id="556" r:id="rId63"/>
    <p:sldId id="534" r:id="rId64"/>
    <p:sldId id="564" r:id="rId65"/>
    <p:sldId id="539" r:id="rId66"/>
    <p:sldId id="541" r:id="rId67"/>
    <p:sldId id="569" r:id="rId68"/>
    <p:sldId id="478" r:id="rId69"/>
    <p:sldId id="565" r:id="rId70"/>
    <p:sldId id="566" r:id="rId71"/>
    <p:sldId id="552" r:id="rId72"/>
    <p:sldId id="479" r:id="rId73"/>
    <p:sldId id="480" r:id="rId74"/>
    <p:sldId id="549" r:id="rId75"/>
    <p:sldId id="550" r:id="rId76"/>
    <p:sldId id="482" r:id="rId77"/>
    <p:sldId id="483" r:id="rId78"/>
    <p:sldId id="553" r:id="rId79"/>
    <p:sldId id="567" r:id="rId80"/>
    <p:sldId id="503" r:id="rId81"/>
    <p:sldId id="557" r:id="rId82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vora" initials="D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C8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579" autoAdjust="0"/>
    <p:restoredTop sz="94660"/>
  </p:normalViewPr>
  <p:slideViewPr>
    <p:cSldViewPr>
      <p:cViewPr varScale="1">
        <p:scale>
          <a:sx n="76" d="100"/>
          <a:sy n="76" d="100"/>
        </p:scale>
        <p:origin x="65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handoutMaster" Target="handoutMasters/handoutMaster1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595CD4-805A-4339-B332-F2C733201FFD}" type="doc">
      <dgm:prSet loTypeId="urn:microsoft.com/office/officeart/2005/8/layout/hierarchy6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262D7122-53CD-4964-9366-0CFF6BB12976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he-IL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קבוצות עיקריות</a:t>
          </a:r>
        </a:p>
      </dgm:t>
    </dgm:pt>
    <dgm:pt modelId="{9DB1FC48-B98F-4686-8521-D4DF37DC13AD}" type="parTrans" cxnId="{A78AD1BC-CCE6-496E-959B-8E2C30E19F4C}">
      <dgm:prSet/>
      <dgm:spPr/>
      <dgm:t>
        <a:bodyPr/>
        <a:lstStyle/>
        <a:p>
          <a:pPr rtl="1"/>
          <a:endParaRPr lang="he-IL"/>
        </a:p>
      </dgm:t>
    </dgm:pt>
    <dgm:pt modelId="{3EBF63A0-B58E-4EAF-84F9-9553DC09AF08}" type="sibTrans" cxnId="{A78AD1BC-CCE6-496E-959B-8E2C30E19F4C}">
      <dgm:prSet/>
      <dgm:spPr/>
      <dgm:t>
        <a:bodyPr/>
        <a:lstStyle/>
        <a:p>
          <a:pPr rtl="1"/>
          <a:endParaRPr lang="he-IL"/>
        </a:p>
      </dgm:t>
    </dgm:pt>
    <dgm:pt modelId="{970FAAD8-336D-49B0-8F71-9B840F19839F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he-IL" sz="2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דו-סוכרים</a:t>
          </a:r>
        </a:p>
      </dgm:t>
    </dgm:pt>
    <dgm:pt modelId="{E204A0A2-579B-4535-B7D8-367D94838B88}" type="parTrans" cxnId="{DF79A05F-2D37-4B57-8953-CEF4B0BEEC69}">
      <dgm:prSet/>
      <dgm:spPr/>
      <dgm:t>
        <a:bodyPr/>
        <a:lstStyle/>
        <a:p>
          <a:pPr rtl="1"/>
          <a:endParaRPr lang="he-IL"/>
        </a:p>
      </dgm:t>
    </dgm:pt>
    <dgm:pt modelId="{E192E640-B5A4-40A4-A0DB-3163E2C41FE4}" type="sibTrans" cxnId="{DF79A05F-2D37-4B57-8953-CEF4B0BEEC69}">
      <dgm:prSet/>
      <dgm:spPr/>
      <dgm:t>
        <a:bodyPr/>
        <a:lstStyle/>
        <a:p>
          <a:pPr rtl="1"/>
          <a:endParaRPr lang="he-IL"/>
        </a:p>
      </dgm:t>
    </dgm:pt>
    <dgm:pt modelId="{6088FAEA-B69F-46EB-8F8F-BEA811E0052E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he-IL" sz="2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רב-סוכרים</a:t>
          </a:r>
        </a:p>
      </dgm:t>
    </dgm:pt>
    <dgm:pt modelId="{9D06BCF6-1095-4B6D-AD90-00529C47D407}" type="parTrans" cxnId="{41FD5229-C965-4101-A30C-CC392E2653BF}">
      <dgm:prSet/>
      <dgm:spPr/>
      <dgm:t>
        <a:bodyPr/>
        <a:lstStyle/>
        <a:p>
          <a:pPr rtl="1"/>
          <a:endParaRPr lang="he-IL"/>
        </a:p>
      </dgm:t>
    </dgm:pt>
    <dgm:pt modelId="{1C55B0AD-EC69-47CC-A381-A21083D6A99F}" type="sibTrans" cxnId="{41FD5229-C965-4101-A30C-CC392E2653BF}">
      <dgm:prSet/>
      <dgm:spPr/>
      <dgm:t>
        <a:bodyPr/>
        <a:lstStyle/>
        <a:p>
          <a:pPr rtl="1"/>
          <a:endParaRPr lang="he-IL"/>
        </a:p>
      </dgm:t>
    </dgm:pt>
    <dgm:pt modelId="{F6842F69-C738-44A0-863A-A3A6A3AC9532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he-IL" sz="1800" b="1" dirty="0" err="1">
              <a:solidFill>
                <a:schemeClr val="tx1"/>
              </a:solidFill>
              <a:latin typeface="Arial" pitchFamily="34" charset="0"/>
            </a:rPr>
            <a:t>גלוקוז</a:t>
          </a:r>
          <a:r>
            <a:rPr lang="he-IL" sz="1800" b="1" dirty="0">
              <a:solidFill>
                <a:schemeClr val="tx1"/>
              </a:solidFill>
              <a:latin typeface="Arial" pitchFamily="34" charset="0"/>
            </a:rPr>
            <a:t> (</a:t>
          </a:r>
          <a:r>
            <a:rPr lang="he-IL" sz="1800" b="1" dirty="0" err="1">
              <a:solidFill>
                <a:schemeClr val="tx1"/>
              </a:solidFill>
              <a:latin typeface="Arial" pitchFamily="34" charset="0"/>
            </a:rPr>
            <a:t>דקסטרוז</a:t>
          </a:r>
          <a:r>
            <a:rPr lang="he-IL" sz="1800" b="1" dirty="0">
              <a:solidFill>
                <a:schemeClr val="tx1"/>
              </a:solidFill>
              <a:latin typeface="Arial" pitchFamily="34" charset="0"/>
            </a:rPr>
            <a:t>), </a:t>
          </a:r>
          <a:br>
            <a:rPr lang="en-US" sz="1800" b="1" dirty="0">
              <a:solidFill>
                <a:schemeClr val="tx1"/>
              </a:solidFill>
              <a:latin typeface="Arial" pitchFamily="34" charset="0"/>
            </a:rPr>
          </a:br>
          <a:r>
            <a:rPr lang="he-IL" sz="1800" b="1" dirty="0" err="1">
              <a:solidFill>
                <a:schemeClr val="tx1"/>
              </a:solidFill>
              <a:latin typeface="Arial" pitchFamily="34" charset="0"/>
            </a:rPr>
            <a:t>פרוקטוז</a:t>
          </a:r>
          <a:r>
            <a:rPr lang="he-IL" sz="1800" b="1" dirty="0">
              <a:solidFill>
                <a:schemeClr val="tx1"/>
              </a:solidFill>
              <a:latin typeface="Arial" pitchFamily="34" charset="0"/>
            </a:rPr>
            <a:t> (סוכר פירות),</a:t>
          </a:r>
          <a:br>
            <a:rPr lang="en-US" sz="1800" b="1" dirty="0">
              <a:solidFill>
                <a:schemeClr val="tx1"/>
              </a:solidFill>
              <a:latin typeface="Arial" pitchFamily="34" charset="0"/>
            </a:rPr>
          </a:br>
          <a:r>
            <a:rPr lang="he-IL" sz="1800" b="1" dirty="0" err="1">
              <a:solidFill>
                <a:schemeClr val="tx1"/>
              </a:solidFill>
              <a:latin typeface="Arial" pitchFamily="34" charset="0"/>
            </a:rPr>
            <a:t>גלקטוז</a:t>
          </a:r>
          <a:r>
            <a:rPr lang="he-IL" sz="1800" b="1" dirty="0">
              <a:solidFill>
                <a:schemeClr val="tx1"/>
              </a:solidFill>
              <a:latin typeface="Arial" pitchFamily="34" charset="0"/>
            </a:rPr>
            <a:t> (תוצר פרוק של הסוכר בחלב)</a:t>
          </a:r>
          <a:endParaRPr lang="he-IL" sz="1800" dirty="0">
            <a:solidFill>
              <a:schemeClr val="tx1"/>
            </a:solidFill>
          </a:endParaRPr>
        </a:p>
      </dgm:t>
    </dgm:pt>
    <dgm:pt modelId="{95899265-D43B-40A6-BDD0-7A62E67A076B}" type="parTrans" cxnId="{F70A2204-DDA9-4D9D-B4F4-5C1F2D2FB6BA}">
      <dgm:prSet/>
      <dgm:spPr/>
      <dgm:t>
        <a:bodyPr/>
        <a:lstStyle/>
        <a:p>
          <a:pPr rtl="1"/>
          <a:endParaRPr lang="he-IL"/>
        </a:p>
      </dgm:t>
    </dgm:pt>
    <dgm:pt modelId="{02629BC1-C79A-406C-9635-B9FCBAD63E7F}" type="sibTrans" cxnId="{F70A2204-DDA9-4D9D-B4F4-5C1F2D2FB6BA}">
      <dgm:prSet/>
      <dgm:spPr/>
      <dgm:t>
        <a:bodyPr/>
        <a:lstStyle/>
        <a:p>
          <a:pPr rtl="1"/>
          <a:endParaRPr lang="he-IL"/>
        </a:p>
      </dgm:t>
    </dgm:pt>
    <dgm:pt modelId="{58FB9DDE-84F3-4145-8CE0-8A2C3A7C69C3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he-IL" sz="2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חד-סוכרים</a:t>
          </a:r>
        </a:p>
      </dgm:t>
    </dgm:pt>
    <dgm:pt modelId="{783BC18A-264B-4B7B-A90B-94A8AE7B50D9}" type="parTrans" cxnId="{D1D00BED-E731-4625-8385-5B9D237FC7BD}">
      <dgm:prSet/>
      <dgm:spPr/>
      <dgm:t>
        <a:bodyPr/>
        <a:lstStyle/>
        <a:p>
          <a:pPr rtl="1"/>
          <a:endParaRPr lang="he-IL"/>
        </a:p>
      </dgm:t>
    </dgm:pt>
    <dgm:pt modelId="{FEB57EF2-2A6B-4872-AEF3-0A98962AA38A}" type="sibTrans" cxnId="{D1D00BED-E731-4625-8385-5B9D237FC7BD}">
      <dgm:prSet/>
      <dgm:spPr/>
      <dgm:t>
        <a:bodyPr/>
        <a:lstStyle/>
        <a:p>
          <a:pPr rtl="1"/>
          <a:endParaRPr lang="he-IL"/>
        </a:p>
      </dgm:t>
    </dgm:pt>
    <dgm:pt modelId="{5A04ED37-CF2C-49D5-8EDF-8265B4192B8A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he-IL" sz="1800" b="1" dirty="0">
              <a:solidFill>
                <a:schemeClr val="tx1"/>
              </a:solidFill>
              <a:latin typeface="Arial" pitchFamily="34" charset="0"/>
            </a:rPr>
            <a:t>עמילן, </a:t>
          </a:r>
          <a:br>
            <a:rPr lang="en-US" sz="1800" b="1" dirty="0">
              <a:solidFill>
                <a:schemeClr val="tx1"/>
              </a:solidFill>
              <a:latin typeface="Arial" pitchFamily="34" charset="0"/>
            </a:rPr>
          </a:br>
          <a:r>
            <a:rPr lang="he-IL" sz="1800" b="1" dirty="0">
              <a:solidFill>
                <a:schemeClr val="tx1"/>
              </a:solidFill>
              <a:latin typeface="Arial" pitchFamily="34" charset="0"/>
            </a:rPr>
            <a:t>תאית, </a:t>
          </a:r>
          <a:br>
            <a:rPr lang="en-US" sz="1800" b="1" dirty="0">
              <a:solidFill>
                <a:schemeClr val="tx1"/>
              </a:solidFill>
              <a:latin typeface="Arial" pitchFamily="34" charset="0"/>
            </a:rPr>
          </a:br>
          <a:r>
            <a:rPr lang="he-IL" sz="1800" b="1" dirty="0" err="1">
              <a:solidFill>
                <a:schemeClr val="tx1"/>
              </a:solidFill>
              <a:latin typeface="Arial" pitchFamily="34" charset="0"/>
            </a:rPr>
            <a:t>גליקוגן</a:t>
          </a:r>
          <a:r>
            <a:rPr lang="he-IL" sz="1800" dirty="0">
              <a:solidFill>
                <a:schemeClr val="tx1"/>
              </a:solidFill>
              <a:latin typeface="Arial" pitchFamily="34" charset="0"/>
            </a:rPr>
            <a:t> </a:t>
          </a:r>
          <a:endParaRPr lang="he-IL" sz="1800" dirty="0">
            <a:solidFill>
              <a:schemeClr val="tx1"/>
            </a:solidFill>
          </a:endParaRPr>
        </a:p>
      </dgm:t>
    </dgm:pt>
    <dgm:pt modelId="{777DE15A-7F77-49AC-9B52-D63C4BE4241A}" type="parTrans" cxnId="{09BED952-397E-4230-965C-A6F985622AC5}">
      <dgm:prSet/>
      <dgm:spPr/>
      <dgm:t>
        <a:bodyPr/>
        <a:lstStyle/>
        <a:p>
          <a:pPr rtl="1"/>
          <a:endParaRPr lang="he-IL"/>
        </a:p>
      </dgm:t>
    </dgm:pt>
    <dgm:pt modelId="{1C3386E9-5279-4641-B351-085781F2C2FD}" type="sibTrans" cxnId="{09BED952-397E-4230-965C-A6F985622AC5}">
      <dgm:prSet/>
      <dgm:spPr/>
      <dgm:t>
        <a:bodyPr/>
        <a:lstStyle/>
        <a:p>
          <a:pPr rtl="1"/>
          <a:endParaRPr lang="he-IL"/>
        </a:p>
      </dgm:t>
    </dgm:pt>
    <dgm:pt modelId="{C39C7A6C-65EC-4879-AF81-EBE226433537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he-IL" sz="1800" b="1" dirty="0">
              <a:solidFill>
                <a:schemeClr val="tx1"/>
              </a:solidFill>
              <a:latin typeface="Arial" pitchFamily="34" charset="0"/>
            </a:rPr>
            <a:t>סוכרוז (סלק סוכר/קנה סוכר)</a:t>
          </a:r>
          <a:br>
            <a:rPr lang="en-US" sz="1800" b="1" dirty="0">
              <a:solidFill>
                <a:schemeClr val="tx1"/>
              </a:solidFill>
              <a:latin typeface="Arial" pitchFamily="34" charset="0"/>
            </a:rPr>
          </a:br>
          <a:r>
            <a:rPr lang="he-IL" sz="1800" b="1" dirty="0">
              <a:solidFill>
                <a:schemeClr val="tx1"/>
              </a:solidFill>
              <a:latin typeface="Arial" pitchFamily="34" charset="0"/>
            </a:rPr>
            <a:t>מלטוז (תוצר פרוק של עמילן)</a:t>
          </a:r>
          <a:endParaRPr lang="he-IL" sz="1800" dirty="0">
            <a:solidFill>
              <a:schemeClr val="tx1"/>
            </a:solidFill>
          </a:endParaRPr>
        </a:p>
      </dgm:t>
    </dgm:pt>
    <dgm:pt modelId="{F5CB7FDD-6422-4107-990E-85DECEDEADC8}" type="parTrans" cxnId="{E5FCFD8E-5AB7-4C29-B86B-35499A968EC8}">
      <dgm:prSet/>
      <dgm:spPr/>
      <dgm:t>
        <a:bodyPr/>
        <a:lstStyle/>
        <a:p>
          <a:pPr rtl="1"/>
          <a:endParaRPr lang="he-IL"/>
        </a:p>
      </dgm:t>
    </dgm:pt>
    <dgm:pt modelId="{6FFCA65A-2D45-4A02-8C6D-7C1B8989D796}" type="sibTrans" cxnId="{E5FCFD8E-5AB7-4C29-B86B-35499A968EC8}">
      <dgm:prSet/>
      <dgm:spPr/>
      <dgm:t>
        <a:bodyPr/>
        <a:lstStyle/>
        <a:p>
          <a:pPr rtl="1"/>
          <a:endParaRPr lang="he-IL"/>
        </a:p>
      </dgm:t>
    </dgm:pt>
    <dgm:pt modelId="{1C92DA2E-4276-43F0-8EFD-B4262047F07F}" type="pres">
      <dgm:prSet presAssocID="{DC595CD4-805A-4339-B332-F2C733201FF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67E79B2-3EA4-4FD3-8787-FD12FC9FA960}" type="pres">
      <dgm:prSet presAssocID="{DC595CD4-805A-4339-B332-F2C733201FFD}" presName="hierFlow" presStyleCnt="0"/>
      <dgm:spPr/>
    </dgm:pt>
    <dgm:pt modelId="{969A5405-A80F-41AF-95EF-3AC39C4CD361}" type="pres">
      <dgm:prSet presAssocID="{DC595CD4-805A-4339-B332-F2C733201FFD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238B00C-15B3-4A72-A5D2-68C42477DF7D}" type="pres">
      <dgm:prSet presAssocID="{262D7122-53CD-4964-9366-0CFF6BB12976}" presName="Name14" presStyleCnt="0"/>
      <dgm:spPr/>
    </dgm:pt>
    <dgm:pt modelId="{98215272-795E-475D-986A-435B1F14FD2E}" type="pres">
      <dgm:prSet presAssocID="{262D7122-53CD-4964-9366-0CFF6BB12976}" presName="level1Shape" presStyleLbl="node0" presStyleIdx="0" presStyleCnt="1" custLinFactNeighborX="-4453" custLinFactNeighborY="-19011">
        <dgm:presLayoutVars>
          <dgm:chPref val="3"/>
        </dgm:presLayoutVars>
      </dgm:prSet>
      <dgm:spPr/>
    </dgm:pt>
    <dgm:pt modelId="{86A3D2B0-6925-4D15-B79F-7D7CF82BDFA0}" type="pres">
      <dgm:prSet presAssocID="{262D7122-53CD-4964-9366-0CFF6BB12976}" presName="hierChild2" presStyleCnt="0"/>
      <dgm:spPr/>
    </dgm:pt>
    <dgm:pt modelId="{1962C1AC-50EA-47FF-A021-B37821B7CE08}" type="pres">
      <dgm:prSet presAssocID="{E204A0A2-579B-4535-B7D8-367D94838B88}" presName="Name19" presStyleLbl="parChTrans1D2" presStyleIdx="0" presStyleCnt="3"/>
      <dgm:spPr/>
    </dgm:pt>
    <dgm:pt modelId="{564444E7-84C7-4C40-B9E0-07A891511A46}" type="pres">
      <dgm:prSet presAssocID="{970FAAD8-336D-49B0-8F71-9B840F19839F}" presName="Name21" presStyleCnt="0"/>
      <dgm:spPr/>
    </dgm:pt>
    <dgm:pt modelId="{E9A2D8C3-153A-4080-BC4C-A788CAA38A87}" type="pres">
      <dgm:prSet presAssocID="{970FAAD8-336D-49B0-8F71-9B840F19839F}" presName="level2Shape" presStyleLbl="node2" presStyleIdx="0" presStyleCnt="3" custLinFactNeighborX="-10675" custLinFactNeighborY="-212"/>
      <dgm:spPr/>
    </dgm:pt>
    <dgm:pt modelId="{EF7E5B02-0697-4BD8-B6B9-F6DABB9BAA9C}" type="pres">
      <dgm:prSet presAssocID="{970FAAD8-336D-49B0-8F71-9B840F19839F}" presName="hierChild3" presStyleCnt="0"/>
      <dgm:spPr/>
    </dgm:pt>
    <dgm:pt modelId="{BD9BECC5-1C61-4D73-8210-59A1E21CB674}" type="pres">
      <dgm:prSet presAssocID="{F5CB7FDD-6422-4107-990E-85DECEDEADC8}" presName="Name19" presStyleLbl="parChTrans1D3" presStyleIdx="0" presStyleCnt="3"/>
      <dgm:spPr/>
    </dgm:pt>
    <dgm:pt modelId="{54211333-883E-4A89-B97C-D63F35FB5C73}" type="pres">
      <dgm:prSet presAssocID="{C39C7A6C-65EC-4879-AF81-EBE226433537}" presName="Name21" presStyleCnt="0"/>
      <dgm:spPr/>
    </dgm:pt>
    <dgm:pt modelId="{96FFB788-F80A-4D62-9DAE-A51767B9FE9B}" type="pres">
      <dgm:prSet presAssocID="{C39C7A6C-65EC-4879-AF81-EBE226433537}" presName="level2Shape" presStyleLbl="node3" presStyleIdx="0" presStyleCnt="3" custScaleX="143214" custLinFactNeighborX="7648" custLinFactNeighborY="1370"/>
      <dgm:spPr/>
    </dgm:pt>
    <dgm:pt modelId="{4BF98977-06B6-469B-8403-D6378A9CC6C8}" type="pres">
      <dgm:prSet presAssocID="{C39C7A6C-65EC-4879-AF81-EBE226433537}" presName="hierChild3" presStyleCnt="0"/>
      <dgm:spPr/>
    </dgm:pt>
    <dgm:pt modelId="{3C376FF2-F4DE-49D4-8633-73BD8974D193}" type="pres">
      <dgm:prSet presAssocID="{783BC18A-264B-4B7B-A90B-94A8AE7B50D9}" presName="Name19" presStyleLbl="parChTrans1D2" presStyleIdx="1" presStyleCnt="3"/>
      <dgm:spPr/>
    </dgm:pt>
    <dgm:pt modelId="{E02B41B0-25A1-4CCC-8382-00DB803B7269}" type="pres">
      <dgm:prSet presAssocID="{58FB9DDE-84F3-4145-8CE0-8A2C3A7C69C3}" presName="Name21" presStyleCnt="0"/>
      <dgm:spPr/>
    </dgm:pt>
    <dgm:pt modelId="{0BCC1511-0320-40F5-B52C-D9075551309F}" type="pres">
      <dgm:prSet presAssocID="{58FB9DDE-84F3-4145-8CE0-8A2C3A7C69C3}" presName="level2Shape" presStyleLbl="node2" presStyleIdx="1" presStyleCnt="3" custLinFactNeighborX="-18045" custLinFactNeighborY="-740"/>
      <dgm:spPr/>
    </dgm:pt>
    <dgm:pt modelId="{6C4DE9DC-A2CD-4F96-961D-422684E72E23}" type="pres">
      <dgm:prSet presAssocID="{58FB9DDE-84F3-4145-8CE0-8A2C3A7C69C3}" presName="hierChild3" presStyleCnt="0"/>
      <dgm:spPr/>
    </dgm:pt>
    <dgm:pt modelId="{1A34D7CE-6CC9-4A9C-A295-19A8F3497277}" type="pres">
      <dgm:prSet presAssocID="{95899265-D43B-40A6-BDD0-7A62E67A076B}" presName="Name19" presStyleLbl="parChTrans1D3" presStyleIdx="1" presStyleCnt="3"/>
      <dgm:spPr/>
    </dgm:pt>
    <dgm:pt modelId="{C60C2EB7-E08F-428E-90B4-2BFAE2B9B88E}" type="pres">
      <dgm:prSet presAssocID="{F6842F69-C738-44A0-863A-A3A6A3AC9532}" presName="Name21" presStyleCnt="0"/>
      <dgm:spPr/>
    </dgm:pt>
    <dgm:pt modelId="{52F505B9-9444-449D-BD6C-64840591A040}" type="pres">
      <dgm:prSet presAssocID="{F6842F69-C738-44A0-863A-A3A6A3AC9532}" presName="level2Shape" presStyleLbl="node3" presStyleIdx="1" presStyleCnt="3" custScaleX="143214" custLinFactNeighborX="7648" custLinFactNeighborY="1370"/>
      <dgm:spPr/>
    </dgm:pt>
    <dgm:pt modelId="{BFA741FD-F69E-476A-9140-E2E41DAC82E2}" type="pres">
      <dgm:prSet presAssocID="{F6842F69-C738-44A0-863A-A3A6A3AC9532}" presName="hierChild3" presStyleCnt="0"/>
      <dgm:spPr/>
    </dgm:pt>
    <dgm:pt modelId="{3B7B073A-3114-42AE-B539-AB27125888E5}" type="pres">
      <dgm:prSet presAssocID="{9D06BCF6-1095-4B6D-AD90-00529C47D407}" presName="Name19" presStyleLbl="parChTrans1D2" presStyleIdx="2" presStyleCnt="3"/>
      <dgm:spPr/>
    </dgm:pt>
    <dgm:pt modelId="{A7808B4D-1483-4793-9A23-4F941F2DF14D}" type="pres">
      <dgm:prSet presAssocID="{6088FAEA-B69F-46EB-8F8F-BEA811E0052E}" presName="Name21" presStyleCnt="0"/>
      <dgm:spPr/>
    </dgm:pt>
    <dgm:pt modelId="{1DF3D742-EFF1-4628-BA8E-C0FF8669668C}" type="pres">
      <dgm:prSet presAssocID="{6088FAEA-B69F-46EB-8F8F-BEA811E0052E}" presName="level2Shape" presStyleLbl="node2" presStyleIdx="2" presStyleCnt="3" custLinFactNeighborX="26353" custLinFactNeighborY="2753"/>
      <dgm:spPr/>
    </dgm:pt>
    <dgm:pt modelId="{CCA1AA96-66B1-4EA0-BC1B-50397C452647}" type="pres">
      <dgm:prSet presAssocID="{6088FAEA-B69F-46EB-8F8F-BEA811E0052E}" presName="hierChild3" presStyleCnt="0"/>
      <dgm:spPr/>
    </dgm:pt>
    <dgm:pt modelId="{AFF2B2D0-BBCC-4BA9-ABC3-A9141DF5E7AB}" type="pres">
      <dgm:prSet presAssocID="{777DE15A-7F77-49AC-9B52-D63C4BE4241A}" presName="Name19" presStyleLbl="parChTrans1D3" presStyleIdx="2" presStyleCnt="3"/>
      <dgm:spPr/>
    </dgm:pt>
    <dgm:pt modelId="{E8A3888B-B216-4D76-A9B7-FEB5761FD204}" type="pres">
      <dgm:prSet presAssocID="{5A04ED37-CF2C-49D5-8EDF-8265B4192B8A}" presName="Name21" presStyleCnt="0"/>
      <dgm:spPr/>
    </dgm:pt>
    <dgm:pt modelId="{F50CFF88-5B03-496E-9942-DCED38F16ADC}" type="pres">
      <dgm:prSet presAssocID="{5A04ED37-CF2C-49D5-8EDF-8265B4192B8A}" presName="level2Shape" presStyleLbl="node3" presStyleIdx="2" presStyleCnt="3" custLinFactNeighborX="6054" custLinFactNeighborY="-1125"/>
      <dgm:spPr/>
    </dgm:pt>
    <dgm:pt modelId="{EDBEF921-4FB3-4C17-9368-6A7AC6AEA70D}" type="pres">
      <dgm:prSet presAssocID="{5A04ED37-CF2C-49D5-8EDF-8265B4192B8A}" presName="hierChild3" presStyleCnt="0"/>
      <dgm:spPr/>
    </dgm:pt>
    <dgm:pt modelId="{BA2FD610-EDE5-4AF8-891A-CAE230B7C807}" type="pres">
      <dgm:prSet presAssocID="{DC595CD4-805A-4339-B332-F2C733201FFD}" presName="bgShapesFlow" presStyleCnt="0"/>
      <dgm:spPr/>
    </dgm:pt>
  </dgm:ptLst>
  <dgm:cxnLst>
    <dgm:cxn modelId="{F70A2204-DDA9-4D9D-B4F4-5C1F2D2FB6BA}" srcId="{58FB9DDE-84F3-4145-8CE0-8A2C3A7C69C3}" destId="{F6842F69-C738-44A0-863A-A3A6A3AC9532}" srcOrd="0" destOrd="0" parTransId="{95899265-D43B-40A6-BDD0-7A62E67A076B}" sibTransId="{02629BC1-C79A-406C-9635-B9FCBAD63E7F}"/>
    <dgm:cxn modelId="{839CD612-A88A-4D1C-A6A4-4593F8B0A5B4}" type="presOf" srcId="{970FAAD8-336D-49B0-8F71-9B840F19839F}" destId="{E9A2D8C3-153A-4080-BC4C-A788CAA38A87}" srcOrd="0" destOrd="0" presId="urn:microsoft.com/office/officeart/2005/8/layout/hierarchy6"/>
    <dgm:cxn modelId="{CC1C3A29-97D2-42D7-B66C-FDEA25EA35AE}" type="presOf" srcId="{5A04ED37-CF2C-49D5-8EDF-8265B4192B8A}" destId="{F50CFF88-5B03-496E-9942-DCED38F16ADC}" srcOrd="0" destOrd="0" presId="urn:microsoft.com/office/officeart/2005/8/layout/hierarchy6"/>
    <dgm:cxn modelId="{41FD5229-C965-4101-A30C-CC392E2653BF}" srcId="{262D7122-53CD-4964-9366-0CFF6BB12976}" destId="{6088FAEA-B69F-46EB-8F8F-BEA811E0052E}" srcOrd="2" destOrd="0" parTransId="{9D06BCF6-1095-4B6D-AD90-00529C47D407}" sibTransId="{1C55B0AD-EC69-47CC-A381-A21083D6A99F}"/>
    <dgm:cxn modelId="{A2610330-9356-4766-A519-80C5CF5B12E1}" type="presOf" srcId="{C39C7A6C-65EC-4879-AF81-EBE226433537}" destId="{96FFB788-F80A-4D62-9DAE-A51767B9FE9B}" srcOrd="0" destOrd="0" presId="urn:microsoft.com/office/officeart/2005/8/layout/hierarchy6"/>
    <dgm:cxn modelId="{88271031-9588-4E30-A322-83B3875AF8C2}" type="presOf" srcId="{DC595CD4-805A-4339-B332-F2C733201FFD}" destId="{1C92DA2E-4276-43F0-8EFD-B4262047F07F}" srcOrd="0" destOrd="0" presId="urn:microsoft.com/office/officeart/2005/8/layout/hierarchy6"/>
    <dgm:cxn modelId="{DF79A05F-2D37-4B57-8953-CEF4B0BEEC69}" srcId="{262D7122-53CD-4964-9366-0CFF6BB12976}" destId="{970FAAD8-336D-49B0-8F71-9B840F19839F}" srcOrd="0" destOrd="0" parTransId="{E204A0A2-579B-4535-B7D8-367D94838B88}" sibTransId="{E192E640-B5A4-40A4-A0DB-3163E2C41FE4}"/>
    <dgm:cxn modelId="{8FFAFD6D-8C19-411E-A7A6-2E9D34FE30A0}" type="presOf" srcId="{6088FAEA-B69F-46EB-8F8F-BEA811E0052E}" destId="{1DF3D742-EFF1-4628-BA8E-C0FF8669668C}" srcOrd="0" destOrd="0" presId="urn:microsoft.com/office/officeart/2005/8/layout/hierarchy6"/>
    <dgm:cxn modelId="{09BED952-397E-4230-965C-A6F985622AC5}" srcId="{6088FAEA-B69F-46EB-8F8F-BEA811E0052E}" destId="{5A04ED37-CF2C-49D5-8EDF-8265B4192B8A}" srcOrd="0" destOrd="0" parTransId="{777DE15A-7F77-49AC-9B52-D63C4BE4241A}" sibTransId="{1C3386E9-5279-4641-B351-085781F2C2FD}"/>
    <dgm:cxn modelId="{DBCADF82-4068-4CC1-BF3A-271D00212C0C}" type="presOf" srcId="{F6842F69-C738-44A0-863A-A3A6A3AC9532}" destId="{52F505B9-9444-449D-BD6C-64840591A040}" srcOrd="0" destOrd="0" presId="urn:microsoft.com/office/officeart/2005/8/layout/hierarchy6"/>
    <dgm:cxn modelId="{E5FCFD8E-5AB7-4C29-B86B-35499A968EC8}" srcId="{970FAAD8-336D-49B0-8F71-9B840F19839F}" destId="{C39C7A6C-65EC-4879-AF81-EBE226433537}" srcOrd="0" destOrd="0" parTransId="{F5CB7FDD-6422-4107-990E-85DECEDEADC8}" sibTransId="{6FFCA65A-2D45-4A02-8C6D-7C1B8989D796}"/>
    <dgm:cxn modelId="{1923FD91-CD55-43B4-B97D-0EE2A53ECBA4}" type="presOf" srcId="{F5CB7FDD-6422-4107-990E-85DECEDEADC8}" destId="{BD9BECC5-1C61-4D73-8210-59A1E21CB674}" srcOrd="0" destOrd="0" presId="urn:microsoft.com/office/officeart/2005/8/layout/hierarchy6"/>
    <dgm:cxn modelId="{B8484396-5629-487A-93B9-C3B40CEA2BB8}" type="presOf" srcId="{58FB9DDE-84F3-4145-8CE0-8A2C3A7C69C3}" destId="{0BCC1511-0320-40F5-B52C-D9075551309F}" srcOrd="0" destOrd="0" presId="urn:microsoft.com/office/officeart/2005/8/layout/hierarchy6"/>
    <dgm:cxn modelId="{D4B34596-FE0A-4DF7-A782-C72FDA110F30}" type="presOf" srcId="{783BC18A-264B-4B7B-A90B-94A8AE7B50D9}" destId="{3C376FF2-F4DE-49D4-8633-73BD8974D193}" srcOrd="0" destOrd="0" presId="urn:microsoft.com/office/officeart/2005/8/layout/hierarchy6"/>
    <dgm:cxn modelId="{A78AD1BC-CCE6-496E-959B-8E2C30E19F4C}" srcId="{DC595CD4-805A-4339-B332-F2C733201FFD}" destId="{262D7122-53CD-4964-9366-0CFF6BB12976}" srcOrd="0" destOrd="0" parTransId="{9DB1FC48-B98F-4686-8521-D4DF37DC13AD}" sibTransId="{3EBF63A0-B58E-4EAF-84F9-9553DC09AF08}"/>
    <dgm:cxn modelId="{CF2D67CF-E15E-4D46-83C0-9B6896DBF7B5}" type="presOf" srcId="{9D06BCF6-1095-4B6D-AD90-00529C47D407}" destId="{3B7B073A-3114-42AE-B539-AB27125888E5}" srcOrd="0" destOrd="0" presId="urn:microsoft.com/office/officeart/2005/8/layout/hierarchy6"/>
    <dgm:cxn modelId="{C49C43E5-6393-4760-96E3-443A8880DD68}" type="presOf" srcId="{262D7122-53CD-4964-9366-0CFF6BB12976}" destId="{98215272-795E-475D-986A-435B1F14FD2E}" srcOrd="0" destOrd="0" presId="urn:microsoft.com/office/officeart/2005/8/layout/hierarchy6"/>
    <dgm:cxn modelId="{198503E6-9CA4-4DFF-86D8-0243B052B800}" type="presOf" srcId="{95899265-D43B-40A6-BDD0-7A62E67A076B}" destId="{1A34D7CE-6CC9-4A9C-A295-19A8F3497277}" srcOrd="0" destOrd="0" presId="urn:microsoft.com/office/officeart/2005/8/layout/hierarchy6"/>
    <dgm:cxn modelId="{D1D00BED-E731-4625-8385-5B9D237FC7BD}" srcId="{262D7122-53CD-4964-9366-0CFF6BB12976}" destId="{58FB9DDE-84F3-4145-8CE0-8A2C3A7C69C3}" srcOrd="1" destOrd="0" parTransId="{783BC18A-264B-4B7B-A90B-94A8AE7B50D9}" sibTransId="{FEB57EF2-2A6B-4872-AEF3-0A98962AA38A}"/>
    <dgm:cxn modelId="{8D6B51F1-8B79-47DC-97A6-D20DE58F6158}" type="presOf" srcId="{E204A0A2-579B-4535-B7D8-367D94838B88}" destId="{1962C1AC-50EA-47FF-A021-B37821B7CE08}" srcOrd="0" destOrd="0" presId="urn:microsoft.com/office/officeart/2005/8/layout/hierarchy6"/>
    <dgm:cxn modelId="{A7DF3EFF-009E-41F3-ADC3-EE19E48CCC4E}" type="presOf" srcId="{777DE15A-7F77-49AC-9B52-D63C4BE4241A}" destId="{AFF2B2D0-BBCC-4BA9-ABC3-A9141DF5E7AB}" srcOrd="0" destOrd="0" presId="urn:microsoft.com/office/officeart/2005/8/layout/hierarchy6"/>
    <dgm:cxn modelId="{60449A98-1B1C-40CA-8D6C-6249E31088AA}" type="presParOf" srcId="{1C92DA2E-4276-43F0-8EFD-B4262047F07F}" destId="{367E79B2-3EA4-4FD3-8787-FD12FC9FA960}" srcOrd="0" destOrd="0" presId="urn:microsoft.com/office/officeart/2005/8/layout/hierarchy6"/>
    <dgm:cxn modelId="{47E15E21-EA32-44C5-B1E7-B23558A48355}" type="presParOf" srcId="{367E79B2-3EA4-4FD3-8787-FD12FC9FA960}" destId="{969A5405-A80F-41AF-95EF-3AC39C4CD361}" srcOrd="0" destOrd="0" presId="urn:microsoft.com/office/officeart/2005/8/layout/hierarchy6"/>
    <dgm:cxn modelId="{49092CC7-8F52-4212-B84C-48F30AB20D5D}" type="presParOf" srcId="{969A5405-A80F-41AF-95EF-3AC39C4CD361}" destId="{8238B00C-15B3-4A72-A5D2-68C42477DF7D}" srcOrd="0" destOrd="0" presId="urn:microsoft.com/office/officeart/2005/8/layout/hierarchy6"/>
    <dgm:cxn modelId="{5DD50FE1-E51E-44BA-B962-2EED104418D5}" type="presParOf" srcId="{8238B00C-15B3-4A72-A5D2-68C42477DF7D}" destId="{98215272-795E-475D-986A-435B1F14FD2E}" srcOrd="0" destOrd="0" presId="urn:microsoft.com/office/officeart/2005/8/layout/hierarchy6"/>
    <dgm:cxn modelId="{C603DFD7-DFAB-4996-B9F0-9DCDFC685C7F}" type="presParOf" srcId="{8238B00C-15B3-4A72-A5D2-68C42477DF7D}" destId="{86A3D2B0-6925-4D15-B79F-7D7CF82BDFA0}" srcOrd="1" destOrd="0" presId="urn:microsoft.com/office/officeart/2005/8/layout/hierarchy6"/>
    <dgm:cxn modelId="{374E5593-DAA8-483A-94DC-82EC60D031FF}" type="presParOf" srcId="{86A3D2B0-6925-4D15-B79F-7D7CF82BDFA0}" destId="{1962C1AC-50EA-47FF-A021-B37821B7CE08}" srcOrd="0" destOrd="0" presId="urn:microsoft.com/office/officeart/2005/8/layout/hierarchy6"/>
    <dgm:cxn modelId="{3A1D3DE5-0418-418A-8661-0DF91771904A}" type="presParOf" srcId="{86A3D2B0-6925-4D15-B79F-7D7CF82BDFA0}" destId="{564444E7-84C7-4C40-B9E0-07A891511A46}" srcOrd="1" destOrd="0" presId="urn:microsoft.com/office/officeart/2005/8/layout/hierarchy6"/>
    <dgm:cxn modelId="{CDD5D7E2-216F-428B-8BE8-8280E4EF65AA}" type="presParOf" srcId="{564444E7-84C7-4C40-B9E0-07A891511A46}" destId="{E9A2D8C3-153A-4080-BC4C-A788CAA38A87}" srcOrd="0" destOrd="0" presId="urn:microsoft.com/office/officeart/2005/8/layout/hierarchy6"/>
    <dgm:cxn modelId="{CC20232B-0A8F-4E8D-BD0D-A1ABED7E2BF2}" type="presParOf" srcId="{564444E7-84C7-4C40-B9E0-07A891511A46}" destId="{EF7E5B02-0697-4BD8-B6B9-F6DABB9BAA9C}" srcOrd="1" destOrd="0" presId="urn:microsoft.com/office/officeart/2005/8/layout/hierarchy6"/>
    <dgm:cxn modelId="{8F29A7E8-9E24-48AC-93E5-4FA1808DEDEF}" type="presParOf" srcId="{EF7E5B02-0697-4BD8-B6B9-F6DABB9BAA9C}" destId="{BD9BECC5-1C61-4D73-8210-59A1E21CB674}" srcOrd="0" destOrd="0" presId="urn:microsoft.com/office/officeart/2005/8/layout/hierarchy6"/>
    <dgm:cxn modelId="{E4013338-C907-4EC9-AA9A-4415D914DE2C}" type="presParOf" srcId="{EF7E5B02-0697-4BD8-B6B9-F6DABB9BAA9C}" destId="{54211333-883E-4A89-B97C-D63F35FB5C73}" srcOrd="1" destOrd="0" presId="urn:microsoft.com/office/officeart/2005/8/layout/hierarchy6"/>
    <dgm:cxn modelId="{7275DF72-4C70-4C67-8649-EB7BC133E533}" type="presParOf" srcId="{54211333-883E-4A89-B97C-D63F35FB5C73}" destId="{96FFB788-F80A-4D62-9DAE-A51767B9FE9B}" srcOrd="0" destOrd="0" presId="urn:microsoft.com/office/officeart/2005/8/layout/hierarchy6"/>
    <dgm:cxn modelId="{7A6B034D-21D7-4F5B-A4A9-728F52CF1147}" type="presParOf" srcId="{54211333-883E-4A89-B97C-D63F35FB5C73}" destId="{4BF98977-06B6-469B-8403-D6378A9CC6C8}" srcOrd="1" destOrd="0" presId="urn:microsoft.com/office/officeart/2005/8/layout/hierarchy6"/>
    <dgm:cxn modelId="{9511C7B1-139F-431D-A0A5-77A5A577830A}" type="presParOf" srcId="{86A3D2B0-6925-4D15-B79F-7D7CF82BDFA0}" destId="{3C376FF2-F4DE-49D4-8633-73BD8974D193}" srcOrd="2" destOrd="0" presId="urn:microsoft.com/office/officeart/2005/8/layout/hierarchy6"/>
    <dgm:cxn modelId="{B337EEDF-1083-4689-82D1-52083FE9C4D5}" type="presParOf" srcId="{86A3D2B0-6925-4D15-B79F-7D7CF82BDFA0}" destId="{E02B41B0-25A1-4CCC-8382-00DB803B7269}" srcOrd="3" destOrd="0" presId="urn:microsoft.com/office/officeart/2005/8/layout/hierarchy6"/>
    <dgm:cxn modelId="{7DFC0BF8-487A-4708-88D8-233120E45EAE}" type="presParOf" srcId="{E02B41B0-25A1-4CCC-8382-00DB803B7269}" destId="{0BCC1511-0320-40F5-B52C-D9075551309F}" srcOrd="0" destOrd="0" presId="urn:microsoft.com/office/officeart/2005/8/layout/hierarchy6"/>
    <dgm:cxn modelId="{1D5B350C-3249-4CEF-8A05-05044C13795B}" type="presParOf" srcId="{E02B41B0-25A1-4CCC-8382-00DB803B7269}" destId="{6C4DE9DC-A2CD-4F96-961D-422684E72E23}" srcOrd="1" destOrd="0" presId="urn:microsoft.com/office/officeart/2005/8/layout/hierarchy6"/>
    <dgm:cxn modelId="{A3A8EA40-422F-41B1-A5CE-5BBB307CF17A}" type="presParOf" srcId="{6C4DE9DC-A2CD-4F96-961D-422684E72E23}" destId="{1A34D7CE-6CC9-4A9C-A295-19A8F3497277}" srcOrd="0" destOrd="0" presId="urn:microsoft.com/office/officeart/2005/8/layout/hierarchy6"/>
    <dgm:cxn modelId="{38138742-3589-40CD-8C3A-0C01E8C3AE21}" type="presParOf" srcId="{6C4DE9DC-A2CD-4F96-961D-422684E72E23}" destId="{C60C2EB7-E08F-428E-90B4-2BFAE2B9B88E}" srcOrd="1" destOrd="0" presId="urn:microsoft.com/office/officeart/2005/8/layout/hierarchy6"/>
    <dgm:cxn modelId="{205162D7-CDE4-4F8D-B69A-92F4B42AEF72}" type="presParOf" srcId="{C60C2EB7-E08F-428E-90B4-2BFAE2B9B88E}" destId="{52F505B9-9444-449D-BD6C-64840591A040}" srcOrd="0" destOrd="0" presId="urn:microsoft.com/office/officeart/2005/8/layout/hierarchy6"/>
    <dgm:cxn modelId="{BF038B5F-82E4-481E-A0F9-10852F7B4350}" type="presParOf" srcId="{C60C2EB7-E08F-428E-90B4-2BFAE2B9B88E}" destId="{BFA741FD-F69E-476A-9140-E2E41DAC82E2}" srcOrd="1" destOrd="0" presId="urn:microsoft.com/office/officeart/2005/8/layout/hierarchy6"/>
    <dgm:cxn modelId="{9129E579-7D85-4A31-A3A0-BD65D1A74334}" type="presParOf" srcId="{86A3D2B0-6925-4D15-B79F-7D7CF82BDFA0}" destId="{3B7B073A-3114-42AE-B539-AB27125888E5}" srcOrd="4" destOrd="0" presId="urn:microsoft.com/office/officeart/2005/8/layout/hierarchy6"/>
    <dgm:cxn modelId="{9C765897-472A-4602-AF83-DD601DEF781D}" type="presParOf" srcId="{86A3D2B0-6925-4D15-B79F-7D7CF82BDFA0}" destId="{A7808B4D-1483-4793-9A23-4F941F2DF14D}" srcOrd="5" destOrd="0" presId="urn:microsoft.com/office/officeart/2005/8/layout/hierarchy6"/>
    <dgm:cxn modelId="{AB3FA9D4-0221-4288-B13A-2D08FB60E56C}" type="presParOf" srcId="{A7808B4D-1483-4793-9A23-4F941F2DF14D}" destId="{1DF3D742-EFF1-4628-BA8E-C0FF8669668C}" srcOrd="0" destOrd="0" presId="urn:microsoft.com/office/officeart/2005/8/layout/hierarchy6"/>
    <dgm:cxn modelId="{1F928F92-82CD-4873-A9F1-28CDD2EFD1F1}" type="presParOf" srcId="{A7808B4D-1483-4793-9A23-4F941F2DF14D}" destId="{CCA1AA96-66B1-4EA0-BC1B-50397C452647}" srcOrd="1" destOrd="0" presId="urn:microsoft.com/office/officeart/2005/8/layout/hierarchy6"/>
    <dgm:cxn modelId="{26098DA1-9F1C-4C34-8108-DC6011C4623A}" type="presParOf" srcId="{CCA1AA96-66B1-4EA0-BC1B-50397C452647}" destId="{AFF2B2D0-BBCC-4BA9-ABC3-A9141DF5E7AB}" srcOrd="0" destOrd="0" presId="urn:microsoft.com/office/officeart/2005/8/layout/hierarchy6"/>
    <dgm:cxn modelId="{43B0B23F-9A23-4F03-A741-8F7638F72C8A}" type="presParOf" srcId="{CCA1AA96-66B1-4EA0-BC1B-50397C452647}" destId="{E8A3888B-B216-4D76-A9B7-FEB5761FD204}" srcOrd="1" destOrd="0" presId="urn:microsoft.com/office/officeart/2005/8/layout/hierarchy6"/>
    <dgm:cxn modelId="{3AF4C6CB-5C1A-4C52-832E-1888EE538E7D}" type="presParOf" srcId="{E8A3888B-B216-4D76-A9B7-FEB5761FD204}" destId="{F50CFF88-5B03-496E-9942-DCED38F16ADC}" srcOrd="0" destOrd="0" presId="urn:microsoft.com/office/officeart/2005/8/layout/hierarchy6"/>
    <dgm:cxn modelId="{CF85DB92-5468-43A0-9398-DD59DB3864AB}" type="presParOf" srcId="{E8A3888B-B216-4D76-A9B7-FEB5761FD204}" destId="{EDBEF921-4FB3-4C17-9368-6A7AC6AEA70D}" srcOrd="1" destOrd="0" presId="urn:microsoft.com/office/officeart/2005/8/layout/hierarchy6"/>
    <dgm:cxn modelId="{A3E43849-D428-4EFC-BE3F-D84C33BCD176}" type="presParOf" srcId="{1C92DA2E-4276-43F0-8EFD-B4262047F07F}" destId="{BA2FD610-EDE5-4AF8-891A-CAE230B7C807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215272-795E-475D-986A-435B1F14FD2E}">
      <dsp:nvSpPr>
        <dsp:cNvPr id="0" name=""/>
        <dsp:cNvSpPr/>
      </dsp:nvSpPr>
      <dsp:spPr>
        <a:xfrm>
          <a:off x="3591944" y="0"/>
          <a:ext cx="1998995" cy="1332663"/>
        </a:xfrm>
        <a:prstGeom prst="roundRect">
          <a:avLst>
            <a:gd name="adj" fmla="val 10000"/>
          </a:avLst>
        </a:prstGeom>
        <a:solidFill>
          <a:schemeClr val="lt1"/>
        </a:solidFill>
        <a:ln w="55000" cap="flat" cmpd="thickThin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קבוצות עיקריות</a:t>
          </a:r>
        </a:p>
      </dsp:txBody>
      <dsp:txXfrm>
        <a:off x="3630976" y="39032"/>
        <a:ext cx="1920931" cy="1254599"/>
      </dsp:txXfrm>
    </dsp:sp>
    <dsp:sp modelId="{1962C1AC-50EA-47FF-A021-B37821B7CE08}">
      <dsp:nvSpPr>
        <dsp:cNvPr id="0" name=""/>
        <dsp:cNvSpPr/>
      </dsp:nvSpPr>
      <dsp:spPr>
        <a:xfrm>
          <a:off x="1220486" y="1332663"/>
          <a:ext cx="3370956" cy="554463"/>
        </a:xfrm>
        <a:custGeom>
          <a:avLst/>
          <a:gdLst/>
          <a:ahLst/>
          <a:cxnLst/>
          <a:rect l="0" t="0" r="0" b="0"/>
          <a:pathLst>
            <a:path>
              <a:moveTo>
                <a:pt x="3370956" y="0"/>
              </a:moveTo>
              <a:lnTo>
                <a:pt x="3370956" y="277231"/>
              </a:lnTo>
              <a:lnTo>
                <a:pt x="0" y="277231"/>
              </a:lnTo>
              <a:lnTo>
                <a:pt x="0" y="554463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A2D8C3-153A-4080-BC4C-A788CAA38A87}">
      <dsp:nvSpPr>
        <dsp:cNvPr id="0" name=""/>
        <dsp:cNvSpPr/>
      </dsp:nvSpPr>
      <dsp:spPr>
        <a:xfrm>
          <a:off x="220988" y="1887126"/>
          <a:ext cx="1998995" cy="13326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62000"/>
                <a:satMod val="180000"/>
              </a:schemeClr>
            </a:gs>
            <a:gs pos="65000">
              <a:schemeClr val="accent2">
                <a:tint val="32000"/>
                <a:satMod val="250000"/>
              </a:schemeClr>
            </a:gs>
            <a:gs pos="100000">
              <a:schemeClr val="accent2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דו-סוכרים</a:t>
          </a:r>
        </a:p>
      </dsp:txBody>
      <dsp:txXfrm>
        <a:off x="260020" y="1926158"/>
        <a:ext cx="1920931" cy="1254599"/>
      </dsp:txXfrm>
    </dsp:sp>
    <dsp:sp modelId="{BD9BECC5-1C61-4D73-8210-59A1E21CB674}">
      <dsp:nvSpPr>
        <dsp:cNvPr id="0" name=""/>
        <dsp:cNvSpPr/>
      </dsp:nvSpPr>
      <dsp:spPr>
        <a:xfrm>
          <a:off x="1220486" y="3219790"/>
          <a:ext cx="366275" cy="554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074"/>
              </a:lnTo>
              <a:lnTo>
                <a:pt x="366275" y="277074"/>
              </a:lnTo>
              <a:lnTo>
                <a:pt x="366275" y="554148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FFB788-F80A-4D62-9DAE-A51767B9FE9B}">
      <dsp:nvSpPr>
        <dsp:cNvPr id="0" name=""/>
        <dsp:cNvSpPr/>
      </dsp:nvSpPr>
      <dsp:spPr>
        <a:xfrm>
          <a:off x="155341" y="3773938"/>
          <a:ext cx="2862841" cy="1332663"/>
        </a:xfrm>
        <a:prstGeom prst="roundRect">
          <a:avLst>
            <a:gd name="adj" fmla="val 10000"/>
          </a:avLst>
        </a:prstGeom>
        <a:solidFill>
          <a:schemeClr val="accent2"/>
        </a:solidFill>
        <a:ln w="63500" cap="flat" cmpd="thickThin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 dirty="0">
              <a:solidFill>
                <a:schemeClr val="tx1"/>
              </a:solidFill>
              <a:latin typeface="Arial" pitchFamily="34" charset="0"/>
            </a:rPr>
            <a:t>סוכרוז (סלק סוכר/קנה סוכר)</a:t>
          </a:r>
          <a:br>
            <a:rPr lang="en-US" sz="1800" b="1" kern="1200" dirty="0">
              <a:solidFill>
                <a:schemeClr val="tx1"/>
              </a:solidFill>
              <a:latin typeface="Arial" pitchFamily="34" charset="0"/>
            </a:rPr>
          </a:br>
          <a:r>
            <a:rPr lang="he-IL" sz="1800" b="1" kern="1200" dirty="0">
              <a:solidFill>
                <a:schemeClr val="tx1"/>
              </a:solidFill>
              <a:latin typeface="Arial" pitchFamily="34" charset="0"/>
            </a:rPr>
            <a:t>מלטוז (תוצר פרוק של עמילן)</a:t>
          </a:r>
          <a:endParaRPr lang="he-IL" sz="1800" kern="1200" dirty="0">
            <a:solidFill>
              <a:schemeClr val="tx1"/>
            </a:solidFill>
          </a:endParaRPr>
        </a:p>
      </dsp:txBody>
      <dsp:txXfrm>
        <a:off x="194373" y="3812970"/>
        <a:ext cx="2784777" cy="1254599"/>
      </dsp:txXfrm>
    </dsp:sp>
    <dsp:sp modelId="{3C376FF2-F4DE-49D4-8633-73BD8974D193}">
      <dsp:nvSpPr>
        <dsp:cNvPr id="0" name=""/>
        <dsp:cNvSpPr/>
      </dsp:nvSpPr>
      <dsp:spPr>
        <a:xfrm>
          <a:off x="4489980" y="1332663"/>
          <a:ext cx="91440" cy="547426"/>
        </a:xfrm>
        <a:custGeom>
          <a:avLst/>
          <a:gdLst/>
          <a:ahLst/>
          <a:cxnLst/>
          <a:rect l="0" t="0" r="0" b="0"/>
          <a:pathLst>
            <a:path>
              <a:moveTo>
                <a:pt x="101461" y="0"/>
              </a:moveTo>
              <a:lnTo>
                <a:pt x="101461" y="273713"/>
              </a:lnTo>
              <a:lnTo>
                <a:pt x="45720" y="273713"/>
              </a:lnTo>
              <a:lnTo>
                <a:pt x="45720" y="54742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CC1511-0320-40F5-B52C-D9075551309F}">
      <dsp:nvSpPr>
        <dsp:cNvPr id="0" name=""/>
        <dsp:cNvSpPr/>
      </dsp:nvSpPr>
      <dsp:spPr>
        <a:xfrm>
          <a:off x="3536202" y="1880090"/>
          <a:ext cx="1998995" cy="13326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62000"/>
                <a:satMod val="180000"/>
              </a:schemeClr>
            </a:gs>
            <a:gs pos="65000">
              <a:schemeClr val="accent2">
                <a:tint val="32000"/>
                <a:satMod val="250000"/>
              </a:schemeClr>
            </a:gs>
            <a:gs pos="100000">
              <a:schemeClr val="accent2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חד-סוכרים</a:t>
          </a:r>
        </a:p>
      </dsp:txBody>
      <dsp:txXfrm>
        <a:off x="3575234" y="1919122"/>
        <a:ext cx="1920931" cy="1254599"/>
      </dsp:txXfrm>
    </dsp:sp>
    <dsp:sp modelId="{1A34D7CE-6CC9-4A9C-A295-19A8F3497277}">
      <dsp:nvSpPr>
        <dsp:cNvPr id="0" name=""/>
        <dsp:cNvSpPr/>
      </dsp:nvSpPr>
      <dsp:spPr>
        <a:xfrm>
          <a:off x="4535700" y="3212754"/>
          <a:ext cx="513601" cy="5611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592"/>
              </a:lnTo>
              <a:lnTo>
                <a:pt x="513601" y="280592"/>
              </a:lnTo>
              <a:lnTo>
                <a:pt x="513601" y="561184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F505B9-9444-449D-BD6C-64840591A040}">
      <dsp:nvSpPr>
        <dsp:cNvPr id="0" name=""/>
        <dsp:cNvSpPr/>
      </dsp:nvSpPr>
      <dsp:spPr>
        <a:xfrm>
          <a:off x="3617881" y="3773938"/>
          <a:ext cx="2862841" cy="1332663"/>
        </a:xfrm>
        <a:prstGeom prst="roundRect">
          <a:avLst>
            <a:gd name="adj" fmla="val 10000"/>
          </a:avLst>
        </a:prstGeom>
        <a:solidFill>
          <a:schemeClr val="accent2"/>
        </a:solidFill>
        <a:ln w="63500" cap="flat" cmpd="thickThin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 dirty="0" err="1">
              <a:solidFill>
                <a:schemeClr val="tx1"/>
              </a:solidFill>
              <a:latin typeface="Arial" pitchFamily="34" charset="0"/>
            </a:rPr>
            <a:t>גלוקוז</a:t>
          </a:r>
          <a:r>
            <a:rPr lang="he-IL" sz="1800" b="1" kern="1200" dirty="0">
              <a:solidFill>
                <a:schemeClr val="tx1"/>
              </a:solidFill>
              <a:latin typeface="Arial" pitchFamily="34" charset="0"/>
            </a:rPr>
            <a:t> (</a:t>
          </a:r>
          <a:r>
            <a:rPr lang="he-IL" sz="1800" b="1" kern="1200" dirty="0" err="1">
              <a:solidFill>
                <a:schemeClr val="tx1"/>
              </a:solidFill>
              <a:latin typeface="Arial" pitchFamily="34" charset="0"/>
            </a:rPr>
            <a:t>דקסטרוז</a:t>
          </a:r>
          <a:r>
            <a:rPr lang="he-IL" sz="1800" b="1" kern="1200" dirty="0">
              <a:solidFill>
                <a:schemeClr val="tx1"/>
              </a:solidFill>
              <a:latin typeface="Arial" pitchFamily="34" charset="0"/>
            </a:rPr>
            <a:t>), </a:t>
          </a:r>
          <a:br>
            <a:rPr lang="en-US" sz="1800" b="1" kern="1200" dirty="0">
              <a:solidFill>
                <a:schemeClr val="tx1"/>
              </a:solidFill>
              <a:latin typeface="Arial" pitchFamily="34" charset="0"/>
            </a:rPr>
          </a:br>
          <a:r>
            <a:rPr lang="he-IL" sz="1800" b="1" kern="1200" dirty="0" err="1">
              <a:solidFill>
                <a:schemeClr val="tx1"/>
              </a:solidFill>
              <a:latin typeface="Arial" pitchFamily="34" charset="0"/>
            </a:rPr>
            <a:t>פרוקטוז</a:t>
          </a:r>
          <a:r>
            <a:rPr lang="he-IL" sz="1800" b="1" kern="1200" dirty="0">
              <a:solidFill>
                <a:schemeClr val="tx1"/>
              </a:solidFill>
              <a:latin typeface="Arial" pitchFamily="34" charset="0"/>
            </a:rPr>
            <a:t> (סוכר פירות),</a:t>
          </a:r>
          <a:br>
            <a:rPr lang="en-US" sz="1800" b="1" kern="1200" dirty="0">
              <a:solidFill>
                <a:schemeClr val="tx1"/>
              </a:solidFill>
              <a:latin typeface="Arial" pitchFamily="34" charset="0"/>
            </a:rPr>
          </a:br>
          <a:r>
            <a:rPr lang="he-IL" sz="1800" b="1" kern="1200" dirty="0" err="1">
              <a:solidFill>
                <a:schemeClr val="tx1"/>
              </a:solidFill>
              <a:latin typeface="Arial" pitchFamily="34" charset="0"/>
            </a:rPr>
            <a:t>גלקטוז</a:t>
          </a:r>
          <a:r>
            <a:rPr lang="he-IL" sz="1800" b="1" kern="1200" dirty="0">
              <a:solidFill>
                <a:schemeClr val="tx1"/>
              </a:solidFill>
              <a:latin typeface="Arial" pitchFamily="34" charset="0"/>
            </a:rPr>
            <a:t> (תוצר פרוק של הסוכר בחלב)</a:t>
          </a:r>
          <a:endParaRPr lang="he-IL" sz="1800" kern="1200" dirty="0">
            <a:solidFill>
              <a:schemeClr val="tx1"/>
            </a:solidFill>
          </a:endParaRPr>
        </a:p>
      </dsp:txBody>
      <dsp:txXfrm>
        <a:off x="3656913" y="3812970"/>
        <a:ext cx="2784777" cy="1254599"/>
      </dsp:txXfrm>
    </dsp:sp>
    <dsp:sp modelId="{3B7B073A-3114-42AE-B539-AB27125888E5}">
      <dsp:nvSpPr>
        <dsp:cNvPr id="0" name=""/>
        <dsp:cNvSpPr/>
      </dsp:nvSpPr>
      <dsp:spPr>
        <a:xfrm>
          <a:off x="4591442" y="1332663"/>
          <a:ext cx="3338052" cy="593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988"/>
              </a:lnTo>
              <a:lnTo>
                <a:pt x="3338052" y="296988"/>
              </a:lnTo>
              <a:lnTo>
                <a:pt x="3338052" y="59397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F3D742-EFF1-4628-BA8E-C0FF8669668C}">
      <dsp:nvSpPr>
        <dsp:cNvPr id="0" name=""/>
        <dsp:cNvSpPr/>
      </dsp:nvSpPr>
      <dsp:spPr>
        <a:xfrm>
          <a:off x="6929996" y="1926640"/>
          <a:ext cx="1998995" cy="13326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62000"/>
                <a:satMod val="180000"/>
              </a:schemeClr>
            </a:gs>
            <a:gs pos="65000">
              <a:schemeClr val="accent2">
                <a:tint val="32000"/>
                <a:satMod val="250000"/>
              </a:schemeClr>
            </a:gs>
            <a:gs pos="100000">
              <a:schemeClr val="accent2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רב-סוכרים</a:t>
          </a:r>
        </a:p>
      </dsp:txBody>
      <dsp:txXfrm>
        <a:off x="6969028" y="1965672"/>
        <a:ext cx="1920931" cy="1254599"/>
      </dsp:txXfrm>
    </dsp:sp>
    <dsp:sp modelId="{AFF2B2D0-BBCC-4BA9-ABC3-A9141DF5E7AB}">
      <dsp:nvSpPr>
        <dsp:cNvPr id="0" name=""/>
        <dsp:cNvSpPr/>
      </dsp:nvSpPr>
      <dsp:spPr>
        <a:xfrm>
          <a:off x="7883774" y="3259304"/>
          <a:ext cx="91440" cy="4813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1384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0CFF88-5B03-496E-9942-DCED38F16ADC}">
      <dsp:nvSpPr>
        <dsp:cNvPr id="0" name=""/>
        <dsp:cNvSpPr/>
      </dsp:nvSpPr>
      <dsp:spPr>
        <a:xfrm>
          <a:off x="6929996" y="3740688"/>
          <a:ext cx="1998995" cy="1332663"/>
        </a:xfrm>
        <a:prstGeom prst="roundRect">
          <a:avLst>
            <a:gd name="adj" fmla="val 10000"/>
          </a:avLst>
        </a:prstGeom>
        <a:solidFill>
          <a:schemeClr val="accent2"/>
        </a:solidFill>
        <a:ln w="63500" cap="flat" cmpd="thickThin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 dirty="0">
              <a:solidFill>
                <a:schemeClr val="tx1"/>
              </a:solidFill>
              <a:latin typeface="Arial" pitchFamily="34" charset="0"/>
            </a:rPr>
            <a:t>עמילן, </a:t>
          </a:r>
          <a:br>
            <a:rPr lang="en-US" sz="1800" b="1" kern="1200" dirty="0">
              <a:solidFill>
                <a:schemeClr val="tx1"/>
              </a:solidFill>
              <a:latin typeface="Arial" pitchFamily="34" charset="0"/>
            </a:rPr>
          </a:br>
          <a:r>
            <a:rPr lang="he-IL" sz="1800" b="1" kern="1200" dirty="0">
              <a:solidFill>
                <a:schemeClr val="tx1"/>
              </a:solidFill>
              <a:latin typeface="Arial" pitchFamily="34" charset="0"/>
            </a:rPr>
            <a:t>תאית, </a:t>
          </a:r>
          <a:br>
            <a:rPr lang="en-US" sz="1800" b="1" kern="1200" dirty="0">
              <a:solidFill>
                <a:schemeClr val="tx1"/>
              </a:solidFill>
              <a:latin typeface="Arial" pitchFamily="34" charset="0"/>
            </a:rPr>
          </a:br>
          <a:r>
            <a:rPr lang="he-IL" sz="1800" b="1" kern="1200" dirty="0" err="1">
              <a:solidFill>
                <a:schemeClr val="tx1"/>
              </a:solidFill>
              <a:latin typeface="Arial" pitchFamily="34" charset="0"/>
            </a:rPr>
            <a:t>גליקוגן</a:t>
          </a:r>
          <a:r>
            <a:rPr lang="he-IL" sz="1800" kern="1200" dirty="0">
              <a:solidFill>
                <a:schemeClr val="tx1"/>
              </a:solidFill>
              <a:latin typeface="Arial" pitchFamily="34" charset="0"/>
            </a:rPr>
            <a:t> </a:t>
          </a:r>
          <a:endParaRPr lang="he-IL" sz="1800" kern="1200" dirty="0">
            <a:solidFill>
              <a:schemeClr val="tx1"/>
            </a:solidFill>
          </a:endParaRPr>
        </a:p>
      </dsp:txBody>
      <dsp:txXfrm>
        <a:off x="6969028" y="3779720"/>
        <a:ext cx="1920931" cy="1254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952B1-3750-49AF-A60E-B4F340DCAC38}" type="datetimeFigureOut">
              <a:rPr lang="en-US" smtClean="0"/>
              <a:pPr/>
              <a:t>12/30/2025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06ECA-EBE4-450D-82A3-065E263C86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59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CF18A97-1E02-473F-8208-132AC67FAB66}" type="datetimeFigureOut">
              <a:rPr lang="he-IL" smtClean="0"/>
              <a:pPr/>
              <a:t>י'/טבת/תשפ"ו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645132-379C-4239-B4F4-B1BA0F0AC87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93218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45132-379C-4239-B4F4-B1BA0F0AC87A}" type="slidenum">
              <a:rPr lang="he-IL" smtClean="0"/>
              <a:pPr/>
              <a:t>34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0539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AD370E-11DB-4C53-91AB-5A11A271B86E}" type="slidenum">
              <a:rPr lang="he-IL"/>
              <a:pPr/>
              <a:t>62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7A1D75-FB71-419E-924E-138191E2BA90}" type="slidenum">
              <a:rPr lang="he-IL"/>
              <a:pPr/>
              <a:t>78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שולש ישר-זווית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כותרת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7" name="כותרת משנה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e-IL"/>
              <a:t>לחץ כדי לערוך סגנון כותרת משנה של תבנית בסיס</a:t>
            </a:r>
            <a:endParaRPr kumimoji="0" lang="en-US"/>
          </a:p>
        </p:txBody>
      </p:sp>
      <p:grpSp>
        <p:nvGrpSpPr>
          <p:cNvPr id="2" name="קבוצה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צורה חופשית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צורה חופשית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צורה חופשית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מחבר ישר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מציין מיקום של תאריך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A29F4EA-7FBF-4262-BCB7-C64CE8253B44}" type="datetime8">
              <a:rPr lang="he-IL" smtClean="0"/>
              <a:pPr/>
              <a:t>30 דצמבר 25</a:t>
            </a:fld>
            <a:endParaRPr lang="he-IL"/>
          </a:p>
        </p:txBody>
      </p:sp>
      <p:sp>
        <p:nvSpPr>
          <p:cNvPr id="19" name="מציין מיקום של כותרת תחתונה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e-IL"/>
          </a:p>
        </p:txBody>
      </p:sp>
      <p:sp>
        <p:nvSpPr>
          <p:cNvPr id="27" name="מציין מיקום של מספר שקופית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212A7D0-ED0B-4D32-B1F6-081883BDA7B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19A8-1B7F-4F4E-BFB8-DBC53F3B1064}" type="datetime8">
              <a:rPr lang="he-IL" smtClean="0"/>
              <a:pPr/>
              <a:t>30 דצמבר 25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6F3BE-4D59-4DE2-B318-985634E890EE}" type="datetime8">
              <a:rPr lang="he-IL" smtClean="0"/>
              <a:pPr/>
              <a:t>30 דצמבר 25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כותרת, טקסט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03006-4EEC-41BA-ADBE-83E214F1DDBE}" type="datetime8">
              <a:rPr lang="he-IL" smtClean="0"/>
              <a:pPr>
                <a:defRPr/>
              </a:pPr>
              <a:t>30 דצמבר 25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6AE24-0209-492D-A655-2592BE31E00B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9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050E-1E86-46BF-847C-10588BB85964}" type="datetime8">
              <a:rPr lang="he-IL" smtClean="0"/>
              <a:pPr/>
              <a:t>30 דצמבר 25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BFEA-767A-44D3-8091-DBD7163F8CC2}" type="datetime8">
              <a:rPr lang="he-IL" smtClean="0"/>
              <a:pPr/>
              <a:t>30 דצמבר 25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סוגר זוויתי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סוגר זוויתי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DB136-88BE-41FB-B309-442496D8169D}" type="datetime8">
              <a:rPr lang="he-IL" smtClean="0"/>
              <a:pPr/>
              <a:t>30 דצמבר 25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A0774-F1CC-4737-9132-D3B505450EF6}" type="datetime8">
              <a:rPr lang="he-IL" smtClean="0"/>
              <a:pPr/>
              <a:t>30 דצמבר 25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1F5FA-1353-442F-A92C-1575DEDDB293}" type="datetime8">
              <a:rPr lang="he-IL" smtClean="0"/>
              <a:pPr/>
              <a:t>30 דצמבר 25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05AB-99FC-4402-B6DB-4FAE137EC2BE}" type="datetime8">
              <a:rPr lang="he-IL" smtClean="0"/>
              <a:pPr/>
              <a:t>30 דצמבר 25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F3E7B1D4-05B7-4485-8E60-2EDB60C92E09}" type="datetime8">
              <a:rPr lang="he-IL" smtClean="0"/>
              <a:pPr/>
              <a:t>30 דצמבר 25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e-IL"/>
              <a:t>לחץ על הסמל כדי להוסיף תמונה</a:t>
            </a:r>
            <a:endParaRPr kumimoji="0" lang="en-US" dirty="0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DA24FA8-DB8E-467E-BD6E-0BB7A90E30C2}" type="datetime8">
              <a:rPr lang="he-IL" smtClean="0"/>
              <a:pPr/>
              <a:t>30 דצמבר 25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212A7D0-ED0B-4D32-B1F6-081883BDA7B0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8" name="צורה חופשית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צורה חופשית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משולש ישר-זווית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מחבר ישר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סוגר זוויתי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סוגר זוויתי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צורה חופשית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צורה חופשית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משולש ישר-זווית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מחבר ישר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0" name="מציין מיקום טקסט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/>
              <a:t>רמה שנייה</a:t>
            </a:r>
          </a:p>
          <a:p>
            <a:pPr lvl="2" eaLnBrk="1" latinLnBrk="0" hangingPunct="1"/>
            <a:r>
              <a:rPr kumimoji="0" lang="he-IL"/>
              <a:t>רמה שלישית</a:t>
            </a:r>
          </a:p>
          <a:p>
            <a:pPr lvl="3" eaLnBrk="1" latinLnBrk="0" hangingPunct="1"/>
            <a:r>
              <a:rPr kumimoji="0" lang="he-IL"/>
              <a:t>רמה רביעית</a:t>
            </a:r>
          </a:p>
          <a:p>
            <a:pPr lvl="4" eaLnBrk="1" latinLnBrk="0" hangingPunct="1"/>
            <a:r>
              <a:rPr kumimoji="0" lang="he-IL"/>
              <a:t>רמה חמישית</a:t>
            </a:r>
            <a:endParaRPr kumimoji="0" lang="en-US"/>
          </a:p>
        </p:txBody>
      </p:sp>
      <p:sp>
        <p:nvSpPr>
          <p:cNvPr id="10" name="מציין מיקום של תאריך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88B9755-DF6F-4C1A-B320-F971497C6FEE}" type="datetime8">
              <a:rPr lang="he-IL" smtClean="0"/>
              <a:pPr/>
              <a:t>30 דצמבר 25</a:t>
            </a:fld>
            <a:endParaRPr lang="he-IL"/>
          </a:p>
        </p:txBody>
      </p:sp>
      <p:sp>
        <p:nvSpPr>
          <p:cNvPr id="22" name="מציין מיקום של כותרת תחתונה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e-IL"/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212A7D0-ED0B-4D32-B1F6-081883BDA7B0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</p:sldLayoutIdLst>
  <p:hf hdr="0" ftr="0" dt="0"/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AminoAcidball.sv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sg.ucsf.edu/BI204/amino.html" TargetMode="External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stwww.weizmann.ac.il/chemcenter/Page.asp?id=500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http://www.ustboniface.mb.ca/cusb/abernier/Biologie/Module1/Images/reactioncondensation.jp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he.wikipedia.org/wiki/%D7%A7%D7%95%D7%91%D7%A5:Saccharose2.sv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hyperlink" Target="http://nutrition.jbpub.com/resources/chemistryreview9.cf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lahutab.edublogs.org/files/2011/01/486px-Amylose2_svg-20fdh71.png" TargetMode="Externa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aboliccooking.com/blog/fat-loss-nutrition/liver-glycogen-versus-muscle-glycogen-the-fine-balance/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://biology.clc.uc.edu/courses/bio104/protein.htm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cnx.org/content/m11614/latest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users.rcn.com/jkimball.ma.ultranet/BiologyPages/P/Polypeptides.html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oleObject" Target="../embeddings/oleObject2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apuz.co.il/blog/net/ViewEntry.aspx?entryId=1886820&amp;skip=1" TargetMode="External"/><Relationship Id="rId4" Type="http://schemas.openxmlformats.org/officeDocument/2006/relationships/hyperlink" Target="http://stwww.weizmann.ac.il/g-chem/iton/9/mara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hyperlink" Target="http://stwww.weizmann.ac.il/g-junior/nutrition/milon/frame.htm" TargetMode="Externa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של מספר שקופית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1</a:t>
            </a:fld>
            <a:endParaRPr lang="he-IL"/>
          </a:p>
        </p:txBody>
      </p:sp>
      <p:pic>
        <p:nvPicPr>
          <p:cNvPr id="6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6" y="18024"/>
            <a:ext cx="9144000" cy="1205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כותרת משנה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5517232"/>
            <a:ext cx="8064896" cy="1728192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800" b="1" dirty="0">
                <a:solidFill>
                  <a:schemeClr val="tx1"/>
                </a:solidFill>
              </a:rPr>
              <a:t>השתלמות מורי מורים חט"ב </a:t>
            </a:r>
          </a:p>
          <a:p>
            <a:r>
              <a:rPr lang="he-IL" sz="2800" b="1" dirty="0">
                <a:solidFill>
                  <a:schemeClr val="tx1"/>
                </a:solidFill>
              </a:rPr>
              <a:t>נובמבר 2012</a:t>
            </a:r>
          </a:p>
        </p:txBody>
      </p:sp>
      <p:sp>
        <p:nvSpPr>
          <p:cNvPr id="10" name="כותרת 9"/>
          <p:cNvSpPr>
            <a:spLocks noGrp="1"/>
          </p:cNvSpPr>
          <p:nvPr>
            <p:ph type="ctrTitle"/>
          </p:nvPr>
        </p:nvSpPr>
        <p:spPr>
          <a:xfrm>
            <a:off x="251520" y="2348880"/>
            <a:ext cx="8568952" cy="1820415"/>
          </a:xfrm>
        </p:spPr>
        <p:txBody>
          <a:bodyPr>
            <a:normAutofit fontScale="90000"/>
          </a:bodyPr>
          <a:lstStyle/>
          <a:p>
            <a:pPr algn="ctr"/>
            <a:r>
              <a:rPr lang="he-IL" dirty="0"/>
              <a:t>פולימרים ומרכיבי מזון</a:t>
            </a:r>
            <a:br>
              <a:rPr lang="he-IL" dirty="0"/>
            </a:br>
            <a:br>
              <a:rPr lang="he-IL" dirty="0"/>
            </a:br>
            <a:r>
              <a:rPr lang="he-IL" sz="3200" dirty="0"/>
              <a:t>ד"ר מרסל </a:t>
            </a:r>
            <a:r>
              <a:rPr lang="he-IL" sz="3200" dirty="0" err="1"/>
              <a:t>פרייליך</a:t>
            </a:r>
            <a:r>
              <a:rPr lang="he-IL" sz="3200" dirty="0"/>
              <a:t>, ד"ר זהבה שרץ, </a:t>
            </a:r>
            <a:br>
              <a:rPr lang="he-IL" sz="3200" dirty="0"/>
            </a:br>
            <a:r>
              <a:rPr lang="he-IL" sz="3200" dirty="0"/>
              <a:t>ד"ר מרים כרמי, אורית </a:t>
            </a:r>
            <a:r>
              <a:rPr lang="he-IL" sz="3200" dirty="0" err="1"/>
              <a:t>מולוויידזון</a:t>
            </a:r>
            <a:endParaRPr lang="he-IL" dirty="0"/>
          </a:p>
        </p:txBody>
      </p:sp>
      <p:grpSp>
        <p:nvGrpSpPr>
          <p:cNvPr id="13" name="קבוצה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7355376" y="1275437"/>
            <a:ext cx="1407070" cy="680935"/>
            <a:chOff x="1242166" y="2594912"/>
            <a:chExt cx="1672387" cy="1204410"/>
          </a:xfrm>
        </p:grpSpPr>
        <p:pic>
          <p:nvPicPr>
            <p:cNvPr id="14" name="תמונה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1383701" y="2594912"/>
              <a:ext cx="1389318" cy="757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itle 1"/>
            <p:cNvSpPr txBox="1">
              <a:spLocks/>
            </p:cNvSpPr>
            <p:nvPr/>
          </p:nvSpPr>
          <p:spPr bwMode="auto">
            <a:xfrm>
              <a:off x="1242166" y="3352712"/>
              <a:ext cx="1672387" cy="446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he-IL" sz="1400" b="1" dirty="0"/>
                <a:t>המרכז הארצי למורי הכימיה</a:t>
              </a:r>
            </a:p>
          </p:txBody>
        </p:sp>
      </p:grpSp>
      <p:pic>
        <p:nvPicPr>
          <p:cNvPr id="16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40664" cy="1086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642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20080"/>
          </a:xfrm>
          <a:effectLst/>
        </p:spPr>
        <p:txBody>
          <a:bodyPr>
            <a:normAutofit/>
          </a:bodyPr>
          <a:lstStyle/>
          <a:p>
            <a:pPr algn="ctr"/>
            <a:r>
              <a:rPr lang="he-IL" sz="4000" dirty="0" err="1"/>
              <a:t>ממונומר</a:t>
            </a:r>
            <a:r>
              <a:rPr lang="he-IL" sz="4000" dirty="0"/>
              <a:t> לפולימר</a:t>
            </a:r>
            <a:endParaRPr lang="en-US" sz="4000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sz="half" idx="2"/>
          </p:nvPr>
        </p:nvSpPr>
        <p:spPr>
          <a:xfrm>
            <a:off x="0" y="1196752"/>
            <a:ext cx="8460432" cy="4873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e-IL" sz="3200" dirty="0"/>
              <a:t>יש פולימרים שנוצרים אך ורק </a:t>
            </a:r>
            <a:r>
              <a:rPr lang="he-IL" sz="3200" b="1" dirty="0" err="1">
                <a:solidFill>
                  <a:srgbClr val="7030A0"/>
                </a:solidFill>
              </a:rPr>
              <a:t>ממונומר</a:t>
            </a:r>
            <a:r>
              <a:rPr lang="he-IL" sz="3200" b="1" dirty="0">
                <a:solidFill>
                  <a:srgbClr val="7030A0"/>
                </a:solidFill>
              </a:rPr>
              <a:t> מסוג אחד </a:t>
            </a:r>
            <a:r>
              <a:rPr lang="he-IL" sz="3200" dirty="0"/>
              <a:t>והם בעלי יחידה חוזרת סדירה.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e-IL" sz="3200" dirty="0"/>
              <a:t>לדוגמה, </a:t>
            </a:r>
            <a:r>
              <a:rPr lang="he-IL" sz="3200" dirty="0" err="1"/>
              <a:t>פוליאתן</a:t>
            </a:r>
            <a:r>
              <a:rPr lang="he-IL" sz="3200" dirty="0"/>
              <a:t> (פוליאתילן) מורכב </a:t>
            </a:r>
            <a:r>
              <a:rPr lang="he-IL" sz="3200" dirty="0" err="1"/>
              <a:t>ממונומרים</a:t>
            </a:r>
            <a:r>
              <a:rPr lang="he-IL" sz="3200" dirty="0"/>
              <a:t> מסוג אחד – אתן (אתילן).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e-IL" sz="3200" dirty="0"/>
              <a:t>מודל לייצוג:</a:t>
            </a:r>
          </a:p>
          <a:p>
            <a:pPr marL="109728" indent="0">
              <a:buNone/>
            </a:pPr>
            <a:r>
              <a:rPr lang="en-US" sz="3600" b="1" dirty="0">
                <a:solidFill>
                  <a:srgbClr val="C00000"/>
                </a:solidFill>
              </a:rPr>
              <a:t>-A-A-A-A-A-A-A-A-A-A-</a:t>
            </a:r>
          </a:p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2396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he-IL" dirty="0" err="1"/>
              <a:t>ממונומרים</a:t>
            </a:r>
            <a:r>
              <a:rPr lang="he-IL" dirty="0"/>
              <a:t> לפולימר</a:t>
            </a:r>
          </a:p>
        </p:txBody>
      </p:sp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400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e-IL" sz="2800" dirty="0"/>
              <a:t>יש פולימרים שנוצרים </a:t>
            </a:r>
            <a:r>
              <a:rPr lang="he-IL" sz="2800" b="1" dirty="0">
                <a:solidFill>
                  <a:srgbClr val="7030A0"/>
                </a:solidFill>
              </a:rPr>
              <a:t>משני </a:t>
            </a:r>
            <a:r>
              <a:rPr lang="he-IL" sz="2800" b="1" dirty="0" err="1">
                <a:solidFill>
                  <a:srgbClr val="7030A0"/>
                </a:solidFill>
              </a:rPr>
              <a:t>מונומרים</a:t>
            </a:r>
            <a:r>
              <a:rPr lang="he-IL" sz="2800" dirty="0">
                <a:solidFill>
                  <a:srgbClr val="7030A0"/>
                </a:solidFill>
              </a:rPr>
              <a:t> </a:t>
            </a:r>
            <a:r>
              <a:rPr lang="he-IL" sz="2800" b="1" dirty="0">
                <a:solidFill>
                  <a:srgbClr val="7030A0"/>
                </a:solidFill>
              </a:rPr>
              <a:t>שונים  או יותר </a:t>
            </a:r>
            <a:r>
              <a:rPr lang="he-IL" sz="2800" dirty="0"/>
              <a:t>והם בעלי יחידה חוזרת סדירה.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e-IL" sz="2800" dirty="0"/>
              <a:t>לדוגמה, הניילון מורכב משני סוגי </a:t>
            </a:r>
            <a:r>
              <a:rPr lang="he-IL" sz="2800" dirty="0" err="1"/>
              <a:t>מונומרים</a:t>
            </a:r>
            <a:r>
              <a:rPr lang="he-IL" sz="2800" dirty="0"/>
              <a:t>. </a:t>
            </a:r>
            <a:endParaRPr lang="en-US" sz="28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dirty="0"/>
              <a:t>    </a:t>
            </a:r>
            <a:r>
              <a:rPr lang="he-IL" sz="2800" dirty="0"/>
              <a:t>מודל לייצוג:</a:t>
            </a:r>
            <a:endParaRPr lang="en-US" sz="2800" dirty="0"/>
          </a:p>
          <a:p>
            <a:pPr marL="109728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b="1" dirty="0"/>
              <a:t>-A-</a:t>
            </a:r>
            <a:r>
              <a:rPr lang="en-US" sz="2800" b="1" dirty="0">
                <a:solidFill>
                  <a:srgbClr val="800000"/>
                </a:solidFill>
              </a:rPr>
              <a:t>B</a:t>
            </a:r>
            <a:r>
              <a:rPr lang="en-US" sz="2800" b="1" dirty="0"/>
              <a:t>-A-</a:t>
            </a:r>
            <a:r>
              <a:rPr lang="en-US" sz="2800" b="1" dirty="0">
                <a:solidFill>
                  <a:srgbClr val="800000"/>
                </a:solidFill>
              </a:rPr>
              <a:t>B</a:t>
            </a:r>
            <a:r>
              <a:rPr lang="en-US" sz="2800" b="1" dirty="0"/>
              <a:t>-A-</a:t>
            </a:r>
            <a:r>
              <a:rPr lang="en-US" sz="2800" b="1" dirty="0">
                <a:solidFill>
                  <a:srgbClr val="800000"/>
                </a:solidFill>
              </a:rPr>
              <a:t>B</a:t>
            </a:r>
            <a:r>
              <a:rPr lang="en-US" sz="2800" b="1" dirty="0"/>
              <a:t>-A-</a:t>
            </a:r>
            <a:r>
              <a:rPr lang="en-US" sz="2800" b="1" dirty="0">
                <a:solidFill>
                  <a:srgbClr val="800000"/>
                </a:solidFill>
              </a:rPr>
              <a:t>B</a:t>
            </a:r>
            <a:r>
              <a:rPr lang="en-US" sz="2800" b="1" dirty="0"/>
              <a:t>-A-</a:t>
            </a:r>
            <a:r>
              <a:rPr lang="en-US" sz="2800" b="1" dirty="0">
                <a:solidFill>
                  <a:srgbClr val="800000"/>
                </a:solidFill>
              </a:rPr>
              <a:t>B</a:t>
            </a:r>
            <a:r>
              <a:rPr lang="en-US" sz="2800" b="1" dirty="0"/>
              <a:t>-A-</a:t>
            </a:r>
            <a:endParaRPr lang="he-IL" sz="2800" b="1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e-IL" sz="2800" dirty="0"/>
              <a:t>יש פולימרים, לדוגמה חלבון, שנוצרים מ-20 </a:t>
            </a:r>
            <a:r>
              <a:rPr lang="he-IL" sz="2800" dirty="0" err="1"/>
              <a:t>מונומרים</a:t>
            </a:r>
            <a:r>
              <a:rPr lang="he-IL" sz="2800" dirty="0"/>
              <a:t> שונים או פחות (חומצות אמיניות) שקשורים בקשר </a:t>
            </a:r>
            <a:r>
              <a:rPr lang="he-IL" sz="2800" dirty="0" err="1"/>
              <a:t>קוולנטי</a:t>
            </a:r>
            <a:r>
              <a:rPr lang="he-IL" sz="2800" dirty="0"/>
              <a:t> ברצף מוגדר לכל חלבון.</a:t>
            </a:r>
            <a:endParaRPr lang="he-IL" sz="3200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37485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>
            <a:spLocks noGrp="1"/>
          </p:cNvSpPr>
          <p:nvPr>
            <p:ph type="title" idx="4294967295"/>
          </p:nvPr>
        </p:nvSpPr>
        <p:spPr>
          <a:xfrm>
            <a:off x="2790533" y="116632"/>
            <a:ext cx="4771949" cy="504056"/>
          </a:xfrm>
          <a:prstGeom prst="rect">
            <a:avLst/>
          </a:prstGeom>
          <a:noFill/>
          <a:ln w="55000" cap="flat" cmpd="thickThin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מאקרומולקולה</a:t>
            </a:r>
            <a:endParaRPr kumimoji="0" lang="he-IL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9574" name="Text Box 1030"/>
          <p:cNvSpPr txBox="1">
            <a:spLocks noChangeArrowheads="1"/>
          </p:cNvSpPr>
          <p:nvPr/>
        </p:nvSpPr>
        <p:spPr bwMode="auto">
          <a:xfrm>
            <a:off x="381000" y="836712"/>
            <a:ext cx="8367464" cy="584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he-IL" sz="2800" b="1" dirty="0" err="1">
                <a:solidFill>
                  <a:srgbClr val="7030A0"/>
                </a:solidFill>
              </a:rPr>
              <a:t>מאקרומולקולה</a:t>
            </a:r>
            <a:r>
              <a:rPr lang="he-IL" sz="2800" b="0" dirty="0"/>
              <a:t> - מולקולת ענק שבה מאות או אלפי אטומים קשורים זה לזה </a:t>
            </a:r>
            <a:r>
              <a:rPr lang="he-IL" sz="2800" b="1" dirty="0"/>
              <a:t>בקשר </a:t>
            </a:r>
            <a:r>
              <a:rPr lang="he-IL" sz="2800" b="1" dirty="0" err="1"/>
              <a:t>קוולנטי</a:t>
            </a:r>
            <a:r>
              <a:rPr lang="he-IL" sz="2800" b="1" dirty="0"/>
              <a:t>. </a:t>
            </a:r>
          </a:p>
          <a:p>
            <a:pPr algn="r" rtl="1">
              <a:spcBef>
                <a:spcPct val="50000"/>
              </a:spcBef>
            </a:pPr>
            <a:endParaRPr lang="he-IL" sz="2800" dirty="0"/>
          </a:p>
          <a:p>
            <a:pPr algn="r" rtl="1">
              <a:spcBef>
                <a:spcPct val="50000"/>
              </a:spcBef>
            </a:pPr>
            <a:endParaRPr lang="he-IL" sz="2800" b="0" dirty="0"/>
          </a:p>
          <a:p>
            <a:pPr algn="r" rtl="1">
              <a:spcBef>
                <a:spcPct val="50000"/>
              </a:spcBef>
            </a:pPr>
            <a:endParaRPr lang="he-IL" sz="2800" dirty="0"/>
          </a:p>
          <a:p>
            <a:pPr algn="r" rtl="1">
              <a:spcBef>
                <a:spcPct val="50000"/>
              </a:spcBef>
            </a:pPr>
            <a:endParaRPr lang="he-IL" sz="2800" b="0" dirty="0"/>
          </a:p>
          <a:p>
            <a:pPr algn="r" rtl="1">
              <a:spcBef>
                <a:spcPct val="50000"/>
              </a:spcBef>
            </a:pPr>
            <a:endParaRPr lang="he-IL" sz="2800" dirty="0"/>
          </a:p>
          <a:p>
            <a:pPr algn="r" rtl="1">
              <a:spcBef>
                <a:spcPct val="50000"/>
              </a:spcBef>
            </a:pPr>
            <a:endParaRPr lang="he-IL" sz="1200" b="0" dirty="0"/>
          </a:p>
          <a:p>
            <a:pPr>
              <a:spcBef>
                <a:spcPct val="50000"/>
              </a:spcBef>
            </a:pPr>
            <a:r>
              <a:rPr lang="he-IL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מודל המתאר </a:t>
            </a:r>
            <a:r>
              <a:rPr lang="he-IL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מאקרומולקולה</a:t>
            </a:r>
            <a:r>
              <a:rPr lang="he-IL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אחת של הפולימר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he-IL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en-US" sz="2800" b="0" dirty="0"/>
          </a:p>
        </p:txBody>
      </p:sp>
      <p:grpSp>
        <p:nvGrpSpPr>
          <p:cNvPr id="9" name="Group 287" descr="מודל סכמטי של פולימר"/>
          <p:cNvGrpSpPr>
            <a:grpSpLocks/>
          </p:cNvGrpSpPr>
          <p:nvPr/>
        </p:nvGrpSpPr>
        <p:grpSpPr bwMode="auto">
          <a:xfrm rot="21449493">
            <a:off x="751285" y="2440368"/>
            <a:ext cx="7519988" cy="2227517"/>
            <a:chOff x="0" y="1440"/>
            <a:chExt cx="5808" cy="1584"/>
          </a:xfrm>
        </p:grpSpPr>
        <p:sp>
          <p:nvSpPr>
            <p:cNvPr id="10" name="Oval 288"/>
            <p:cNvSpPr>
              <a:spLocks noChangeArrowheads="1"/>
            </p:cNvSpPr>
            <p:nvPr/>
          </p:nvSpPr>
          <p:spPr bwMode="auto">
            <a:xfrm>
              <a:off x="0" y="2112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1" name="Oval 289"/>
            <p:cNvSpPr>
              <a:spLocks noChangeArrowheads="1"/>
            </p:cNvSpPr>
            <p:nvPr/>
          </p:nvSpPr>
          <p:spPr bwMode="auto">
            <a:xfrm>
              <a:off x="240" y="1920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2" name="Oval 290"/>
            <p:cNvSpPr>
              <a:spLocks noChangeArrowheads="1"/>
            </p:cNvSpPr>
            <p:nvPr/>
          </p:nvSpPr>
          <p:spPr bwMode="auto">
            <a:xfrm>
              <a:off x="480" y="1776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3" name="Oval 291"/>
            <p:cNvSpPr>
              <a:spLocks noChangeArrowheads="1"/>
            </p:cNvSpPr>
            <p:nvPr/>
          </p:nvSpPr>
          <p:spPr bwMode="auto">
            <a:xfrm>
              <a:off x="720" y="1632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4" name="Oval 292"/>
            <p:cNvSpPr>
              <a:spLocks noChangeArrowheads="1"/>
            </p:cNvSpPr>
            <p:nvPr/>
          </p:nvSpPr>
          <p:spPr bwMode="auto">
            <a:xfrm>
              <a:off x="960" y="1584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5" name="Oval 293"/>
            <p:cNvSpPr>
              <a:spLocks noChangeArrowheads="1"/>
            </p:cNvSpPr>
            <p:nvPr/>
          </p:nvSpPr>
          <p:spPr bwMode="auto">
            <a:xfrm>
              <a:off x="1200" y="1632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6" name="Oval 294"/>
            <p:cNvSpPr>
              <a:spLocks noChangeArrowheads="1"/>
            </p:cNvSpPr>
            <p:nvPr/>
          </p:nvSpPr>
          <p:spPr bwMode="auto">
            <a:xfrm>
              <a:off x="1296" y="1920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7" name="Oval 295"/>
            <p:cNvSpPr>
              <a:spLocks noChangeArrowheads="1"/>
            </p:cNvSpPr>
            <p:nvPr/>
          </p:nvSpPr>
          <p:spPr bwMode="auto">
            <a:xfrm>
              <a:off x="1488" y="2064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8" name="Oval 296"/>
            <p:cNvSpPr>
              <a:spLocks noChangeArrowheads="1"/>
            </p:cNvSpPr>
            <p:nvPr/>
          </p:nvSpPr>
          <p:spPr bwMode="auto">
            <a:xfrm>
              <a:off x="1632" y="2256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9" name="Oval 297"/>
            <p:cNvSpPr>
              <a:spLocks noChangeArrowheads="1"/>
            </p:cNvSpPr>
            <p:nvPr/>
          </p:nvSpPr>
          <p:spPr bwMode="auto">
            <a:xfrm>
              <a:off x="1824" y="2448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20" name="Oval 298"/>
            <p:cNvSpPr>
              <a:spLocks noChangeArrowheads="1"/>
            </p:cNvSpPr>
            <p:nvPr/>
          </p:nvSpPr>
          <p:spPr bwMode="auto">
            <a:xfrm>
              <a:off x="1968" y="2640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21" name="Oval 299"/>
            <p:cNvSpPr>
              <a:spLocks noChangeArrowheads="1"/>
            </p:cNvSpPr>
            <p:nvPr/>
          </p:nvSpPr>
          <p:spPr bwMode="auto">
            <a:xfrm>
              <a:off x="2256" y="2592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22" name="Oval 300"/>
            <p:cNvSpPr>
              <a:spLocks noChangeArrowheads="1"/>
            </p:cNvSpPr>
            <p:nvPr/>
          </p:nvSpPr>
          <p:spPr bwMode="auto">
            <a:xfrm>
              <a:off x="2400" y="2352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23" name="Oval 301"/>
            <p:cNvSpPr>
              <a:spLocks noChangeArrowheads="1"/>
            </p:cNvSpPr>
            <p:nvPr/>
          </p:nvSpPr>
          <p:spPr bwMode="auto">
            <a:xfrm>
              <a:off x="2544" y="2112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24" name="Oval 302"/>
            <p:cNvSpPr>
              <a:spLocks noChangeArrowheads="1"/>
            </p:cNvSpPr>
            <p:nvPr/>
          </p:nvSpPr>
          <p:spPr bwMode="auto">
            <a:xfrm>
              <a:off x="2688" y="1872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25" name="Oval 303"/>
            <p:cNvSpPr>
              <a:spLocks noChangeArrowheads="1"/>
            </p:cNvSpPr>
            <p:nvPr/>
          </p:nvSpPr>
          <p:spPr bwMode="auto">
            <a:xfrm>
              <a:off x="2580" y="1596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26" name="Oval 304"/>
            <p:cNvSpPr>
              <a:spLocks noChangeArrowheads="1"/>
            </p:cNvSpPr>
            <p:nvPr/>
          </p:nvSpPr>
          <p:spPr bwMode="auto">
            <a:xfrm>
              <a:off x="2304" y="1632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27" name="Oval 305"/>
            <p:cNvSpPr>
              <a:spLocks noChangeArrowheads="1"/>
            </p:cNvSpPr>
            <p:nvPr/>
          </p:nvSpPr>
          <p:spPr bwMode="auto">
            <a:xfrm>
              <a:off x="2256" y="1824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28" name="Oval 306"/>
            <p:cNvSpPr>
              <a:spLocks noChangeArrowheads="1"/>
            </p:cNvSpPr>
            <p:nvPr/>
          </p:nvSpPr>
          <p:spPr bwMode="auto">
            <a:xfrm>
              <a:off x="2352" y="2064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29" name="Oval 307"/>
            <p:cNvSpPr>
              <a:spLocks noChangeArrowheads="1"/>
            </p:cNvSpPr>
            <p:nvPr/>
          </p:nvSpPr>
          <p:spPr bwMode="auto">
            <a:xfrm>
              <a:off x="2544" y="2256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0" name="Oval 308"/>
            <p:cNvSpPr>
              <a:spLocks noChangeArrowheads="1"/>
            </p:cNvSpPr>
            <p:nvPr/>
          </p:nvSpPr>
          <p:spPr bwMode="auto">
            <a:xfrm>
              <a:off x="2832" y="2304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1" name="Oval 309"/>
            <p:cNvSpPr>
              <a:spLocks noChangeArrowheads="1"/>
            </p:cNvSpPr>
            <p:nvPr/>
          </p:nvSpPr>
          <p:spPr bwMode="auto">
            <a:xfrm>
              <a:off x="3072" y="2208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2" name="Oval 310"/>
            <p:cNvSpPr>
              <a:spLocks noChangeArrowheads="1"/>
            </p:cNvSpPr>
            <p:nvPr/>
          </p:nvSpPr>
          <p:spPr bwMode="auto">
            <a:xfrm>
              <a:off x="3312" y="2064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3" name="Oval 311"/>
            <p:cNvSpPr>
              <a:spLocks noChangeArrowheads="1"/>
            </p:cNvSpPr>
            <p:nvPr/>
          </p:nvSpPr>
          <p:spPr bwMode="auto">
            <a:xfrm>
              <a:off x="3504" y="1872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4" name="Oval 312"/>
            <p:cNvSpPr>
              <a:spLocks noChangeArrowheads="1"/>
            </p:cNvSpPr>
            <p:nvPr/>
          </p:nvSpPr>
          <p:spPr bwMode="auto">
            <a:xfrm>
              <a:off x="3744" y="1728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5" name="Oval 313"/>
            <p:cNvSpPr>
              <a:spLocks noChangeArrowheads="1"/>
            </p:cNvSpPr>
            <p:nvPr/>
          </p:nvSpPr>
          <p:spPr bwMode="auto">
            <a:xfrm>
              <a:off x="3984" y="1584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6" name="Oval 314"/>
            <p:cNvSpPr>
              <a:spLocks noChangeArrowheads="1"/>
            </p:cNvSpPr>
            <p:nvPr/>
          </p:nvSpPr>
          <p:spPr bwMode="auto">
            <a:xfrm>
              <a:off x="4272" y="1440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7" name="Oval 315"/>
            <p:cNvSpPr>
              <a:spLocks noChangeArrowheads="1"/>
            </p:cNvSpPr>
            <p:nvPr/>
          </p:nvSpPr>
          <p:spPr bwMode="auto">
            <a:xfrm>
              <a:off x="4272" y="1440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8" name="Oval 316"/>
            <p:cNvSpPr>
              <a:spLocks noChangeArrowheads="1"/>
            </p:cNvSpPr>
            <p:nvPr/>
          </p:nvSpPr>
          <p:spPr bwMode="auto">
            <a:xfrm>
              <a:off x="4512" y="1536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9" name="Oval 317"/>
            <p:cNvSpPr>
              <a:spLocks noChangeArrowheads="1"/>
            </p:cNvSpPr>
            <p:nvPr/>
          </p:nvSpPr>
          <p:spPr bwMode="auto">
            <a:xfrm>
              <a:off x="4656" y="1776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0" name="Oval 318"/>
            <p:cNvSpPr>
              <a:spLocks noChangeArrowheads="1"/>
            </p:cNvSpPr>
            <p:nvPr/>
          </p:nvSpPr>
          <p:spPr bwMode="auto">
            <a:xfrm>
              <a:off x="4560" y="2016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1" name="Oval 319"/>
            <p:cNvSpPr>
              <a:spLocks noChangeArrowheads="1"/>
            </p:cNvSpPr>
            <p:nvPr/>
          </p:nvSpPr>
          <p:spPr bwMode="auto">
            <a:xfrm>
              <a:off x="4560" y="2208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2" name="Oval 320"/>
            <p:cNvSpPr>
              <a:spLocks noChangeArrowheads="1"/>
            </p:cNvSpPr>
            <p:nvPr/>
          </p:nvSpPr>
          <p:spPr bwMode="auto">
            <a:xfrm>
              <a:off x="4656" y="2400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3" name="Oval 321"/>
            <p:cNvSpPr>
              <a:spLocks noChangeArrowheads="1"/>
            </p:cNvSpPr>
            <p:nvPr/>
          </p:nvSpPr>
          <p:spPr bwMode="auto">
            <a:xfrm>
              <a:off x="4848" y="2496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4" name="Oval 322"/>
            <p:cNvSpPr>
              <a:spLocks noChangeArrowheads="1"/>
            </p:cNvSpPr>
            <p:nvPr/>
          </p:nvSpPr>
          <p:spPr bwMode="auto">
            <a:xfrm>
              <a:off x="5040" y="2592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5" name="Oval 323"/>
            <p:cNvSpPr>
              <a:spLocks noChangeArrowheads="1"/>
            </p:cNvSpPr>
            <p:nvPr/>
          </p:nvSpPr>
          <p:spPr bwMode="auto">
            <a:xfrm>
              <a:off x="5232" y="2592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6" name="Oval 324"/>
            <p:cNvSpPr>
              <a:spLocks noChangeArrowheads="1"/>
            </p:cNvSpPr>
            <p:nvPr/>
          </p:nvSpPr>
          <p:spPr bwMode="auto">
            <a:xfrm>
              <a:off x="5424" y="2640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</p:grp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5465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7" name="Text Box 247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304800" y="188640"/>
            <a:ext cx="8229600" cy="584775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פולימר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הוא </a:t>
            </a: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חומר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המורכב </a:t>
            </a:r>
            <a:r>
              <a:rPr kumimoji="0" lang="he-IL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ממאקרומולקולות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רבות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grpSp>
        <p:nvGrpSpPr>
          <p:cNvPr id="4" name="Group 3" descr="מודל סכמטי של הרבה פולימרים">
            <a:extLst>
              <a:ext uri="{FF2B5EF4-FFF2-40B4-BE49-F238E27FC236}">
                <a16:creationId xmlns:a16="http://schemas.microsoft.com/office/drawing/2014/main" id="{D5E79D69-79CA-55FF-4804-D84326839257}"/>
              </a:ext>
            </a:extLst>
          </p:cNvPr>
          <p:cNvGrpSpPr/>
          <p:nvPr/>
        </p:nvGrpSpPr>
        <p:grpSpPr>
          <a:xfrm>
            <a:off x="0" y="1649877"/>
            <a:ext cx="9232777" cy="3565402"/>
            <a:chOff x="0" y="1649877"/>
            <a:chExt cx="9232777" cy="3565402"/>
          </a:xfrm>
        </p:grpSpPr>
        <p:grpSp>
          <p:nvGrpSpPr>
            <p:cNvPr id="5368" name="Group 248"/>
            <p:cNvGrpSpPr>
              <a:grpSpLocks/>
            </p:cNvGrpSpPr>
            <p:nvPr/>
          </p:nvGrpSpPr>
          <p:grpSpPr bwMode="auto">
            <a:xfrm rot="12450691">
              <a:off x="12577" y="2755135"/>
              <a:ext cx="9220200" cy="2460144"/>
              <a:chOff x="0" y="1440"/>
              <a:chExt cx="5808" cy="1584"/>
            </a:xfrm>
          </p:grpSpPr>
          <p:sp>
            <p:nvSpPr>
              <p:cNvPr id="5329" name="Oval 209"/>
              <p:cNvSpPr>
                <a:spLocks noChangeArrowheads="1"/>
              </p:cNvSpPr>
              <p:nvPr/>
            </p:nvSpPr>
            <p:spPr bwMode="auto">
              <a:xfrm>
                <a:off x="0" y="211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30" name="Oval 210"/>
              <p:cNvSpPr>
                <a:spLocks noChangeArrowheads="1"/>
              </p:cNvSpPr>
              <p:nvPr/>
            </p:nvSpPr>
            <p:spPr bwMode="auto">
              <a:xfrm>
                <a:off x="240" y="1920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31" name="Oval 211"/>
              <p:cNvSpPr>
                <a:spLocks noChangeArrowheads="1"/>
              </p:cNvSpPr>
              <p:nvPr/>
            </p:nvSpPr>
            <p:spPr bwMode="auto">
              <a:xfrm>
                <a:off x="480" y="1776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32" name="Oval 212"/>
              <p:cNvSpPr>
                <a:spLocks noChangeArrowheads="1"/>
              </p:cNvSpPr>
              <p:nvPr/>
            </p:nvSpPr>
            <p:spPr bwMode="auto">
              <a:xfrm>
                <a:off x="720" y="163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33" name="Oval 213"/>
              <p:cNvSpPr>
                <a:spLocks noChangeArrowheads="1"/>
              </p:cNvSpPr>
              <p:nvPr/>
            </p:nvSpPr>
            <p:spPr bwMode="auto">
              <a:xfrm>
                <a:off x="960" y="1584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34" name="Oval 214"/>
              <p:cNvSpPr>
                <a:spLocks noChangeArrowheads="1"/>
              </p:cNvSpPr>
              <p:nvPr/>
            </p:nvSpPr>
            <p:spPr bwMode="auto">
              <a:xfrm>
                <a:off x="1200" y="163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35" name="Oval 215"/>
              <p:cNvSpPr>
                <a:spLocks noChangeArrowheads="1"/>
              </p:cNvSpPr>
              <p:nvPr/>
            </p:nvSpPr>
            <p:spPr bwMode="auto">
              <a:xfrm>
                <a:off x="1296" y="1920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36" name="Oval 216"/>
              <p:cNvSpPr>
                <a:spLocks noChangeArrowheads="1"/>
              </p:cNvSpPr>
              <p:nvPr/>
            </p:nvSpPr>
            <p:spPr bwMode="auto">
              <a:xfrm>
                <a:off x="1488" y="2064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37" name="Oval 217"/>
              <p:cNvSpPr>
                <a:spLocks noChangeArrowheads="1"/>
              </p:cNvSpPr>
              <p:nvPr/>
            </p:nvSpPr>
            <p:spPr bwMode="auto">
              <a:xfrm>
                <a:off x="1632" y="2256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38" name="Oval 218"/>
              <p:cNvSpPr>
                <a:spLocks noChangeArrowheads="1"/>
              </p:cNvSpPr>
              <p:nvPr/>
            </p:nvSpPr>
            <p:spPr bwMode="auto">
              <a:xfrm>
                <a:off x="1824" y="2448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39" name="Oval 219"/>
              <p:cNvSpPr>
                <a:spLocks noChangeArrowheads="1"/>
              </p:cNvSpPr>
              <p:nvPr/>
            </p:nvSpPr>
            <p:spPr bwMode="auto">
              <a:xfrm>
                <a:off x="1968" y="2640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40" name="Oval 220"/>
              <p:cNvSpPr>
                <a:spLocks noChangeArrowheads="1"/>
              </p:cNvSpPr>
              <p:nvPr/>
            </p:nvSpPr>
            <p:spPr bwMode="auto">
              <a:xfrm>
                <a:off x="2256" y="259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41" name="Oval 221"/>
              <p:cNvSpPr>
                <a:spLocks noChangeArrowheads="1"/>
              </p:cNvSpPr>
              <p:nvPr/>
            </p:nvSpPr>
            <p:spPr bwMode="auto">
              <a:xfrm>
                <a:off x="2400" y="235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42" name="Oval 222"/>
              <p:cNvSpPr>
                <a:spLocks noChangeArrowheads="1"/>
              </p:cNvSpPr>
              <p:nvPr/>
            </p:nvSpPr>
            <p:spPr bwMode="auto">
              <a:xfrm>
                <a:off x="2544" y="211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43" name="Oval 223"/>
              <p:cNvSpPr>
                <a:spLocks noChangeArrowheads="1"/>
              </p:cNvSpPr>
              <p:nvPr/>
            </p:nvSpPr>
            <p:spPr bwMode="auto">
              <a:xfrm>
                <a:off x="2688" y="187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44" name="Oval 224"/>
              <p:cNvSpPr>
                <a:spLocks noChangeArrowheads="1"/>
              </p:cNvSpPr>
              <p:nvPr/>
            </p:nvSpPr>
            <p:spPr bwMode="auto">
              <a:xfrm>
                <a:off x="2580" y="1596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45" name="Oval 225"/>
              <p:cNvSpPr>
                <a:spLocks noChangeArrowheads="1"/>
              </p:cNvSpPr>
              <p:nvPr/>
            </p:nvSpPr>
            <p:spPr bwMode="auto">
              <a:xfrm>
                <a:off x="2304" y="163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46" name="Oval 226"/>
              <p:cNvSpPr>
                <a:spLocks noChangeArrowheads="1"/>
              </p:cNvSpPr>
              <p:nvPr/>
            </p:nvSpPr>
            <p:spPr bwMode="auto">
              <a:xfrm>
                <a:off x="2256" y="1824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47" name="Oval 227"/>
              <p:cNvSpPr>
                <a:spLocks noChangeArrowheads="1"/>
              </p:cNvSpPr>
              <p:nvPr/>
            </p:nvSpPr>
            <p:spPr bwMode="auto">
              <a:xfrm>
                <a:off x="2352" y="2064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48" name="Oval 228"/>
              <p:cNvSpPr>
                <a:spLocks noChangeArrowheads="1"/>
              </p:cNvSpPr>
              <p:nvPr/>
            </p:nvSpPr>
            <p:spPr bwMode="auto">
              <a:xfrm>
                <a:off x="2544" y="2256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49" name="Oval 229"/>
              <p:cNvSpPr>
                <a:spLocks noChangeArrowheads="1"/>
              </p:cNvSpPr>
              <p:nvPr/>
            </p:nvSpPr>
            <p:spPr bwMode="auto">
              <a:xfrm>
                <a:off x="2832" y="2304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50" name="Oval 230"/>
              <p:cNvSpPr>
                <a:spLocks noChangeArrowheads="1"/>
              </p:cNvSpPr>
              <p:nvPr/>
            </p:nvSpPr>
            <p:spPr bwMode="auto">
              <a:xfrm>
                <a:off x="3072" y="2208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51" name="Oval 231"/>
              <p:cNvSpPr>
                <a:spLocks noChangeArrowheads="1"/>
              </p:cNvSpPr>
              <p:nvPr/>
            </p:nvSpPr>
            <p:spPr bwMode="auto">
              <a:xfrm>
                <a:off x="3312" y="2064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52" name="Oval 232"/>
              <p:cNvSpPr>
                <a:spLocks noChangeArrowheads="1"/>
              </p:cNvSpPr>
              <p:nvPr/>
            </p:nvSpPr>
            <p:spPr bwMode="auto">
              <a:xfrm>
                <a:off x="3504" y="187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53" name="Oval 233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54" name="Oval 234"/>
              <p:cNvSpPr>
                <a:spLocks noChangeArrowheads="1"/>
              </p:cNvSpPr>
              <p:nvPr/>
            </p:nvSpPr>
            <p:spPr bwMode="auto">
              <a:xfrm>
                <a:off x="3984" y="1584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55" name="Oval 235"/>
              <p:cNvSpPr>
                <a:spLocks noChangeArrowheads="1"/>
              </p:cNvSpPr>
              <p:nvPr/>
            </p:nvSpPr>
            <p:spPr bwMode="auto">
              <a:xfrm>
                <a:off x="4272" y="1440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56" name="Oval 236"/>
              <p:cNvSpPr>
                <a:spLocks noChangeArrowheads="1"/>
              </p:cNvSpPr>
              <p:nvPr/>
            </p:nvSpPr>
            <p:spPr bwMode="auto">
              <a:xfrm>
                <a:off x="4272" y="1440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57" name="Oval 237"/>
              <p:cNvSpPr>
                <a:spLocks noChangeArrowheads="1"/>
              </p:cNvSpPr>
              <p:nvPr/>
            </p:nvSpPr>
            <p:spPr bwMode="auto">
              <a:xfrm>
                <a:off x="4512" y="1536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58" name="Oval 238"/>
              <p:cNvSpPr>
                <a:spLocks noChangeArrowheads="1"/>
              </p:cNvSpPr>
              <p:nvPr/>
            </p:nvSpPr>
            <p:spPr bwMode="auto">
              <a:xfrm>
                <a:off x="4656" y="1776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59" name="Oval 239"/>
              <p:cNvSpPr>
                <a:spLocks noChangeArrowheads="1"/>
              </p:cNvSpPr>
              <p:nvPr/>
            </p:nvSpPr>
            <p:spPr bwMode="auto">
              <a:xfrm>
                <a:off x="4560" y="2016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60" name="Oval 240"/>
              <p:cNvSpPr>
                <a:spLocks noChangeArrowheads="1"/>
              </p:cNvSpPr>
              <p:nvPr/>
            </p:nvSpPr>
            <p:spPr bwMode="auto">
              <a:xfrm>
                <a:off x="4560" y="2208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61" name="Oval 241"/>
              <p:cNvSpPr>
                <a:spLocks noChangeArrowheads="1"/>
              </p:cNvSpPr>
              <p:nvPr/>
            </p:nvSpPr>
            <p:spPr bwMode="auto">
              <a:xfrm>
                <a:off x="4656" y="2400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62" name="Oval 242"/>
              <p:cNvSpPr>
                <a:spLocks noChangeArrowheads="1"/>
              </p:cNvSpPr>
              <p:nvPr/>
            </p:nvSpPr>
            <p:spPr bwMode="auto">
              <a:xfrm>
                <a:off x="4848" y="2496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63" name="Oval 243"/>
              <p:cNvSpPr>
                <a:spLocks noChangeArrowheads="1"/>
              </p:cNvSpPr>
              <p:nvPr/>
            </p:nvSpPr>
            <p:spPr bwMode="auto">
              <a:xfrm>
                <a:off x="5040" y="259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64" name="Oval 244"/>
              <p:cNvSpPr>
                <a:spLocks noChangeArrowheads="1"/>
              </p:cNvSpPr>
              <p:nvPr/>
            </p:nvSpPr>
            <p:spPr bwMode="auto">
              <a:xfrm>
                <a:off x="5232" y="259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65" name="Oval 245"/>
              <p:cNvSpPr>
                <a:spLocks noChangeArrowheads="1"/>
              </p:cNvSpPr>
              <p:nvPr/>
            </p:nvSpPr>
            <p:spPr bwMode="auto">
              <a:xfrm>
                <a:off x="5424" y="2640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5369" name="Group 249"/>
            <p:cNvGrpSpPr>
              <a:grpSpLocks/>
            </p:cNvGrpSpPr>
            <p:nvPr/>
          </p:nvGrpSpPr>
          <p:grpSpPr bwMode="auto">
            <a:xfrm>
              <a:off x="0" y="2204864"/>
              <a:ext cx="9220200" cy="2514600"/>
              <a:chOff x="0" y="1440"/>
              <a:chExt cx="5808" cy="1584"/>
            </a:xfrm>
          </p:grpSpPr>
          <p:sp>
            <p:nvSpPr>
              <p:cNvPr id="5370" name="Oval 250"/>
              <p:cNvSpPr>
                <a:spLocks noChangeArrowheads="1"/>
              </p:cNvSpPr>
              <p:nvPr/>
            </p:nvSpPr>
            <p:spPr bwMode="auto">
              <a:xfrm>
                <a:off x="0" y="211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71" name="Oval 251"/>
              <p:cNvSpPr>
                <a:spLocks noChangeArrowheads="1"/>
              </p:cNvSpPr>
              <p:nvPr/>
            </p:nvSpPr>
            <p:spPr bwMode="auto">
              <a:xfrm>
                <a:off x="240" y="1920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72" name="Oval 252"/>
              <p:cNvSpPr>
                <a:spLocks noChangeArrowheads="1"/>
              </p:cNvSpPr>
              <p:nvPr/>
            </p:nvSpPr>
            <p:spPr bwMode="auto">
              <a:xfrm>
                <a:off x="480" y="1776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73" name="Oval 253"/>
              <p:cNvSpPr>
                <a:spLocks noChangeArrowheads="1"/>
              </p:cNvSpPr>
              <p:nvPr/>
            </p:nvSpPr>
            <p:spPr bwMode="auto">
              <a:xfrm>
                <a:off x="720" y="163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74" name="Oval 254"/>
              <p:cNvSpPr>
                <a:spLocks noChangeArrowheads="1"/>
              </p:cNvSpPr>
              <p:nvPr/>
            </p:nvSpPr>
            <p:spPr bwMode="auto">
              <a:xfrm>
                <a:off x="960" y="1584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75" name="Oval 255"/>
              <p:cNvSpPr>
                <a:spLocks noChangeArrowheads="1"/>
              </p:cNvSpPr>
              <p:nvPr/>
            </p:nvSpPr>
            <p:spPr bwMode="auto">
              <a:xfrm>
                <a:off x="1200" y="163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76" name="Oval 256"/>
              <p:cNvSpPr>
                <a:spLocks noChangeArrowheads="1"/>
              </p:cNvSpPr>
              <p:nvPr/>
            </p:nvSpPr>
            <p:spPr bwMode="auto">
              <a:xfrm>
                <a:off x="1296" y="1920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77" name="Oval 257"/>
              <p:cNvSpPr>
                <a:spLocks noChangeArrowheads="1"/>
              </p:cNvSpPr>
              <p:nvPr/>
            </p:nvSpPr>
            <p:spPr bwMode="auto">
              <a:xfrm>
                <a:off x="1488" y="2064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78" name="Oval 258"/>
              <p:cNvSpPr>
                <a:spLocks noChangeArrowheads="1"/>
              </p:cNvSpPr>
              <p:nvPr/>
            </p:nvSpPr>
            <p:spPr bwMode="auto">
              <a:xfrm>
                <a:off x="1632" y="2256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79" name="Oval 259"/>
              <p:cNvSpPr>
                <a:spLocks noChangeArrowheads="1"/>
              </p:cNvSpPr>
              <p:nvPr/>
            </p:nvSpPr>
            <p:spPr bwMode="auto">
              <a:xfrm>
                <a:off x="1824" y="2448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80" name="Oval 260"/>
              <p:cNvSpPr>
                <a:spLocks noChangeArrowheads="1"/>
              </p:cNvSpPr>
              <p:nvPr/>
            </p:nvSpPr>
            <p:spPr bwMode="auto">
              <a:xfrm>
                <a:off x="1968" y="2640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81" name="Oval 261"/>
              <p:cNvSpPr>
                <a:spLocks noChangeArrowheads="1"/>
              </p:cNvSpPr>
              <p:nvPr/>
            </p:nvSpPr>
            <p:spPr bwMode="auto">
              <a:xfrm>
                <a:off x="2256" y="259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82" name="Oval 262"/>
              <p:cNvSpPr>
                <a:spLocks noChangeArrowheads="1"/>
              </p:cNvSpPr>
              <p:nvPr/>
            </p:nvSpPr>
            <p:spPr bwMode="auto">
              <a:xfrm>
                <a:off x="2400" y="235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83" name="Oval 263"/>
              <p:cNvSpPr>
                <a:spLocks noChangeArrowheads="1"/>
              </p:cNvSpPr>
              <p:nvPr/>
            </p:nvSpPr>
            <p:spPr bwMode="auto">
              <a:xfrm>
                <a:off x="2544" y="211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84" name="Oval 264"/>
              <p:cNvSpPr>
                <a:spLocks noChangeArrowheads="1"/>
              </p:cNvSpPr>
              <p:nvPr/>
            </p:nvSpPr>
            <p:spPr bwMode="auto">
              <a:xfrm>
                <a:off x="2688" y="187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85" name="Oval 265"/>
              <p:cNvSpPr>
                <a:spLocks noChangeArrowheads="1"/>
              </p:cNvSpPr>
              <p:nvPr/>
            </p:nvSpPr>
            <p:spPr bwMode="auto">
              <a:xfrm>
                <a:off x="2580" y="1596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86" name="Oval 266"/>
              <p:cNvSpPr>
                <a:spLocks noChangeArrowheads="1"/>
              </p:cNvSpPr>
              <p:nvPr/>
            </p:nvSpPr>
            <p:spPr bwMode="auto">
              <a:xfrm>
                <a:off x="2304" y="163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87" name="Oval 267"/>
              <p:cNvSpPr>
                <a:spLocks noChangeArrowheads="1"/>
              </p:cNvSpPr>
              <p:nvPr/>
            </p:nvSpPr>
            <p:spPr bwMode="auto">
              <a:xfrm>
                <a:off x="2256" y="1824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88" name="Oval 268"/>
              <p:cNvSpPr>
                <a:spLocks noChangeArrowheads="1"/>
              </p:cNvSpPr>
              <p:nvPr/>
            </p:nvSpPr>
            <p:spPr bwMode="auto">
              <a:xfrm>
                <a:off x="2352" y="2064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89" name="Oval 269"/>
              <p:cNvSpPr>
                <a:spLocks noChangeArrowheads="1"/>
              </p:cNvSpPr>
              <p:nvPr/>
            </p:nvSpPr>
            <p:spPr bwMode="auto">
              <a:xfrm>
                <a:off x="2544" y="2256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90" name="Oval 270"/>
              <p:cNvSpPr>
                <a:spLocks noChangeArrowheads="1"/>
              </p:cNvSpPr>
              <p:nvPr/>
            </p:nvSpPr>
            <p:spPr bwMode="auto">
              <a:xfrm>
                <a:off x="2832" y="2304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91" name="Oval 271"/>
              <p:cNvSpPr>
                <a:spLocks noChangeArrowheads="1"/>
              </p:cNvSpPr>
              <p:nvPr/>
            </p:nvSpPr>
            <p:spPr bwMode="auto">
              <a:xfrm>
                <a:off x="3072" y="2208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92" name="Oval 272"/>
              <p:cNvSpPr>
                <a:spLocks noChangeArrowheads="1"/>
              </p:cNvSpPr>
              <p:nvPr/>
            </p:nvSpPr>
            <p:spPr bwMode="auto">
              <a:xfrm>
                <a:off x="3312" y="2064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93" name="Oval 273"/>
              <p:cNvSpPr>
                <a:spLocks noChangeArrowheads="1"/>
              </p:cNvSpPr>
              <p:nvPr/>
            </p:nvSpPr>
            <p:spPr bwMode="auto">
              <a:xfrm>
                <a:off x="3504" y="187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94" name="Oval 274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95" name="Oval 275"/>
              <p:cNvSpPr>
                <a:spLocks noChangeArrowheads="1"/>
              </p:cNvSpPr>
              <p:nvPr/>
            </p:nvSpPr>
            <p:spPr bwMode="auto">
              <a:xfrm>
                <a:off x="3984" y="1584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96" name="Oval 276"/>
              <p:cNvSpPr>
                <a:spLocks noChangeArrowheads="1"/>
              </p:cNvSpPr>
              <p:nvPr/>
            </p:nvSpPr>
            <p:spPr bwMode="auto">
              <a:xfrm>
                <a:off x="4272" y="1440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97" name="Oval 277"/>
              <p:cNvSpPr>
                <a:spLocks noChangeArrowheads="1"/>
              </p:cNvSpPr>
              <p:nvPr/>
            </p:nvSpPr>
            <p:spPr bwMode="auto">
              <a:xfrm>
                <a:off x="4272" y="1440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98" name="Oval 278"/>
              <p:cNvSpPr>
                <a:spLocks noChangeArrowheads="1"/>
              </p:cNvSpPr>
              <p:nvPr/>
            </p:nvSpPr>
            <p:spPr bwMode="auto">
              <a:xfrm>
                <a:off x="4512" y="1536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99" name="Oval 279"/>
              <p:cNvSpPr>
                <a:spLocks noChangeArrowheads="1"/>
              </p:cNvSpPr>
              <p:nvPr/>
            </p:nvSpPr>
            <p:spPr bwMode="auto">
              <a:xfrm>
                <a:off x="4656" y="1776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00" name="Oval 280"/>
              <p:cNvSpPr>
                <a:spLocks noChangeArrowheads="1"/>
              </p:cNvSpPr>
              <p:nvPr/>
            </p:nvSpPr>
            <p:spPr bwMode="auto">
              <a:xfrm>
                <a:off x="4560" y="2016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01" name="Oval 281"/>
              <p:cNvSpPr>
                <a:spLocks noChangeArrowheads="1"/>
              </p:cNvSpPr>
              <p:nvPr/>
            </p:nvSpPr>
            <p:spPr bwMode="auto">
              <a:xfrm>
                <a:off x="4560" y="2208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02" name="Oval 282"/>
              <p:cNvSpPr>
                <a:spLocks noChangeArrowheads="1"/>
              </p:cNvSpPr>
              <p:nvPr/>
            </p:nvSpPr>
            <p:spPr bwMode="auto">
              <a:xfrm>
                <a:off x="4656" y="2400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03" name="Oval 283"/>
              <p:cNvSpPr>
                <a:spLocks noChangeArrowheads="1"/>
              </p:cNvSpPr>
              <p:nvPr/>
            </p:nvSpPr>
            <p:spPr bwMode="auto">
              <a:xfrm>
                <a:off x="4848" y="2496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04" name="Oval 284"/>
              <p:cNvSpPr>
                <a:spLocks noChangeArrowheads="1"/>
              </p:cNvSpPr>
              <p:nvPr/>
            </p:nvSpPr>
            <p:spPr bwMode="auto">
              <a:xfrm>
                <a:off x="5040" y="259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05" name="Oval 285"/>
              <p:cNvSpPr>
                <a:spLocks noChangeArrowheads="1"/>
              </p:cNvSpPr>
              <p:nvPr/>
            </p:nvSpPr>
            <p:spPr bwMode="auto">
              <a:xfrm>
                <a:off x="5232" y="259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06" name="Oval 286"/>
              <p:cNvSpPr>
                <a:spLocks noChangeArrowheads="1"/>
              </p:cNvSpPr>
              <p:nvPr/>
            </p:nvSpPr>
            <p:spPr bwMode="auto">
              <a:xfrm>
                <a:off x="5424" y="2640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5407" name="Group 287"/>
            <p:cNvGrpSpPr>
              <a:grpSpLocks/>
            </p:cNvGrpSpPr>
            <p:nvPr/>
          </p:nvGrpSpPr>
          <p:grpSpPr bwMode="auto">
            <a:xfrm rot="-2429411">
              <a:off x="457200" y="1649877"/>
              <a:ext cx="7519988" cy="3375025"/>
              <a:chOff x="0" y="1440"/>
              <a:chExt cx="5808" cy="1584"/>
            </a:xfrm>
          </p:grpSpPr>
          <p:sp>
            <p:nvSpPr>
              <p:cNvPr id="5408" name="Oval 288"/>
              <p:cNvSpPr>
                <a:spLocks noChangeArrowheads="1"/>
              </p:cNvSpPr>
              <p:nvPr/>
            </p:nvSpPr>
            <p:spPr bwMode="auto">
              <a:xfrm>
                <a:off x="0" y="211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09" name="Oval 289"/>
              <p:cNvSpPr>
                <a:spLocks noChangeArrowheads="1"/>
              </p:cNvSpPr>
              <p:nvPr/>
            </p:nvSpPr>
            <p:spPr bwMode="auto">
              <a:xfrm>
                <a:off x="240" y="1920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10" name="Oval 290"/>
              <p:cNvSpPr>
                <a:spLocks noChangeArrowheads="1"/>
              </p:cNvSpPr>
              <p:nvPr/>
            </p:nvSpPr>
            <p:spPr bwMode="auto">
              <a:xfrm>
                <a:off x="480" y="1776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11" name="Oval 291"/>
              <p:cNvSpPr>
                <a:spLocks noChangeArrowheads="1"/>
              </p:cNvSpPr>
              <p:nvPr/>
            </p:nvSpPr>
            <p:spPr bwMode="auto">
              <a:xfrm>
                <a:off x="720" y="163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12" name="Oval 292"/>
              <p:cNvSpPr>
                <a:spLocks noChangeArrowheads="1"/>
              </p:cNvSpPr>
              <p:nvPr/>
            </p:nvSpPr>
            <p:spPr bwMode="auto">
              <a:xfrm>
                <a:off x="960" y="1584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13" name="Oval 293"/>
              <p:cNvSpPr>
                <a:spLocks noChangeArrowheads="1"/>
              </p:cNvSpPr>
              <p:nvPr/>
            </p:nvSpPr>
            <p:spPr bwMode="auto">
              <a:xfrm>
                <a:off x="1200" y="163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14" name="Oval 294"/>
              <p:cNvSpPr>
                <a:spLocks noChangeArrowheads="1"/>
              </p:cNvSpPr>
              <p:nvPr/>
            </p:nvSpPr>
            <p:spPr bwMode="auto">
              <a:xfrm>
                <a:off x="1296" y="1920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15" name="Oval 295"/>
              <p:cNvSpPr>
                <a:spLocks noChangeArrowheads="1"/>
              </p:cNvSpPr>
              <p:nvPr/>
            </p:nvSpPr>
            <p:spPr bwMode="auto">
              <a:xfrm>
                <a:off x="1488" y="2064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16" name="Oval 296"/>
              <p:cNvSpPr>
                <a:spLocks noChangeArrowheads="1"/>
              </p:cNvSpPr>
              <p:nvPr/>
            </p:nvSpPr>
            <p:spPr bwMode="auto">
              <a:xfrm>
                <a:off x="1632" y="2256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17" name="Oval 297"/>
              <p:cNvSpPr>
                <a:spLocks noChangeArrowheads="1"/>
              </p:cNvSpPr>
              <p:nvPr/>
            </p:nvSpPr>
            <p:spPr bwMode="auto">
              <a:xfrm>
                <a:off x="1824" y="2448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18" name="Oval 298"/>
              <p:cNvSpPr>
                <a:spLocks noChangeArrowheads="1"/>
              </p:cNvSpPr>
              <p:nvPr/>
            </p:nvSpPr>
            <p:spPr bwMode="auto">
              <a:xfrm>
                <a:off x="1968" y="2640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19" name="Oval 299"/>
              <p:cNvSpPr>
                <a:spLocks noChangeArrowheads="1"/>
              </p:cNvSpPr>
              <p:nvPr/>
            </p:nvSpPr>
            <p:spPr bwMode="auto">
              <a:xfrm>
                <a:off x="2256" y="259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20" name="Oval 300"/>
              <p:cNvSpPr>
                <a:spLocks noChangeArrowheads="1"/>
              </p:cNvSpPr>
              <p:nvPr/>
            </p:nvSpPr>
            <p:spPr bwMode="auto">
              <a:xfrm>
                <a:off x="2400" y="235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21" name="Oval 301"/>
              <p:cNvSpPr>
                <a:spLocks noChangeArrowheads="1"/>
              </p:cNvSpPr>
              <p:nvPr/>
            </p:nvSpPr>
            <p:spPr bwMode="auto">
              <a:xfrm>
                <a:off x="2544" y="211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22" name="Oval 302"/>
              <p:cNvSpPr>
                <a:spLocks noChangeArrowheads="1"/>
              </p:cNvSpPr>
              <p:nvPr/>
            </p:nvSpPr>
            <p:spPr bwMode="auto">
              <a:xfrm>
                <a:off x="2688" y="187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23" name="Oval 303"/>
              <p:cNvSpPr>
                <a:spLocks noChangeArrowheads="1"/>
              </p:cNvSpPr>
              <p:nvPr/>
            </p:nvSpPr>
            <p:spPr bwMode="auto">
              <a:xfrm>
                <a:off x="2580" y="1596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24" name="Oval 304"/>
              <p:cNvSpPr>
                <a:spLocks noChangeArrowheads="1"/>
              </p:cNvSpPr>
              <p:nvPr/>
            </p:nvSpPr>
            <p:spPr bwMode="auto">
              <a:xfrm>
                <a:off x="2304" y="163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25" name="Oval 305"/>
              <p:cNvSpPr>
                <a:spLocks noChangeArrowheads="1"/>
              </p:cNvSpPr>
              <p:nvPr/>
            </p:nvSpPr>
            <p:spPr bwMode="auto">
              <a:xfrm>
                <a:off x="2256" y="1824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26" name="Oval 306"/>
              <p:cNvSpPr>
                <a:spLocks noChangeArrowheads="1"/>
              </p:cNvSpPr>
              <p:nvPr/>
            </p:nvSpPr>
            <p:spPr bwMode="auto">
              <a:xfrm>
                <a:off x="2352" y="2064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27" name="Oval 307"/>
              <p:cNvSpPr>
                <a:spLocks noChangeArrowheads="1"/>
              </p:cNvSpPr>
              <p:nvPr/>
            </p:nvSpPr>
            <p:spPr bwMode="auto">
              <a:xfrm>
                <a:off x="2544" y="2256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28" name="Oval 308"/>
              <p:cNvSpPr>
                <a:spLocks noChangeArrowheads="1"/>
              </p:cNvSpPr>
              <p:nvPr/>
            </p:nvSpPr>
            <p:spPr bwMode="auto">
              <a:xfrm>
                <a:off x="2832" y="2304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29" name="Oval 309"/>
              <p:cNvSpPr>
                <a:spLocks noChangeArrowheads="1"/>
              </p:cNvSpPr>
              <p:nvPr/>
            </p:nvSpPr>
            <p:spPr bwMode="auto">
              <a:xfrm>
                <a:off x="3072" y="2208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30" name="Oval 310"/>
              <p:cNvSpPr>
                <a:spLocks noChangeArrowheads="1"/>
              </p:cNvSpPr>
              <p:nvPr/>
            </p:nvSpPr>
            <p:spPr bwMode="auto">
              <a:xfrm>
                <a:off x="3312" y="2064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31" name="Oval 311"/>
              <p:cNvSpPr>
                <a:spLocks noChangeArrowheads="1"/>
              </p:cNvSpPr>
              <p:nvPr/>
            </p:nvSpPr>
            <p:spPr bwMode="auto">
              <a:xfrm>
                <a:off x="3504" y="187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32" name="Oval 312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33" name="Oval 313"/>
              <p:cNvSpPr>
                <a:spLocks noChangeArrowheads="1"/>
              </p:cNvSpPr>
              <p:nvPr/>
            </p:nvSpPr>
            <p:spPr bwMode="auto">
              <a:xfrm>
                <a:off x="3984" y="1584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34" name="Oval 314"/>
              <p:cNvSpPr>
                <a:spLocks noChangeArrowheads="1"/>
              </p:cNvSpPr>
              <p:nvPr/>
            </p:nvSpPr>
            <p:spPr bwMode="auto">
              <a:xfrm>
                <a:off x="4272" y="1440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35" name="Oval 315"/>
              <p:cNvSpPr>
                <a:spLocks noChangeArrowheads="1"/>
              </p:cNvSpPr>
              <p:nvPr/>
            </p:nvSpPr>
            <p:spPr bwMode="auto">
              <a:xfrm>
                <a:off x="4272" y="1440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36" name="Oval 316"/>
              <p:cNvSpPr>
                <a:spLocks noChangeArrowheads="1"/>
              </p:cNvSpPr>
              <p:nvPr/>
            </p:nvSpPr>
            <p:spPr bwMode="auto">
              <a:xfrm>
                <a:off x="4512" y="1536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37" name="Oval 317"/>
              <p:cNvSpPr>
                <a:spLocks noChangeArrowheads="1"/>
              </p:cNvSpPr>
              <p:nvPr/>
            </p:nvSpPr>
            <p:spPr bwMode="auto">
              <a:xfrm>
                <a:off x="4656" y="1776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38" name="Oval 318"/>
              <p:cNvSpPr>
                <a:spLocks noChangeArrowheads="1"/>
              </p:cNvSpPr>
              <p:nvPr/>
            </p:nvSpPr>
            <p:spPr bwMode="auto">
              <a:xfrm>
                <a:off x="4560" y="2016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39" name="Oval 319"/>
              <p:cNvSpPr>
                <a:spLocks noChangeArrowheads="1"/>
              </p:cNvSpPr>
              <p:nvPr/>
            </p:nvSpPr>
            <p:spPr bwMode="auto">
              <a:xfrm>
                <a:off x="4560" y="2208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40" name="Oval 320"/>
              <p:cNvSpPr>
                <a:spLocks noChangeArrowheads="1"/>
              </p:cNvSpPr>
              <p:nvPr/>
            </p:nvSpPr>
            <p:spPr bwMode="auto">
              <a:xfrm>
                <a:off x="4656" y="2400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41" name="Oval 321"/>
              <p:cNvSpPr>
                <a:spLocks noChangeArrowheads="1"/>
              </p:cNvSpPr>
              <p:nvPr/>
            </p:nvSpPr>
            <p:spPr bwMode="auto">
              <a:xfrm>
                <a:off x="4848" y="2496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42" name="Oval 322"/>
              <p:cNvSpPr>
                <a:spLocks noChangeArrowheads="1"/>
              </p:cNvSpPr>
              <p:nvPr/>
            </p:nvSpPr>
            <p:spPr bwMode="auto">
              <a:xfrm>
                <a:off x="5040" y="259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43" name="Oval 323"/>
              <p:cNvSpPr>
                <a:spLocks noChangeArrowheads="1"/>
              </p:cNvSpPr>
              <p:nvPr/>
            </p:nvSpPr>
            <p:spPr bwMode="auto">
              <a:xfrm>
                <a:off x="5232" y="259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44" name="Oval 324"/>
              <p:cNvSpPr>
                <a:spLocks noChangeArrowheads="1"/>
              </p:cNvSpPr>
              <p:nvPr/>
            </p:nvSpPr>
            <p:spPr bwMode="auto">
              <a:xfrm>
                <a:off x="5424" y="2640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</p:grpSp>
      <p:sp>
        <p:nvSpPr>
          <p:cNvPr id="2" name="מלבן 1"/>
          <p:cNvSpPr/>
          <p:nvPr/>
        </p:nvSpPr>
        <p:spPr>
          <a:xfrm>
            <a:off x="0" y="6268859"/>
            <a:ext cx="9036496" cy="532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spcBef>
                <a:spcPct val="50000"/>
              </a:spcBef>
            </a:pPr>
            <a:r>
              <a:rPr lang="he-IL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מודל המתאר שלוש </a:t>
            </a:r>
            <a:r>
              <a:rPr lang="he-IL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מאקרומולקולות</a:t>
            </a:r>
            <a:r>
              <a:rPr lang="he-IL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מתוך הרבה </a:t>
            </a:r>
            <a:r>
              <a:rPr lang="he-IL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מאקרומולקולות</a:t>
            </a:r>
            <a:r>
              <a:rPr lang="he-IL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בחומר הנקרא פולימר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90579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מהם פולימרים טבעיים?</a:t>
            </a:r>
          </a:p>
        </p:txBody>
      </p:sp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he-IL" sz="2800" b="1" dirty="0"/>
              <a:t>פולימרים טבעיים נוצרים על ידי אורגניזמים. </a:t>
            </a:r>
          </a:p>
          <a:p>
            <a:pPr marL="109728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he-IL" sz="2800" b="1" dirty="0"/>
              <a:t>חלקם מסונתזים היום גם במעבדה.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he-IL" sz="2800" b="1" dirty="0"/>
              <a:t>1. רב-סוכרים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he-IL" sz="2800" b="1" dirty="0"/>
              <a:t>2. חלבונים</a:t>
            </a: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9233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האחידות בהרכב הכימי של העולם החי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e-IL" sz="2800" dirty="0"/>
              <a:t>בכל היצורים החיים יש אחידות רבה בהרכב הכימי של האברונים הבונים את התאים. </a:t>
            </a:r>
          </a:p>
          <a:p>
            <a:pPr marL="109728" indent="0">
              <a:buNone/>
            </a:pPr>
            <a:endParaRPr lang="he-IL" sz="2800" dirty="0"/>
          </a:p>
          <a:p>
            <a:r>
              <a:rPr lang="he-IL" sz="2800" dirty="0"/>
              <a:t>גופם של כל היצורים החיים בנוי מתרכובות הפחמן ומתרכובות אי -אורגניות.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0459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האחידות בהרכב הכימי של העולם החי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e-IL" sz="2800" dirty="0"/>
              <a:t>גרעיני התאים, המיטוכונדריה, </a:t>
            </a:r>
            <a:r>
              <a:rPr lang="he-IL" sz="2800" dirty="0" err="1"/>
              <a:t>הריבוזומים</a:t>
            </a:r>
            <a:r>
              <a:rPr lang="he-IL" sz="2800" dirty="0"/>
              <a:t> וקרומי התאים של כל היצורים החיים מכילים פולימרים - מולקולות ענק מסוגים שונים: חלבונים, רב סוכרים, חומצות גרעין.</a:t>
            </a:r>
          </a:p>
          <a:p>
            <a:pPr marL="109728" indent="0">
              <a:buNone/>
            </a:pPr>
            <a:endParaRPr lang="he-IL" sz="2800" dirty="0"/>
          </a:p>
          <a:p>
            <a:r>
              <a:rPr lang="he-IL" sz="2800" dirty="0"/>
              <a:t>השומנים שבונים את קרום התא הם תרכובות פחמן, אך הם לא פולימרים.</a:t>
            </a:r>
          </a:p>
          <a:p>
            <a:pPr marL="109728" indent="0">
              <a:buNone/>
            </a:pPr>
            <a:endParaRPr lang="he-IL" sz="2800" dirty="0"/>
          </a:p>
          <a:p>
            <a:r>
              <a:rPr lang="he-IL" sz="2800" dirty="0"/>
              <a:t>היצורים החיים מקבלים את החומרים, שהם זקוקים להם, מהמזון.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0459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הרכב החומרים באחוזים בתא של חיידק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coli</a:t>
            </a:r>
            <a:endParaRPr lang="he-I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טקסט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259632" y="1600200"/>
            <a:ext cx="1728192" cy="4530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b="1" u="sng" dirty="0"/>
              <a:t>אחוזים</a:t>
            </a:r>
          </a:p>
          <a:p>
            <a:pPr marL="0" indent="0">
              <a:buNone/>
            </a:pPr>
            <a:r>
              <a:rPr lang="he-IL" dirty="0"/>
              <a:t>70%</a:t>
            </a:r>
          </a:p>
          <a:p>
            <a:pPr marL="0" indent="0">
              <a:buNone/>
            </a:pPr>
            <a:r>
              <a:rPr lang="he-IL" dirty="0"/>
              <a:t>%</a:t>
            </a:r>
            <a:r>
              <a:rPr lang="ru-RU" dirty="0"/>
              <a:t>15</a:t>
            </a:r>
            <a:endParaRPr lang="he-IL" dirty="0"/>
          </a:p>
          <a:p>
            <a:pPr marL="0" indent="0">
              <a:buNone/>
            </a:pPr>
            <a:r>
              <a:rPr lang="he-IL" dirty="0"/>
              <a:t>7%</a:t>
            </a:r>
          </a:p>
          <a:p>
            <a:pPr marL="0" indent="0">
              <a:buNone/>
            </a:pPr>
            <a:r>
              <a:rPr lang="he-IL" dirty="0"/>
              <a:t>3%</a:t>
            </a:r>
          </a:p>
          <a:p>
            <a:pPr marL="0" indent="0">
              <a:buNone/>
            </a:pPr>
            <a:r>
              <a:rPr lang="he-IL" dirty="0"/>
              <a:t>2%</a:t>
            </a:r>
          </a:p>
          <a:p>
            <a:pPr marL="0" indent="0">
              <a:buNone/>
            </a:pPr>
            <a:r>
              <a:rPr lang="he-IL" dirty="0"/>
              <a:t>2%</a:t>
            </a:r>
          </a:p>
          <a:p>
            <a:pPr marL="0" indent="0">
              <a:buNone/>
            </a:pPr>
            <a:r>
              <a:rPr lang="he-IL" dirty="0"/>
              <a:t>1%</a:t>
            </a:r>
          </a:p>
        </p:txBody>
      </p:sp>
      <p:sp>
        <p:nvSpPr>
          <p:cNvPr id="4" name="מציין מיקום תוכן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47864" y="1556792"/>
            <a:ext cx="3810000" cy="4530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b="1" u="sng" dirty="0"/>
              <a:t>החומרים</a:t>
            </a:r>
          </a:p>
          <a:p>
            <a:pPr marL="0" indent="0">
              <a:buNone/>
            </a:pPr>
            <a:r>
              <a:rPr lang="he-IL" dirty="0"/>
              <a:t>מים</a:t>
            </a:r>
          </a:p>
          <a:p>
            <a:pPr marL="0" indent="0">
              <a:buNone/>
            </a:pPr>
            <a:r>
              <a:rPr lang="he-IL" dirty="0"/>
              <a:t>חלבונים</a:t>
            </a:r>
          </a:p>
          <a:p>
            <a:pPr marL="0" indent="0">
              <a:buNone/>
            </a:pPr>
            <a:r>
              <a:rPr lang="he-IL" dirty="0"/>
              <a:t>חומצות גרעין</a:t>
            </a:r>
          </a:p>
          <a:p>
            <a:pPr marL="0" indent="0">
              <a:buNone/>
            </a:pPr>
            <a:r>
              <a:rPr lang="he-IL" dirty="0"/>
              <a:t>רב-סוכרים</a:t>
            </a:r>
          </a:p>
          <a:p>
            <a:pPr marL="0" indent="0">
              <a:buNone/>
            </a:pPr>
            <a:r>
              <a:rPr lang="he-IL" dirty="0"/>
              <a:t>שומנים</a:t>
            </a:r>
          </a:p>
          <a:p>
            <a:pPr marL="0" indent="0">
              <a:buNone/>
            </a:pPr>
            <a:r>
              <a:rPr lang="he-IL" dirty="0"/>
              <a:t>תרכובות פחמן אחרות</a:t>
            </a:r>
          </a:p>
          <a:p>
            <a:pPr marL="0" indent="0">
              <a:buNone/>
            </a:pPr>
            <a:r>
              <a:rPr lang="he-IL" dirty="0"/>
              <a:t>חומרים יוניים</a:t>
            </a:r>
          </a:p>
        </p:txBody>
      </p:sp>
      <p:sp>
        <p:nvSpPr>
          <p:cNvPr id="5" name="TextBox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413992" y="2708920"/>
            <a:ext cx="1046440" cy="2592288"/>
          </a:xfrm>
          <a:prstGeom prst="rect">
            <a:avLst/>
          </a:prstGeom>
          <a:noFill/>
        </p:spPr>
        <p:txBody>
          <a:bodyPr vert="vert" wrap="square" rtlCol="1">
            <a:spAutoFit/>
          </a:bodyPr>
          <a:lstStyle/>
          <a:p>
            <a:r>
              <a:rPr lang="he-IL" sz="2800" b="1" dirty="0"/>
              <a:t>תרכובות הפחמן </a:t>
            </a:r>
            <a:r>
              <a:rPr lang="he-IL" sz="2400" b="1" dirty="0"/>
              <a:t>29%</a:t>
            </a:r>
            <a:r>
              <a:rPr lang="he-IL" sz="2800" b="1" dirty="0"/>
              <a:t> </a:t>
            </a:r>
            <a:r>
              <a:rPr lang="he-IL" sz="2400" b="1" dirty="0"/>
              <a:t>מהרכב התא</a:t>
            </a:r>
            <a:endParaRPr lang="he-IL" sz="2800" b="1" dirty="0"/>
          </a:p>
        </p:txBody>
      </p:sp>
      <p:sp>
        <p:nvSpPr>
          <p:cNvPr id="6" name="סוגר מסולסל ימני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6296" y="2780928"/>
            <a:ext cx="144016" cy="252028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097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מרכיבי מזון הנחוצים לגוף החי</a:t>
            </a:r>
          </a:p>
        </p:txBody>
      </p:sp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he-IL" sz="3600" b="1" dirty="0">
                <a:solidFill>
                  <a:srgbClr val="7030A0"/>
                </a:solidFill>
              </a:rPr>
              <a:t>תרכובות פחמן: </a:t>
            </a:r>
          </a:p>
          <a:p>
            <a:r>
              <a:rPr lang="he-IL" sz="3200" dirty="0"/>
              <a:t>חלבונים, שומנים, פחמימות</a:t>
            </a:r>
          </a:p>
          <a:p>
            <a:pPr marL="109728" indent="0">
              <a:buNone/>
            </a:pPr>
            <a:endParaRPr lang="he-IL" sz="3200" dirty="0"/>
          </a:p>
          <a:p>
            <a:r>
              <a:rPr lang="he-IL" sz="3200" dirty="0"/>
              <a:t>מקורות עיקריים לאספקת </a:t>
            </a:r>
            <a:r>
              <a:rPr lang="he-IL" sz="3200" b="1" dirty="0">
                <a:solidFill>
                  <a:srgbClr val="7030A0"/>
                </a:solidFill>
              </a:rPr>
              <a:t>אנרגיה</a:t>
            </a:r>
            <a:r>
              <a:rPr lang="he-IL" sz="3200" dirty="0"/>
              <a:t> ו</a:t>
            </a:r>
            <a:r>
              <a:rPr lang="he-IL" sz="3200" b="1" dirty="0">
                <a:solidFill>
                  <a:srgbClr val="7030A0"/>
                </a:solidFill>
              </a:rPr>
              <a:t>לבניית</a:t>
            </a:r>
            <a:r>
              <a:rPr lang="he-IL" sz="3200" b="1" dirty="0"/>
              <a:t> </a:t>
            </a:r>
            <a:r>
              <a:rPr lang="he-IL" sz="3200" dirty="0"/>
              <a:t>רקמות הגוף.</a:t>
            </a:r>
          </a:p>
          <a:p>
            <a:pPr marL="109728" indent="0">
              <a:buNone/>
            </a:pPr>
            <a:endParaRPr lang="he-IL" sz="3200" dirty="0"/>
          </a:p>
          <a:p>
            <a:r>
              <a:rPr lang="he-IL" sz="3200" dirty="0"/>
              <a:t>דרושים לגוף החי בכמויות </a:t>
            </a:r>
            <a:r>
              <a:rPr lang="he-IL" sz="3200" b="1" dirty="0">
                <a:solidFill>
                  <a:srgbClr val="7030A0"/>
                </a:solidFill>
              </a:rPr>
              <a:t>גדולות</a:t>
            </a:r>
            <a:r>
              <a:rPr lang="he-IL" sz="3200" dirty="0"/>
              <a:t> יחסית (עשרות ומאות גרמים ליום).</a:t>
            </a:r>
          </a:p>
          <a:p>
            <a:pPr marL="109728" indent="0">
              <a:buNone/>
            </a:pPr>
            <a:endParaRPr lang="he-IL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9848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מרכיבי מזון הנחוצים לגוף החי </a:t>
            </a:r>
          </a:p>
        </p:txBody>
      </p:sp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sz="3600" dirty="0"/>
              <a:t>ויטמינים ומינרלים</a:t>
            </a:r>
            <a:br>
              <a:rPr lang="en-US" sz="3200" dirty="0">
                <a:solidFill>
                  <a:srgbClr val="CC3300"/>
                </a:solidFill>
              </a:rPr>
            </a:br>
            <a:endParaRPr lang="he-IL" sz="3200" dirty="0">
              <a:solidFill>
                <a:srgbClr val="CC3300"/>
              </a:solidFill>
            </a:endParaRPr>
          </a:p>
          <a:p>
            <a:r>
              <a:rPr lang="he-IL" sz="3200" dirty="0"/>
              <a:t>חיוניים </a:t>
            </a:r>
            <a:r>
              <a:rPr lang="he-IL" sz="3200" b="1" dirty="0">
                <a:solidFill>
                  <a:srgbClr val="7030A0"/>
                </a:solidFill>
              </a:rPr>
              <a:t>לתפקוד</a:t>
            </a:r>
            <a:r>
              <a:rPr lang="he-IL" sz="3200" b="1" dirty="0"/>
              <a:t> </a:t>
            </a:r>
            <a:r>
              <a:rPr lang="he-IL" sz="3200" b="1" dirty="0">
                <a:solidFill>
                  <a:srgbClr val="7030A0"/>
                </a:solidFill>
              </a:rPr>
              <a:t>ופעילות </a:t>
            </a:r>
            <a:r>
              <a:rPr lang="he-IL" sz="3200" dirty="0"/>
              <a:t>תקינה של הגוף</a:t>
            </a:r>
            <a:br>
              <a:rPr lang="en-US" sz="3200" dirty="0"/>
            </a:br>
            <a:endParaRPr lang="he-IL" sz="3200" dirty="0"/>
          </a:p>
          <a:p>
            <a:r>
              <a:rPr lang="he-IL" sz="3200" dirty="0"/>
              <a:t>דרושים לגוף בכמויות </a:t>
            </a:r>
            <a:r>
              <a:rPr lang="he-IL" sz="3200" b="1" dirty="0">
                <a:solidFill>
                  <a:srgbClr val="7030A0"/>
                </a:solidFill>
              </a:rPr>
              <a:t>קטנות</a:t>
            </a:r>
            <a:r>
              <a:rPr lang="he-IL" sz="3200" b="1" dirty="0"/>
              <a:t> </a:t>
            </a:r>
            <a:r>
              <a:rPr lang="he-IL" sz="3200" dirty="0"/>
              <a:t>יחסית (גרמים, אלפיות ואף מיליוניות גרמים ליום).</a:t>
            </a:r>
            <a:endParaRPr lang="en-US" sz="3200" dirty="0"/>
          </a:p>
          <a:p>
            <a:endParaRPr lang="he-IL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1373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dirty="0"/>
              <a:t>משחק קלפים בנושא מרכיבי מזון</a:t>
            </a:r>
            <a:br>
              <a:rPr lang="he-IL" dirty="0"/>
            </a:br>
            <a:endParaRPr lang="he-IL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התחלקו לקבוצות של ארבעה</a:t>
            </a:r>
          </a:p>
          <a:p>
            <a:r>
              <a:rPr lang="he-IL" dirty="0"/>
              <a:t>התבוננו בקלפים שקבלתם </a:t>
            </a:r>
            <a:r>
              <a:rPr lang="he-IL" dirty="0" err="1"/>
              <a:t>ופירסו</a:t>
            </a:r>
            <a:r>
              <a:rPr lang="he-IL" dirty="0"/>
              <a:t> אותם על השולחן</a:t>
            </a:r>
          </a:p>
          <a:p>
            <a:r>
              <a:rPr lang="he-IL" dirty="0"/>
              <a:t>צרו מהקלפים 4 רביעיות כשלכל רביעייה מכנה משותף. אתם רשאים להשתמש גם ב-3 קלפים נתונים ולהוסיף להם קלף רביעי שאתם יצרתם. רשמו מהו המכנה המשותף של כל רביעייה והציגו בפני המליאה.</a:t>
            </a:r>
          </a:p>
          <a:p>
            <a:pPr marL="109728" indent="0">
              <a:buNone/>
            </a:pPr>
            <a:endParaRPr lang="he-IL" dirty="0"/>
          </a:p>
          <a:p>
            <a:endParaRPr lang="he-I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07417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title" idx="4294967295"/>
          </p:nvPr>
        </p:nvSpPr>
        <p:spPr>
          <a:xfrm>
            <a:off x="336550" y="58738"/>
            <a:ext cx="7772400" cy="6921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he-IL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רכיבי התזונה ותפקודיהם </a:t>
            </a: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20</a:t>
            </a:fld>
            <a:endParaRPr lang="he-IL"/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661239"/>
              </p:ext>
            </p:extLst>
          </p:nvPr>
        </p:nvGraphicFramePr>
        <p:xfrm>
          <a:off x="335806" y="836712"/>
          <a:ext cx="8064896" cy="5334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42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6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7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7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23060">
                <a:tc>
                  <a:txBody>
                    <a:bodyPr/>
                    <a:lstStyle/>
                    <a:p>
                      <a:pPr rtl="1"/>
                      <a:r>
                        <a:rPr lang="he-IL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     תפקוד</a:t>
                      </a:r>
                    </a:p>
                    <a:p>
                      <a:pPr rtl="1"/>
                      <a:endParaRPr lang="he-IL" sz="2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rtl="1"/>
                      <a:r>
                        <a:rPr lang="he-IL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רכיבי תזונה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אספקת אנרגיה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בניין של רקמות בגוף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קיום פעולות החיים והסדרתן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345">
                <a:tc>
                  <a:txBody>
                    <a:bodyPr/>
                    <a:lstStyle/>
                    <a:p>
                      <a:pPr rtl="1"/>
                      <a:r>
                        <a:rPr lang="he-IL" sz="2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חלבונים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lang="he-IL" sz="2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lang="he-IL" sz="2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lang="he-IL" sz="2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345">
                <a:tc>
                  <a:txBody>
                    <a:bodyPr/>
                    <a:lstStyle/>
                    <a:p>
                      <a:pPr rtl="1"/>
                      <a:r>
                        <a:rPr lang="he-IL" sz="2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פחמימות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lang="he-IL" sz="2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lang="he-IL" sz="2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lang="he-IL" sz="2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345">
                <a:tc>
                  <a:txBody>
                    <a:bodyPr/>
                    <a:lstStyle/>
                    <a:p>
                      <a:pPr rtl="1"/>
                      <a:r>
                        <a:rPr lang="he-IL" sz="2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שומנים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lang="he-IL" sz="2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lang="he-IL" sz="2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lang="he-IL" sz="2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345">
                <a:tc>
                  <a:txBody>
                    <a:bodyPr/>
                    <a:lstStyle/>
                    <a:p>
                      <a:pPr rtl="1"/>
                      <a:r>
                        <a:rPr lang="he-IL" sz="2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מים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2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lang="he-IL" sz="2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lang="he-IL" sz="2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345">
                <a:tc>
                  <a:txBody>
                    <a:bodyPr/>
                    <a:lstStyle/>
                    <a:p>
                      <a:pPr rtl="1"/>
                      <a:r>
                        <a:rPr lang="he-IL" sz="2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מינרלים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2800" b="1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lang="he-IL" sz="2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lang="he-IL" sz="2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345">
                <a:tc>
                  <a:txBody>
                    <a:bodyPr/>
                    <a:lstStyle/>
                    <a:p>
                      <a:pPr rtl="1"/>
                      <a:r>
                        <a:rPr lang="he-IL" sz="2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וויטמינים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2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2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lang="he-IL" sz="2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11" name="מחבר ישר 10" descr="קו"/>
          <p:cNvCxnSpPr>
            <a:cxnSpLocks/>
          </p:cNvCxnSpPr>
          <p:nvPr/>
        </p:nvCxnSpPr>
        <p:spPr>
          <a:xfrm flipV="1">
            <a:off x="6660232" y="1700808"/>
            <a:ext cx="1740470" cy="6480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02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71550"/>
          </a:xfrm>
        </p:spPr>
        <p:txBody>
          <a:bodyPr/>
          <a:lstStyle/>
          <a:p>
            <a:pPr algn="ctr" eaLnBrk="1" hangingPunct="1">
              <a:defRPr/>
            </a:pPr>
            <a:r>
              <a:rPr lang="he-IL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מרכיבי מזון המספקים אנרגיה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21</a:t>
            </a:fld>
            <a:endParaRPr lang="he-IL"/>
          </a:p>
        </p:txBody>
      </p:sp>
      <p:sp>
        <p:nvSpPr>
          <p:cNvPr id="8210" name="Text Box 31"/>
          <p:cNvSpPr txBox="1">
            <a:spLocks noChangeArrowheads="1"/>
          </p:cNvSpPr>
          <p:nvPr/>
        </p:nvSpPr>
        <p:spPr bwMode="auto">
          <a:xfrm>
            <a:off x="2413000" y="3644900"/>
            <a:ext cx="554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he-IL" b="1" dirty="0"/>
              <a:t>         עוברים פירוק במערכת העיכול לקבלת:</a:t>
            </a:r>
            <a:endParaRPr lang="en-US" b="1" dirty="0"/>
          </a:p>
        </p:txBody>
      </p:sp>
      <p:grpSp>
        <p:nvGrpSpPr>
          <p:cNvPr id="4" name="קבוצה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83568" y="1124744"/>
            <a:ext cx="7345362" cy="3961457"/>
            <a:chOff x="827088" y="1412875"/>
            <a:chExt cx="7345362" cy="3455988"/>
          </a:xfrm>
        </p:grpSpPr>
        <p:sp>
          <p:nvSpPr>
            <p:cNvPr id="11270" name="AutoShape 6"/>
            <p:cNvSpPr>
              <a:spLocks noChangeArrowheads="1"/>
            </p:cNvSpPr>
            <p:nvPr/>
          </p:nvSpPr>
          <p:spPr bwMode="auto">
            <a:xfrm>
              <a:off x="3995738" y="1412875"/>
              <a:ext cx="1512887" cy="792163"/>
            </a:xfrm>
            <a:prstGeom prst="flowChartAlternateProcess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he-IL" sz="2800" dirty="0">
                  <a:latin typeface="Arial" charset="0"/>
                  <a:cs typeface="Arial" charset="0"/>
                </a:rPr>
                <a:t>מזון</a:t>
              </a:r>
              <a:endParaRPr lang="en-US" sz="2800" dirty="0">
                <a:latin typeface="Arial" charset="0"/>
                <a:cs typeface="Arial" charset="0"/>
              </a:endParaRPr>
            </a:p>
          </p:txBody>
        </p:sp>
        <p:sp>
          <p:nvSpPr>
            <p:cNvPr id="11271" name="AutoShape 7"/>
            <p:cNvSpPr>
              <a:spLocks noChangeArrowheads="1"/>
            </p:cNvSpPr>
            <p:nvPr/>
          </p:nvSpPr>
          <p:spPr bwMode="auto">
            <a:xfrm>
              <a:off x="1116013" y="2852738"/>
              <a:ext cx="1512887" cy="792162"/>
            </a:xfrm>
            <a:prstGeom prst="flowChartAlternateProcess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he-IL" sz="2800">
                  <a:latin typeface="Arial" charset="0"/>
                  <a:cs typeface="Arial" charset="0"/>
                </a:rPr>
                <a:t>חלבונים</a:t>
              </a:r>
              <a:endParaRPr lang="en-US" sz="2800">
                <a:latin typeface="Arial" charset="0"/>
                <a:cs typeface="Arial" charset="0"/>
              </a:endParaRPr>
            </a:p>
          </p:txBody>
        </p:sp>
        <p:sp>
          <p:nvSpPr>
            <p:cNvPr id="11272" name="AutoShape 8"/>
            <p:cNvSpPr>
              <a:spLocks noChangeArrowheads="1"/>
            </p:cNvSpPr>
            <p:nvPr/>
          </p:nvSpPr>
          <p:spPr bwMode="auto">
            <a:xfrm>
              <a:off x="3995738" y="2781300"/>
              <a:ext cx="1512887" cy="792163"/>
            </a:xfrm>
            <a:prstGeom prst="flowChartAlternateProcess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he-IL" sz="2800" dirty="0">
                  <a:latin typeface="Arial" charset="0"/>
                  <a:cs typeface="Arial" charset="0"/>
                </a:rPr>
                <a:t>פחמימות</a:t>
              </a:r>
              <a:endParaRPr lang="en-US" sz="2800" dirty="0">
                <a:latin typeface="Arial" charset="0"/>
                <a:cs typeface="Arial" charset="0"/>
              </a:endParaRPr>
            </a:p>
          </p:txBody>
        </p:sp>
        <p:sp>
          <p:nvSpPr>
            <p:cNvPr id="11273" name="AutoShape 9"/>
            <p:cNvSpPr>
              <a:spLocks noChangeArrowheads="1"/>
            </p:cNvSpPr>
            <p:nvPr/>
          </p:nvSpPr>
          <p:spPr bwMode="auto">
            <a:xfrm>
              <a:off x="6372225" y="2852738"/>
              <a:ext cx="1512888" cy="792162"/>
            </a:xfrm>
            <a:prstGeom prst="flowChartAlternateProcess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he-IL" sz="2800">
                  <a:latin typeface="Arial" charset="0"/>
                  <a:cs typeface="Arial" charset="0"/>
                </a:rPr>
                <a:t>שומנים</a:t>
              </a:r>
              <a:endParaRPr lang="en-US" sz="2800">
                <a:latin typeface="Arial" charset="0"/>
                <a:cs typeface="Arial" charset="0"/>
              </a:endParaRPr>
            </a:p>
          </p:txBody>
        </p:sp>
        <p:sp>
          <p:nvSpPr>
            <p:cNvPr id="11274" name="AutoShape 10"/>
            <p:cNvSpPr>
              <a:spLocks noChangeArrowheads="1"/>
            </p:cNvSpPr>
            <p:nvPr/>
          </p:nvSpPr>
          <p:spPr bwMode="auto">
            <a:xfrm>
              <a:off x="6372225" y="4076700"/>
              <a:ext cx="1800225" cy="792163"/>
            </a:xfrm>
            <a:prstGeom prst="flowChartAlternateProcess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he-IL" sz="2800">
                  <a:latin typeface="Arial" charset="0"/>
                  <a:cs typeface="Arial" charset="0"/>
                </a:rPr>
                <a:t>חומצות שומן</a:t>
              </a:r>
              <a:endParaRPr lang="en-US" sz="2800">
                <a:latin typeface="Arial" charset="0"/>
                <a:cs typeface="Arial" charset="0"/>
              </a:endParaRPr>
            </a:p>
          </p:txBody>
        </p:sp>
        <p:sp>
          <p:nvSpPr>
            <p:cNvPr id="11275" name="AutoShape 11"/>
            <p:cNvSpPr>
              <a:spLocks noChangeArrowheads="1"/>
            </p:cNvSpPr>
            <p:nvPr/>
          </p:nvSpPr>
          <p:spPr bwMode="auto">
            <a:xfrm>
              <a:off x="3995738" y="4076700"/>
              <a:ext cx="1512887" cy="792163"/>
            </a:xfrm>
            <a:prstGeom prst="flowChartAlternateProcess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he-IL" sz="2800">
                  <a:latin typeface="Arial" charset="0"/>
                  <a:cs typeface="Arial" charset="0"/>
                </a:rPr>
                <a:t>חד סוכרים</a:t>
              </a:r>
              <a:endParaRPr lang="en-US" sz="2800">
                <a:latin typeface="Arial" charset="0"/>
                <a:cs typeface="Arial" charset="0"/>
              </a:endParaRPr>
            </a:p>
          </p:txBody>
        </p:sp>
        <p:sp>
          <p:nvSpPr>
            <p:cNvPr id="11276" name="AutoShape 12"/>
            <p:cNvSpPr>
              <a:spLocks noChangeArrowheads="1"/>
            </p:cNvSpPr>
            <p:nvPr/>
          </p:nvSpPr>
          <p:spPr bwMode="auto">
            <a:xfrm>
              <a:off x="827088" y="4005263"/>
              <a:ext cx="2232025" cy="792162"/>
            </a:xfrm>
            <a:prstGeom prst="flowChartAlternateProcess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he-IL" sz="2800">
                  <a:latin typeface="Arial" charset="0"/>
                  <a:cs typeface="Arial" charset="0"/>
                </a:rPr>
                <a:t>חומצות אמיניות</a:t>
              </a:r>
              <a:endParaRPr lang="en-US" sz="2800">
                <a:latin typeface="Arial" charset="0"/>
                <a:cs typeface="Arial" charset="0"/>
              </a:endParaRPr>
            </a:p>
          </p:txBody>
        </p:sp>
        <p:sp>
          <p:nvSpPr>
            <p:cNvPr id="8202" name="Line 16"/>
            <p:cNvSpPr>
              <a:spLocks noChangeShapeType="1"/>
            </p:cNvSpPr>
            <p:nvPr/>
          </p:nvSpPr>
          <p:spPr bwMode="auto">
            <a:xfrm>
              <a:off x="4787900" y="2276475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8203" name="Line 17"/>
            <p:cNvSpPr>
              <a:spLocks noChangeShapeType="1"/>
            </p:cNvSpPr>
            <p:nvPr/>
          </p:nvSpPr>
          <p:spPr bwMode="auto">
            <a:xfrm>
              <a:off x="4787900" y="3644900"/>
              <a:ext cx="0" cy="360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8204" name="Line 20"/>
            <p:cNvSpPr>
              <a:spLocks noChangeShapeType="1"/>
            </p:cNvSpPr>
            <p:nvPr/>
          </p:nvSpPr>
          <p:spPr bwMode="auto">
            <a:xfrm>
              <a:off x="1979613" y="2565400"/>
              <a:ext cx="51133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8205" name="Line 21"/>
            <p:cNvSpPr>
              <a:spLocks noChangeShapeType="1"/>
            </p:cNvSpPr>
            <p:nvPr/>
          </p:nvSpPr>
          <p:spPr bwMode="auto">
            <a:xfrm>
              <a:off x="1979613" y="2565400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8206" name="Line 22"/>
            <p:cNvSpPr>
              <a:spLocks noChangeShapeType="1"/>
            </p:cNvSpPr>
            <p:nvPr/>
          </p:nvSpPr>
          <p:spPr bwMode="auto">
            <a:xfrm>
              <a:off x="7092950" y="2565400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8207" name="Line 23"/>
            <p:cNvSpPr>
              <a:spLocks noChangeShapeType="1"/>
            </p:cNvSpPr>
            <p:nvPr/>
          </p:nvSpPr>
          <p:spPr bwMode="auto">
            <a:xfrm>
              <a:off x="7164388" y="3716338"/>
              <a:ext cx="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8208" name="Line 24"/>
            <p:cNvSpPr>
              <a:spLocks noChangeShapeType="1"/>
            </p:cNvSpPr>
            <p:nvPr/>
          </p:nvSpPr>
          <p:spPr bwMode="auto">
            <a:xfrm>
              <a:off x="1908175" y="3716338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8209" name="Text Box 30"/>
            <p:cNvSpPr txBox="1">
              <a:spLocks noChangeArrowheads="1"/>
            </p:cNvSpPr>
            <p:nvPr/>
          </p:nvSpPr>
          <p:spPr bwMode="auto">
            <a:xfrm>
              <a:off x="3347864" y="2205038"/>
              <a:ext cx="2592884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</a:pPr>
              <a:r>
                <a:rPr lang="he-IL" sz="2000" b="1" dirty="0"/>
                <a:t>מרכיביו העיקריים הם: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79971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112568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he-IL" sz="2400" b="1" dirty="0">
                <a:latin typeface="Arial" pitchFamily="34" charset="0"/>
                <a:cs typeface="Arial" pitchFamily="34" charset="0"/>
              </a:rPr>
              <a:t>המילה </a:t>
            </a:r>
            <a:r>
              <a:rPr lang="he-IL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סוכר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 משותפת לשפות רבות, מקורה של המילה בסנסקריט (שפה הודית-אירנית עתיקה) -(</a:t>
            </a:r>
            <a:r>
              <a:rPr lang="he-IL" sz="2400" b="1" dirty="0" err="1">
                <a:latin typeface="Arial" pitchFamily="34" charset="0"/>
                <a:cs typeface="Arial" pitchFamily="34" charset="0"/>
              </a:rPr>
              <a:t>Sarkara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), ופירושה המקורי: "אבנים קטנות".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he-IL" sz="2400" b="1" dirty="0">
                <a:latin typeface="Arial" pitchFamily="34" charset="0"/>
                <a:cs typeface="Arial" pitchFamily="34" charset="0"/>
              </a:rPr>
              <a:t>בחיי היומיום משמשת המילה </a:t>
            </a:r>
            <a:r>
              <a:rPr lang="he-IL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סוכר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 ככינויו של </a:t>
            </a:r>
            <a:r>
              <a:rPr lang="he-IL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סוכרוז</a:t>
            </a:r>
            <a:r>
              <a:rPr lang="he-IL" sz="32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he-IL" sz="2400" b="1" dirty="0">
                <a:latin typeface="Arial" pitchFamily="34" charset="0"/>
                <a:cs typeface="Arial" pitchFamily="34" charset="0"/>
              </a:rPr>
              <a:t>הסוכר הלבן המשמש להמתקת מאכלים, הוא הסוכר הנפוץ ביותר בשימוש של האדם. לכן זכה הסוכרוז לכינוי המייצג את כל משפחת הסוכרים.</a:t>
            </a:r>
          </a:p>
          <a:p>
            <a:pPr marL="109728" indent="0">
              <a:buNone/>
            </a:pPr>
            <a:endParaRPr lang="he-IL" sz="2400" dirty="0"/>
          </a:p>
        </p:txBody>
      </p:sp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pPr algn="ctr"/>
            <a:r>
              <a:rPr lang="he-IL" dirty="0"/>
              <a:t>פחמימות - סוכרים</a:t>
            </a: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50456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35773"/>
            <a:ext cx="6923087" cy="85010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he-IL" sz="4400" b="1" dirty="0"/>
              <a:t>מיון סוכרים</a:t>
            </a:r>
            <a:endParaRPr lang="en-US" sz="4400" b="1" dirty="0"/>
          </a:p>
        </p:txBody>
      </p:sp>
      <p:graphicFrame>
        <p:nvGraphicFramePr>
          <p:cNvPr id="8" name="Diagra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9892632"/>
              </p:ext>
            </p:extLst>
          </p:nvPr>
        </p:nvGraphicFramePr>
        <p:xfrm>
          <a:off x="107504" y="980728"/>
          <a:ext cx="892899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4093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6491287" cy="8509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he-IL" sz="4400" b="1" dirty="0"/>
              <a:t>גלוקוז</a:t>
            </a:r>
            <a:endParaRPr lang="en-US" sz="4400" b="1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908720"/>
            <a:ext cx="9036496" cy="5949280"/>
          </a:xfrm>
        </p:spPr>
        <p:txBody>
          <a:bodyPr/>
          <a:lstStyle/>
          <a:p>
            <a:pPr eaLnBrk="1" hangingPunct="1"/>
            <a:r>
              <a:rPr lang="he-IL" sz="2800" dirty="0"/>
              <a:t>גלוקוז: חד-סוכר המוכר ביותר. </a:t>
            </a:r>
          </a:p>
          <a:p>
            <a:pPr eaLnBrk="1" hangingPunct="1"/>
            <a:r>
              <a:rPr lang="he-IL" sz="2800" dirty="0"/>
              <a:t>ביוונית: מתוק = </a:t>
            </a:r>
            <a:r>
              <a:rPr lang="en-US" sz="2800" dirty="0" err="1"/>
              <a:t>glykis</a:t>
            </a:r>
            <a:r>
              <a:rPr lang="he-IL" sz="2800" dirty="0"/>
              <a:t> ומכאן שמו.</a:t>
            </a:r>
          </a:p>
          <a:p>
            <a:pPr eaLnBrk="1" hangingPunct="1"/>
            <a:r>
              <a:rPr lang="he-IL" sz="2800" dirty="0"/>
              <a:t>מצוי בפירות רבים ובדבש.</a:t>
            </a:r>
          </a:p>
          <a:p>
            <a:pPr eaLnBrk="1" hangingPunct="1"/>
            <a:r>
              <a:rPr lang="he-IL" sz="2800" dirty="0"/>
              <a:t>משמש כמקור אנרגיה מרכזי לכל הרקמות בגוף.</a:t>
            </a:r>
          </a:p>
          <a:p>
            <a:pPr eaLnBrk="1" hangingPunct="1"/>
            <a:r>
              <a:rPr lang="he-IL" sz="2800" dirty="0"/>
              <a:t>נספג ישירות מהמזון במערכת העיכול או משתחרר במערכת העיכול מפירוק אנזימטי של הדו-סוכר סוכרוז, או מפירוק הרב-סוכר עמילן.</a:t>
            </a:r>
          </a:p>
          <a:p>
            <a:pPr eaLnBrk="1" hangingPunct="1"/>
            <a:r>
              <a:rPr lang="he-IL" sz="2800" dirty="0"/>
              <a:t>גלוקוז נוצר בגוף גם מפירוק הרב-סוכר </a:t>
            </a:r>
            <a:r>
              <a:rPr lang="he-IL" sz="2800" dirty="0" err="1"/>
              <a:t>גליקוגן</a:t>
            </a:r>
            <a:r>
              <a:rPr lang="he-IL" sz="2800" dirty="0"/>
              <a:t> שנאגר ברקמות השריר ובכבד.</a:t>
            </a:r>
          </a:p>
          <a:p>
            <a:pPr eaLnBrk="1" hangingPunct="1"/>
            <a:r>
              <a:rPr lang="he-IL" sz="2800" dirty="0"/>
              <a:t>הגלוקוז מובל באמצעות הדם לאברי הגוף השונים (לכן נקרא: "סוכר הדם").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27555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79208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he-IL" sz="4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הגלוקוז</a:t>
            </a:r>
            <a:endParaRPr lang="en-US" sz="4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5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1520" y="1124744"/>
            <a:ext cx="8579296" cy="5616624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e-IL" sz="2800" dirty="0"/>
              <a:t>נוסחה מולקולרית: </a:t>
            </a:r>
            <a:r>
              <a:rPr lang="en-US" sz="2800" dirty="0"/>
              <a:t>C</a:t>
            </a:r>
            <a:r>
              <a:rPr lang="en-US" sz="2000" dirty="0"/>
              <a:t>6</a:t>
            </a:r>
            <a:r>
              <a:rPr lang="en-US" sz="2800" dirty="0"/>
              <a:t>H</a:t>
            </a:r>
            <a:r>
              <a:rPr lang="en-US" sz="2000" dirty="0"/>
              <a:t>12</a:t>
            </a:r>
            <a:r>
              <a:rPr lang="en-US" sz="2800" dirty="0"/>
              <a:t>O</a:t>
            </a:r>
            <a:r>
              <a:rPr lang="en-US" sz="2000" dirty="0"/>
              <a:t>6</a:t>
            </a:r>
            <a:endParaRPr lang="he-IL" sz="2000" dirty="0"/>
          </a:p>
        </p:txBody>
      </p:sp>
      <p:sp>
        <p:nvSpPr>
          <p:cNvPr id="3" name="מציין מיקום של מספר שקופית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25</a:t>
            </a:fld>
            <a:endParaRPr lang="he-IL"/>
          </a:p>
        </p:txBody>
      </p:sp>
      <p:pic>
        <p:nvPicPr>
          <p:cNvPr id="5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701" y="1628800"/>
            <a:ext cx="2071618" cy="2293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מלבן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0" y="2708920"/>
            <a:ext cx="4104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dirty="0"/>
              <a:t>נוסחת מבנה של גלוקוז</a:t>
            </a:r>
          </a:p>
        </p:txBody>
      </p:sp>
      <p:grpSp>
        <p:nvGrpSpPr>
          <p:cNvPr id="12" name="קבוצה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102357" y="4294457"/>
            <a:ext cx="1355984" cy="1278886"/>
            <a:chOff x="2450633" y="4843663"/>
            <a:chExt cx="1801400" cy="1440160"/>
          </a:xfrm>
        </p:grpSpPr>
        <p:grpSp>
          <p:nvGrpSpPr>
            <p:cNvPr id="11" name="קבוצה 10"/>
            <p:cNvGrpSpPr/>
            <p:nvPr/>
          </p:nvGrpSpPr>
          <p:grpSpPr>
            <a:xfrm>
              <a:off x="2450633" y="4843663"/>
              <a:ext cx="1801400" cy="1440160"/>
              <a:chOff x="3793232" y="5648672"/>
              <a:chExt cx="1066800" cy="1020688"/>
            </a:xfrm>
          </p:grpSpPr>
          <p:sp>
            <p:nvSpPr>
              <p:cNvPr id="9" name="AutoShape 10"/>
              <p:cNvSpPr>
                <a:spLocks noChangeArrowheads="1"/>
              </p:cNvSpPr>
              <p:nvPr/>
            </p:nvSpPr>
            <p:spPr bwMode="auto">
              <a:xfrm>
                <a:off x="3793232" y="6059760"/>
                <a:ext cx="1066800" cy="609600"/>
              </a:xfrm>
              <a:prstGeom prst="hexagon">
                <a:avLst>
                  <a:gd name="adj" fmla="val 43750"/>
                  <a:gd name="vf" fmla="val 11547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Oval 13"/>
              <p:cNvSpPr>
                <a:spLocks noChangeArrowheads="1"/>
              </p:cNvSpPr>
              <p:nvPr/>
            </p:nvSpPr>
            <p:spPr bwMode="auto">
              <a:xfrm>
                <a:off x="3923928" y="5648672"/>
                <a:ext cx="304800" cy="2286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6" name="מחבר ישר 5"/>
              <p:cNvCxnSpPr>
                <a:stCxn id="10" idx="4"/>
                <a:endCxn id="9" idx="4"/>
              </p:cNvCxnSpPr>
              <p:nvPr/>
            </p:nvCxnSpPr>
            <p:spPr>
              <a:xfrm flipH="1">
                <a:off x="4059932" y="5877272"/>
                <a:ext cx="16396" cy="1824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3721469" y="5294953"/>
              <a:ext cx="31996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O</a:t>
              </a:r>
            </a:p>
          </p:txBody>
        </p:sp>
      </p:grpSp>
      <p:sp>
        <p:nvSpPr>
          <p:cNvPr id="14" name="TextBox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48064" y="5222605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800" dirty="0"/>
              <a:t>מודל פשוט לייצוג גלוקוז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234839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274639"/>
            <a:ext cx="6923087" cy="778098"/>
          </a:xfrm>
        </p:spPr>
        <p:txBody>
          <a:bodyPr/>
          <a:lstStyle/>
          <a:p>
            <a:pPr algn="ctr" eaLnBrk="1" hangingPunct="1"/>
            <a:r>
              <a:rPr lang="he-IL" b="1" dirty="0"/>
              <a:t>פרוקטוז</a:t>
            </a:r>
            <a:endParaRPr lang="en-US" b="1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642" y="1196752"/>
            <a:ext cx="8712968" cy="5661248"/>
          </a:xfrm>
        </p:spPr>
        <p:txBody>
          <a:bodyPr/>
          <a:lstStyle/>
          <a:p>
            <a:pPr eaLnBrk="1" hangingPunct="1">
              <a:defRPr/>
            </a:pPr>
            <a:r>
              <a:rPr lang="he-IL" sz="2800" dirty="0"/>
              <a:t>חד סוכר נפוץ מאוד בטבע.</a:t>
            </a:r>
          </a:p>
          <a:p>
            <a:pPr marL="109728" indent="0" eaLnBrk="1" hangingPunct="1">
              <a:buNone/>
              <a:defRPr/>
            </a:pPr>
            <a:endParaRPr lang="he-IL" sz="2800" dirty="0"/>
          </a:p>
          <a:p>
            <a:pPr eaLnBrk="1" hangingPunct="1">
              <a:defRPr/>
            </a:pPr>
            <a:r>
              <a:rPr lang="he-IL" sz="2800" dirty="0"/>
              <a:t>מצוי בעיקר בפירות ובדבש.</a:t>
            </a:r>
          </a:p>
          <a:p>
            <a:pPr marL="109728" indent="0" eaLnBrk="1" hangingPunct="1">
              <a:buNone/>
              <a:defRPr/>
            </a:pPr>
            <a:endParaRPr lang="he-IL" sz="2800" dirty="0"/>
          </a:p>
          <a:p>
            <a:pPr eaLnBrk="1" hangingPunct="1">
              <a:defRPr/>
            </a:pPr>
            <a:r>
              <a:rPr lang="he-IL" sz="2800" dirty="0"/>
              <a:t>מסווג כסוכר הטבעי המתוק ביותר.</a:t>
            </a:r>
          </a:p>
          <a:p>
            <a:pPr>
              <a:defRPr/>
            </a:pPr>
            <a:endParaRPr lang="he-IL" sz="3200" dirty="0"/>
          </a:p>
          <a:p>
            <a:pPr>
              <a:defRPr/>
            </a:pPr>
            <a:r>
              <a:rPr lang="he-IL" sz="2800" dirty="0"/>
              <a:t>נוסחה מולקולרית: </a:t>
            </a:r>
            <a:r>
              <a:rPr lang="en-US" sz="3200" dirty="0"/>
              <a:t>C</a:t>
            </a:r>
            <a:r>
              <a:rPr lang="en-US" sz="2400" dirty="0"/>
              <a:t>6</a:t>
            </a:r>
            <a:r>
              <a:rPr lang="en-US" sz="3200" dirty="0"/>
              <a:t>H</a:t>
            </a:r>
            <a:r>
              <a:rPr lang="en-US" sz="2400" dirty="0"/>
              <a:t>12</a:t>
            </a:r>
            <a:r>
              <a:rPr lang="en-US" sz="3200" dirty="0"/>
              <a:t>O</a:t>
            </a:r>
            <a:r>
              <a:rPr lang="en-US" sz="2400" dirty="0"/>
              <a:t>6</a:t>
            </a:r>
            <a:endParaRPr lang="he-IL" sz="2400" dirty="0"/>
          </a:p>
          <a:p>
            <a:pPr marL="109728" indent="0">
              <a:buNone/>
              <a:defRPr/>
            </a:pPr>
            <a:endParaRPr lang="he-IL" sz="2400" dirty="0"/>
          </a:p>
          <a:p>
            <a:pPr>
              <a:defRPr/>
            </a:pPr>
            <a:r>
              <a:rPr lang="he-IL" sz="2800" dirty="0"/>
              <a:t>נוסחת מבנה לייצוג פרוקטוז:</a:t>
            </a:r>
            <a:endParaRPr lang="en-US" sz="2800" dirty="0"/>
          </a:p>
          <a:p>
            <a:pPr marL="109728" indent="0">
              <a:buNone/>
              <a:defRPr/>
            </a:pPr>
            <a:endParaRPr lang="he-IL" sz="2400" dirty="0"/>
          </a:p>
          <a:p>
            <a:pPr marL="109728" indent="0" eaLnBrk="1" hangingPunct="1">
              <a:buNone/>
              <a:defRPr/>
            </a:pPr>
            <a:endParaRPr lang="he-IL" dirty="0"/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25602" name="Picture 2" descr="דבש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1698134" cy="302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נוסחת מבנה של פרוקטוז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80783"/>
            <a:ext cx="2592612" cy="15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26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74638"/>
            <a:ext cx="6778625" cy="922337"/>
          </a:xfrm>
        </p:spPr>
        <p:txBody>
          <a:bodyPr/>
          <a:lstStyle/>
          <a:p>
            <a:pPr algn="ctr" eaLnBrk="1" hangingPunct="1"/>
            <a:r>
              <a:rPr lang="he-IL" b="1" dirty="0"/>
              <a:t>דו-סוכרים</a:t>
            </a:r>
            <a:endParaRPr lang="en-US" b="1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5" y="1268760"/>
            <a:ext cx="9036496" cy="5373340"/>
          </a:xfrm>
        </p:spPr>
        <p:txBody>
          <a:bodyPr/>
          <a:lstStyle/>
          <a:p>
            <a:pPr eaLnBrk="1" hangingPunct="1">
              <a:defRPr/>
            </a:pPr>
            <a:r>
              <a:rPr lang="he-IL" dirty="0"/>
              <a:t>הדו-סוכרים הם פחמימות המורכבות משתי מולקולות של חד-סוכר. בדומה לחד-סוכרים, הדו-סוכרים הם לרוב מתוקים ומסיסים במים.</a:t>
            </a:r>
          </a:p>
          <a:p>
            <a:pPr eaLnBrk="1" hangingPunct="1">
              <a:defRPr/>
            </a:pPr>
            <a:r>
              <a:rPr lang="he-IL" dirty="0"/>
              <a:t>דוגמאות של שלושה דו-סוכרים, מקורם והרכבם:</a:t>
            </a:r>
          </a:p>
        </p:txBody>
      </p:sp>
      <p:graphicFrame>
        <p:nvGraphicFramePr>
          <p:cNvPr id="22604" name="Group 7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148732315"/>
              </p:ext>
            </p:extLst>
          </p:nvPr>
        </p:nvGraphicFramePr>
        <p:xfrm>
          <a:off x="1270067" y="3140969"/>
          <a:ext cx="7200801" cy="2952327"/>
        </p:xfrm>
        <a:graphic>
          <a:graphicData uri="http://schemas.openxmlformats.org/drawingml/2006/table">
            <a:tbl>
              <a:tblPr rtl="1" firstRow="1"/>
              <a:tblGrid>
                <a:gridCol w="1968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3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8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1957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הדו סוכר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מקור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הרכב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88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סוכרוז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קנה/סלק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גלוקוז</a:t>
                      </a:r>
                      <a:r>
                        <a:rPr kumimoji="0" lang="he-I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+ </a:t>
                      </a:r>
                      <a:r>
                        <a:rPr kumimoji="0" lang="he-IL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פרוקטוז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616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לקטוז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סוכר החלב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גלוקוז</a:t>
                      </a:r>
                      <a:r>
                        <a:rPr kumimoji="0" lang="he-I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+ </a:t>
                      </a:r>
                      <a:r>
                        <a:rPr kumimoji="0" lang="he-IL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גלקטוז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314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מלטוז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תוצר פירוק עמילן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גלוקוז</a:t>
                      </a:r>
                      <a:r>
                        <a:rPr kumimoji="0" lang="he-I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+ </a:t>
                      </a:r>
                      <a:r>
                        <a:rPr kumimoji="0" lang="he-IL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גלוקוז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" name="קבוצה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3268" y="188640"/>
            <a:ext cx="2739752" cy="914400"/>
            <a:chOff x="5648672" y="188640"/>
            <a:chExt cx="2739752" cy="914400"/>
          </a:xfrm>
        </p:grpSpPr>
        <p:grpSp>
          <p:nvGrpSpPr>
            <p:cNvPr id="6" name="Group 39"/>
            <p:cNvGrpSpPr>
              <a:grpSpLocks/>
            </p:cNvGrpSpPr>
            <p:nvPr/>
          </p:nvGrpSpPr>
          <p:grpSpPr bwMode="auto">
            <a:xfrm>
              <a:off x="7016824" y="188640"/>
              <a:ext cx="1371600" cy="914400"/>
              <a:chOff x="1632" y="2832"/>
              <a:chExt cx="864" cy="576"/>
            </a:xfrm>
          </p:grpSpPr>
          <p:grpSp>
            <p:nvGrpSpPr>
              <p:cNvPr id="22" name="Group 21"/>
              <p:cNvGrpSpPr>
                <a:grpSpLocks/>
              </p:cNvGrpSpPr>
              <p:nvPr/>
            </p:nvGrpSpPr>
            <p:grpSpPr bwMode="auto">
              <a:xfrm>
                <a:off x="1728" y="2832"/>
                <a:ext cx="576" cy="576"/>
                <a:chOff x="2928" y="2160"/>
                <a:chExt cx="672" cy="672"/>
              </a:xfrm>
            </p:grpSpPr>
            <p:grpSp>
              <p:nvGrpSpPr>
                <p:cNvPr id="31" name="Group 22"/>
                <p:cNvGrpSpPr>
                  <a:grpSpLocks/>
                </p:cNvGrpSpPr>
                <p:nvPr/>
              </p:nvGrpSpPr>
              <p:grpSpPr bwMode="auto">
                <a:xfrm>
                  <a:off x="2928" y="2352"/>
                  <a:ext cx="672" cy="480"/>
                  <a:chOff x="2928" y="2352"/>
                  <a:chExt cx="672" cy="480"/>
                </a:xfrm>
              </p:grpSpPr>
              <p:sp>
                <p:nvSpPr>
                  <p:cNvPr id="34" name="AutoShape 23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2448"/>
                    <a:ext cx="672" cy="384"/>
                  </a:xfrm>
                  <a:prstGeom prst="hexagon">
                    <a:avLst>
                      <a:gd name="adj" fmla="val 43750"/>
                      <a:gd name="vf" fmla="val 11547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12" y="2352"/>
                    <a:ext cx="240" cy="27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/>
                      <a:t>O</a:t>
                    </a:r>
                  </a:p>
                </p:txBody>
              </p:sp>
            </p:grpSp>
            <p:sp>
              <p:nvSpPr>
                <p:cNvPr id="32" name="Line 25"/>
                <p:cNvSpPr>
                  <a:spLocks noChangeShapeType="1"/>
                </p:cNvSpPr>
                <p:nvPr/>
              </p:nvSpPr>
              <p:spPr bwMode="auto">
                <a:xfrm>
                  <a:off x="3120" y="230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Oval 26"/>
                <p:cNvSpPr>
                  <a:spLocks noChangeArrowheads="1"/>
                </p:cNvSpPr>
                <p:nvPr/>
              </p:nvSpPr>
              <p:spPr bwMode="auto">
                <a:xfrm>
                  <a:off x="3120" y="2160"/>
                  <a:ext cx="192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31"/>
              <p:cNvGrpSpPr>
                <a:grpSpLocks/>
              </p:cNvGrpSpPr>
              <p:nvPr/>
            </p:nvGrpSpPr>
            <p:grpSpPr bwMode="auto">
              <a:xfrm>
                <a:off x="2304" y="3168"/>
                <a:ext cx="192" cy="192"/>
                <a:chOff x="2592" y="3216"/>
                <a:chExt cx="192" cy="192"/>
              </a:xfrm>
            </p:grpSpPr>
            <p:grpSp>
              <p:nvGrpSpPr>
                <p:cNvPr id="27" name="Group 30"/>
                <p:cNvGrpSpPr>
                  <a:grpSpLocks/>
                </p:cNvGrpSpPr>
                <p:nvPr/>
              </p:nvGrpSpPr>
              <p:grpSpPr bwMode="auto">
                <a:xfrm>
                  <a:off x="2592" y="3216"/>
                  <a:ext cx="96" cy="144"/>
                  <a:chOff x="2592" y="3216"/>
                  <a:chExt cx="96" cy="144"/>
                </a:xfrm>
              </p:grpSpPr>
              <p:sp>
                <p:nvSpPr>
                  <p:cNvPr id="29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3216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336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8" name="Oval 29"/>
                <p:cNvSpPr>
                  <a:spLocks noChangeArrowheads="1"/>
                </p:cNvSpPr>
                <p:nvPr/>
              </p:nvSpPr>
              <p:spPr bwMode="auto">
                <a:xfrm>
                  <a:off x="2688" y="3312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38"/>
              <p:cNvGrpSpPr>
                <a:grpSpLocks/>
              </p:cNvGrpSpPr>
              <p:nvPr/>
            </p:nvGrpSpPr>
            <p:grpSpPr bwMode="auto">
              <a:xfrm>
                <a:off x="1632" y="3168"/>
                <a:ext cx="96" cy="144"/>
                <a:chOff x="3264" y="3264"/>
                <a:chExt cx="96" cy="144"/>
              </a:xfrm>
            </p:grpSpPr>
            <p:sp>
              <p:nvSpPr>
                <p:cNvPr id="25" name="Line 35"/>
                <p:cNvSpPr>
                  <a:spLocks noChangeShapeType="1"/>
                </p:cNvSpPr>
                <p:nvPr/>
              </p:nvSpPr>
              <p:spPr bwMode="auto">
                <a:xfrm>
                  <a:off x="3360" y="326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Line 36"/>
                <p:cNvSpPr>
                  <a:spLocks noChangeShapeType="1"/>
                </p:cNvSpPr>
                <p:nvPr/>
              </p:nvSpPr>
              <p:spPr bwMode="auto">
                <a:xfrm>
                  <a:off x="3264" y="34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" name="Group 39"/>
            <p:cNvGrpSpPr>
              <a:grpSpLocks/>
            </p:cNvGrpSpPr>
            <p:nvPr/>
          </p:nvGrpSpPr>
          <p:grpSpPr bwMode="auto">
            <a:xfrm>
              <a:off x="5648672" y="188640"/>
              <a:ext cx="1371600" cy="914400"/>
              <a:chOff x="1632" y="2832"/>
              <a:chExt cx="864" cy="576"/>
            </a:xfrm>
          </p:grpSpPr>
          <p:grpSp>
            <p:nvGrpSpPr>
              <p:cNvPr id="8" name="Group 21"/>
              <p:cNvGrpSpPr>
                <a:grpSpLocks/>
              </p:cNvGrpSpPr>
              <p:nvPr/>
            </p:nvGrpSpPr>
            <p:grpSpPr bwMode="auto">
              <a:xfrm>
                <a:off x="1728" y="2832"/>
                <a:ext cx="576" cy="576"/>
                <a:chOff x="2928" y="2160"/>
                <a:chExt cx="672" cy="672"/>
              </a:xfrm>
            </p:grpSpPr>
            <p:grpSp>
              <p:nvGrpSpPr>
                <p:cNvPr id="17" name="Group 22"/>
                <p:cNvGrpSpPr>
                  <a:grpSpLocks/>
                </p:cNvGrpSpPr>
                <p:nvPr/>
              </p:nvGrpSpPr>
              <p:grpSpPr bwMode="auto">
                <a:xfrm>
                  <a:off x="2928" y="2352"/>
                  <a:ext cx="672" cy="480"/>
                  <a:chOff x="2928" y="2352"/>
                  <a:chExt cx="672" cy="480"/>
                </a:xfrm>
              </p:grpSpPr>
              <p:sp>
                <p:nvSpPr>
                  <p:cNvPr id="20" name="AutoShape 23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2448"/>
                    <a:ext cx="672" cy="384"/>
                  </a:xfrm>
                  <a:prstGeom prst="hexagon">
                    <a:avLst>
                      <a:gd name="adj" fmla="val 43750"/>
                      <a:gd name="vf" fmla="val 11547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12" y="2352"/>
                    <a:ext cx="240" cy="27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/>
                      <a:t>O</a:t>
                    </a:r>
                  </a:p>
                </p:txBody>
              </p:sp>
            </p:grpSp>
            <p:sp>
              <p:nvSpPr>
                <p:cNvPr id="18" name="Line 25"/>
                <p:cNvSpPr>
                  <a:spLocks noChangeShapeType="1"/>
                </p:cNvSpPr>
                <p:nvPr/>
              </p:nvSpPr>
              <p:spPr bwMode="auto">
                <a:xfrm>
                  <a:off x="3120" y="230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Oval 26"/>
                <p:cNvSpPr>
                  <a:spLocks noChangeArrowheads="1"/>
                </p:cNvSpPr>
                <p:nvPr/>
              </p:nvSpPr>
              <p:spPr bwMode="auto">
                <a:xfrm>
                  <a:off x="3120" y="2160"/>
                  <a:ext cx="192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31"/>
              <p:cNvGrpSpPr>
                <a:grpSpLocks/>
              </p:cNvGrpSpPr>
              <p:nvPr/>
            </p:nvGrpSpPr>
            <p:grpSpPr bwMode="auto">
              <a:xfrm>
                <a:off x="2304" y="3168"/>
                <a:ext cx="192" cy="192"/>
                <a:chOff x="2592" y="3216"/>
                <a:chExt cx="192" cy="192"/>
              </a:xfrm>
            </p:grpSpPr>
            <p:grpSp>
              <p:nvGrpSpPr>
                <p:cNvPr id="13" name="Group 30"/>
                <p:cNvGrpSpPr>
                  <a:grpSpLocks/>
                </p:cNvGrpSpPr>
                <p:nvPr/>
              </p:nvGrpSpPr>
              <p:grpSpPr bwMode="auto">
                <a:xfrm>
                  <a:off x="2592" y="3216"/>
                  <a:ext cx="96" cy="144"/>
                  <a:chOff x="2592" y="3216"/>
                  <a:chExt cx="96" cy="144"/>
                </a:xfrm>
              </p:grpSpPr>
              <p:sp>
                <p:nvSpPr>
                  <p:cNvPr id="15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3216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336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" name="Oval 29"/>
                <p:cNvSpPr>
                  <a:spLocks noChangeArrowheads="1"/>
                </p:cNvSpPr>
                <p:nvPr/>
              </p:nvSpPr>
              <p:spPr bwMode="auto">
                <a:xfrm>
                  <a:off x="2688" y="3312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38"/>
              <p:cNvGrpSpPr>
                <a:grpSpLocks/>
              </p:cNvGrpSpPr>
              <p:nvPr/>
            </p:nvGrpSpPr>
            <p:grpSpPr bwMode="auto">
              <a:xfrm>
                <a:off x="1632" y="3168"/>
                <a:ext cx="96" cy="144"/>
                <a:chOff x="3264" y="3264"/>
                <a:chExt cx="96" cy="144"/>
              </a:xfrm>
            </p:grpSpPr>
            <p:sp>
              <p:nvSpPr>
                <p:cNvPr id="11" name="Line 35"/>
                <p:cNvSpPr>
                  <a:spLocks noChangeShapeType="1"/>
                </p:cNvSpPr>
                <p:nvPr/>
              </p:nvSpPr>
              <p:spPr bwMode="auto">
                <a:xfrm>
                  <a:off x="3360" y="326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" name="Line 36"/>
                <p:cNvSpPr>
                  <a:spLocks noChangeShapeType="1"/>
                </p:cNvSpPr>
                <p:nvPr/>
              </p:nvSpPr>
              <p:spPr bwMode="auto">
                <a:xfrm>
                  <a:off x="3264" y="34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9478624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74638"/>
            <a:ext cx="6778625" cy="7778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he-IL" sz="4400" b="1" dirty="0"/>
              <a:t>סוכרוז</a:t>
            </a:r>
            <a:endParaRPr lang="en-US" sz="4400" b="1" dirty="0"/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8686801" cy="5805487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800"/>
              </a:spcAft>
            </a:pPr>
            <a:r>
              <a:rPr lang="he-IL" dirty="0"/>
              <a:t>סוכרוז מכונה בחיי היומיום: סוכר.</a:t>
            </a:r>
          </a:p>
          <a:p>
            <a:pPr eaLnBrk="1" hangingPunct="1">
              <a:spcBef>
                <a:spcPts val="1200"/>
              </a:spcBef>
              <a:spcAft>
                <a:spcPts val="1800"/>
              </a:spcAft>
            </a:pPr>
            <a:r>
              <a:rPr lang="he-IL" dirty="0"/>
              <a:t>הדו-סוכר המוכר והנפוץ ביותר, </a:t>
            </a:r>
          </a:p>
          <a:p>
            <a:pPr marL="109728" indent="0" eaLnBrk="1" hangingPunct="1">
              <a:spcBef>
                <a:spcPts val="1200"/>
              </a:spcBef>
              <a:spcAft>
                <a:spcPts val="1800"/>
              </a:spcAft>
              <a:buNone/>
            </a:pPr>
            <a:r>
              <a:rPr lang="he-IL" dirty="0"/>
              <a:t>   המשמש להמתקת מזון.</a:t>
            </a:r>
          </a:p>
          <a:p>
            <a:pPr eaLnBrk="1" hangingPunct="1">
              <a:spcBef>
                <a:spcPts val="1200"/>
              </a:spcBef>
              <a:spcAft>
                <a:spcPts val="1800"/>
              </a:spcAft>
            </a:pPr>
            <a:r>
              <a:rPr lang="he-IL" dirty="0"/>
              <a:t>מצוי בשפע בקנה סוכר ובפירות רבים ובריכוז נמוך גם בדבש.</a:t>
            </a:r>
          </a:p>
          <a:p>
            <a:pPr eaLnBrk="1" hangingPunct="1">
              <a:spcBef>
                <a:spcPts val="1200"/>
              </a:spcBef>
              <a:spcAft>
                <a:spcPts val="1800"/>
              </a:spcAft>
            </a:pPr>
            <a:r>
              <a:rPr lang="he-IL" dirty="0"/>
              <a:t>צריכה מרובה של סוכרוז גורמת להשמנה, כי עודף הסוכר מעבר לדרוש לאדם לצורכי אנרגיה, הופך בתהליכי חילוף חומרים לשומן בגוף.</a:t>
            </a:r>
          </a:p>
          <a:p>
            <a:pPr eaLnBrk="1" hangingPunct="1"/>
            <a:endParaRPr lang="en-US" dirty="0"/>
          </a:p>
        </p:txBody>
      </p:sp>
      <p:pic>
        <p:nvPicPr>
          <p:cNvPr id="27650" name="Picture 2" descr="סוכר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350374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75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6491287" cy="706437"/>
          </a:xfrm>
        </p:spPr>
        <p:txBody>
          <a:bodyPr/>
          <a:lstStyle/>
          <a:p>
            <a:pPr algn="ctr" eaLnBrk="1" hangingPunct="1"/>
            <a:r>
              <a:rPr lang="he-IL" sz="4000" b="1" dirty="0"/>
              <a:t>סוכרוז </a:t>
            </a:r>
            <a:endParaRPr lang="en-US" sz="4000" b="1" dirty="0"/>
          </a:p>
        </p:txBody>
      </p:sp>
      <p:sp>
        <p:nvSpPr>
          <p:cNvPr id="23555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15616" y="1157752"/>
            <a:ext cx="7380287" cy="5732462"/>
          </a:xfrm>
        </p:spPr>
        <p:txBody>
          <a:bodyPr/>
          <a:lstStyle/>
          <a:p>
            <a:pPr eaLnBrk="1" hangingPunct="1"/>
            <a:r>
              <a:rPr lang="he-IL" sz="2800" dirty="0"/>
              <a:t>הסוכרוז דו סוכר שמורכב משני חד-סוכרים: גלוקוז ופרוקטוז.</a:t>
            </a:r>
          </a:p>
          <a:p>
            <a:pPr eaLnBrk="1" hangingPunct="1"/>
            <a:r>
              <a:rPr lang="he-IL" sz="2800" dirty="0"/>
              <a:t>נוסחה מולקולרית: </a:t>
            </a:r>
            <a:r>
              <a:rPr lang="en-US" sz="2800" dirty="0"/>
              <a:t>C</a:t>
            </a:r>
            <a:r>
              <a:rPr lang="en-US" sz="2000" dirty="0"/>
              <a:t>12</a:t>
            </a:r>
            <a:r>
              <a:rPr lang="en-US" sz="2800" dirty="0"/>
              <a:t>H</a:t>
            </a:r>
            <a:r>
              <a:rPr lang="en-US" sz="2000" dirty="0"/>
              <a:t>22</a:t>
            </a:r>
            <a:r>
              <a:rPr lang="en-US" sz="2800" dirty="0"/>
              <a:t>O</a:t>
            </a:r>
            <a:r>
              <a:rPr lang="en-US" sz="2000" dirty="0"/>
              <a:t>11</a:t>
            </a:r>
            <a:endParaRPr lang="he-IL" sz="2000" dirty="0"/>
          </a:p>
          <a:p>
            <a:pPr eaLnBrk="1" hangingPunct="1"/>
            <a:r>
              <a:rPr lang="he-IL" sz="2800" dirty="0"/>
              <a:t>נוסחת המבנה שלו:</a:t>
            </a:r>
            <a:endParaRPr lang="en-US" sz="2800" dirty="0"/>
          </a:p>
        </p:txBody>
      </p:sp>
      <p:pic>
        <p:nvPicPr>
          <p:cNvPr id="23556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997200"/>
            <a:ext cx="4792662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6156" y="5067527"/>
            <a:ext cx="115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sz="2400" b="1" dirty="0">
                <a:solidFill>
                  <a:schemeClr val="tx2"/>
                </a:solidFill>
              </a:rPr>
              <a:t>גלוקוז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23559" name="Text Box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2898" y="5067527"/>
            <a:ext cx="1296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sz="2400" b="1" dirty="0">
                <a:solidFill>
                  <a:schemeClr val="tx2"/>
                </a:solidFill>
              </a:rPr>
              <a:t>פרוקטוז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23561" name="Lin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59113" y="4562702"/>
            <a:ext cx="360362" cy="5048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3562" name="Lin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48222" y="4526983"/>
            <a:ext cx="288925" cy="5762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20235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dirty="0"/>
              <a:t>משחק קלפים בנושא מרכיבי מזון </a:t>
            </a:r>
            <a:br>
              <a:rPr lang="he-IL" dirty="0"/>
            </a:br>
            <a:endParaRPr lang="he-IL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התבוננו ברשימת הרביעיות שהוצעו</a:t>
            </a:r>
          </a:p>
          <a:p>
            <a:r>
              <a:rPr lang="he-IL" dirty="0"/>
              <a:t>מיינו את הרשימה לקטגוריות</a:t>
            </a:r>
          </a:p>
          <a:p>
            <a:r>
              <a:rPr lang="he-IL" dirty="0"/>
              <a:t>התייחסו לתכני הרביעיות ומיינו אותן לפי:</a:t>
            </a:r>
          </a:p>
          <a:p>
            <a:pPr marL="109728" indent="0">
              <a:buNone/>
            </a:pPr>
            <a:r>
              <a:rPr lang="he-IL" dirty="0"/>
              <a:t>   1. נושאים שנלמדו לפי התוכנית הקודמת  בכתות ז-ט חטב (בהקשר הזנה או אחר)</a:t>
            </a:r>
          </a:p>
          <a:p>
            <a:pPr marL="109728" indent="0">
              <a:buNone/>
            </a:pPr>
            <a:r>
              <a:rPr lang="he-IL" dirty="0"/>
              <a:t>   2. נושאים שלא נלמדו בעבר בחטב</a:t>
            </a:r>
          </a:p>
          <a:p>
            <a:endParaRPr lang="he-I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02851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74786" y="211025"/>
            <a:ext cx="8229600" cy="778098"/>
          </a:xfrm>
        </p:spPr>
        <p:txBody>
          <a:bodyPr>
            <a:noAutofit/>
          </a:bodyPr>
          <a:lstStyle/>
          <a:p>
            <a:pPr algn="ctr"/>
            <a:r>
              <a:rPr lang="he-IL" sz="4800" dirty="0"/>
              <a:t>רב-סוכרים</a:t>
            </a:r>
          </a:p>
        </p:txBody>
      </p:sp>
      <p:sp>
        <p:nvSpPr>
          <p:cNvPr id="2" name="מציין מיקום תוכן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he-IL" sz="3600" b="1" dirty="0"/>
              <a:t>רב - סוכרים הם פולימרים של חד-סוכרים.</a:t>
            </a:r>
          </a:p>
        </p:txBody>
      </p:sp>
      <p:sp>
        <p:nvSpPr>
          <p:cNvPr id="3" name="מציין מיקום של מספר שקופית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30</a:t>
            </a:fld>
            <a:endParaRPr lang="he-IL"/>
          </a:p>
        </p:txBody>
      </p:sp>
      <p:sp>
        <p:nvSpPr>
          <p:cNvPr id="5" name="כותרת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187624" y="2555666"/>
            <a:ext cx="7128792" cy="1152128"/>
          </a:xfrm>
          <a:prstGeom prst="rect">
            <a:avLst/>
          </a:prstGeom>
        </p:spPr>
        <p:txBody>
          <a:bodyPr vert="horz" rtlCol="0" anchor="ctr">
            <a:normAutofit fontScale="92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he-IL" dirty="0">
                <a:effectLst/>
                <a:latin typeface="Arial" pitchFamily="34" charset="0"/>
                <a:cs typeface="Arial" pitchFamily="34" charset="0"/>
              </a:rPr>
              <a:t>ממולקולות </a:t>
            </a:r>
            <a:r>
              <a:rPr lang="he-IL" sz="2000" dirty="0">
                <a:effectLst/>
                <a:latin typeface="Arial" pitchFamily="34" charset="0"/>
                <a:cs typeface="Arial" pitchFamily="34" charset="0"/>
              </a:rPr>
              <a:t>קטנות</a:t>
            </a:r>
            <a:r>
              <a:rPr lang="he-IL" dirty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he-IL" dirty="0">
                <a:latin typeface="Arial" pitchFamily="34" charset="0"/>
                <a:cs typeface="Arial" pitchFamily="34" charset="0"/>
              </a:rPr>
              <a:t> חד-סוכרים</a:t>
            </a:r>
            <a:br>
              <a:rPr lang="he-IL" dirty="0">
                <a:latin typeface="Arial" pitchFamily="34" charset="0"/>
                <a:cs typeface="Arial" pitchFamily="34" charset="0"/>
              </a:rPr>
            </a:br>
            <a:endParaRPr lang="he-IL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כותרת משנה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909131" y="3627766"/>
            <a:ext cx="7704856" cy="12961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r" rtl="1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r" rtl="1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r" rtl="1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r" rtl="1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r" rtl="1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None/>
            </a:pPr>
            <a:r>
              <a:rPr lang="he-IL" sz="4000" b="1" dirty="0">
                <a:latin typeface="Arial" pitchFamily="34" charset="0"/>
                <a:cs typeface="Arial" pitchFamily="34" charset="0"/>
              </a:rPr>
              <a:t>למולקולות</a:t>
            </a:r>
            <a:r>
              <a:rPr lang="he-IL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7200" b="1" dirty="0">
                <a:latin typeface="Arial" pitchFamily="34" charset="0"/>
                <a:cs typeface="Arial" pitchFamily="34" charset="0"/>
              </a:rPr>
              <a:t>ענק</a:t>
            </a:r>
            <a:r>
              <a:rPr lang="he-IL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4000" b="1" dirty="0">
                <a:latin typeface="Arial" pitchFamily="34" charset="0"/>
                <a:cs typeface="Arial" pitchFamily="34" charset="0"/>
              </a:rPr>
              <a:t>רב סוכרים</a:t>
            </a:r>
          </a:p>
        </p:txBody>
      </p:sp>
      <p:grpSp>
        <p:nvGrpSpPr>
          <p:cNvPr id="7" name="קבוצה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59707" y="4936039"/>
            <a:ext cx="8206680" cy="936104"/>
            <a:chOff x="685800" y="5445224"/>
            <a:chExt cx="8206680" cy="936104"/>
          </a:xfrm>
        </p:grpSpPr>
        <p:grpSp>
          <p:nvGrpSpPr>
            <p:cNvPr id="8" name="Group 39"/>
            <p:cNvGrpSpPr>
              <a:grpSpLocks/>
            </p:cNvGrpSpPr>
            <p:nvPr/>
          </p:nvGrpSpPr>
          <p:grpSpPr bwMode="auto">
            <a:xfrm>
              <a:off x="685800" y="5466928"/>
              <a:ext cx="1371600" cy="914400"/>
              <a:chOff x="1632" y="2832"/>
              <a:chExt cx="864" cy="576"/>
            </a:xfrm>
          </p:grpSpPr>
          <p:grpSp>
            <p:nvGrpSpPr>
              <p:cNvPr id="84" name="Group 21"/>
              <p:cNvGrpSpPr>
                <a:grpSpLocks/>
              </p:cNvGrpSpPr>
              <p:nvPr/>
            </p:nvGrpSpPr>
            <p:grpSpPr bwMode="auto">
              <a:xfrm>
                <a:off x="1728" y="2832"/>
                <a:ext cx="576" cy="576"/>
                <a:chOff x="2928" y="2160"/>
                <a:chExt cx="672" cy="672"/>
              </a:xfrm>
            </p:grpSpPr>
            <p:grpSp>
              <p:nvGrpSpPr>
                <p:cNvPr id="93" name="Group 22"/>
                <p:cNvGrpSpPr>
                  <a:grpSpLocks/>
                </p:cNvGrpSpPr>
                <p:nvPr/>
              </p:nvGrpSpPr>
              <p:grpSpPr bwMode="auto">
                <a:xfrm>
                  <a:off x="2928" y="2352"/>
                  <a:ext cx="672" cy="480"/>
                  <a:chOff x="2928" y="2352"/>
                  <a:chExt cx="672" cy="480"/>
                </a:xfrm>
              </p:grpSpPr>
              <p:sp>
                <p:nvSpPr>
                  <p:cNvPr id="96" name="AutoShape 23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2448"/>
                    <a:ext cx="672" cy="384"/>
                  </a:xfrm>
                  <a:prstGeom prst="hexagon">
                    <a:avLst>
                      <a:gd name="adj" fmla="val 43750"/>
                      <a:gd name="vf" fmla="val 11547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7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12" y="2352"/>
                    <a:ext cx="240" cy="27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/>
                      <a:t>O</a:t>
                    </a:r>
                  </a:p>
                </p:txBody>
              </p:sp>
            </p:grpSp>
            <p:sp>
              <p:nvSpPr>
                <p:cNvPr id="94" name="Line 25"/>
                <p:cNvSpPr>
                  <a:spLocks noChangeShapeType="1"/>
                </p:cNvSpPr>
                <p:nvPr/>
              </p:nvSpPr>
              <p:spPr bwMode="auto">
                <a:xfrm>
                  <a:off x="3120" y="230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Oval 26"/>
                <p:cNvSpPr>
                  <a:spLocks noChangeArrowheads="1"/>
                </p:cNvSpPr>
                <p:nvPr/>
              </p:nvSpPr>
              <p:spPr bwMode="auto">
                <a:xfrm>
                  <a:off x="3120" y="2160"/>
                  <a:ext cx="192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5" name="Group 31"/>
              <p:cNvGrpSpPr>
                <a:grpSpLocks/>
              </p:cNvGrpSpPr>
              <p:nvPr/>
            </p:nvGrpSpPr>
            <p:grpSpPr bwMode="auto">
              <a:xfrm>
                <a:off x="2304" y="3168"/>
                <a:ext cx="192" cy="192"/>
                <a:chOff x="2592" y="3216"/>
                <a:chExt cx="192" cy="192"/>
              </a:xfrm>
            </p:grpSpPr>
            <p:grpSp>
              <p:nvGrpSpPr>
                <p:cNvPr id="89" name="Group 30"/>
                <p:cNvGrpSpPr>
                  <a:grpSpLocks/>
                </p:cNvGrpSpPr>
                <p:nvPr/>
              </p:nvGrpSpPr>
              <p:grpSpPr bwMode="auto">
                <a:xfrm>
                  <a:off x="2592" y="3216"/>
                  <a:ext cx="96" cy="144"/>
                  <a:chOff x="2592" y="3216"/>
                  <a:chExt cx="96" cy="144"/>
                </a:xfrm>
              </p:grpSpPr>
              <p:sp>
                <p:nvSpPr>
                  <p:cNvPr id="91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3216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336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0" name="Oval 29"/>
                <p:cNvSpPr>
                  <a:spLocks noChangeArrowheads="1"/>
                </p:cNvSpPr>
                <p:nvPr/>
              </p:nvSpPr>
              <p:spPr bwMode="auto">
                <a:xfrm>
                  <a:off x="2688" y="3312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6" name="Group 38"/>
              <p:cNvGrpSpPr>
                <a:grpSpLocks/>
              </p:cNvGrpSpPr>
              <p:nvPr/>
            </p:nvGrpSpPr>
            <p:grpSpPr bwMode="auto">
              <a:xfrm>
                <a:off x="1632" y="3168"/>
                <a:ext cx="96" cy="144"/>
                <a:chOff x="3264" y="3264"/>
                <a:chExt cx="96" cy="144"/>
              </a:xfrm>
            </p:grpSpPr>
            <p:sp>
              <p:nvSpPr>
                <p:cNvPr id="87" name="Line 35"/>
                <p:cNvSpPr>
                  <a:spLocks noChangeShapeType="1"/>
                </p:cNvSpPr>
                <p:nvPr/>
              </p:nvSpPr>
              <p:spPr bwMode="auto">
                <a:xfrm>
                  <a:off x="3360" y="326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Line 36"/>
                <p:cNvSpPr>
                  <a:spLocks noChangeShapeType="1"/>
                </p:cNvSpPr>
                <p:nvPr/>
              </p:nvSpPr>
              <p:spPr bwMode="auto">
                <a:xfrm>
                  <a:off x="3264" y="34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9" name="Group 39"/>
            <p:cNvGrpSpPr>
              <a:grpSpLocks/>
            </p:cNvGrpSpPr>
            <p:nvPr/>
          </p:nvGrpSpPr>
          <p:grpSpPr bwMode="auto">
            <a:xfrm>
              <a:off x="2051720" y="5445224"/>
              <a:ext cx="1371600" cy="914400"/>
              <a:chOff x="1632" y="2832"/>
              <a:chExt cx="864" cy="576"/>
            </a:xfrm>
          </p:grpSpPr>
          <p:grpSp>
            <p:nvGrpSpPr>
              <p:cNvPr id="70" name="Group 21"/>
              <p:cNvGrpSpPr>
                <a:grpSpLocks/>
              </p:cNvGrpSpPr>
              <p:nvPr/>
            </p:nvGrpSpPr>
            <p:grpSpPr bwMode="auto">
              <a:xfrm>
                <a:off x="1728" y="2832"/>
                <a:ext cx="576" cy="576"/>
                <a:chOff x="2928" y="2160"/>
                <a:chExt cx="672" cy="672"/>
              </a:xfrm>
            </p:grpSpPr>
            <p:grpSp>
              <p:nvGrpSpPr>
                <p:cNvPr id="79" name="Group 22"/>
                <p:cNvGrpSpPr>
                  <a:grpSpLocks/>
                </p:cNvGrpSpPr>
                <p:nvPr/>
              </p:nvGrpSpPr>
              <p:grpSpPr bwMode="auto">
                <a:xfrm>
                  <a:off x="2928" y="2352"/>
                  <a:ext cx="672" cy="480"/>
                  <a:chOff x="2928" y="2352"/>
                  <a:chExt cx="672" cy="480"/>
                </a:xfrm>
              </p:grpSpPr>
              <p:sp>
                <p:nvSpPr>
                  <p:cNvPr id="82" name="AutoShape 23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2448"/>
                    <a:ext cx="672" cy="384"/>
                  </a:xfrm>
                  <a:prstGeom prst="hexagon">
                    <a:avLst>
                      <a:gd name="adj" fmla="val 43750"/>
                      <a:gd name="vf" fmla="val 11547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3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12" y="2352"/>
                    <a:ext cx="240" cy="27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/>
                      <a:t>O</a:t>
                    </a:r>
                  </a:p>
                </p:txBody>
              </p:sp>
            </p:grpSp>
            <p:sp>
              <p:nvSpPr>
                <p:cNvPr id="80" name="Line 25"/>
                <p:cNvSpPr>
                  <a:spLocks noChangeShapeType="1"/>
                </p:cNvSpPr>
                <p:nvPr/>
              </p:nvSpPr>
              <p:spPr bwMode="auto">
                <a:xfrm>
                  <a:off x="3120" y="230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Oval 26"/>
                <p:cNvSpPr>
                  <a:spLocks noChangeArrowheads="1"/>
                </p:cNvSpPr>
                <p:nvPr/>
              </p:nvSpPr>
              <p:spPr bwMode="auto">
                <a:xfrm>
                  <a:off x="3120" y="2160"/>
                  <a:ext cx="192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1" name="Group 31"/>
              <p:cNvGrpSpPr>
                <a:grpSpLocks/>
              </p:cNvGrpSpPr>
              <p:nvPr/>
            </p:nvGrpSpPr>
            <p:grpSpPr bwMode="auto">
              <a:xfrm>
                <a:off x="2304" y="3168"/>
                <a:ext cx="192" cy="192"/>
                <a:chOff x="2592" y="3216"/>
                <a:chExt cx="192" cy="192"/>
              </a:xfrm>
            </p:grpSpPr>
            <p:grpSp>
              <p:nvGrpSpPr>
                <p:cNvPr id="75" name="Group 30"/>
                <p:cNvGrpSpPr>
                  <a:grpSpLocks/>
                </p:cNvGrpSpPr>
                <p:nvPr/>
              </p:nvGrpSpPr>
              <p:grpSpPr bwMode="auto">
                <a:xfrm>
                  <a:off x="2592" y="3216"/>
                  <a:ext cx="96" cy="144"/>
                  <a:chOff x="2592" y="3216"/>
                  <a:chExt cx="96" cy="144"/>
                </a:xfrm>
              </p:grpSpPr>
              <p:sp>
                <p:nvSpPr>
                  <p:cNvPr id="77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3216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336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6" name="Oval 29"/>
                <p:cNvSpPr>
                  <a:spLocks noChangeArrowheads="1"/>
                </p:cNvSpPr>
                <p:nvPr/>
              </p:nvSpPr>
              <p:spPr bwMode="auto">
                <a:xfrm>
                  <a:off x="2688" y="3312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2" name="Group 38"/>
              <p:cNvGrpSpPr>
                <a:grpSpLocks/>
              </p:cNvGrpSpPr>
              <p:nvPr/>
            </p:nvGrpSpPr>
            <p:grpSpPr bwMode="auto">
              <a:xfrm>
                <a:off x="1632" y="3168"/>
                <a:ext cx="96" cy="144"/>
                <a:chOff x="3264" y="3264"/>
                <a:chExt cx="96" cy="144"/>
              </a:xfrm>
            </p:grpSpPr>
            <p:sp>
              <p:nvSpPr>
                <p:cNvPr id="73" name="Line 35"/>
                <p:cNvSpPr>
                  <a:spLocks noChangeShapeType="1"/>
                </p:cNvSpPr>
                <p:nvPr/>
              </p:nvSpPr>
              <p:spPr bwMode="auto">
                <a:xfrm>
                  <a:off x="3360" y="326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36"/>
                <p:cNvSpPr>
                  <a:spLocks noChangeShapeType="1"/>
                </p:cNvSpPr>
                <p:nvPr/>
              </p:nvSpPr>
              <p:spPr bwMode="auto">
                <a:xfrm>
                  <a:off x="3264" y="34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" name="Group 39"/>
            <p:cNvGrpSpPr>
              <a:grpSpLocks/>
            </p:cNvGrpSpPr>
            <p:nvPr/>
          </p:nvGrpSpPr>
          <p:grpSpPr bwMode="auto">
            <a:xfrm>
              <a:off x="3416424" y="5466928"/>
              <a:ext cx="1371600" cy="914400"/>
              <a:chOff x="1632" y="2832"/>
              <a:chExt cx="864" cy="576"/>
            </a:xfrm>
          </p:grpSpPr>
          <p:grpSp>
            <p:nvGrpSpPr>
              <p:cNvPr id="56" name="Group 21"/>
              <p:cNvGrpSpPr>
                <a:grpSpLocks/>
              </p:cNvGrpSpPr>
              <p:nvPr/>
            </p:nvGrpSpPr>
            <p:grpSpPr bwMode="auto">
              <a:xfrm>
                <a:off x="1728" y="2832"/>
                <a:ext cx="576" cy="576"/>
                <a:chOff x="2928" y="2160"/>
                <a:chExt cx="672" cy="672"/>
              </a:xfrm>
            </p:grpSpPr>
            <p:grpSp>
              <p:nvGrpSpPr>
                <p:cNvPr id="65" name="Group 22"/>
                <p:cNvGrpSpPr>
                  <a:grpSpLocks/>
                </p:cNvGrpSpPr>
                <p:nvPr/>
              </p:nvGrpSpPr>
              <p:grpSpPr bwMode="auto">
                <a:xfrm>
                  <a:off x="2928" y="2352"/>
                  <a:ext cx="672" cy="480"/>
                  <a:chOff x="2928" y="2352"/>
                  <a:chExt cx="672" cy="480"/>
                </a:xfrm>
              </p:grpSpPr>
              <p:sp>
                <p:nvSpPr>
                  <p:cNvPr id="68" name="AutoShape 23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2448"/>
                    <a:ext cx="672" cy="384"/>
                  </a:xfrm>
                  <a:prstGeom prst="hexagon">
                    <a:avLst>
                      <a:gd name="adj" fmla="val 43750"/>
                      <a:gd name="vf" fmla="val 11547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12" y="2352"/>
                    <a:ext cx="240" cy="27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/>
                      <a:t>O</a:t>
                    </a:r>
                  </a:p>
                </p:txBody>
              </p:sp>
            </p:grpSp>
            <p:sp>
              <p:nvSpPr>
                <p:cNvPr id="66" name="Line 25"/>
                <p:cNvSpPr>
                  <a:spLocks noChangeShapeType="1"/>
                </p:cNvSpPr>
                <p:nvPr/>
              </p:nvSpPr>
              <p:spPr bwMode="auto">
                <a:xfrm>
                  <a:off x="3120" y="230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Oval 26"/>
                <p:cNvSpPr>
                  <a:spLocks noChangeArrowheads="1"/>
                </p:cNvSpPr>
                <p:nvPr/>
              </p:nvSpPr>
              <p:spPr bwMode="auto">
                <a:xfrm>
                  <a:off x="3120" y="2160"/>
                  <a:ext cx="192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7" name="Group 31"/>
              <p:cNvGrpSpPr>
                <a:grpSpLocks/>
              </p:cNvGrpSpPr>
              <p:nvPr/>
            </p:nvGrpSpPr>
            <p:grpSpPr bwMode="auto">
              <a:xfrm>
                <a:off x="2304" y="3168"/>
                <a:ext cx="192" cy="192"/>
                <a:chOff x="2592" y="3216"/>
                <a:chExt cx="192" cy="192"/>
              </a:xfrm>
            </p:grpSpPr>
            <p:grpSp>
              <p:nvGrpSpPr>
                <p:cNvPr id="61" name="Group 30"/>
                <p:cNvGrpSpPr>
                  <a:grpSpLocks/>
                </p:cNvGrpSpPr>
                <p:nvPr/>
              </p:nvGrpSpPr>
              <p:grpSpPr bwMode="auto">
                <a:xfrm>
                  <a:off x="2592" y="3216"/>
                  <a:ext cx="96" cy="144"/>
                  <a:chOff x="2592" y="3216"/>
                  <a:chExt cx="96" cy="144"/>
                </a:xfrm>
              </p:grpSpPr>
              <p:sp>
                <p:nvSpPr>
                  <p:cNvPr id="63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3216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336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2" name="Oval 29"/>
                <p:cNvSpPr>
                  <a:spLocks noChangeArrowheads="1"/>
                </p:cNvSpPr>
                <p:nvPr/>
              </p:nvSpPr>
              <p:spPr bwMode="auto">
                <a:xfrm>
                  <a:off x="2688" y="3312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8" name="Group 38"/>
              <p:cNvGrpSpPr>
                <a:grpSpLocks/>
              </p:cNvGrpSpPr>
              <p:nvPr/>
            </p:nvGrpSpPr>
            <p:grpSpPr bwMode="auto">
              <a:xfrm>
                <a:off x="1632" y="3168"/>
                <a:ext cx="96" cy="144"/>
                <a:chOff x="3264" y="3264"/>
                <a:chExt cx="96" cy="144"/>
              </a:xfrm>
            </p:grpSpPr>
            <p:sp>
              <p:nvSpPr>
                <p:cNvPr id="59" name="Line 35"/>
                <p:cNvSpPr>
                  <a:spLocks noChangeShapeType="1"/>
                </p:cNvSpPr>
                <p:nvPr/>
              </p:nvSpPr>
              <p:spPr bwMode="auto">
                <a:xfrm>
                  <a:off x="3360" y="326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36"/>
                <p:cNvSpPr>
                  <a:spLocks noChangeShapeType="1"/>
                </p:cNvSpPr>
                <p:nvPr/>
              </p:nvSpPr>
              <p:spPr bwMode="auto">
                <a:xfrm>
                  <a:off x="3264" y="34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" name="Group 39"/>
            <p:cNvGrpSpPr>
              <a:grpSpLocks/>
            </p:cNvGrpSpPr>
            <p:nvPr/>
          </p:nvGrpSpPr>
          <p:grpSpPr bwMode="auto">
            <a:xfrm>
              <a:off x="4784576" y="5466928"/>
              <a:ext cx="1371600" cy="914400"/>
              <a:chOff x="1632" y="2832"/>
              <a:chExt cx="864" cy="576"/>
            </a:xfrm>
          </p:grpSpPr>
          <p:grpSp>
            <p:nvGrpSpPr>
              <p:cNvPr id="42" name="Group 21"/>
              <p:cNvGrpSpPr>
                <a:grpSpLocks/>
              </p:cNvGrpSpPr>
              <p:nvPr/>
            </p:nvGrpSpPr>
            <p:grpSpPr bwMode="auto">
              <a:xfrm>
                <a:off x="1728" y="2832"/>
                <a:ext cx="576" cy="576"/>
                <a:chOff x="2928" y="2160"/>
                <a:chExt cx="672" cy="672"/>
              </a:xfrm>
            </p:grpSpPr>
            <p:grpSp>
              <p:nvGrpSpPr>
                <p:cNvPr id="51" name="Group 22"/>
                <p:cNvGrpSpPr>
                  <a:grpSpLocks/>
                </p:cNvGrpSpPr>
                <p:nvPr/>
              </p:nvGrpSpPr>
              <p:grpSpPr bwMode="auto">
                <a:xfrm>
                  <a:off x="2928" y="2352"/>
                  <a:ext cx="672" cy="480"/>
                  <a:chOff x="2928" y="2352"/>
                  <a:chExt cx="672" cy="480"/>
                </a:xfrm>
              </p:grpSpPr>
              <p:sp>
                <p:nvSpPr>
                  <p:cNvPr id="54" name="AutoShape 23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2448"/>
                    <a:ext cx="672" cy="384"/>
                  </a:xfrm>
                  <a:prstGeom prst="hexagon">
                    <a:avLst>
                      <a:gd name="adj" fmla="val 43750"/>
                      <a:gd name="vf" fmla="val 11547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12" y="2352"/>
                    <a:ext cx="240" cy="27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/>
                      <a:t>O</a:t>
                    </a:r>
                  </a:p>
                </p:txBody>
              </p:sp>
            </p:grpSp>
            <p:sp>
              <p:nvSpPr>
                <p:cNvPr id="52" name="Line 25"/>
                <p:cNvSpPr>
                  <a:spLocks noChangeShapeType="1"/>
                </p:cNvSpPr>
                <p:nvPr/>
              </p:nvSpPr>
              <p:spPr bwMode="auto">
                <a:xfrm>
                  <a:off x="3120" y="230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Oval 26"/>
                <p:cNvSpPr>
                  <a:spLocks noChangeArrowheads="1"/>
                </p:cNvSpPr>
                <p:nvPr/>
              </p:nvSpPr>
              <p:spPr bwMode="auto">
                <a:xfrm>
                  <a:off x="3120" y="2160"/>
                  <a:ext cx="192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3" name="Group 31"/>
              <p:cNvGrpSpPr>
                <a:grpSpLocks/>
              </p:cNvGrpSpPr>
              <p:nvPr/>
            </p:nvGrpSpPr>
            <p:grpSpPr bwMode="auto">
              <a:xfrm>
                <a:off x="2304" y="3168"/>
                <a:ext cx="192" cy="192"/>
                <a:chOff x="2592" y="3216"/>
                <a:chExt cx="192" cy="192"/>
              </a:xfrm>
            </p:grpSpPr>
            <p:grpSp>
              <p:nvGrpSpPr>
                <p:cNvPr id="47" name="Group 30"/>
                <p:cNvGrpSpPr>
                  <a:grpSpLocks/>
                </p:cNvGrpSpPr>
                <p:nvPr/>
              </p:nvGrpSpPr>
              <p:grpSpPr bwMode="auto">
                <a:xfrm>
                  <a:off x="2592" y="3216"/>
                  <a:ext cx="96" cy="144"/>
                  <a:chOff x="2592" y="3216"/>
                  <a:chExt cx="96" cy="144"/>
                </a:xfrm>
              </p:grpSpPr>
              <p:sp>
                <p:nvSpPr>
                  <p:cNvPr id="49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3216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336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" name="Oval 29"/>
                <p:cNvSpPr>
                  <a:spLocks noChangeArrowheads="1"/>
                </p:cNvSpPr>
                <p:nvPr/>
              </p:nvSpPr>
              <p:spPr bwMode="auto">
                <a:xfrm>
                  <a:off x="2688" y="3312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" name="Group 38"/>
              <p:cNvGrpSpPr>
                <a:grpSpLocks/>
              </p:cNvGrpSpPr>
              <p:nvPr/>
            </p:nvGrpSpPr>
            <p:grpSpPr bwMode="auto">
              <a:xfrm>
                <a:off x="1632" y="3168"/>
                <a:ext cx="96" cy="144"/>
                <a:chOff x="3264" y="3264"/>
                <a:chExt cx="96" cy="144"/>
              </a:xfrm>
            </p:grpSpPr>
            <p:sp>
              <p:nvSpPr>
                <p:cNvPr id="45" name="Line 35"/>
                <p:cNvSpPr>
                  <a:spLocks noChangeShapeType="1"/>
                </p:cNvSpPr>
                <p:nvPr/>
              </p:nvSpPr>
              <p:spPr bwMode="auto">
                <a:xfrm>
                  <a:off x="3360" y="326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36"/>
                <p:cNvSpPr>
                  <a:spLocks noChangeShapeType="1"/>
                </p:cNvSpPr>
                <p:nvPr/>
              </p:nvSpPr>
              <p:spPr bwMode="auto">
                <a:xfrm>
                  <a:off x="3264" y="34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" name="Group 39"/>
            <p:cNvGrpSpPr>
              <a:grpSpLocks/>
            </p:cNvGrpSpPr>
            <p:nvPr/>
          </p:nvGrpSpPr>
          <p:grpSpPr bwMode="auto">
            <a:xfrm>
              <a:off x="6152728" y="5466928"/>
              <a:ext cx="1371600" cy="914400"/>
              <a:chOff x="1632" y="2832"/>
              <a:chExt cx="864" cy="576"/>
            </a:xfrm>
          </p:grpSpPr>
          <p:grpSp>
            <p:nvGrpSpPr>
              <p:cNvPr id="28" name="Group 21"/>
              <p:cNvGrpSpPr>
                <a:grpSpLocks/>
              </p:cNvGrpSpPr>
              <p:nvPr/>
            </p:nvGrpSpPr>
            <p:grpSpPr bwMode="auto">
              <a:xfrm>
                <a:off x="1728" y="2832"/>
                <a:ext cx="576" cy="576"/>
                <a:chOff x="2928" y="2160"/>
                <a:chExt cx="672" cy="672"/>
              </a:xfrm>
            </p:grpSpPr>
            <p:grpSp>
              <p:nvGrpSpPr>
                <p:cNvPr id="37" name="Group 22"/>
                <p:cNvGrpSpPr>
                  <a:grpSpLocks/>
                </p:cNvGrpSpPr>
                <p:nvPr/>
              </p:nvGrpSpPr>
              <p:grpSpPr bwMode="auto">
                <a:xfrm>
                  <a:off x="2928" y="2352"/>
                  <a:ext cx="672" cy="480"/>
                  <a:chOff x="2928" y="2352"/>
                  <a:chExt cx="672" cy="480"/>
                </a:xfrm>
              </p:grpSpPr>
              <p:sp>
                <p:nvSpPr>
                  <p:cNvPr id="40" name="AutoShape 23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2448"/>
                    <a:ext cx="672" cy="384"/>
                  </a:xfrm>
                  <a:prstGeom prst="hexagon">
                    <a:avLst>
                      <a:gd name="adj" fmla="val 43750"/>
                      <a:gd name="vf" fmla="val 11547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12" y="2352"/>
                    <a:ext cx="240" cy="27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/>
                      <a:t>O</a:t>
                    </a:r>
                  </a:p>
                </p:txBody>
              </p:sp>
            </p:grpSp>
            <p:sp>
              <p:nvSpPr>
                <p:cNvPr id="38" name="Line 25"/>
                <p:cNvSpPr>
                  <a:spLocks noChangeShapeType="1"/>
                </p:cNvSpPr>
                <p:nvPr/>
              </p:nvSpPr>
              <p:spPr bwMode="auto">
                <a:xfrm>
                  <a:off x="3120" y="230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Oval 26"/>
                <p:cNvSpPr>
                  <a:spLocks noChangeArrowheads="1"/>
                </p:cNvSpPr>
                <p:nvPr/>
              </p:nvSpPr>
              <p:spPr bwMode="auto">
                <a:xfrm>
                  <a:off x="3120" y="2160"/>
                  <a:ext cx="192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" name="Group 31"/>
              <p:cNvGrpSpPr>
                <a:grpSpLocks/>
              </p:cNvGrpSpPr>
              <p:nvPr/>
            </p:nvGrpSpPr>
            <p:grpSpPr bwMode="auto">
              <a:xfrm>
                <a:off x="2304" y="3168"/>
                <a:ext cx="192" cy="192"/>
                <a:chOff x="2592" y="3216"/>
                <a:chExt cx="192" cy="192"/>
              </a:xfrm>
            </p:grpSpPr>
            <p:grpSp>
              <p:nvGrpSpPr>
                <p:cNvPr id="33" name="Group 30"/>
                <p:cNvGrpSpPr>
                  <a:grpSpLocks/>
                </p:cNvGrpSpPr>
                <p:nvPr/>
              </p:nvGrpSpPr>
              <p:grpSpPr bwMode="auto">
                <a:xfrm>
                  <a:off x="2592" y="3216"/>
                  <a:ext cx="96" cy="144"/>
                  <a:chOff x="2592" y="3216"/>
                  <a:chExt cx="96" cy="144"/>
                </a:xfrm>
              </p:grpSpPr>
              <p:sp>
                <p:nvSpPr>
                  <p:cNvPr id="35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3216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336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4" name="Oval 29"/>
                <p:cNvSpPr>
                  <a:spLocks noChangeArrowheads="1"/>
                </p:cNvSpPr>
                <p:nvPr/>
              </p:nvSpPr>
              <p:spPr bwMode="auto">
                <a:xfrm>
                  <a:off x="2688" y="3312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" name="Group 38"/>
              <p:cNvGrpSpPr>
                <a:grpSpLocks/>
              </p:cNvGrpSpPr>
              <p:nvPr/>
            </p:nvGrpSpPr>
            <p:grpSpPr bwMode="auto">
              <a:xfrm>
                <a:off x="1632" y="3168"/>
                <a:ext cx="96" cy="144"/>
                <a:chOff x="3264" y="3264"/>
                <a:chExt cx="96" cy="144"/>
              </a:xfrm>
            </p:grpSpPr>
            <p:sp>
              <p:nvSpPr>
                <p:cNvPr id="31" name="Line 35"/>
                <p:cNvSpPr>
                  <a:spLocks noChangeShapeType="1"/>
                </p:cNvSpPr>
                <p:nvPr/>
              </p:nvSpPr>
              <p:spPr bwMode="auto">
                <a:xfrm>
                  <a:off x="3360" y="326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Line 36"/>
                <p:cNvSpPr>
                  <a:spLocks noChangeShapeType="1"/>
                </p:cNvSpPr>
                <p:nvPr/>
              </p:nvSpPr>
              <p:spPr bwMode="auto">
                <a:xfrm>
                  <a:off x="3264" y="34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" name="Group 39"/>
            <p:cNvGrpSpPr>
              <a:grpSpLocks/>
            </p:cNvGrpSpPr>
            <p:nvPr/>
          </p:nvGrpSpPr>
          <p:grpSpPr bwMode="auto">
            <a:xfrm>
              <a:off x="7520880" y="5466928"/>
              <a:ext cx="1371600" cy="914400"/>
              <a:chOff x="1632" y="2832"/>
              <a:chExt cx="864" cy="576"/>
            </a:xfrm>
          </p:grpSpPr>
          <p:grpSp>
            <p:nvGrpSpPr>
              <p:cNvPr id="14" name="Group 21"/>
              <p:cNvGrpSpPr>
                <a:grpSpLocks/>
              </p:cNvGrpSpPr>
              <p:nvPr/>
            </p:nvGrpSpPr>
            <p:grpSpPr bwMode="auto">
              <a:xfrm>
                <a:off x="1728" y="2832"/>
                <a:ext cx="576" cy="576"/>
                <a:chOff x="2928" y="2160"/>
                <a:chExt cx="672" cy="672"/>
              </a:xfrm>
            </p:grpSpPr>
            <p:grpSp>
              <p:nvGrpSpPr>
                <p:cNvPr id="23" name="Group 22"/>
                <p:cNvGrpSpPr>
                  <a:grpSpLocks/>
                </p:cNvGrpSpPr>
                <p:nvPr/>
              </p:nvGrpSpPr>
              <p:grpSpPr bwMode="auto">
                <a:xfrm>
                  <a:off x="2928" y="2352"/>
                  <a:ext cx="672" cy="480"/>
                  <a:chOff x="2928" y="2352"/>
                  <a:chExt cx="672" cy="480"/>
                </a:xfrm>
              </p:grpSpPr>
              <p:sp>
                <p:nvSpPr>
                  <p:cNvPr id="26" name="AutoShape 23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2448"/>
                    <a:ext cx="672" cy="384"/>
                  </a:xfrm>
                  <a:prstGeom prst="hexagon">
                    <a:avLst>
                      <a:gd name="adj" fmla="val 43750"/>
                      <a:gd name="vf" fmla="val 11547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12" y="2352"/>
                    <a:ext cx="240" cy="27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/>
                      <a:t>O</a:t>
                    </a:r>
                  </a:p>
                </p:txBody>
              </p:sp>
            </p:grpSp>
            <p:sp>
              <p:nvSpPr>
                <p:cNvPr id="24" name="Line 25"/>
                <p:cNvSpPr>
                  <a:spLocks noChangeShapeType="1"/>
                </p:cNvSpPr>
                <p:nvPr/>
              </p:nvSpPr>
              <p:spPr bwMode="auto">
                <a:xfrm>
                  <a:off x="3120" y="230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Oval 26"/>
                <p:cNvSpPr>
                  <a:spLocks noChangeArrowheads="1"/>
                </p:cNvSpPr>
                <p:nvPr/>
              </p:nvSpPr>
              <p:spPr bwMode="auto">
                <a:xfrm>
                  <a:off x="3120" y="2160"/>
                  <a:ext cx="192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31"/>
              <p:cNvGrpSpPr>
                <a:grpSpLocks/>
              </p:cNvGrpSpPr>
              <p:nvPr/>
            </p:nvGrpSpPr>
            <p:grpSpPr bwMode="auto">
              <a:xfrm>
                <a:off x="2304" y="3168"/>
                <a:ext cx="192" cy="192"/>
                <a:chOff x="2592" y="3216"/>
                <a:chExt cx="192" cy="192"/>
              </a:xfrm>
            </p:grpSpPr>
            <p:grpSp>
              <p:nvGrpSpPr>
                <p:cNvPr id="19" name="Group 30"/>
                <p:cNvGrpSpPr>
                  <a:grpSpLocks/>
                </p:cNvGrpSpPr>
                <p:nvPr/>
              </p:nvGrpSpPr>
              <p:grpSpPr bwMode="auto">
                <a:xfrm>
                  <a:off x="2592" y="3216"/>
                  <a:ext cx="96" cy="144"/>
                  <a:chOff x="2592" y="3216"/>
                  <a:chExt cx="96" cy="144"/>
                </a:xfrm>
              </p:grpSpPr>
              <p:sp>
                <p:nvSpPr>
                  <p:cNvPr id="21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3216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336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" name="Oval 29"/>
                <p:cNvSpPr>
                  <a:spLocks noChangeArrowheads="1"/>
                </p:cNvSpPr>
                <p:nvPr/>
              </p:nvSpPr>
              <p:spPr bwMode="auto">
                <a:xfrm>
                  <a:off x="2688" y="3312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38"/>
              <p:cNvGrpSpPr>
                <a:grpSpLocks/>
              </p:cNvGrpSpPr>
              <p:nvPr/>
            </p:nvGrpSpPr>
            <p:grpSpPr bwMode="auto">
              <a:xfrm>
                <a:off x="1632" y="3168"/>
                <a:ext cx="96" cy="144"/>
                <a:chOff x="3264" y="3264"/>
                <a:chExt cx="96" cy="144"/>
              </a:xfrm>
            </p:grpSpPr>
            <p:sp>
              <p:nvSpPr>
                <p:cNvPr id="17" name="Line 35"/>
                <p:cNvSpPr>
                  <a:spLocks noChangeShapeType="1"/>
                </p:cNvSpPr>
                <p:nvPr/>
              </p:nvSpPr>
              <p:spPr bwMode="auto">
                <a:xfrm>
                  <a:off x="3360" y="326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Line 36"/>
                <p:cNvSpPr>
                  <a:spLocks noChangeShapeType="1"/>
                </p:cNvSpPr>
                <p:nvPr/>
              </p:nvSpPr>
              <p:spPr bwMode="auto">
                <a:xfrm>
                  <a:off x="3264" y="34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29" name="קבוצה 1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75429" y="2348880"/>
            <a:ext cx="1202598" cy="1278886"/>
            <a:chOff x="2450633" y="4843663"/>
            <a:chExt cx="1801400" cy="1440160"/>
          </a:xfrm>
        </p:grpSpPr>
        <p:grpSp>
          <p:nvGrpSpPr>
            <p:cNvPr id="130" name="קבוצה 129"/>
            <p:cNvGrpSpPr/>
            <p:nvPr/>
          </p:nvGrpSpPr>
          <p:grpSpPr>
            <a:xfrm>
              <a:off x="2450633" y="4843663"/>
              <a:ext cx="1801400" cy="1440160"/>
              <a:chOff x="3793232" y="5648672"/>
              <a:chExt cx="1066800" cy="1020688"/>
            </a:xfrm>
          </p:grpSpPr>
          <p:sp>
            <p:nvSpPr>
              <p:cNvPr id="132" name="AutoShape 10"/>
              <p:cNvSpPr>
                <a:spLocks noChangeArrowheads="1"/>
              </p:cNvSpPr>
              <p:nvPr/>
            </p:nvSpPr>
            <p:spPr bwMode="auto">
              <a:xfrm>
                <a:off x="3793232" y="6059760"/>
                <a:ext cx="1066800" cy="609600"/>
              </a:xfrm>
              <a:prstGeom prst="hexagon">
                <a:avLst>
                  <a:gd name="adj" fmla="val 43750"/>
                  <a:gd name="vf" fmla="val 11547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Oval 13"/>
              <p:cNvSpPr>
                <a:spLocks noChangeArrowheads="1"/>
              </p:cNvSpPr>
              <p:nvPr/>
            </p:nvSpPr>
            <p:spPr bwMode="auto">
              <a:xfrm>
                <a:off x="3923928" y="5648672"/>
                <a:ext cx="304800" cy="2286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34" name="מחבר ישר 133"/>
              <p:cNvCxnSpPr>
                <a:stCxn id="133" idx="4"/>
                <a:endCxn id="132" idx="4"/>
              </p:cNvCxnSpPr>
              <p:nvPr/>
            </p:nvCxnSpPr>
            <p:spPr>
              <a:xfrm flipH="1">
                <a:off x="4059932" y="5877272"/>
                <a:ext cx="16396" cy="1824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1" name="Text Box 11"/>
            <p:cNvSpPr txBox="1">
              <a:spLocks noChangeArrowheads="1"/>
            </p:cNvSpPr>
            <p:nvPr/>
          </p:nvSpPr>
          <p:spPr bwMode="auto">
            <a:xfrm>
              <a:off x="3721469" y="5294953"/>
              <a:ext cx="31996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06869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274638"/>
            <a:ext cx="6635750" cy="561975"/>
          </a:xfrm>
        </p:spPr>
        <p:txBody>
          <a:bodyPr>
            <a:noAutofit/>
          </a:bodyPr>
          <a:lstStyle/>
          <a:p>
            <a:pPr algn="ctr" eaLnBrk="1" hangingPunct="1"/>
            <a:r>
              <a:rPr lang="he-IL" sz="4400" b="1" dirty="0"/>
              <a:t>רב-סוכרים </a:t>
            </a:r>
            <a:endParaRPr lang="en-US" sz="4400" b="1" dirty="0"/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7505" y="981075"/>
            <a:ext cx="9036496" cy="5876925"/>
          </a:xfrm>
        </p:spPr>
        <p:txBody>
          <a:bodyPr>
            <a:normAutofit/>
          </a:bodyPr>
          <a:lstStyle/>
          <a:p>
            <a:pPr eaLnBrk="1" hangingPunct="1"/>
            <a:r>
              <a:rPr lang="he-IL" sz="2800" dirty="0"/>
              <a:t>רב-סוכר בנוי מיחידות רבות של חד סוכר, הקשורות זו לזו בקשר </a:t>
            </a:r>
            <a:r>
              <a:rPr lang="he-IL" sz="2800" dirty="0" err="1"/>
              <a:t>קוולנטי</a:t>
            </a:r>
            <a:r>
              <a:rPr lang="he-IL" sz="2800" dirty="0"/>
              <a:t> (</a:t>
            </a:r>
            <a:r>
              <a:rPr lang="he-IL" sz="2800" dirty="0" err="1"/>
              <a:t>גליקוזידי</a:t>
            </a:r>
            <a:r>
              <a:rPr lang="he-IL" sz="2800" dirty="0"/>
              <a:t>).</a:t>
            </a:r>
          </a:p>
          <a:p>
            <a:pPr eaLnBrk="1" hangingPunct="1"/>
            <a:r>
              <a:rPr lang="he-IL" sz="2800" dirty="0"/>
              <a:t>הגלוקוז הוא חד הסוכר הנפוץ ביותר בהרכבי רב-סוכרים שונים.</a:t>
            </a:r>
          </a:p>
          <a:p>
            <a:pPr eaLnBrk="1" hangingPunct="1"/>
            <a:r>
              <a:rPr lang="he-IL" sz="2800" dirty="0"/>
              <a:t>רב- סוכר אינו מתוק, אך בעל חשיבות רבה בתזונת האדם.</a:t>
            </a:r>
          </a:p>
          <a:p>
            <a:pPr eaLnBrk="1" hangingPunct="1"/>
            <a:r>
              <a:rPr lang="he-IL" sz="2800" dirty="0"/>
              <a:t>בפירוק (הידרוליזה) של רב-סוכר ע"י חומצה או אנזימים ספציפיים, נוצרים חד סוכרים.</a:t>
            </a:r>
            <a:endParaRPr lang="en-US" sz="2800" dirty="0"/>
          </a:p>
          <a:p>
            <a:pPr eaLnBrk="1" hangingPunct="1"/>
            <a:r>
              <a:rPr lang="he-IL" sz="2800" dirty="0"/>
              <a:t>דוגמאות: עמילן, </a:t>
            </a:r>
            <a:r>
              <a:rPr lang="he-IL" sz="2800" dirty="0" err="1"/>
              <a:t>גליקוגן</a:t>
            </a:r>
            <a:r>
              <a:rPr lang="he-IL" sz="2800" dirty="0"/>
              <a:t>, תאית, כיטין.</a:t>
            </a:r>
            <a:endParaRPr lang="en-US" sz="2800" dirty="0"/>
          </a:p>
        </p:txBody>
      </p:sp>
      <p:grpSp>
        <p:nvGrpSpPr>
          <p:cNvPr id="4" name="קבוצה 3" descr="מודל של רב סוכר"/>
          <p:cNvGrpSpPr/>
          <p:nvPr/>
        </p:nvGrpSpPr>
        <p:grpSpPr>
          <a:xfrm>
            <a:off x="637023" y="4650622"/>
            <a:ext cx="8206680" cy="936104"/>
            <a:chOff x="685800" y="5445224"/>
            <a:chExt cx="8206680" cy="936104"/>
          </a:xfrm>
        </p:grpSpPr>
        <p:grpSp>
          <p:nvGrpSpPr>
            <p:cNvPr id="5" name="Group 39"/>
            <p:cNvGrpSpPr>
              <a:grpSpLocks/>
            </p:cNvGrpSpPr>
            <p:nvPr/>
          </p:nvGrpSpPr>
          <p:grpSpPr bwMode="auto">
            <a:xfrm>
              <a:off x="685800" y="5466928"/>
              <a:ext cx="1371600" cy="914400"/>
              <a:chOff x="1632" y="2832"/>
              <a:chExt cx="864" cy="576"/>
            </a:xfrm>
          </p:grpSpPr>
          <p:grpSp>
            <p:nvGrpSpPr>
              <p:cNvPr id="81" name="Group 21"/>
              <p:cNvGrpSpPr>
                <a:grpSpLocks/>
              </p:cNvGrpSpPr>
              <p:nvPr/>
            </p:nvGrpSpPr>
            <p:grpSpPr bwMode="auto">
              <a:xfrm>
                <a:off x="1728" y="2832"/>
                <a:ext cx="576" cy="576"/>
                <a:chOff x="2928" y="2160"/>
                <a:chExt cx="672" cy="672"/>
              </a:xfrm>
            </p:grpSpPr>
            <p:grpSp>
              <p:nvGrpSpPr>
                <p:cNvPr id="90" name="Group 22"/>
                <p:cNvGrpSpPr>
                  <a:grpSpLocks/>
                </p:cNvGrpSpPr>
                <p:nvPr/>
              </p:nvGrpSpPr>
              <p:grpSpPr bwMode="auto">
                <a:xfrm>
                  <a:off x="2928" y="2352"/>
                  <a:ext cx="672" cy="480"/>
                  <a:chOff x="2928" y="2352"/>
                  <a:chExt cx="672" cy="480"/>
                </a:xfrm>
              </p:grpSpPr>
              <p:sp>
                <p:nvSpPr>
                  <p:cNvPr id="93" name="AutoShape 23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2448"/>
                    <a:ext cx="672" cy="384"/>
                  </a:xfrm>
                  <a:prstGeom prst="hexagon">
                    <a:avLst>
                      <a:gd name="adj" fmla="val 43750"/>
                      <a:gd name="vf" fmla="val 11547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4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12" y="2352"/>
                    <a:ext cx="240" cy="27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/>
                      <a:t>O</a:t>
                    </a:r>
                  </a:p>
                </p:txBody>
              </p:sp>
            </p:grpSp>
            <p:sp>
              <p:nvSpPr>
                <p:cNvPr id="91" name="Line 25"/>
                <p:cNvSpPr>
                  <a:spLocks noChangeShapeType="1"/>
                </p:cNvSpPr>
                <p:nvPr/>
              </p:nvSpPr>
              <p:spPr bwMode="auto">
                <a:xfrm>
                  <a:off x="3120" y="230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Oval 26"/>
                <p:cNvSpPr>
                  <a:spLocks noChangeArrowheads="1"/>
                </p:cNvSpPr>
                <p:nvPr/>
              </p:nvSpPr>
              <p:spPr bwMode="auto">
                <a:xfrm>
                  <a:off x="3120" y="2160"/>
                  <a:ext cx="192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2" name="Group 31"/>
              <p:cNvGrpSpPr>
                <a:grpSpLocks/>
              </p:cNvGrpSpPr>
              <p:nvPr/>
            </p:nvGrpSpPr>
            <p:grpSpPr bwMode="auto">
              <a:xfrm>
                <a:off x="2304" y="3168"/>
                <a:ext cx="192" cy="192"/>
                <a:chOff x="2592" y="3216"/>
                <a:chExt cx="192" cy="192"/>
              </a:xfrm>
            </p:grpSpPr>
            <p:grpSp>
              <p:nvGrpSpPr>
                <p:cNvPr id="86" name="Group 30"/>
                <p:cNvGrpSpPr>
                  <a:grpSpLocks/>
                </p:cNvGrpSpPr>
                <p:nvPr/>
              </p:nvGrpSpPr>
              <p:grpSpPr bwMode="auto">
                <a:xfrm>
                  <a:off x="2592" y="3216"/>
                  <a:ext cx="96" cy="144"/>
                  <a:chOff x="2592" y="3216"/>
                  <a:chExt cx="96" cy="144"/>
                </a:xfrm>
              </p:grpSpPr>
              <p:sp>
                <p:nvSpPr>
                  <p:cNvPr id="88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3216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336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7" name="Oval 29"/>
                <p:cNvSpPr>
                  <a:spLocks noChangeArrowheads="1"/>
                </p:cNvSpPr>
                <p:nvPr/>
              </p:nvSpPr>
              <p:spPr bwMode="auto">
                <a:xfrm>
                  <a:off x="2688" y="3312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3" name="Group 38"/>
              <p:cNvGrpSpPr>
                <a:grpSpLocks/>
              </p:cNvGrpSpPr>
              <p:nvPr/>
            </p:nvGrpSpPr>
            <p:grpSpPr bwMode="auto">
              <a:xfrm>
                <a:off x="1632" y="3168"/>
                <a:ext cx="96" cy="144"/>
                <a:chOff x="3264" y="3264"/>
                <a:chExt cx="96" cy="144"/>
              </a:xfrm>
            </p:grpSpPr>
            <p:sp>
              <p:nvSpPr>
                <p:cNvPr id="84" name="Line 35"/>
                <p:cNvSpPr>
                  <a:spLocks noChangeShapeType="1"/>
                </p:cNvSpPr>
                <p:nvPr/>
              </p:nvSpPr>
              <p:spPr bwMode="auto">
                <a:xfrm>
                  <a:off x="3360" y="326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Line 36"/>
                <p:cNvSpPr>
                  <a:spLocks noChangeShapeType="1"/>
                </p:cNvSpPr>
                <p:nvPr/>
              </p:nvSpPr>
              <p:spPr bwMode="auto">
                <a:xfrm>
                  <a:off x="3264" y="34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6" name="Group 39"/>
            <p:cNvGrpSpPr>
              <a:grpSpLocks/>
            </p:cNvGrpSpPr>
            <p:nvPr/>
          </p:nvGrpSpPr>
          <p:grpSpPr bwMode="auto">
            <a:xfrm>
              <a:off x="2051720" y="5445224"/>
              <a:ext cx="1371600" cy="914400"/>
              <a:chOff x="1632" y="2832"/>
              <a:chExt cx="864" cy="576"/>
            </a:xfrm>
          </p:grpSpPr>
          <p:grpSp>
            <p:nvGrpSpPr>
              <p:cNvPr id="67" name="Group 21"/>
              <p:cNvGrpSpPr>
                <a:grpSpLocks/>
              </p:cNvGrpSpPr>
              <p:nvPr/>
            </p:nvGrpSpPr>
            <p:grpSpPr bwMode="auto">
              <a:xfrm>
                <a:off x="1728" y="2832"/>
                <a:ext cx="576" cy="576"/>
                <a:chOff x="2928" y="2160"/>
                <a:chExt cx="672" cy="672"/>
              </a:xfrm>
            </p:grpSpPr>
            <p:grpSp>
              <p:nvGrpSpPr>
                <p:cNvPr id="76" name="Group 22"/>
                <p:cNvGrpSpPr>
                  <a:grpSpLocks/>
                </p:cNvGrpSpPr>
                <p:nvPr/>
              </p:nvGrpSpPr>
              <p:grpSpPr bwMode="auto">
                <a:xfrm>
                  <a:off x="2928" y="2352"/>
                  <a:ext cx="672" cy="480"/>
                  <a:chOff x="2928" y="2352"/>
                  <a:chExt cx="672" cy="480"/>
                </a:xfrm>
              </p:grpSpPr>
              <p:sp>
                <p:nvSpPr>
                  <p:cNvPr id="79" name="AutoShape 23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2448"/>
                    <a:ext cx="672" cy="384"/>
                  </a:xfrm>
                  <a:prstGeom prst="hexagon">
                    <a:avLst>
                      <a:gd name="adj" fmla="val 43750"/>
                      <a:gd name="vf" fmla="val 11547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0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12" y="2352"/>
                    <a:ext cx="240" cy="27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/>
                      <a:t>O</a:t>
                    </a:r>
                  </a:p>
                </p:txBody>
              </p:sp>
            </p:grpSp>
            <p:sp>
              <p:nvSpPr>
                <p:cNvPr id="77" name="Line 25"/>
                <p:cNvSpPr>
                  <a:spLocks noChangeShapeType="1"/>
                </p:cNvSpPr>
                <p:nvPr/>
              </p:nvSpPr>
              <p:spPr bwMode="auto">
                <a:xfrm>
                  <a:off x="3120" y="230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Oval 26"/>
                <p:cNvSpPr>
                  <a:spLocks noChangeArrowheads="1"/>
                </p:cNvSpPr>
                <p:nvPr/>
              </p:nvSpPr>
              <p:spPr bwMode="auto">
                <a:xfrm>
                  <a:off x="3120" y="2160"/>
                  <a:ext cx="192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" name="Group 31"/>
              <p:cNvGrpSpPr>
                <a:grpSpLocks/>
              </p:cNvGrpSpPr>
              <p:nvPr/>
            </p:nvGrpSpPr>
            <p:grpSpPr bwMode="auto">
              <a:xfrm>
                <a:off x="2304" y="3168"/>
                <a:ext cx="192" cy="192"/>
                <a:chOff x="2592" y="3216"/>
                <a:chExt cx="192" cy="192"/>
              </a:xfrm>
            </p:grpSpPr>
            <p:grpSp>
              <p:nvGrpSpPr>
                <p:cNvPr id="72" name="Group 30"/>
                <p:cNvGrpSpPr>
                  <a:grpSpLocks/>
                </p:cNvGrpSpPr>
                <p:nvPr/>
              </p:nvGrpSpPr>
              <p:grpSpPr bwMode="auto">
                <a:xfrm>
                  <a:off x="2592" y="3216"/>
                  <a:ext cx="96" cy="144"/>
                  <a:chOff x="2592" y="3216"/>
                  <a:chExt cx="96" cy="144"/>
                </a:xfrm>
              </p:grpSpPr>
              <p:sp>
                <p:nvSpPr>
                  <p:cNvPr id="74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3216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336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3" name="Oval 29"/>
                <p:cNvSpPr>
                  <a:spLocks noChangeArrowheads="1"/>
                </p:cNvSpPr>
                <p:nvPr/>
              </p:nvSpPr>
              <p:spPr bwMode="auto">
                <a:xfrm>
                  <a:off x="2688" y="3312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" name="Group 38"/>
              <p:cNvGrpSpPr>
                <a:grpSpLocks/>
              </p:cNvGrpSpPr>
              <p:nvPr/>
            </p:nvGrpSpPr>
            <p:grpSpPr bwMode="auto">
              <a:xfrm>
                <a:off x="1632" y="3168"/>
                <a:ext cx="96" cy="144"/>
                <a:chOff x="3264" y="3264"/>
                <a:chExt cx="96" cy="144"/>
              </a:xfrm>
            </p:grpSpPr>
            <p:sp>
              <p:nvSpPr>
                <p:cNvPr id="70" name="Line 35"/>
                <p:cNvSpPr>
                  <a:spLocks noChangeShapeType="1"/>
                </p:cNvSpPr>
                <p:nvPr/>
              </p:nvSpPr>
              <p:spPr bwMode="auto">
                <a:xfrm>
                  <a:off x="3360" y="326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Line 36"/>
                <p:cNvSpPr>
                  <a:spLocks noChangeShapeType="1"/>
                </p:cNvSpPr>
                <p:nvPr/>
              </p:nvSpPr>
              <p:spPr bwMode="auto">
                <a:xfrm>
                  <a:off x="3264" y="34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" name="Group 39"/>
            <p:cNvGrpSpPr>
              <a:grpSpLocks/>
            </p:cNvGrpSpPr>
            <p:nvPr/>
          </p:nvGrpSpPr>
          <p:grpSpPr bwMode="auto">
            <a:xfrm>
              <a:off x="3416424" y="5466928"/>
              <a:ext cx="1371600" cy="914400"/>
              <a:chOff x="1632" y="2832"/>
              <a:chExt cx="864" cy="576"/>
            </a:xfrm>
          </p:grpSpPr>
          <p:grpSp>
            <p:nvGrpSpPr>
              <p:cNvPr id="53" name="Group 21"/>
              <p:cNvGrpSpPr>
                <a:grpSpLocks/>
              </p:cNvGrpSpPr>
              <p:nvPr/>
            </p:nvGrpSpPr>
            <p:grpSpPr bwMode="auto">
              <a:xfrm>
                <a:off x="1728" y="2832"/>
                <a:ext cx="576" cy="576"/>
                <a:chOff x="2928" y="2160"/>
                <a:chExt cx="672" cy="672"/>
              </a:xfrm>
            </p:grpSpPr>
            <p:grpSp>
              <p:nvGrpSpPr>
                <p:cNvPr id="62" name="Group 22"/>
                <p:cNvGrpSpPr>
                  <a:grpSpLocks/>
                </p:cNvGrpSpPr>
                <p:nvPr/>
              </p:nvGrpSpPr>
              <p:grpSpPr bwMode="auto">
                <a:xfrm>
                  <a:off x="2928" y="2352"/>
                  <a:ext cx="672" cy="480"/>
                  <a:chOff x="2928" y="2352"/>
                  <a:chExt cx="672" cy="480"/>
                </a:xfrm>
              </p:grpSpPr>
              <p:sp>
                <p:nvSpPr>
                  <p:cNvPr id="65" name="AutoShape 23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2448"/>
                    <a:ext cx="672" cy="384"/>
                  </a:xfrm>
                  <a:prstGeom prst="hexagon">
                    <a:avLst>
                      <a:gd name="adj" fmla="val 43750"/>
                      <a:gd name="vf" fmla="val 11547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12" y="2352"/>
                    <a:ext cx="240" cy="27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/>
                      <a:t>O</a:t>
                    </a:r>
                  </a:p>
                </p:txBody>
              </p:sp>
            </p:grpSp>
            <p:sp>
              <p:nvSpPr>
                <p:cNvPr id="63" name="Line 25"/>
                <p:cNvSpPr>
                  <a:spLocks noChangeShapeType="1"/>
                </p:cNvSpPr>
                <p:nvPr/>
              </p:nvSpPr>
              <p:spPr bwMode="auto">
                <a:xfrm>
                  <a:off x="3120" y="230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Oval 26"/>
                <p:cNvSpPr>
                  <a:spLocks noChangeArrowheads="1"/>
                </p:cNvSpPr>
                <p:nvPr/>
              </p:nvSpPr>
              <p:spPr bwMode="auto">
                <a:xfrm>
                  <a:off x="3120" y="2160"/>
                  <a:ext cx="192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" name="Group 31"/>
              <p:cNvGrpSpPr>
                <a:grpSpLocks/>
              </p:cNvGrpSpPr>
              <p:nvPr/>
            </p:nvGrpSpPr>
            <p:grpSpPr bwMode="auto">
              <a:xfrm>
                <a:off x="2304" y="3168"/>
                <a:ext cx="192" cy="192"/>
                <a:chOff x="2592" y="3216"/>
                <a:chExt cx="192" cy="192"/>
              </a:xfrm>
            </p:grpSpPr>
            <p:grpSp>
              <p:nvGrpSpPr>
                <p:cNvPr id="58" name="Group 30"/>
                <p:cNvGrpSpPr>
                  <a:grpSpLocks/>
                </p:cNvGrpSpPr>
                <p:nvPr/>
              </p:nvGrpSpPr>
              <p:grpSpPr bwMode="auto">
                <a:xfrm>
                  <a:off x="2592" y="3216"/>
                  <a:ext cx="96" cy="144"/>
                  <a:chOff x="2592" y="3216"/>
                  <a:chExt cx="96" cy="144"/>
                </a:xfrm>
              </p:grpSpPr>
              <p:sp>
                <p:nvSpPr>
                  <p:cNvPr id="60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3216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336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9" name="Oval 29"/>
                <p:cNvSpPr>
                  <a:spLocks noChangeArrowheads="1"/>
                </p:cNvSpPr>
                <p:nvPr/>
              </p:nvSpPr>
              <p:spPr bwMode="auto">
                <a:xfrm>
                  <a:off x="2688" y="3312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" name="Group 38"/>
              <p:cNvGrpSpPr>
                <a:grpSpLocks/>
              </p:cNvGrpSpPr>
              <p:nvPr/>
            </p:nvGrpSpPr>
            <p:grpSpPr bwMode="auto">
              <a:xfrm>
                <a:off x="1632" y="3168"/>
                <a:ext cx="96" cy="144"/>
                <a:chOff x="3264" y="3264"/>
                <a:chExt cx="96" cy="144"/>
              </a:xfrm>
            </p:grpSpPr>
            <p:sp>
              <p:nvSpPr>
                <p:cNvPr id="56" name="Line 35"/>
                <p:cNvSpPr>
                  <a:spLocks noChangeShapeType="1"/>
                </p:cNvSpPr>
                <p:nvPr/>
              </p:nvSpPr>
              <p:spPr bwMode="auto">
                <a:xfrm>
                  <a:off x="3360" y="326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Line 36"/>
                <p:cNvSpPr>
                  <a:spLocks noChangeShapeType="1"/>
                </p:cNvSpPr>
                <p:nvPr/>
              </p:nvSpPr>
              <p:spPr bwMode="auto">
                <a:xfrm>
                  <a:off x="3264" y="34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8" name="Group 39"/>
            <p:cNvGrpSpPr>
              <a:grpSpLocks/>
            </p:cNvGrpSpPr>
            <p:nvPr/>
          </p:nvGrpSpPr>
          <p:grpSpPr bwMode="auto">
            <a:xfrm>
              <a:off x="4784576" y="5466928"/>
              <a:ext cx="1371600" cy="914400"/>
              <a:chOff x="1632" y="2832"/>
              <a:chExt cx="864" cy="576"/>
            </a:xfrm>
          </p:grpSpPr>
          <p:grpSp>
            <p:nvGrpSpPr>
              <p:cNvPr id="39" name="Group 21"/>
              <p:cNvGrpSpPr>
                <a:grpSpLocks/>
              </p:cNvGrpSpPr>
              <p:nvPr/>
            </p:nvGrpSpPr>
            <p:grpSpPr bwMode="auto">
              <a:xfrm>
                <a:off x="1728" y="2832"/>
                <a:ext cx="576" cy="576"/>
                <a:chOff x="2928" y="2160"/>
                <a:chExt cx="672" cy="672"/>
              </a:xfrm>
            </p:grpSpPr>
            <p:grpSp>
              <p:nvGrpSpPr>
                <p:cNvPr id="48" name="Group 22"/>
                <p:cNvGrpSpPr>
                  <a:grpSpLocks/>
                </p:cNvGrpSpPr>
                <p:nvPr/>
              </p:nvGrpSpPr>
              <p:grpSpPr bwMode="auto">
                <a:xfrm>
                  <a:off x="2928" y="2352"/>
                  <a:ext cx="672" cy="480"/>
                  <a:chOff x="2928" y="2352"/>
                  <a:chExt cx="672" cy="480"/>
                </a:xfrm>
              </p:grpSpPr>
              <p:sp>
                <p:nvSpPr>
                  <p:cNvPr id="51" name="AutoShape 23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2448"/>
                    <a:ext cx="672" cy="384"/>
                  </a:xfrm>
                  <a:prstGeom prst="hexagon">
                    <a:avLst>
                      <a:gd name="adj" fmla="val 43750"/>
                      <a:gd name="vf" fmla="val 11547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12" y="2352"/>
                    <a:ext cx="240" cy="27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/>
                      <a:t>O</a:t>
                    </a:r>
                  </a:p>
                </p:txBody>
              </p:sp>
            </p:grpSp>
            <p:sp>
              <p:nvSpPr>
                <p:cNvPr id="49" name="Line 25"/>
                <p:cNvSpPr>
                  <a:spLocks noChangeShapeType="1"/>
                </p:cNvSpPr>
                <p:nvPr/>
              </p:nvSpPr>
              <p:spPr bwMode="auto">
                <a:xfrm>
                  <a:off x="3120" y="230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Oval 26"/>
                <p:cNvSpPr>
                  <a:spLocks noChangeArrowheads="1"/>
                </p:cNvSpPr>
                <p:nvPr/>
              </p:nvSpPr>
              <p:spPr bwMode="auto">
                <a:xfrm>
                  <a:off x="3120" y="2160"/>
                  <a:ext cx="192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" name="Group 31"/>
              <p:cNvGrpSpPr>
                <a:grpSpLocks/>
              </p:cNvGrpSpPr>
              <p:nvPr/>
            </p:nvGrpSpPr>
            <p:grpSpPr bwMode="auto">
              <a:xfrm>
                <a:off x="2304" y="3168"/>
                <a:ext cx="192" cy="192"/>
                <a:chOff x="2592" y="3216"/>
                <a:chExt cx="192" cy="192"/>
              </a:xfrm>
            </p:grpSpPr>
            <p:grpSp>
              <p:nvGrpSpPr>
                <p:cNvPr id="44" name="Group 30"/>
                <p:cNvGrpSpPr>
                  <a:grpSpLocks/>
                </p:cNvGrpSpPr>
                <p:nvPr/>
              </p:nvGrpSpPr>
              <p:grpSpPr bwMode="auto">
                <a:xfrm>
                  <a:off x="2592" y="3216"/>
                  <a:ext cx="96" cy="144"/>
                  <a:chOff x="2592" y="3216"/>
                  <a:chExt cx="96" cy="144"/>
                </a:xfrm>
              </p:grpSpPr>
              <p:sp>
                <p:nvSpPr>
                  <p:cNvPr id="46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3216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336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5" name="Oval 29"/>
                <p:cNvSpPr>
                  <a:spLocks noChangeArrowheads="1"/>
                </p:cNvSpPr>
                <p:nvPr/>
              </p:nvSpPr>
              <p:spPr bwMode="auto">
                <a:xfrm>
                  <a:off x="2688" y="3312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1" name="Group 38"/>
              <p:cNvGrpSpPr>
                <a:grpSpLocks/>
              </p:cNvGrpSpPr>
              <p:nvPr/>
            </p:nvGrpSpPr>
            <p:grpSpPr bwMode="auto">
              <a:xfrm>
                <a:off x="1632" y="3168"/>
                <a:ext cx="96" cy="144"/>
                <a:chOff x="3264" y="3264"/>
                <a:chExt cx="96" cy="144"/>
              </a:xfrm>
            </p:grpSpPr>
            <p:sp>
              <p:nvSpPr>
                <p:cNvPr id="42" name="Line 35"/>
                <p:cNvSpPr>
                  <a:spLocks noChangeShapeType="1"/>
                </p:cNvSpPr>
                <p:nvPr/>
              </p:nvSpPr>
              <p:spPr bwMode="auto">
                <a:xfrm>
                  <a:off x="3360" y="326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Line 36"/>
                <p:cNvSpPr>
                  <a:spLocks noChangeShapeType="1"/>
                </p:cNvSpPr>
                <p:nvPr/>
              </p:nvSpPr>
              <p:spPr bwMode="auto">
                <a:xfrm>
                  <a:off x="3264" y="34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9" name="Group 39"/>
            <p:cNvGrpSpPr>
              <a:grpSpLocks/>
            </p:cNvGrpSpPr>
            <p:nvPr/>
          </p:nvGrpSpPr>
          <p:grpSpPr bwMode="auto">
            <a:xfrm>
              <a:off x="6152728" y="5466928"/>
              <a:ext cx="1371600" cy="914400"/>
              <a:chOff x="1632" y="2832"/>
              <a:chExt cx="864" cy="576"/>
            </a:xfrm>
          </p:grpSpPr>
          <p:grpSp>
            <p:nvGrpSpPr>
              <p:cNvPr id="25" name="Group 21"/>
              <p:cNvGrpSpPr>
                <a:grpSpLocks/>
              </p:cNvGrpSpPr>
              <p:nvPr/>
            </p:nvGrpSpPr>
            <p:grpSpPr bwMode="auto">
              <a:xfrm>
                <a:off x="1728" y="2832"/>
                <a:ext cx="576" cy="576"/>
                <a:chOff x="2928" y="2160"/>
                <a:chExt cx="672" cy="672"/>
              </a:xfrm>
            </p:grpSpPr>
            <p:grpSp>
              <p:nvGrpSpPr>
                <p:cNvPr id="34" name="Group 22"/>
                <p:cNvGrpSpPr>
                  <a:grpSpLocks/>
                </p:cNvGrpSpPr>
                <p:nvPr/>
              </p:nvGrpSpPr>
              <p:grpSpPr bwMode="auto">
                <a:xfrm>
                  <a:off x="2928" y="2352"/>
                  <a:ext cx="672" cy="480"/>
                  <a:chOff x="2928" y="2352"/>
                  <a:chExt cx="672" cy="480"/>
                </a:xfrm>
              </p:grpSpPr>
              <p:sp>
                <p:nvSpPr>
                  <p:cNvPr id="37" name="AutoShape 23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2448"/>
                    <a:ext cx="672" cy="384"/>
                  </a:xfrm>
                  <a:prstGeom prst="hexagon">
                    <a:avLst>
                      <a:gd name="adj" fmla="val 43750"/>
                      <a:gd name="vf" fmla="val 11547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12" y="2352"/>
                    <a:ext cx="240" cy="27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/>
                      <a:t>O</a:t>
                    </a:r>
                  </a:p>
                </p:txBody>
              </p:sp>
            </p:grpSp>
            <p:sp>
              <p:nvSpPr>
                <p:cNvPr id="35" name="Line 25"/>
                <p:cNvSpPr>
                  <a:spLocks noChangeShapeType="1"/>
                </p:cNvSpPr>
                <p:nvPr/>
              </p:nvSpPr>
              <p:spPr bwMode="auto">
                <a:xfrm>
                  <a:off x="3120" y="230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Oval 26"/>
                <p:cNvSpPr>
                  <a:spLocks noChangeArrowheads="1"/>
                </p:cNvSpPr>
                <p:nvPr/>
              </p:nvSpPr>
              <p:spPr bwMode="auto">
                <a:xfrm>
                  <a:off x="3120" y="2160"/>
                  <a:ext cx="192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" name="Group 31"/>
              <p:cNvGrpSpPr>
                <a:grpSpLocks/>
              </p:cNvGrpSpPr>
              <p:nvPr/>
            </p:nvGrpSpPr>
            <p:grpSpPr bwMode="auto">
              <a:xfrm>
                <a:off x="2304" y="3168"/>
                <a:ext cx="192" cy="192"/>
                <a:chOff x="2592" y="3216"/>
                <a:chExt cx="192" cy="192"/>
              </a:xfrm>
            </p:grpSpPr>
            <p:grpSp>
              <p:nvGrpSpPr>
                <p:cNvPr id="30" name="Group 30"/>
                <p:cNvGrpSpPr>
                  <a:grpSpLocks/>
                </p:cNvGrpSpPr>
                <p:nvPr/>
              </p:nvGrpSpPr>
              <p:grpSpPr bwMode="auto">
                <a:xfrm>
                  <a:off x="2592" y="3216"/>
                  <a:ext cx="96" cy="144"/>
                  <a:chOff x="2592" y="3216"/>
                  <a:chExt cx="96" cy="144"/>
                </a:xfrm>
              </p:grpSpPr>
              <p:sp>
                <p:nvSpPr>
                  <p:cNvPr id="32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3216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336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1" name="Oval 29"/>
                <p:cNvSpPr>
                  <a:spLocks noChangeArrowheads="1"/>
                </p:cNvSpPr>
                <p:nvPr/>
              </p:nvSpPr>
              <p:spPr bwMode="auto">
                <a:xfrm>
                  <a:off x="2688" y="3312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38"/>
              <p:cNvGrpSpPr>
                <a:grpSpLocks/>
              </p:cNvGrpSpPr>
              <p:nvPr/>
            </p:nvGrpSpPr>
            <p:grpSpPr bwMode="auto">
              <a:xfrm>
                <a:off x="1632" y="3168"/>
                <a:ext cx="96" cy="144"/>
                <a:chOff x="3264" y="3264"/>
                <a:chExt cx="96" cy="144"/>
              </a:xfrm>
            </p:grpSpPr>
            <p:sp>
              <p:nvSpPr>
                <p:cNvPr id="28" name="Line 35"/>
                <p:cNvSpPr>
                  <a:spLocks noChangeShapeType="1"/>
                </p:cNvSpPr>
                <p:nvPr/>
              </p:nvSpPr>
              <p:spPr bwMode="auto">
                <a:xfrm>
                  <a:off x="3360" y="326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Line 36"/>
                <p:cNvSpPr>
                  <a:spLocks noChangeShapeType="1"/>
                </p:cNvSpPr>
                <p:nvPr/>
              </p:nvSpPr>
              <p:spPr bwMode="auto">
                <a:xfrm>
                  <a:off x="3264" y="34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" name="Group 39"/>
            <p:cNvGrpSpPr>
              <a:grpSpLocks/>
            </p:cNvGrpSpPr>
            <p:nvPr/>
          </p:nvGrpSpPr>
          <p:grpSpPr bwMode="auto">
            <a:xfrm>
              <a:off x="7520880" y="5466928"/>
              <a:ext cx="1371600" cy="914400"/>
              <a:chOff x="1632" y="2832"/>
              <a:chExt cx="864" cy="576"/>
            </a:xfrm>
          </p:grpSpPr>
          <p:grpSp>
            <p:nvGrpSpPr>
              <p:cNvPr id="11" name="Group 21"/>
              <p:cNvGrpSpPr>
                <a:grpSpLocks/>
              </p:cNvGrpSpPr>
              <p:nvPr/>
            </p:nvGrpSpPr>
            <p:grpSpPr bwMode="auto">
              <a:xfrm>
                <a:off x="1728" y="2832"/>
                <a:ext cx="576" cy="576"/>
                <a:chOff x="2928" y="2160"/>
                <a:chExt cx="672" cy="672"/>
              </a:xfrm>
            </p:grpSpPr>
            <p:grpSp>
              <p:nvGrpSpPr>
                <p:cNvPr id="20" name="Group 22"/>
                <p:cNvGrpSpPr>
                  <a:grpSpLocks/>
                </p:cNvGrpSpPr>
                <p:nvPr/>
              </p:nvGrpSpPr>
              <p:grpSpPr bwMode="auto">
                <a:xfrm>
                  <a:off x="2928" y="2352"/>
                  <a:ext cx="672" cy="480"/>
                  <a:chOff x="2928" y="2352"/>
                  <a:chExt cx="672" cy="480"/>
                </a:xfrm>
              </p:grpSpPr>
              <p:sp>
                <p:nvSpPr>
                  <p:cNvPr id="23" name="AutoShape 23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2448"/>
                    <a:ext cx="672" cy="384"/>
                  </a:xfrm>
                  <a:prstGeom prst="hexagon">
                    <a:avLst>
                      <a:gd name="adj" fmla="val 43750"/>
                      <a:gd name="vf" fmla="val 11547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12" y="2352"/>
                    <a:ext cx="240" cy="27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/>
                      <a:t>O</a:t>
                    </a:r>
                  </a:p>
                </p:txBody>
              </p:sp>
            </p:grpSp>
            <p:sp>
              <p:nvSpPr>
                <p:cNvPr id="21" name="Line 25"/>
                <p:cNvSpPr>
                  <a:spLocks noChangeShapeType="1"/>
                </p:cNvSpPr>
                <p:nvPr/>
              </p:nvSpPr>
              <p:spPr bwMode="auto">
                <a:xfrm>
                  <a:off x="3120" y="230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Oval 26"/>
                <p:cNvSpPr>
                  <a:spLocks noChangeArrowheads="1"/>
                </p:cNvSpPr>
                <p:nvPr/>
              </p:nvSpPr>
              <p:spPr bwMode="auto">
                <a:xfrm>
                  <a:off x="3120" y="2160"/>
                  <a:ext cx="192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31"/>
              <p:cNvGrpSpPr>
                <a:grpSpLocks/>
              </p:cNvGrpSpPr>
              <p:nvPr/>
            </p:nvGrpSpPr>
            <p:grpSpPr bwMode="auto">
              <a:xfrm>
                <a:off x="2304" y="3168"/>
                <a:ext cx="192" cy="192"/>
                <a:chOff x="2592" y="3216"/>
                <a:chExt cx="192" cy="192"/>
              </a:xfrm>
            </p:grpSpPr>
            <p:grpSp>
              <p:nvGrpSpPr>
                <p:cNvPr id="16" name="Group 30"/>
                <p:cNvGrpSpPr>
                  <a:grpSpLocks/>
                </p:cNvGrpSpPr>
                <p:nvPr/>
              </p:nvGrpSpPr>
              <p:grpSpPr bwMode="auto">
                <a:xfrm>
                  <a:off x="2592" y="3216"/>
                  <a:ext cx="96" cy="144"/>
                  <a:chOff x="2592" y="3216"/>
                  <a:chExt cx="96" cy="144"/>
                </a:xfrm>
              </p:grpSpPr>
              <p:sp>
                <p:nvSpPr>
                  <p:cNvPr id="18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3216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336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" name="Oval 29"/>
                <p:cNvSpPr>
                  <a:spLocks noChangeArrowheads="1"/>
                </p:cNvSpPr>
                <p:nvPr/>
              </p:nvSpPr>
              <p:spPr bwMode="auto">
                <a:xfrm>
                  <a:off x="2688" y="3312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38"/>
              <p:cNvGrpSpPr>
                <a:grpSpLocks/>
              </p:cNvGrpSpPr>
              <p:nvPr/>
            </p:nvGrpSpPr>
            <p:grpSpPr bwMode="auto">
              <a:xfrm>
                <a:off x="1632" y="3168"/>
                <a:ext cx="96" cy="144"/>
                <a:chOff x="3264" y="3264"/>
                <a:chExt cx="96" cy="144"/>
              </a:xfrm>
            </p:grpSpPr>
            <p:sp>
              <p:nvSpPr>
                <p:cNvPr id="14" name="Line 35"/>
                <p:cNvSpPr>
                  <a:spLocks noChangeShapeType="1"/>
                </p:cNvSpPr>
                <p:nvPr/>
              </p:nvSpPr>
              <p:spPr bwMode="auto">
                <a:xfrm>
                  <a:off x="3360" y="326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" name="Line 36"/>
                <p:cNvSpPr>
                  <a:spLocks noChangeShapeType="1"/>
                </p:cNvSpPr>
                <p:nvPr/>
              </p:nvSpPr>
              <p:spPr bwMode="auto">
                <a:xfrm>
                  <a:off x="3264" y="34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556069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sz="3600" b="1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ממולקולות</a:t>
            </a:r>
            <a:r>
              <a:rPr lang="he-IL" b="1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he-IL" sz="2000" b="1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קטנות:</a:t>
            </a:r>
            <a:r>
              <a:rPr lang="he-IL" b="1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he-IL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חומצות אמיניות</a:t>
            </a:r>
            <a:br>
              <a:rPr lang="he-IL" dirty="0">
                <a:latin typeface="Arial" pitchFamily="34" charset="0"/>
                <a:cs typeface="Arial" pitchFamily="34" charset="0"/>
              </a:rPr>
            </a:br>
            <a:endParaRPr lang="he-IL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115616" y="3356992"/>
            <a:ext cx="7016824" cy="1752600"/>
          </a:xfrm>
        </p:spPr>
        <p:txBody>
          <a:bodyPr>
            <a:normAutofit fontScale="85000" lnSpcReduction="10000"/>
          </a:bodyPr>
          <a:lstStyle/>
          <a:p>
            <a:r>
              <a:rPr lang="he-IL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למולקולות </a:t>
            </a:r>
            <a:r>
              <a:rPr lang="he-IL" sz="7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ענק:</a:t>
            </a:r>
            <a:r>
              <a:rPr lang="he-IL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e-IL" sz="85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חלבונים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32</a:t>
            </a:fld>
            <a:endParaRPr lang="he-IL"/>
          </a:p>
        </p:txBody>
      </p:sp>
      <p:sp>
        <p:nvSpPr>
          <p:cNvPr id="5" name="TextBox 4"/>
          <p:cNvSpPr txBox="1"/>
          <p:nvPr/>
        </p:nvSpPr>
        <p:spPr>
          <a:xfrm>
            <a:off x="1043608" y="466484"/>
            <a:ext cx="698477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800" b="1" dirty="0">
                <a:solidFill>
                  <a:schemeClr val="tx2"/>
                </a:solidFill>
              </a:rPr>
              <a:t>חומצות אמיניות וחלבונים</a:t>
            </a:r>
          </a:p>
        </p:txBody>
      </p:sp>
    </p:spTree>
    <p:extLst>
      <p:ext uri="{BB962C8B-B14F-4D97-AF65-F5344CB8AC3E}">
        <p14:creationId xmlns:p14="http://schemas.microsoft.com/office/powerpoint/2010/main" val="13380888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he-IL" sz="4800" b="1" dirty="0"/>
              <a:t>חלבונים</a:t>
            </a:r>
            <a:endParaRPr lang="en-US" sz="4800" b="1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144000" cy="5400675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he-IL" sz="3200" dirty="0"/>
              <a:t>החלבון (פרוטאין) הוא אחד משלושת אבות המזון החיוניים לתפקוד תקין של הגוף.</a:t>
            </a:r>
          </a:p>
          <a:p>
            <a:pPr marL="109728" indent="0" eaLnBrk="1" hangingPunct="1">
              <a:lnSpc>
                <a:spcPct val="90000"/>
              </a:lnSpc>
              <a:buNone/>
            </a:pPr>
            <a:endParaRPr lang="he-IL" sz="3200" dirty="0"/>
          </a:p>
          <a:p>
            <a:pPr eaLnBrk="1" hangingPunct="1">
              <a:lnSpc>
                <a:spcPct val="90000"/>
              </a:lnSpc>
            </a:pPr>
            <a:r>
              <a:rPr lang="he-IL" sz="3200" dirty="0"/>
              <a:t>החלבונים מהווים אבני בניין מרכזיות לרקמות שונות בגוף.</a:t>
            </a:r>
          </a:p>
          <a:p>
            <a:pPr marL="109728" indent="0" eaLnBrk="1" hangingPunct="1">
              <a:lnSpc>
                <a:spcPct val="90000"/>
              </a:lnSpc>
              <a:buNone/>
            </a:pPr>
            <a:endParaRPr lang="he-IL" sz="3200" dirty="0"/>
          </a:p>
          <a:p>
            <a:pPr eaLnBrk="1" hangingPunct="1">
              <a:lnSpc>
                <a:spcPct val="90000"/>
              </a:lnSpc>
            </a:pPr>
            <a:r>
              <a:rPr lang="he-IL" sz="3200" dirty="0"/>
              <a:t>לחלבונים תפקידים נוספים: הם משמשים כאנזימים, נוגדנים והורמונים.</a:t>
            </a:r>
          </a:p>
          <a:p>
            <a:pPr marL="109728" indent="0" eaLnBrk="1" hangingPunct="1">
              <a:lnSpc>
                <a:spcPct val="90000"/>
              </a:lnSpc>
              <a:buNone/>
            </a:pPr>
            <a:endParaRPr lang="he-IL" sz="3200" dirty="0"/>
          </a:p>
          <a:p>
            <a:pPr eaLnBrk="1" hangingPunct="1">
              <a:lnSpc>
                <a:spcPct val="90000"/>
              </a:lnSpc>
            </a:pPr>
            <a:r>
              <a:rPr lang="he-IL" sz="3200" dirty="0"/>
              <a:t>החלבון הוא מולקולה גדולה מאוד, </a:t>
            </a:r>
            <a:r>
              <a:rPr lang="he-IL" sz="3200" dirty="0" err="1"/>
              <a:t>מאקרומולקולה</a:t>
            </a:r>
            <a:r>
              <a:rPr lang="he-IL" sz="3200" dirty="0"/>
              <a:t>, המורכבת מחומצות אמיניות.</a:t>
            </a:r>
          </a:p>
        </p:txBody>
      </p:sp>
    </p:spTree>
    <p:extLst>
      <p:ext uri="{BB962C8B-B14F-4D97-AF65-F5344CB8AC3E}">
        <p14:creationId xmlns:p14="http://schemas.microsoft.com/office/powerpoint/2010/main" val="11016752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19162"/>
          </a:xfrm>
        </p:spPr>
        <p:txBody>
          <a:bodyPr/>
          <a:lstStyle/>
          <a:p>
            <a:pPr algn="ctr" eaLnBrk="1" hangingPunct="1"/>
            <a:r>
              <a:rPr lang="he-IL" b="1"/>
              <a:t>חומצות אמיניות וחלבונים</a:t>
            </a:r>
            <a:endParaRPr lang="en-US" b="1"/>
          </a:p>
        </p:txBody>
      </p:sp>
      <p:sp>
        <p:nvSpPr>
          <p:cNvPr id="10243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62512"/>
          </a:xfrm>
        </p:spPr>
        <p:txBody>
          <a:bodyPr/>
          <a:lstStyle/>
          <a:p>
            <a:pPr eaLnBrk="1" hangingPunct="1"/>
            <a:r>
              <a:rPr lang="he-IL"/>
              <a:t>החלבון הוא מאקרומולקולה טבעית המכונה בשם פוליפפטיד.</a:t>
            </a:r>
          </a:p>
          <a:p>
            <a:pPr eaLnBrk="1" hangingPunct="1"/>
            <a:r>
              <a:rPr lang="he-IL"/>
              <a:t>היחידות המרכיבות את שרשרות הפוליפפטיד נקראות חומצות אמיניות.</a:t>
            </a:r>
          </a:p>
          <a:p>
            <a:pPr eaLnBrk="1" hangingPunct="1"/>
            <a:r>
              <a:rPr lang="he-IL"/>
              <a:t>תכונות החלבון נקבעות על פי סוג החומצות האמיניות שבונות אותו והרצף שלהן בשרשרת.</a:t>
            </a:r>
          </a:p>
          <a:p>
            <a:pPr eaLnBrk="1" hangingPunct="1"/>
            <a:r>
              <a:rPr lang="he-IL"/>
              <a:t>כל החומצות האמיניות בעלות מבנה כללי משותף. </a:t>
            </a:r>
            <a:endParaRPr lang="en-US"/>
          </a:p>
        </p:txBody>
      </p:sp>
      <p:pic>
        <p:nvPicPr>
          <p:cNvPr id="10244" name="Picture 4">
            <a:hlinkClick r:id="rId3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052" y="4322428"/>
            <a:ext cx="3511108" cy="187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012160" y="4932719"/>
            <a:ext cx="295232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האיור לקוח מהקישור: </a:t>
            </a:r>
            <a:r>
              <a:rPr lang="en-US" dirty="0">
                <a:hlinkClick r:id="rId5"/>
              </a:rPr>
              <a:t>http://www.msg.ucsf.edu/BI204/amino.html</a:t>
            </a:r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577448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39825"/>
          </a:xfrm>
        </p:spPr>
        <p:txBody>
          <a:bodyPr/>
          <a:lstStyle/>
          <a:p>
            <a:pPr algn="ctr" eaLnBrk="1" hangingPunct="1"/>
            <a:r>
              <a:rPr lang="he-IL" b="1"/>
              <a:t>חלבונים - עובדות נוספות</a:t>
            </a:r>
            <a:r>
              <a:rPr lang="he-IL"/>
              <a:t> </a:t>
            </a: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686800" cy="5949950"/>
          </a:xfrm>
        </p:spPr>
        <p:txBody>
          <a:bodyPr/>
          <a:lstStyle/>
          <a:p>
            <a:pPr eaLnBrk="1" hangingPunct="1"/>
            <a:r>
              <a:rPr lang="he-IL" sz="2800" dirty="0"/>
              <a:t>הגוף לא אוגר חומצות אמיניות או חלבונים.</a:t>
            </a:r>
          </a:p>
          <a:p>
            <a:pPr eaLnBrk="1" hangingPunct="1"/>
            <a:r>
              <a:rPr lang="he-IL" sz="2800" dirty="0"/>
              <a:t>עודפי חלבון, מעבר לצרכי הגוף (בניית רקמות, אנרגיה), הופכים לשומן שנאגר בגוף.</a:t>
            </a:r>
          </a:p>
          <a:p>
            <a:pPr eaLnBrk="1" hangingPunct="1"/>
            <a:r>
              <a:rPr lang="he-IL" sz="2800" dirty="0"/>
              <a:t>צריכה מוגברת של חלבונים מעבר לנדרש, מזיקה לגוף:</a:t>
            </a:r>
          </a:p>
          <a:p>
            <a:pPr eaLnBrk="1" hangingPunct="1">
              <a:buFont typeface="Wingdings" pitchFamily="2" charset="2"/>
              <a:buNone/>
            </a:pPr>
            <a:r>
              <a:rPr lang="he-IL" sz="2800" dirty="0"/>
              <a:t>1.עומס על הכליות.</a:t>
            </a:r>
          </a:p>
          <a:p>
            <a:pPr eaLnBrk="1" hangingPunct="1">
              <a:buFont typeface="Wingdings" pitchFamily="2" charset="2"/>
              <a:buNone/>
            </a:pPr>
            <a:r>
              <a:rPr lang="he-IL" sz="2800" dirty="0"/>
              <a:t>2. שיבוש תהליכי העיכול.</a:t>
            </a:r>
          </a:p>
          <a:p>
            <a:pPr eaLnBrk="1" hangingPunct="1">
              <a:buFont typeface="Wingdings" pitchFamily="2" charset="2"/>
              <a:buNone/>
            </a:pPr>
            <a:r>
              <a:rPr lang="he-IL" sz="2800" dirty="0"/>
              <a:t>3.פגיעה בעתודות הסידן בעצמות.</a:t>
            </a:r>
          </a:p>
          <a:p>
            <a:pPr eaLnBrk="1" hangingPunct="1">
              <a:buFont typeface="Wingdings" pitchFamily="2" charset="2"/>
              <a:buNone/>
            </a:pPr>
            <a:r>
              <a:rPr lang="he-IL" sz="2800" dirty="0"/>
              <a:t>4. פגיעה בחיידקים מועילים במעי, סכנה לסרטן במעי הגס</a:t>
            </a:r>
            <a:r>
              <a:rPr lang="he-IL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4934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pPr algn="ctr" eaLnBrk="1" hangingPunct="1"/>
            <a:r>
              <a:rPr lang="he-IL" b="1" dirty="0"/>
              <a:t>חומצה אמינית – מבנה כללי</a:t>
            </a:r>
            <a:endParaRPr lang="en-US" b="1" dirty="0"/>
          </a:p>
        </p:txBody>
      </p:sp>
      <p:graphicFrame>
        <p:nvGraphicFramePr>
          <p:cNvPr id="1026" name="Object 4" descr="נוסחת מבנה של חומצה אמינית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3990462"/>
              </p:ext>
            </p:extLst>
          </p:nvPr>
        </p:nvGraphicFramePr>
        <p:xfrm>
          <a:off x="2411760" y="2557983"/>
          <a:ext cx="4249738" cy="249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2" imgW="2286000" imgH="1342800" progId="ISISServer">
                  <p:embed/>
                </p:oleObj>
              </mc:Choice>
              <mc:Fallback>
                <p:oleObj name="ISIS/Draw Sketch" r:id="rId2" imgW="2286000" imgH="134280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2557983"/>
                        <a:ext cx="4249738" cy="249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קבוצה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1633" y="3403334"/>
            <a:ext cx="8712175" cy="1856571"/>
            <a:chOff x="179387" y="2498870"/>
            <a:chExt cx="8712175" cy="1856571"/>
          </a:xfrm>
        </p:grpSpPr>
        <p:sp>
          <p:nvSpPr>
            <p:cNvPr id="1029" name="Rectangle 9"/>
            <p:cNvSpPr>
              <a:spLocks noChangeArrowheads="1"/>
            </p:cNvSpPr>
            <p:nvPr/>
          </p:nvSpPr>
          <p:spPr bwMode="auto">
            <a:xfrm>
              <a:off x="179387" y="2498870"/>
              <a:ext cx="19018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he-IL" sz="2400" dirty="0">
                  <a:solidFill>
                    <a:srgbClr val="663300"/>
                  </a:solidFill>
                </a:rPr>
                <a:t>קבוצה אמינית</a:t>
              </a:r>
              <a:endParaRPr lang="en-US" sz="2400" dirty="0">
                <a:solidFill>
                  <a:srgbClr val="663300"/>
                </a:solidFill>
              </a:endParaRPr>
            </a:p>
          </p:txBody>
        </p:sp>
        <p:sp>
          <p:nvSpPr>
            <p:cNvPr id="1030" name="Rectangle 10"/>
            <p:cNvSpPr>
              <a:spLocks noChangeArrowheads="1"/>
            </p:cNvSpPr>
            <p:nvPr/>
          </p:nvSpPr>
          <p:spPr bwMode="auto">
            <a:xfrm>
              <a:off x="2783650" y="3898241"/>
              <a:ext cx="20161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he-IL" sz="2400" dirty="0">
                  <a:solidFill>
                    <a:srgbClr val="663300"/>
                  </a:solidFill>
                </a:rPr>
                <a:t>קבוצה  צדדית</a:t>
              </a:r>
              <a:endParaRPr lang="en-US" sz="2400" dirty="0">
                <a:solidFill>
                  <a:srgbClr val="663300"/>
                </a:solidFill>
              </a:endParaRPr>
            </a:p>
          </p:txBody>
        </p:sp>
        <p:sp>
          <p:nvSpPr>
            <p:cNvPr id="1031" name="Rectangle 11"/>
            <p:cNvSpPr>
              <a:spLocks noChangeArrowheads="1"/>
            </p:cNvSpPr>
            <p:nvPr/>
          </p:nvSpPr>
          <p:spPr bwMode="auto">
            <a:xfrm>
              <a:off x="6372200" y="2498870"/>
              <a:ext cx="25193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he-IL" sz="2400" dirty="0">
                  <a:solidFill>
                    <a:srgbClr val="663300"/>
                  </a:solidFill>
                </a:rPr>
                <a:t>קבוצה </a:t>
              </a:r>
              <a:r>
                <a:rPr lang="he-IL" sz="2400" dirty="0" err="1">
                  <a:solidFill>
                    <a:srgbClr val="663300"/>
                  </a:solidFill>
                </a:rPr>
                <a:t>קרבוקסילית</a:t>
              </a:r>
              <a:endParaRPr lang="en-US" sz="2400" dirty="0">
                <a:solidFill>
                  <a:srgbClr val="6633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948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e-IL" b="1"/>
              <a:t>חומצות אמיניות</a:t>
            </a:r>
            <a:endParaRPr lang="en-US" b="1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25538"/>
            <a:ext cx="8363272" cy="5471814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</a:pPr>
            <a:r>
              <a:rPr lang="he-IL" sz="3200" dirty="0"/>
              <a:t>קיימות 20 חומצות אמיניות שונות.</a:t>
            </a:r>
          </a:p>
          <a:p>
            <a:pPr eaLnBrk="1" hangingPunct="1">
              <a:spcBef>
                <a:spcPts val="0"/>
              </a:spcBef>
            </a:pPr>
            <a:r>
              <a:rPr lang="he-IL" sz="3200" dirty="0"/>
              <a:t>החומצות נבדלות זו מזו בקבוצה הצדדית שלהן </a:t>
            </a:r>
            <a:r>
              <a:rPr lang="en-US" sz="3200" dirty="0"/>
              <a:t>(R)</a:t>
            </a:r>
            <a:r>
              <a:rPr lang="he-IL" sz="3200" dirty="0"/>
              <a:t>.</a:t>
            </a:r>
          </a:p>
          <a:p>
            <a:pPr eaLnBrk="1" hangingPunct="1">
              <a:spcBef>
                <a:spcPts val="0"/>
              </a:spcBef>
            </a:pPr>
            <a:r>
              <a:rPr lang="he-IL" sz="3200" dirty="0"/>
              <a:t>החומצות האמיניות מהוות את אבני הבניין של החלבונים.</a:t>
            </a:r>
          </a:p>
          <a:p>
            <a:pPr eaLnBrk="1" hangingPunct="1">
              <a:spcBef>
                <a:spcPts val="0"/>
              </a:spcBef>
            </a:pPr>
            <a:r>
              <a:rPr lang="he-IL" sz="3200" dirty="0"/>
              <a:t>הקבוצות הצדדיות של החומצות האמיניות בעלות חשיבות רבה בקביעת המבנה המרחבי של החלבון.</a:t>
            </a:r>
          </a:p>
          <a:p>
            <a:pPr eaLnBrk="1" hangingPunct="1">
              <a:spcBef>
                <a:spcPts val="0"/>
              </a:spcBef>
            </a:pPr>
            <a:r>
              <a:rPr lang="he-IL" sz="3200" dirty="0"/>
              <a:t>הקבוצות הצדדיות </a:t>
            </a:r>
            <a:r>
              <a:rPr lang="en-US" sz="3200" dirty="0"/>
              <a:t>(R)</a:t>
            </a:r>
            <a:r>
              <a:rPr lang="he-IL" sz="3200" dirty="0"/>
              <a:t> נבדלות זו מזו במבנה, בגודל ובפעילות הכימית שלהן. </a:t>
            </a:r>
          </a:p>
        </p:txBody>
      </p:sp>
    </p:spTree>
    <p:extLst>
      <p:ext uri="{BB962C8B-B14F-4D97-AF65-F5344CB8AC3E}">
        <p14:creationId xmlns:p14="http://schemas.microsoft.com/office/powerpoint/2010/main" val="28287096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964488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he-IL" sz="4000" b="1" dirty="0">
                <a:effectLst/>
                <a:latin typeface="Arial" pitchFamily="34" charset="0"/>
                <a:cs typeface="Arial" pitchFamily="34" charset="0"/>
              </a:rPr>
              <a:t>מחומצות אמיניות (</a:t>
            </a:r>
            <a:r>
              <a:rPr lang="he-IL" sz="4000" b="1" dirty="0" err="1">
                <a:effectLst/>
                <a:latin typeface="Arial" pitchFamily="34" charset="0"/>
                <a:cs typeface="Arial" pitchFamily="34" charset="0"/>
              </a:rPr>
              <a:t>מונומרים</a:t>
            </a:r>
            <a:r>
              <a:rPr lang="he-IL" sz="4000" dirty="0">
                <a:effectLst/>
                <a:latin typeface="Arial" pitchFamily="34" charset="0"/>
                <a:cs typeface="Arial" pitchFamily="34" charset="0"/>
              </a:rPr>
              <a:t>) ל</a:t>
            </a:r>
            <a:r>
              <a:rPr lang="he-IL" sz="4000" b="1" dirty="0">
                <a:effectLst/>
                <a:latin typeface="Arial" pitchFamily="34" charset="0"/>
                <a:cs typeface="Arial" pitchFamily="34" charset="0"/>
              </a:rPr>
              <a:t>חלבונים</a:t>
            </a:r>
            <a:endParaRPr lang="en-US" sz="4000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12776"/>
            <a:ext cx="8568951" cy="5112568"/>
          </a:xfrm>
        </p:spPr>
        <p:txBody>
          <a:bodyPr>
            <a:normAutofit/>
          </a:bodyPr>
          <a:lstStyle/>
          <a:p>
            <a:pPr marL="109728" indent="0">
              <a:lnSpc>
                <a:spcPct val="160000"/>
              </a:lnSpc>
              <a:buNone/>
            </a:pPr>
            <a:r>
              <a:rPr lang="he-IL" sz="3300" b="1" dirty="0">
                <a:latin typeface="Arial" pitchFamily="34" charset="0"/>
                <a:cs typeface="Arial" pitchFamily="34" charset="0"/>
              </a:rPr>
              <a:t>מבנה החלבון ותפקודו נקבעים על פי: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he-IL" sz="3600" b="1" dirty="0">
                <a:solidFill>
                  <a:srgbClr val="7030A0"/>
                </a:solidFill>
              </a:rPr>
              <a:t>סוג </a:t>
            </a:r>
            <a:r>
              <a:rPr lang="he-IL" sz="3600" dirty="0"/>
              <a:t>חומצות אמיניות במולקולה.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he-IL" sz="3600" b="1" dirty="0">
                <a:solidFill>
                  <a:srgbClr val="7030A0"/>
                </a:solidFill>
              </a:rPr>
              <a:t>מספר </a:t>
            </a:r>
            <a:r>
              <a:rPr lang="he-IL" sz="3600" dirty="0"/>
              <a:t>חומצות אמיניות במולקולה.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he-IL" sz="3600" dirty="0"/>
              <a:t>סדר חומצות אמיניות - </a:t>
            </a:r>
            <a:r>
              <a:rPr lang="he-IL" sz="3600" b="1" dirty="0">
                <a:solidFill>
                  <a:srgbClr val="7030A0"/>
                </a:solidFill>
              </a:rPr>
              <a:t>רצף</a:t>
            </a:r>
            <a:r>
              <a:rPr lang="he-IL" sz="3600" dirty="0"/>
              <a:t> (מבנה ראשוני).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he-IL" sz="3600" b="1" dirty="0">
                <a:solidFill>
                  <a:srgbClr val="7030A0"/>
                </a:solidFill>
              </a:rPr>
              <a:t>ארגון במרחב </a:t>
            </a:r>
            <a:r>
              <a:rPr lang="he-IL" sz="3600" dirty="0"/>
              <a:t>של המולקולה.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he-IL" sz="3600" dirty="0"/>
              <a:t>ארגון של המולקולות.</a:t>
            </a:r>
          </a:p>
          <a:p>
            <a:pPr marL="109728" indent="0">
              <a:lnSpc>
                <a:spcPct val="160000"/>
              </a:lnSpc>
              <a:buNone/>
            </a:pPr>
            <a:endParaRPr lang="he-IL" sz="3300" b="1" dirty="0">
              <a:latin typeface="Arial" pitchFamily="34" charset="0"/>
              <a:cs typeface="Arial" pitchFamily="34" charset="0"/>
            </a:endParaRPr>
          </a:p>
          <a:p>
            <a:pPr marL="109728" indent="0" eaLnBrk="1" hangingPunct="1">
              <a:lnSpc>
                <a:spcPct val="160000"/>
              </a:lnSpc>
              <a:buNone/>
            </a:pPr>
            <a:endParaRPr lang="en-US" sz="1600" dirty="0"/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38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9461282"/>
      </p:ext>
    </p:extLst>
  </p:cSld>
  <p:clrMapOvr>
    <a:masterClrMapping/>
  </p:clrMapOvr>
  <p:transition spd="med">
    <p:zo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he-IL" sz="4800" b="1" dirty="0"/>
              <a:t>חלבונים </a:t>
            </a:r>
            <a:endParaRPr lang="en-US" sz="4800" b="1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144000" cy="5400675"/>
          </a:xfrm>
        </p:spPr>
        <p:txBody>
          <a:bodyPr>
            <a:noAutofit/>
          </a:bodyPr>
          <a:lstStyle/>
          <a:p>
            <a:pPr marL="109728" indent="0" eaLnBrk="1" hangingPunct="1">
              <a:lnSpc>
                <a:spcPct val="90000"/>
              </a:lnSpc>
              <a:buNone/>
            </a:pPr>
            <a:endParaRPr lang="he-IL" sz="3200" dirty="0"/>
          </a:p>
          <a:p>
            <a:pPr eaLnBrk="1" hangingPunct="1">
              <a:lnSpc>
                <a:spcPct val="90000"/>
              </a:lnSpc>
            </a:pPr>
            <a:r>
              <a:rPr lang="he-IL" sz="3200" dirty="0"/>
              <a:t>גוף האדם מייצר 11 חומצות אמיניות. </a:t>
            </a:r>
          </a:p>
          <a:p>
            <a:pPr marL="109728" indent="0" eaLnBrk="1" hangingPunct="1">
              <a:lnSpc>
                <a:spcPct val="90000"/>
              </a:lnSpc>
              <a:buNone/>
            </a:pPr>
            <a:endParaRPr lang="he-IL" sz="3200" dirty="0"/>
          </a:p>
          <a:p>
            <a:pPr eaLnBrk="1" hangingPunct="1">
              <a:lnSpc>
                <a:spcPct val="90000"/>
              </a:lnSpc>
            </a:pPr>
            <a:r>
              <a:rPr lang="he-IL" sz="3200" dirty="0"/>
              <a:t>9 חומצות אמיניות הנוספות, ניתנות לצריכה ממזונות שונים מהחי והצומח.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01675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dirty="0"/>
              <a:t>הצעה להוראת ההיבט הכימי</a:t>
            </a:r>
            <a:br>
              <a:rPr lang="he-IL" dirty="0"/>
            </a:br>
            <a:r>
              <a:rPr lang="he-IL" dirty="0"/>
              <a:t> של חומרי המזון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4</a:t>
            </a:fld>
            <a:endParaRPr lang="he-IL"/>
          </a:p>
        </p:txBody>
      </p:sp>
      <p:sp>
        <p:nvSpPr>
          <p:cNvPr id="5" name="TextBox 4"/>
          <p:cNvSpPr txBox="1"/>
          <p:nvPr/>
        </p:nvSpPr>
        <p:spPr>
          <a:xfrm>
            <a:off x="3319229" y="2564904"/>
            <a:ext cx="1941558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600" b="1" dirty="0"/>
              <a:t>פולימרים</a:t>
            </a:r>
            <a:r>
              <a:rPr lang="he-IL" dirty="0"/>
              <a:t> </a:t>
            </a:r>
          </a:p>
        </p:txBody>
      </p:sp>
      <p:sp>
        <p:nvSpPr>
          <p:cNvPr id="13" name="Right Arrow 12" descr="חץ"/>
          <p:cNvSpPr/>
          <p:nvPr/>
        </p:nvSpPr>
        <p:spPr>
          <a:xfrm rot="2968433">
            <a:off x="4502368" y="3635500"/>
            <a:ext cx="151683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Right Arrow 14" descr="חץ"/>
          <p:cNvSpPr/>
          <p:nvPr/>
        </p:nvSpPr>
        <p:spPr>
          <a:xfrm rot="7331571">
            <a:off x="2662540" y="3640037"/>
            <a:ext cx="1440160" cy="484632"/>
          </a:xfrm>
          <a:prstGeom prst="rightArrow">
            <a:avLst>
              <a:gd name="adj1" fmla="val 50000"/>
              <a:gd name="adj2" fmla="val 281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TextBox 16"/>
          <p:cNvSpPr txBox="1"/>
          <p:nvPr/>
        </p:nvSpPr>
        <p:spPr>
          <a:xfrm>
            <a:off x="5086791" y="4705980"/>
            <a:ext cx="2704587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800" b="1" dirty="0"/>
              <a:t>פולימרים טבעיים</a:t>
            </a:r>
            <a:r>
              <a:rPr lang="he-IL" dirty="0"/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5159" y="4620827"/>
            <a:ext cx="299954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800" b="1" dirty="0"/>
              <a:t>פולימרים סינתטיים</a:t>
            </a:r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8889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pPr algn="ctr"/>
            <a:r>
              <a:rPr lang="he-IL" dirty="0">
                <a:effectLst/>
              </a:rPr>
              <a:t>מגוון חלבונים</a:t>
            </a:r>
          </a:p>
        </p:txBody>
      </p:sp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80000"/>
              <a:buNone/>
            </a:pPr>
            <a:r>
              <a:rPr lang="he-IL" sz="2800" dirty="0">
                <a:latin typeface="Calibri" pitchFamily="34" charset="0"/>
              </a:rPr>
              <a:t>המגוון הגדול במבנה החלבונים </a:t>
            </a:r>
            <a:br>
              <a:rPr lang="en-US" sz="2800" dirty="0">
                <a:latin typeface="Calibri" pitchFamily="34" charset="0"/>
              </a:rPr>
            </a:br>
            <a:r>
              <a:rPr lang="he-IL" sz="2800" dirty="0">
                <a:latin typeface="Calibri" pitchFamily="34" charset="0"/>
              </a:rPr>
              <a:t>הנו הבסיס לטווח הרחב של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he-IL" sz="2800" dirty="0">
                <a:latin typeface="Calibri" pitchFamily="34" charset="0"/>
              </a:rPr>
              <a:t>תפקידיהם</a:t>
            </a: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80000"/>
              <a:buNone/>
            </a:pPr>
            <a:endParaRPr lang="he-IL" sz="2800" dirty="0">
              <a:latin typeface="Calibri" pitchFamily="34" charset="0"/>
            </a:endParaRP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80000"/>
              <a:buNone/>
            </a:pPr>
            <a:r>
              <a:rPr lang="he-IL" sz="3200" dirty="0"/>
              <a:t>קיימים יותר מ – 10</a:t>
            </a:r>
            <a:r>
              <a:rPr lang="he-IL" sz="3200" baseline="30000" dirty="0"/>
              <a:t>12</a:t>
            </a:r>
            <a:r>
              <a:rPr lang="he-IL" sz="3200" dirty="0"/>
              <a:t> סוגי חלבון שונים</a:t>
            </a:r>
            <a:endParaRPr lang="en-US" sz="3200" dirty="0">
              <a:latin typeface="Calibri" pitchFamily="34" charset="0"/>
            </a:endParaRP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80000"/>
              <a:buNone/>
            </a:pPr>
            <a:endParaRPr lang="he-IL" sz="2800" dirty="0">
              <a:latin typeface="Calibri" pitchFamily="34" charset="0"/>
            </a:endParaRP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80000"/>
              <a:buNone/>
            </a:pPr>
            <a:r>
              <a:rPr lang="he-IL" sz="2800" b="1" dirty="0">
                <a:latin typeface="Calibri" pitchFamily="34" charset="0"/>
              </a:rPr>
              <a:t>כיצד מתקבל מגוון כה גדול מ-20 חומצות אמיניות?</a:t>
            </a: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80000"/>
              <a:buNone/>
            </a:pPr>
            <a:endParaRPr lang="he-IL" sz="2800" b="1" dirty="0">
              <a:latin typeface="Calibri" pitchFamily="34" charset="0"/>
            </a:endParaRP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80000"/>
              <a:buNone/>
            </a:pPr>
            <a:r>
              <a:rPr lang="he-IL" sz="2800" dirty="0">
                <a:latin typeface="Calibri" pitchFamily="34" charset="0"/>
              </a:rPr>
              <a:t>הפעילות הבאה תסייע לתת מענה לשאלה זו.</a:t>
            </a:r>
            <a:endParaRPr lang="en-US" sz="2800" dirty="0">
              <a:latin typeface="Calibri" pitchFamily="34" charset="0"/>
            </a:endParaRP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80000"/>
              <a:buNone/>
            </a:pPr>
            <a:endParaRPr lang="he-IL" sz="2800" dirty="0">
              <a:latin typeface="Calibri" pitchFamily="34" charset="0"/>
            </a:endParaRPr>
          </a:p>
          <a:p>
            <a:pPr marL="109728" indent="0">
              <a:buNone/>
            </a:pPr>
            <a:endParaRPr lang="he-IL" sz="2800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40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175165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>
            <a:spLocks noGrp="1"/>
          </p:cNvSpPr>
          <p:nvPr>
            <p:ph type="title" idx="4294967295"/>
          </p:nvPr>
        </p:nvSpPr>
        <p:spPr>
          <a:xfrm>
            <a:off x="107504" y="-22649"/>
            <a:ext cx="9036496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80000"/>
              <a:buFontTx/>
              <a:buNone/>
              <a:tabLst/>
              <a:defRPr/>
            </a:pPr>
            <a:r>
              <a:rPr kumimoji="0" lang="he-IL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הצעה: פעילות לתלמיד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מלבן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540" y="685237"/>
            <a:ext cx="799288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לרשותך 20 צורות שונות</a:t>
            </a:r>
            <a:r>
              <a:rPr lang="he-IL" dirty="0">
                <a:solidFill>
                  <a:srgbClr val="A50021"/>
                </a:solidFill>
                <a:latin typeface="Calibri" pitchFamily="34" charset="0"/>
              </a:rPr>
              <a:t> (אבני בניין)</a:t>
            </a:r>
            <a:r>
              <a:rPr lang="he-IL" dirty="0"/>
              <a:t> המייצגות 20 חומצות  אמיניות. כל הצורות יכולות להתחבר זו לזו משני קצוות. </a:t>
            </a:r>
          </a:p>
          <a:p>
            <a:pPr>
              <a:lnSpc>
                <a:spcPct val="150000"/>
              </a:lnSpc>
            </a:pPr>
            <a:endParaRPr lang="he-IL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he-IL" sz="1100" dirty="0"/>
          </a:p>
          <a:p>
            <a:pPr>
              <a:spcBef>
                <a:spcPct val="50000"/>
              </a:spcBef>
            </a:pPr>
            <a:r>
              <a:rPr lang="he-IL" dirty="0"/>
              <a:t>א. בחר 3 צורות שונות וחבר ביניהן. כמה שלשות (תלת-</a:t>
            </a:r>
            <a:r>
              <a:rPr lang="he-IL" dirty="0" err="1"/>
              <a:t>פפטיד</a:t>
            </a:r>
            <a:r>
              <a:rPr lang="he-IL" dirty="0"/>
              <a:t>) שונות הצלחת ליצור?</a:t>
            </a:r>
          </a:p>
          <a:p>
            <a:pPr>
              <a:spcBef>
                <a:spcPct val="50000"/>
              </a:spcBef>
            </a:pPr>
            <a:r>
              <a:rPr lang="he-IL" dirty="0"/>
              <a:t>ב. בנה שרשרת שאורכה </a:t>
            </a:r>
            <a:r>
              <a:rPr lang="en-US" dirty="0"/>
              <a:t>10</a:t>
            </a:r>
            <a:r>
              <a:rPr lang="he-IL" dirty="0"/>
              <a:t>  צורות (דגם של </a:t>
            </a:r>
            <a:r>
              <a:rPr lang="he-IL" dirty="0" err="1"/>
              <a:t>פפטיד</a:t>
            </a:r>
            <a:r>
              <a:rPr lang="he-IL" dirty="0"/>
              <a:t>). </a:t>
            </a:r>
          </a:p>
          <a:p>
            <a:pPr>
              <a:spcBef>
                <a:spcPct val="50000"/>
              </a:spcBef>
            </a:pPr>
            <a:r>
              <a:rPr lang="he-IL" dirty="0"/>
              <a:t>    </a:t>
            </a:r>
            <a:r>
              <a:rPr lang="he-IL" b="1" dirty="0"/>
              <a:t>כללים:</a:t>
            </a:r>
            <a:r>
              <a:rPr lang="he-IL" dirty="0"/>
              <a:t> ניתן להשתמש בכל צורה מספר פעמים. 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he-IL" dirty="0"/>
              <a:t>              לא חובה להשתמש בכל הצורות.</a:t>
            </a:r>
          </a:p>
          <a:p>
            <a:pPr>
              <a:spcBef>
                <a:spcPct val="50000"/>
              </a:spcBef>
            </a:pPr>
            <a:r>
              <a:rPr lang="he-IL" dirty="0"/>
              <a:t>              אין חובה לשמור על סדר קבוע.</a:t>
            </a:r>
          </a:p>
          <a:p>
            <a:pPr>
              <a:spcBef>
                <a:spcPct val="50000"/>
              </a:spcBef>
            </a:pPr>
            <a:r>
              <a:rPr lang="he-IL" dirty="0"/>
              <a:t>ג. רשמו על הלוח את השרשרת שבניתם. כמה שרשראות שונות התקבלו בכיתה?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he-IL" dirty="0"/>
              <a:t>ד. בגוף האדם ישנם כ  25,000 חלבונים שונים</a:t>
            </a:r>
            <a:r>
              <a:rPr lang="he-IL" b="1" dirty="0">
                <a:latin typeface="Calibri" pitchFamily="34" charset="0"/>
              </a:rPr>
              <a:t>!!! </a:t>
            </a:r>
            <a:r>
              <a:rPr lang="he-IL" b="1" dirty="0">
                <a:solidFill>
                  <a:srgbClr val="C00000"/>
                </a:solidFill>
                <a:latin typeface="Calibri" pitchFamily="34" charset="0"/>
              </a:rPr>
              <a:t>וואו!!!</a:t>
            </a:r>
          </a:p>
          <a:p>
            <a:pPr>
              <a:spcBef>
                <a:spcPct val="50000"/>
              </a:spcBef>
            </a:pPr>
            <a:r>
              <a:rPr lang="he-IL" b="1" dirty="0">
                <a:latin typeface="Calibri" pitchFamily="34" charset="0"/>
              </a:rPr>
              <a:t>    כיצד מתקבל מגוון כה גדול מ-20 חומצות אמיניות?</a:t>
            </a:r>
            <a:endParaRPr lang="en-US" b="1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en-US" b="1" dirty="0">
              <a:latin typeface="Calibri" pitchFamily="34" charset="0"/>
            </a:endParaRPr>
          </a:p>
        </p:txBody>
      </p:sp>
      <p:grpSp>
        <p:nvGrpSpPr>
          <p:cNvPr id="4" name="Group 10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19672" y="1124744"/>
            <a:ext cx="2808312" cy="1224136"/>
            <a:chOff x="3131840" y="764704"/>
            <a:chExt cx="2808312" cy="1224136"/>
          </a:xfrm>
        </p:grpSpPr>
        <p:sp>
          <p:nvSpPr>
            <p:cNvPr id="5" name="Cube 15"/>
            <p:cNvSpPr/>
            <p:nvPr/>
          </p:nvSpPr>
          <p:spPr>
            <a:xfrm>
              <a:off x="3131840" y="764704"/>
              <a:ext cx="2808312" cy="1224136"/>
            </a:xfrm>
            <a:prstGeom prst="cub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6" name="Straight Connector 17"/>
            <p:cNvCxnSpPr/>
            <p:nvPr/>
          </p:nvCxnSpPr>
          <p:spPr>
            <a:xfrm>
              <a:off x="3420900" y="764704"/>
              <a:ext cx="0" cy="86409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9"/>
            <p:cNvCxnSpPr/>
            <p:nvPr/>
          </p:nvCxnSpPr>
          <p:spPr>
            <a:xfrm flipH="1">
              <a:off x="3420900" y="1628800"/>
              <a:ext cx="2519252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1"/>
            <p:cNvCxnSpPr/>
            <p:nvPr/>
          </p:nvCxnSpPr>
          <p:spPr>
            <a:xfrm flipH="1">
              <a:off x="3131840" y="1628800"/>
              <a:ext cx="289060" cy="36004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Lightning Bolt 22"/>
            <p:cNvSpPr/>
            <p:nvPr/>
          </p:nvSpPr>
          <p:spPr>
            <a:xfrm>
              <a:off x="3564916" y="1628800"/>
              <a:ext cx="288032" cy="216024"/>
            </a:xfrm>
            <a:prstGeom prst="lightningBolt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" name="Sun 23"/>
            <p:cNvSpPr/>
            <p:nvPr/>
          </p:nvSpPr>
          <p:spPr>
            <a:xfrm>
              <a:off x="4535996" y="1376772"/>
              <a:ext cx="253056" cy="252028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Hexagon 24"/>
            <p:cNvSpPr/>
            <p:nvPr/>
          </p:nvSpPr>
          <p:spPr>
            <a:xfrm>
              <a:off x="4068972" y="1284270"/>
              <a:ext cx="216024" cy="252028"/>
            </a:xfrm>
            <a:prstGeom prst="hexag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" name="Smiley Face 25"/>
            <p:cNvSpPr/>
            <p:nvPr/>
          </p:nvSpPr>
          <p:spPr>
            <a:xfrm>
              <a:off x="4933068" y="1590304"/>
              <a:ext cx="216024" cy="180020"/>
            </a:xfrm>
            <a:prstGeom prst="smileyFace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Bevel 26"/>
            <p:cNvSpPr/>
            <p:nvPr/>
          </p:nvSpPr>
          <p:spPr>
            <a:xfrm flipH="1">
              <a:off x="5365116" y="1562684"/>
              <a:ext cx="252028" cy="189638"/>
            </a:xfrm>
            <a:prstGeom prst="bevel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4" name="Right Triangle 27"/>
            <p:cNvSpPr/>
            <p:nvPr/>
          </p:nvSpPr>
          <p:spPr>
            <a:xfrm>
              <a:off x="4427984" y="1536298"/>
              <a:ext cx="216024" cy="288032"/>
            </a:xfrm>
            <a:prstGeom prst="rt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" name="Pie 28"/>
            <p:cNvSpPr/>
            <p:nvPr/>
          </p:nvSpPr>
          <p:spPr>
            <a:xfrm>
              <a:off x="4969072" y="1160748"/>
              <a:ext cx="144016" cy="216024"/>
            </a:xfrm>
            <a:prstGeom prst="pi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sp>
          <p:nvSpPr>
            <p:cNvPr id="16" name="Hexagon 30"/>
            <p:cNvSpPr/>
            <p:nvPr/>
          </p:nvSpPr>
          <p:spPr>
            <a:xfrm>
              <a:off x="4221372" y="1436670"/>
              <a:ext cx="216024" cy="252028"/>
            </a:xfrm>
            <a:prstGeom prst="hexagon">
              <a:avLst/>
            </a:prstGeom>
            <a:solidFill>
              <a:srgbClr val="FFC000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" name="Bevel 29"/>
            <p:cNvSpPr/>
            <p:nvPr/>
          </p:nvSpPr>
          <p:spPr>
            <a:xfrm>
              <a:off x="3585742" y="1271252"/>
              <a:ext cx="288032" cy="231534"/>
            </a:xfrm>
            <a:prstGeom prst="bevel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8" name="Sun 31"/>
            <p:cNvSpPr/>
            <p:nvPr/>
          </p:nvSpPr>
          <p:spPr>
            <a:xfrm>
              <a:off x="5293108" y="1284270"/>
              <a:ext cx="324036" cy="218516"/>
            </a:xfrm>
            <a:prstGeom prst="su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9" name="Lightning Bolt 33"/>
            <p:cNvSpPr/>
            <p:nvPr/>
          </p:nvSpPr>
          <p:spPr>
            <a:xfrm>
              <a:off x="4427984" y="1196752"/>
              <a:ext cx="216024" cy="180020"/>
            </a:xfrm>
            <a:prstGeom prst="lightningBol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0" name="Rounded Rectangle 34"/>
            <p:cNvSpPr/>
            <p:nvPr/>
          </p:nvSpPr>
          <p:spPr>
            <a:xfrm flipH="1">
              <a:off x="3873774" y="1160566"/>
              <a:ext cx="144016" cy="216024"/>
            </a:xfrm>
            <a:prstGeom prst="roundRect">
              <a:avLst/>
            </a:prstGeom>
            <a:solidFill>
              <a:srgbClr val="51DC3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1" name="Oval 35"/>
            <p:cNvSpPr/>
            <p:nvPr/>
          </p:nvSpPr>
          <p:spPr>
            <a:xfrm>
              <a:off x="5041080" y="1364662"/>
              <a:ext cx="216024" cy="144016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2" name="Flowchart: Data 36"/>
            <p:cNvSpPr/>
            <p:nvPr/>
          </p:nvSpPr>
          <p:spPr>
            <a:xfrm>
              <a:off x="4658452" y="1754905"/>
              <a:ext cx="216024" cy="179838"/>
            </a:xfrm>
            <a:prstGeom prst="flowChartInputOutpu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3" name="Teardrop 37"/>
            <p:cNvSpPr/>
            <p:nvPr/>
          </p:nvSpPr>
          <p:spPr>
            <a:xfrm flipH="1" flipV="1">
              <a:off x="5694864" y="1336799"/>
              <a:ext cx="216024" cy="144016"/>
            </a:xfrm>
            <a:prstGeom prst="teardrop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4" name="Cross 1037"/>
            <p:cNvSpPr/>
            <p:nvPr/>
          </p:nvSpPr>
          <p:spPr>
            <a:xfrm>
              <a:off x="3419872" y="1772816"/>
              <a:ext cx="135979" cy="165418"/>
            </a:xfrm>
            <a:prstGeom prst="plus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5" name="Pentagon 1038"/>
            <p:cNvSpPr/>
            <p:nvPr/>
          </p:nvSpPr>
          <p:spPr>
            <a:xfrm>
              <a:off x="3995936" y="1772816"/>
              <a:ext cx="122237" cy="108012"/>
            </a:xfrm>
            <a:prstGeom prst="homePlate">
              <a:avLst/>
            </a:prstGeom>
            <a:solidFill>
              <a:schemeClr val="accent3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6" name="Chevron 1039"/>
            <p:cNvSpPr/>
            <p:nvPr/>
          </p:nvSpPr>
          <p:spPr>
            <a:xfrm>
              <a:off x="5220072" y="1748922"/>
              <a:ext cx="72008" cy="167910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sp>
          <p:nvSpPr>
            <p:cNvPr id="27" name="Flowchart: Decision 1040"/>
            <p:cNvSpPr/>
            <p:nvPr/>
          </p:nvSpPr>
          <p:spPr>
            <a:xfrm>
              <a:off x="3233664" y="1412776"/>
              <a:ext cx="258216" cy="144016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8" name="Flowchart: Alternate Process 1041"/>
            <p:cNvSpPr/>
            <p:nvPr/>
          </p:nvSpPr>
          <p:spPr>
            <a:xfrm>
              <a:off x="4644008" y="1124744"/>
              <a:ext cx="244475" cy="164601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29" name="Group 10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19672" y="5962228"/>
            <a:ext cx="5472608" cy="275084"/>
            <a:chOff x="1475656" y="3328541"/>
            <a:chExt cx="5472608" cy="275084"/>
          </a:xfrm>
        </p:grpSpPr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3328541"/>
              <a:ext cx="31115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3371403"/>
              <a:ext cx="244475" cy="201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341" y="3356992"/>
              <a:ext cx="244475" cy="201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0730" y="3356992"/>
              <a:ext cx="31115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3469" y="3381375"/>
              <a:ext cx="244475" cy="171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3328988"/>
              <a:ext cx="2444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3338513"/>
              <a:ext cx="311150" cy="255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3362325"/>
              <a:ext cx="244475" cy="207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3344863"/>
              <a:ext cx="347663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1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3789" y="3399978"/>
              <a:ext cx="244475" cy="171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0" name="Straight Connector 45"/>
            <p:cNvCxnSpPr>
              <a:stCxn id="30" idx="3"/>
              <a:endCxn id="31" idx="1"/>
            </p:cNvCxnSpPr>
            <p:nvPr/>
          </p:nvCxnSpPr>
          <p:spPr>
            <a:xfrm>
              <a:off x="1786806" y="3450779"/>
              <a:ext cx="336922" cy="214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7"/>
            <p:cNvCxnSpPr>
              <a:stCxn id="31" idx="3"/>
              <a:endCxn id="32" idx="1"/>
            </p:cNvCxnSpPr>
            <p:nvPr/>
          </p:nvCxnSpPr>
          <p:spPr>
            <a:xfrm flipV="1">
              <a:off x="2368203" y="3457799"/>
              <a:ext cx="303138" cy="144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9"/>
            <p:cNvCxnSpPr>
              <a:endCxn id="33" idx="1"/>
            </p:cNvCxnSpPr>
            <p:nvPr/>
          </p:nvCxnSpPr>
          <p:spPr>
            <a:xfrm flipV="1">
              <a:off x="2944664" y="3479230"/>
              <a:ext cx="236066" cy="64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51"/>
            <p:cNvCxnSpPr>
              <a:stCxn id="33" idx="3"/>
              <a:endCxn id="34" idx="1"/>
            </p:cNvCxnSpPr>
            <p:nvPr/>
          </p:nvCxnSpPr>
          <p:spPr>
            <a:xfrm flipV="1">
              <a:off x="3491880" y="3467100"/>
              <a:ext cx="331589" cy="121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53"/>
            <p:cNvCxnSpPr>
              <a:stCxn id="34" idx="3"/>
              <a:endCxn id="35" idx="1"/>
            </p:cNvCxnSpPr>
            <p:nvPr/>
          </p:nvCxnSpPr>
          <p:spPr>
            <a:xfrm flipV="1">
              <a:off x="4067944" y="3466307"/>
              <a:ext cx="288032" cy="7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55"/>
            <p:cNvCxnSpPr>
              <a:stCxn id="35" idx="3"/>
              <a:endCxn id="36" idx="1"/>
            </p:cNvCxnSpPr>
            <p:nvPr/>
          </p:nvCxnSpPr>
          <p:spPr>
            <a:xfrm>
              <a:off x="4600451" y="3466307"/>
              <a:ext cx="4035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57"/>
            <p:cNvCxnSpPr>
              <a:stCxn id="36" idx="3"/>
              <a:endCxn id="37" idx="1"/>
            </p:cNvCxnSpPr>
            <p:nvPr/>
          </p:nvCxnSpPr>
          <p:spPr>
            <a:xfrm>
              <a:off x="5315198" y="3466307"/>
              <a:ext cx="2649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60"/>
            <p:cNvCxnSpPr>
              <a:stCxn id="37" idx="3"/>
              <a:endCxn id="38" idx="1"/>
            </p:cNvCxnSpPr>
            <p:nvPr/>
          </p:nvCxnSpPr>
          <p:spPr>
            <a:xfrm>
              <a:off x="5824587" y="3466307"/>
              <a:ext cx="259581" cy="7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62"/>
            <p:cNvCxnSpPr>
              <a:stCxn id="38" idx="3"/>
              <a:endCxn id="39" idx="1"/>
            </p:cNvCxnSpPr>
            <p:nvPr/>
          </p:nvCxnSpPr>
          <p:spPr>
            <a:xfrm>
              <a:off x="6431831" y="3467101"/>
              <a:ext cx="271958" cy="186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מציין מיקום של מספר שקופית 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41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68652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שמנים ושומנים</a:t>
            </a:r>
            <a:endParaRPr lang="en-US" b="1" dirty="0"/>
          </a:p>
        </p:txBody>
      </p:sp>
      <p:sp>
        <p:nvSpPr>
          <p:cNvPr id="4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C953-788C-4237-9DC8-2AEAA5D046F9}" type="slidenum">
              <a:rPr lang="he-IL"/>
              <a:pPr/>
              <a:t>42</a:t>
            </a:fld>
            <a:endParaRPr lang="en-US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40768"/>
            <a:ext cx="8435280" cy="532832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he-IL" sz="3200" dirty="0"/>
              <a:t>משתייכים למשפחה רחבה ומגוונת </a:t>
            </a:r>
          </a:p>
          <a:p>
            <a:pPr marL="109728" indent="0">
              <a:spcAft>
                <a:spcPts val="1200"/>
              </a:spcAft>
              <a:buNone/>
            </a:pPr>
            <a:r>
              <a:rPr lang="he-IL" sz="3200" dirty="0"/>
              <a:t>   של חומרים המכונים: </a:t>
            </a:r>
            <a:r>
              <a:rPr lang="he-IL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ליפידים</a:t>
            </a:r>
            <a:r>
              <a:rPr lang="he-IL" sz="3200" dirty="0"/>
              <a:t>. </a:t>
            </a:r>
          </a:p>
          <a:p>
            <a:pPr>
              <a:spcAft>
                <a:spcPts val="1200"/>
              </a:spcAft>
            </a:pPr>
            <a:r>
              <a:rPr lang="he-IL" sz="3200" dirty="0"/>
              <a:t>הליפידים </a:t>
            </a:r>
            <a:r>
              <a:rPr lang="he-IL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לא מתמוססים במים</a:t>
            </a:r>
            <a:r>
              <a:rPr lang="he-IL" sz="3200" dirty="0"/>
              <a:t>. </a:t>
            </a:r>
          </a:p>
          <a:p>
            <a:pPr>
              <a:spcAft>
                <a:spcPts val="1200"/>
              </a:spcAft>
            </a:pPr>
            <a:r>
              <a:rPr lang="he-IL" sz="3200" dirty="0"/>
              <a:t>השומן הינו מוצק בטמפרטורת </a:t>
            </a:r>
          </a:p>
          <a:p>
            <a:pPr marL="109728" indent="0">
              <a:spcAft>
                <a:spcPts val="1200"/>
              </a:spcAft>
              <a:buNone/>
            </a:pPr>
            <a:r>
              <a:rPr lang="he-IL" sz="3200" dirty="0"/>
              <a:t>  החדר והשמן הוא נוזלי.</a:t>
            </a:r>
          </a:p>
        </p:txBody>
      </p:sp>
      <p:pic>
        <p:nvPicPr>
          <p:cNvPr id="26626" name="Picture 2" descr="שמן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0" y="1738536"/>
            <a:ext cx="2683032" cy="402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20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האם השומנים טובים או רעים?</a:t>
            </a:r>
            <a:endParaRPr lang="en-US" dirty="0"/>
          </a:p>
        </p:txBody>
      </p:sp>
      <p:sp>
        <p:nvSpPr>
          <p:cNvPr id="4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C77B6-B627-4984-8D2D-39307D09A492}" type="slidenum">
              <a:rPr lang="he-IL"/>
              <a:pPr/>
              <a:t>43</a:t>
            </a:fld>
            <a:endParaRPr lang="en-US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2017" y="1340768"/>
            <a:ext cx="9036496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e-IL" sz="3200" dirty="0"/>
              <a:t>לשומנים חשיבות רבה בגופנו: </a:t>
            </a:r>
          </a:p>
          <a:p>
            <a:pPr>
              <a:buFont typeface="Wingdings" pitchFamily="2" charset="2"/>
              <a:buNone/>
            </a:pPr>
            <a:r>
              <a:rPr lang="he-IL" sz="3200" dirty="0"/>
              <a:t>1. מקור אנרגיה (גרם שומן מספק 9 קילו-קלוריות).</a:t>
            </a:r>
          </a:p>
          <a:p>
            <a:pPr>
              <a:buFont typeface="Wingdings" pitchFamily="2" charset="2"/>
              <a:buNone/>
            </a:pPr>
            <a:r>
              <a:rPr lang="he-IL" sz="3200" dirty="0"/>
              <a:t>2. מאפשרים ספיגה טובה של ויטמינים (</a:t>
            </a:r>
            <a:r>
              <a:rPr lang="en-US" sz="3200" dirty="0"/>
              <a:t>A, E, D, K</a:t>
            </a:r>
            <a:r>
              <a:rPr lang="he-IL" sz="3200" dirty="0"/>
              <a:t>) בגופנו.</a:t>
            </a:r>
          </a:p>
          <a:p>
            <a:pPr>
              <a:buFont typeface="Wingdings" pitchFamily="2" charset="2"/>
              <a:buNone/>
            </a:pPr>
            <a:r>
              <a:rPr lang="he-IL" sz="3200" dirty="0"/>
              <a:t>3. מסייעים בבניית קרומים הבונים את תאי הגוף.</a:t>
            </a:r>
          </a:p>
          <a:p>
            <a:pPr>
              <a:buFont typeface="Wingdings" pitchFamily="2" charset="2"/>
              <a:buNone/>
            </a:pPr>
            <a:r>
              <a:rPr lang="he-IL" sz="3200" dirty="0"/>
              <a:t>4. יש להם תפקיד בייצור הורמונים שונים.</a:t>
            </a:r>
          </a:p>
          <a:p>
            <a:pPr>
              <a:buFont typeface="Wingdings" pitchFamily="2" charset="2"/>
              <a:buNone/>
            </a:pPr>
            <a:r>
              <a:rPr lang="he-IL" sz="3200" dirty="0"/>
              <a:t>5. מחסור בשומנים: איבוד שיער, הופעת קשקשים על פני כל העור, הרגשת חולשה.</a:t>
            </a:r>
          </a:p>
          <a:p>
            <a:pPr>
              <a:buFont typeface="Wingdings" pitchFamily="2" charset="2"/>
              <a:buNone/>
            </a:pPr>
            <a:endParaRPr lang="he-IL" b="1" dirty="0">
              <a:solidFill>
                <a:srgbClr val="003399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2783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האם השומנים טובים או רעים? </a:t>
            </a:r>
            <a:endParaRPr lang="en-US" dirty="0"/>
          </a:p>
        </p:txBody>
      </p:sp>
      <p:sp>
        <p:nvSpPr>
          <p:cNvPr id="4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19BF-DB99-463D-9410-C928D9FF03F8}" type="slidenum">
              <a:rPr lang="he-IL"/>
              <a:pPr/>
              <a:t>44</a:t>
            </a:fld>
            <a:endParaRPr lang="en-US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he-IL" sz="3200" dirty="0"/>
              <a:t>אכילת מזון עתיר שומן – השמנה – מחלות לב ודם, סוגי סרטן שונים.</a:t>
            </a:r>
          </a:p>
          <a:p>
            <a:pPr marL="533400" indent="-533400"/>
            <a:r>
              <a:rPr lang="he-IL" sz="3200" dirty="0"/>
              <a:t>היעדר מודעות לסוגי שומן שונים: 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he-IL" sz="3200" dirty="0"/>
              <a:t>אכילת סוגי שומן "טובים" (רצויים) בכמות מתאימה.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he-IL" sz="3200" dirty="0"/>
              <a:t>הימנעות מאכילת שומנים לא רצויים.</a:t>
            </a:r>
          </a:p>
          <a:p>
            <a:pPr marL="533400" indent="-533400">
              <a:buFont typeface="Wingdings" pitchFamily="2" charset="2"/>
              <a:buNone/>
            </a:pPr>
            <a:endParaRPr lang="he-IL" sz="3200" dirty="0">
              <a:solidFill>
                <a:srgbClr val="0033CC"/>
              </a:solidFill>
            </a:endParaRPr>
          </a:p>
          <a:p>
            <a:pPr marL="533400" indent="-533400" algn="ctr">
              <a:buFont typeface="Wingdings" pitchFamily="2" charset="2"/>
              <a:buNone/>
            </a:pPr>
            <a:r>
              <a:rPr lang="he-IL" sz="3600" b="1" dirty="0">
                <a:solidFill>
                  <a:srgbClr val="960096"/>
                </a:solidFill>
              </a:rPr>
              <a:t>שמירה על בריאות ומשקל תקינים!</a:t>
            </a:r>
          </a:p>
          <a:p>
            <a:pPr marL="533400" indent="-533400">
              <a:buFont typeface="Wingdings" pitchFamily="2" charset="2"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826034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0" y="1124744"/>
            <a:ext cx="9144000" cy="488254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he-IL" sz="2800" b="1" dirty="0">
                <a:latin typeface="Arial" pitchFamily="34" charset="0"/>
                <a:cs typeface="Arial" pitchFamily="34" charset="0"/>
              </a:rPr>
              <a:t>המזון מספק לגוף את האנרגיה הדרושה לו.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he-IL" sz="2800" b="1" dirty="0">
                <a:latin typeface="Arial" pitchFamily="34" charset="0"/>
                <a:cs typeface="Arial" pitchFamily="34" charset="0"/>
              </a:rPr>
              <a:t>כאשר האנזימים בגוף מפרקים שומנים, חלבונים ופחמימות משתחררת אנרגיה בה משתמש הגוף לפעילותו.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he-IL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פירוק 1 גרם שומן מספק לגוף 9 קילו קלוריות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he-IL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פירוק 1 גרם חלבון מספק לגוף 4 קילו קלוריות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he-IL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פירוק 1 גרם פחמימה מספק לגוף 4 קילו קלוריות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he-IL" sz="2800" b="1" dirty="0">
                <a:latin typeface="Arial" pitchFamily="34" charset="0"/>
                <a:cs typeface="Arial" pitchFamily="34" charset="0"/>
              </a:rPr>
              <a:t>כדי לשמור על משקל גוף תקין יש לשמור על איזון בין כמות האנרגיה המתקבלת מן המזון לכמות האנרגיה הנצרכת על ידי הגוף בפעילותו.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3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he-IL" b="1" dirty="0">
                <a:cs typeface="+mn-cs"/>
              </a:rPr>
              <a:t>ערך קלורי של מזון</a:t>
            </a:r>
            <a:endParaRPr lang="en-US" b="1" dirty="0">
              <a:cs typeface="+mn-cs"/>
            </a:endParaRPr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45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373793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e-IL" sz="4400" dirty="0"/>
              <a:t>מעבדה לזיהוי מרכיבי המזון בעזרת אינדיקטורים לחלבונים, סוכרים ושומנים</a:t>
            </a:r>
            <a:endParaRPr lang="he-IL" dirty="0"/>
          </a:p>
        </p:txBody>
      </p:sp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3874435"/>
          </a:xfrm>
        </p:spPr>
        <p:txBody>
          <a:bodyPr>
            <a:normAutofit fontScale="92500" lnSpcReduction="10000"/>
          </a:bodyPr>
          <a:lstStyle/>
          <a:p>
            <a:r>
              <a:rPr lang="he-IL" sz="3200" dirty="0"/>
              <a:t>זיהוי גלוקוז באמצעות תמיסת </a:t>
            </a:r>
            <a:r>
              <a:rPr lang="he-IL" sz="3200" dirty="0" err="1"/>
              <a:t>בנדיקט</a:t>
            </a:r>
            <a:r>
              <a:rPr lang="he-IL" sz="3200" dirty="0"/>
              <a:t>.</a:t>
            </a:r>
          </a:p>
          <a:p>
            <a:r>
              <a:rPr lang="he-IL" sz="3200" dirty="0"/>
              <a:t>זיהוי עמילן באמצעות תמיסת יוד.</a:t>
            </a:r>
          </a:p>
          <a:p>
            <a:r>
              <a:rPr lang="he-IL" sz="3200" dirty="0"/>
              <a:t>זיהוי חלבונים באמצעות תמיסת "</a:t>
            </a:r>
            <a:r>
              <a:rPr lang="he-IL" sz="3200" dirty="0" err="1"/>
              <a:t>ביורט</a:t>
            </a:r>
            <a:r>
              <a:rPr lang="he-IL" sz="3200" dirty="0"/>
              <a:t>".</a:t>
            </a:r>
          </a:p>
          <a:p>
            <a:endParaRPr lang="he-IL" sz="3200" dirty="0"/>
          </a:p>
          <a:p>
            <a:pPr marL="109728" indent="0">
              <a:buNone/>
            </a:pPr>
            <a:r>
              <a:rPr lang="he-IL" sz="3200" dirty="0"/>
              <a:t>הוראות לניסויים במדריך למורה של הספר: "מזון, תזונה ובריאות", אילנה </a:t>
            </a:r>
            <a:r>
              <a:rPr lang="he-IL" sz="3200" dirty="0" err="1"/>
              <a:t>הופפלד</a:t>
            </a:r>
            <a:r>
              <a:rPr lang="he-IL" sz="3200" dirty="0"/>
              <a:t>, </a:t>
            </a:r>
            <a:r>
              <a:rPr lang="he-IL" sz="3200" dirty="0" err="1"/>
              <a:t>מטמו"ן</a:t>
            </a:r>
            <a:r>
              <a:rPr lang="he-IL" sz="3200" dirty="0"/>
              <a:t>,  </a:t>
            </a:r>
          </a:p>
          <a:p>
            <a:pPr marL="109728" indent="0">
              <a:buNone/>
            </a:pPr>
            <a:r>
              <a:rPr lang="he-IL" sz="3200" dirty="0"/>
              <a:t>עמ' 51- 57 </a:t>
            </a:r>
          </a:p>
          <a:p>
            <a:pPr marL="109728" indent="0">
              <a:buNone/>
            </a:pPr>
            <a:r>
              <a:rPr lang="he-IL" sz="3200" dirty="0"/>
              <a:t>וגם בספר של מט"ח</a:t>
            </a:r>
          </a:p>
          <a:p>
            <a:pPr marL="109728" indent="0">
              <a:buNone/>
            </a:pPr>
            <a:endParaRPr lang="he-IL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46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909675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400" dirty="0"/>
              <a:t>הצעות לפעילויות תלמידים</a:t>
            </a:r>
          </a:p>
        </p:txBody>
      </p:sp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>
                <a:latin typeface="Arial" pitchFamily="34" charset="0"/>
                <a:cs typeface="Arial" pitchFamily="34" charset="0"/>
              </a:rPr>
              <a:t>חקר עיוני של מוצרי מזון באמצעות התוויות של מוצרי מזון שונים: המרכיבים, מרכיב עיקרי, כמויות יחסיות וכדומה.</a:t>
            </a:r>
          </a:p>
          <a:p>
            <a:pPr marL="109728" indent="0">
              <a:buNone/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r>
              <a:rPr lang="he-IL" dirty="0">
                <a:latin typeface="Arial" pitchFamily="34" charset="0"/>
                <a:cs typeface="Arial" pitchFamily="34" charset="0"/>
              </a:rPr>
              <a:t>"טעם של כימיה" ד"ר אורית הרשקוביץ וצביה </a:t>
            </a:r>
            <a:r>
              <a:rPr lang="he-IL" dirty="0" err="1">
                <a:latin typeface="Arial" pitchFamily="34" charset="0"/>
                <a:cs typeface="Arial" pitchFamily="34" charset="0"/>
              </a:rPr>
              <a:t>קברמן</a:t>
            </a:r>
            <a:r>
              <a:rPr lang="he-IL" dirty="0">
                <a:latin typeface="Arial" pitchFamily="34" charset="0"/>
                <a:cs typeface="Arial" pitchFamily="34" charset="0"/>
              </a:rPr>
              <a:t>   </a:t>
            </a:r>
            <a:br>
              <a:rPr lang="he-IL" dirty="0">
                <a:latin typeface="Arial" pitchFamily="34" charset="0"/>
                <a:cs typeface="Arial" pitchFamily="34" charset="0"/>
              </a:rPr>
            </a:br>
            <a:r>
              <a:rPr lang="he-IL" dirty="0">
                <a:latin typeface="Arial" pitchFamily="34" charset="0"/>
                <a:cs typeface="Arial" pitchFamily="34" charset="0"/>
              </a:rPr>
              <a:t>     פעילות על דבש ע</a:t>
            </a:r>
            <a:r>
              <a:rPr lang="en-US" dirty="0">
                <a:latin typeface="Arial" pitchFamily="34" charset="0"/>
                <a:cs typeface="Arial" pitchFamily="34" charset="0"/>
              </a:rPr>
              <a:t>'</a:t>
            </a:r>
            <a:r>
              <a:rPr lang="he-IL" dirty="0">
                <a:latin typeface="Arial" pitchFamily="34" charset="0"/>
                <a:cs typeface="Arial" pitchFamily="34" charset="0"/>
              </a:rPr>
              <a:t> 79</a:t>
            </a:r>
          </a:p>
          <a:p>
            <a:pPr marL="109728" indent="0">
              <a:buNone/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r>
              <a:rPr lang="he-IL" dirty="0">
                <a:latin typeface="Arial" pitchFamily="34" charset="0"/>
                <a:cs typeface="Arial" pitchFamily="34" charset="0"/>
              </a:rPr>
              <a:t>ניסוי חקר: קביעת ערך קלורי של מזונות (אגוזים וכדומה)</a:t>
            </a:r>
            <a:br>
              <a:rPr lang="he-IL" dirty="0">
                <a:latin typeface="Arial" pitchFamily="34" charset="0"/>
                <a:cs typeface="Arial" pitchFamily="34" charset="0"/>
              </a:rPr>
            </a:br>
            <a:br>
              <a:rPr lang="he-IL" dirty="0">
                <a:latin typeface="Arial" pitchFamily="34" charset="0"/>
                <a:cs typeface="Arial" pitchFamily="34" charset="0"/>
              </a:rPr>
            </a:br>
            <a:endParaRPr lang="he-IL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47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967548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b="1" dirty="0">
                <a:effectLst/>
                <a:cs typeface="+mn-cs"/>
              </a:rPr>
              <a:t>למורים שרוצים לדעת יותר</a:t>
            </a:r>
            <a:br>
              <a:rPr lang="he-IL" dirty="0">
                <a:effectLst/>
                <a:cs typeface="+mn-cs"/>
              </a:rPr>
            </a:br>
            <a:r>
              <a:rPr lang="he-IL" dirty="0">
                <a:solidFill>
                  <a:srgbClr val="FF0000"/>
                </a:solidFill>
                <a:effectLst/>
                <a:cs typeface="+mn-cs"/>
              </a:rPr>
              <a:t>הרחבה למורה!</a:t>
            </a:r>
            <a:endParaRPr lang="he-IL" b="1" dirty="0">
              <a:solidFill>
                <a:srgbClr val="FF0000"/>
              </a:solidFill>
              <a:effectLst/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6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b="1" dirty="0">
                <a:hlinkClick r:id="rId2"/>
              </a:rPr>
              <a:t>   </a:t>
            </a:r>
            <a:endParaRPr lang="en-US" b="1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dirty="0">
                <a:hlinkClick r:id="rId2"/>
              </a:rPr>
              <a:t>http://stwww.weizmann.ac.il/chemcenter/Page.</a:t>
            </a:r>
          </a:p>
          <a:p>
            <a:pPr marL="0" indent="0">
              <a:buNone/>
            </a:pPr>
            <a:r>
              <a:rPr lang="en-US" dirty="0" err="1">
                <a:hlinkClick r:id="rId2"/>
              </a:rPr>
              <a:t>asp?id</a:t>
            </a:r>
            <a:r>
              <a:rPr lang="en-US" dirty="0">
                <a:hlinkClick r:id="rId2"/>
              </a:rPr>
              <a:t>=500</a:t>
            </a:r>
            <a:r>
              <a:rPr lang="en-US" dirty="0"/>
              <a:t> 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48</a:t>
            </a:fld>
            <a:endParaRPr lang="he-IL"/>
          </a:p>
        </p:txBody>
      </p:sp>
      <p:sp>
        <p:nvSpPr>
          <p:cNvPr id="4" name="TextBox 3"/>
          <p:cNvSpPr txBox="1"/>
          <p:nvPr/>
        </p:nvSpPr>
        <p:spPr>
          <a:xfrm>
            <a:off x="323528" y="4509120"/>
            <a:ext cx="82089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דגם הוראה על תרכובות פחמן במרכז המורים הארצי לכימיה</a:t>
            </a:r>
          </a:p>
        </p:txBody>
      </p:sp>
    </p:spTree>
    <p:extLst>
      <p:ext uri="{BB962C8B-B14F-4D97-AF65-F5344CB8AC3E}">
        <p14:creationId xmlns:p14="http://schemas.microsoft.com/office/powerpoint/2010/main" val="34128629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7848872" cy="4486672"/>
          </a:xfrm>
        </p:spPr>
        <p:txBody>
          <a:bodyPr>
            <a:normAutofit/>
          </a:bodyPr>
          <a:lstStyle/>
          <a:p>
            <a:r>
              <a:rPr lang="he-IL" sz="2800" dirty="0">
                <a:solidFill>
                  <a:srgbClr val="006600"/>
                </a:solidFill>
              </a:rPr>
              <a:t>כל מולקולה בפולימר יכולה להכיל מאות, אלפים ומאות אלפים של אטומים</a:t>
            </a:r>
            <a:r>
              <a:rPr lang="en-US" sz="2800" dirty="0">
                <a:solidFill>
                  <a:srgbClr val="006600"/>
                </a:solidFill>
              </a:rPr>
              <a:t>.</a:t>
            </a:r>
            <a:endParaRPr lang="en-US" sz="2800" dirty="0"/>
          </a:p>
          <a:p>
            <a:r>
              <a:rPr lang="he-IL" sz="2800" dirty="0">
                <a:solidFill>
                  <a:srgbClr val="CC3300"/>
                </a:solidFill>
              </a:rPr>
              <a:t>השרשרות יכולות להיות מפותלות בפיתולים שונים אקראיים</a:t>
            </a:r>
            <a:r>
              <a:rPr lang="en-US" sz="2800" dirty="0">
                <a:solidFill>
                  <a:srgbClr val="CC3300"/>
                </a:solidFill>
              </a:rPr>
              <a:t>.</a:t>
            </a:r>
            <a:endParaRPr lang="he-IL" sz="2800" dirty="0">
              <a:solidFill>
                <a:srgbClr val="CC3300"/>
              </a:solidFill>
            </a:endParaRPr>
          </a:p>
          <a:p>
            <a:r>
              <a:rPr lang="he-IL" sz="2800" dirty="0"/>
              <a:t>לשרשרות באותו פולימר אורכים שונים</a:t>
            </a:r>
            <a:r>
              <a:rPr lang="en-US" sz="2800" dirty="0"/>
              <a:t>.</a:t>
            </a:r>
          </a:p>
          <a:p>
            <a:r>
              <a:rPr lang="he-IL" sz="2800" dirty="0">
                <a:solidFill>
                  <a:srgbClr val="C00000"/>
                </a:solidFill>
              </a:rPr>
              <a:t>מולקולות הפולימר מתקפלות ומאורגנות בצורות שונות. </a:t>
            </a:r>
          </a:p>
          <a:p>
            <a:r>
              <a:rPr lang="he-IL" sz="2800" dirty="0">
                <a:solidFill>
                  <a:srgbClr val="990099"/>
                </a:solidFill>
              </a:rPr>
              <a:t>לפולימרים יש מסות </a:t>
            </a:r>
            <a:r>
              <a:rPr lang="he-IL" sz="2800" dirty="0" err="1">
                <a:solidFill>
                  <a:srgbClr val="990099"/>
                </a:solidFill>
              </a:rPr>
              <a:t>מולריות</a:t>
            </a:r>
            <a:r>
              <a:rPr lang="he-IL" sz="2800" dirty="0">
                <a:solidFill>
                  <a:srgbClr val="990099"/>
                </a:solidFill>
              </a:rPr>
              <a:t> גבוהות שיכולות להגיע למיליוני גר’ למול</a:t>
            </a:r>
            <a:r>
              <a:rPr lang="en-US" sz="2800" dirty="0">
                <a:solidFill>
                  <a:srgbClr val="990099"/>
                </a:solidFill>
              </a:rPr>
              <a:t>.</a:t>
            </a:r>
            <a:endParaRPr lang="en-US" sz="28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88640"/>
            <a:ext cx="7772400" cy="914400"/>
          </a:xfrm>
        </p:spPr>
        <p:txBody>
          <a:bodyPr/>
          <a:lstStyle/>
          <a:p>
            <a:pPr algn="ctr"/>
            <a:r>
              <a:rPr lang="he-IL" sz="4000" b="1" dirty="0" err="1">
                <a:effectLst/>
                <a:latin typeface="Arial" pitchFamily="34" charset="0"/>
                <a:cs typeface="Arial" pitchFamily="34" charset="0"/>
              </a:rPr>
              <a:t>מאקרומולקולות</a:t>
            </a:r>
            <a:r>
              <a:rPr lang="he-IL" sz="4000" b="1" dirty="0">
                <a:effectLst/>
                <a:latin typeface="Arial" pitchFamily="34" charset="0"/>
                <a:cs typeface="Arial" pitchFamily="34" charset="0"/>
              </a:rPr>
              <a:t> של הפולימר</a:t>
            </a:r>
            <a:endParaRPr lang="en-US" sz="4000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49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704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solidFill>
                  <a:srgbClr val="663300"/>
                </a:solidFill>
              </a:rPr>
              <a:t>פולימרים </a:t>
            </a:r>
            <a:r>
              <a:rPr lang="he-IL" b="1" dirty="0" err="1">
                <a:solidFill>
                  <a:srgbClr val="663300"/>
                </a:solidFill>
              </a:rPr>
              <a:t>סינטתים</a:t>
            </a:r>
            <a:r>
              <a:rPr lang="he-IL" b="1" dirty="0">
                <a:solidFill>
                  <a:srgbClr val="663300"/>
                </a:solidFill>
              </a:rPr>
              <a:t> בחיי היומיום</a:t>
            </a:r>
            <a:endParaRPr lang="en-US" b="1" dirty="0">
              <a:solidFill>
                <a:srgbClr val="663300"/>
              </a:solidFill>
            </a:endParaRPr>
          </a:p>
        </p:txBody>
      </p:sp>
      <p:grpSp>
        <p:nvGrpSpPr>
          <p:cNvPr id="22555" name="Group 27" descr="שמש מונחים בנושא פולימרים"/>
          <p:cNvGrpSpPr>
            <a:grpSpLocks/>
          </p:cNvGrpSpPr>
          <p:nvPr/>
        </p:nvGrpSpPr>
        <p:grpSpPr bwMode="auto">
          <a:xfrm>
            <a:off x="627600" y="1521619"/>
            <a:ext cx="7777162" cy="5038725"/>
            <a:chOff x="295" y="890"/>
            <a:chExt cx="4899" cy="3174"/>
          </a:xfrm>
        </p:grpSpPr>
        <p:sp>
          <p:nvSpPr>
            <p:cNvPr id="22532" name="AutoShape 4"/>
            <p:cNvSpPr>
              <a:spLocks noChangeArrowheads="1"/>
            </p:cNvSpPr>
            <p:nvPr/>
          </p:nvSpPr>
          <p:spPr bwMode="auto">
            <a:xfrm>
              <a:off x="2064" y="2205"/>
              <a:ext cx="1407" cy="49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he-IL" sz="4000" b="1">
                  <a:solidFill>
                    <a:srgbClr val="663300"/>
                  </a:solidFill>
                </a:rPr>
                <a:t>פולימרים</a:t>
              </a:r>
              <a:endParaRPr lang="en-US" sz="4000" b="1">
                <a:solidFill>
                  <a:srgbClr val="663300"/>
                </a:solidFill>
              </a:endParaRPr>
            </a:p>
          </p:txBody>
        </p:sp>
        <p:sp>
          <p:nvSpPr>
            <p:cNvPr id="22534" name="AutoShape 6"/>
            <p:cNvSpPr>
              <a:spLocks noChangeArrowheads="1"/>
            </p:cNvSpPr>
            <p:nvPr/>
          </p:nvSpPr>
          <p:spPr bwMode="auto">
            <a:xfrm rot="13211626">
              <a:off x="1429" y="1888"/>
              <a:ext cx="753" cy="216"/>
            </a:xfrm>
            <a:prstGeom prst="rightArrow">
              <a:avLst>
                <a:gd name="adj1" fmla="val 50000"/>
                <a:gd name="adj2" fmla="val 871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22535" name="AutoShape 7"/>
            <p:cNvSpPr>
              <a:spLocks noChangeArrowheads="1"/>
            </p:cNvSpPr>
            <p:nvPr/>
          </p:nvSpPr>
          <p:spPr bwMode="auto">
            <a:xfrm rot="19429277">
              <a:off x="3379" y="1888"/>
              <a:ext cx="753" cy="216"/>
            </a:xfrm>
            <a:prstGeom prst="rightArrow">
              <a:avLst>
                <a:gd name="adj1" fmla="val 50000"/>
                <a:gd name="adj2" fmla="val 871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22536" name="AutoShape 8"/>
            <p:cNvSpPr>
              <a:spLocks noChangeArrowheads="1"/>
            </p:cNvSpPr>
            <p:nvPr/>
          </p:nvSpPr>
          <p:spPr bwMode="auto">
            <a:xfrm rot="16200000">
              <a:off x="2339" y="1749"/>
              <a:ext cx="753" cy="216"/>
            </a:xfrm>
            <a:prstGeom prst="rightArrow">
              <a:avLst>
                <a:gd name="adj1" fmla="val 50000"/>
                <a:gd name="adj2" fmla="val 871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22538" name="AutoShape 10"/>
            <p:cNvSpPr>
              <a:spLocks noChangeArrowheads="1"/>
            </p:cNvSpPr>
            <p:nvPr/>
          </p:nvSpPr>
          <p:spPr bwMode="auto">
            <a:xfrm rot="28936143">
              <a:off x="1522" y="2883"/>
              <a:ext cx="753" cy="216"/>
            </a:xfrm>
            <a:prstGeom prst="rightArrow">
              <a:avLst>
                <a:gd name="adj1" fmla="val 50000"/>
                <a:gd name="adj2" fmla="val 871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22539" name="AutoShape 11"/>
            <p:cNvSpPr>
              <a:spLocks noChangeArrowheads="1"/>
            </p:cNvSpPr>
            <p:nvPr/>
          </p:nvSpPr>
          <p:spPr bwMode="auto">
            <a:xfrm rot="25431229">
              <a:off x="3201" y="2928"/>
              <a:ext cx="753" cy="216"/>
            </a:xfrm>
            <a:prstGeom prst="rightArrow">
              <a:avLst>
                <a:gd name="adj1" fmla="val 50000"/>
                <a:gd name="adj2" fmla="val 871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22542" name="AutoShape 14"/>
            <p:cNvSpPr>
              <a:spLocks noChangeArrowheads="1"/>
            </p:cNvSpPr>
            <p:nvPr/>
          </p:nvSpPr>
          <p:spPr bwMode="auto">
            <a:xfrm>
              <a:off x="3470" y="2341"/>
              <a:ext cx="753" cy="182"/>
            </a:xfrm>
            <a:prstGeom prst="rightArrow">
              <a:avLst>
                <a:gd name="adj1" fmla="val 50000"/>
                <a:gd name="adj2" fmla="val 10343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22543" name="AutoShape 15"/>
            <p:cNvSpPr>
              <a:spLocks noChangeArrowheads="1"/>
            </p:cNvSpPr>
            <p:nvPr/>
          </p:nvSpPr>
          <p:spPr bwMode="auto">
            <a:xfrm rot="5400000">
              <a:off x="2430" y="2973"/>
              <a:ext cx="753" cy="216"/>
            </a:xfrm>
            <a:prstGeom prst="rightArrow">
              <a:avLst>
                <a:gd name="adj1" fmla="val 50000"/>
                <a:gd name="adj2" fmla="val 871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22545" name="AutoShape 17"/>
            <p:cNvSpPr>
              <a:spLocks noChangeArrowheads="1"/>
            </p:cNvSpPr>
            <p:nvPr/>
          </p:nvSpPr>
          <p:spPr bwMode="auto">
            <a:xfrm rot="10800000">
              <a:off x="1292" y="2341"/>
              <a:ext cx="753" cy="216"/>
            </a:xfrm>
            <a:prstGeom prst="rightArrow">
              <a:avLst>
                <a:gd name="adj1" fmla="val 50000"/>
                <a:gd name="adj2" fmla="val 871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22546" name="Oval 18"/>
            <p:cNvSpPr>
              <a:spLocks noChangeArrowheads="1"/>
            </p:cNvSpPr>
            <p:nvPr/>
          </p:nvSpPr>
          <p:spPr bwMode="auto">
            <a:xfrm>
              <a:off x="4059" y="1253"/>
              <a:ext cx="908" cy="58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he-IL" b="1">
                  <a:solidFill>
                    <a:srgbClr val="663300"/>
                  </a:solidFill>
                </a:rPr>
                <a:t>כמוסות</a:t>
              </a:r>
            </a:p>
            <a:p>
              <a:pPr algn="ctr"/>
              <a:r>
                <a:rPr lang="he-IL" b="1">
                  <a:solidFill>
                    <a:srgbClr val="663300"/>
                  </a:solidFill>
                </a:rPr>
                <a:t>צבעים</a:t>
              </a:r>
              <a:endParaRPr lang="en-US" b="1">
                <a:solidFill>
                  <a:srgbClr val="663300"/>
                </a:solidFill>
              </a:endParaRPr>
            </a:p>
          </p:txBody>
        </p:sp>
        <p:sp>
          <p:nvSpPr>
            <p:cNvPr id="22547" name="Oval 19"/>
            <p:cNvSpPr>
              <a:spLocks noChangeArrowheads="1"/>
            </p:cNvSpPr>
            <p:nvPr/>
          </p:nvSpPr>
          <p:spPr bwMode="auto">
            <a:xfrm>
              <a:off x="2245" y="890"/>
              <a:ext cx="908" cy="58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he-IL" b="1">
                  <a:solidFill>
                    <a:srgbClr val="663300"/>
                  </a:solidFill>
                </a:rPr>
                <a:t>דבקים</a:t>
              </a:r>
            </a:p>
            <a:p>
              <a:pPr algn="ctr"/>
              <a:r>
                <a:rPr lang="he-IL" b="1">
                  <a:solidFill>
                    <a:srgbClr val="663300"/>
                  </a:solidFill>
                </a:rPr>
                <a:t>לקות</a:t>
              </a:r>
              <a:endParaRPr lang="en-US" b="1">
                <a:solidFill>
                  <a:srgbClr val="663300"/>
                </a:solidFill>
              </a:endParaRPr>
            </a:p>
          </p:txBody>
        </p:sp>
        <p:sp>
          <p:nvSpPr>
            <p:cNvPr id="22548" name="Oval 20"/>
            <p:cNvSpPr>
              <a:spLocks noChangeArrowheads="1"/>
            </p:cNvSpPr>
            <p:nvPr/>
          </p:nvSpPr>
          <p:spPr bwMode="auto">
            <a:xfrm>
              <a:off x="657" y="1253"/>
              <a:ext cx="908" cy="58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he-IL" b="1">
                  <a:solidFill>
                    <a:srgbClr val="663300"/>
                  </a:solidFill>
                </a:rPr>
                <a:t>גופי טלביזיה</a:t>
              </a:r>
            </a:p>
            <a:p>
              <a:pPr algn="ctr"/>
              <a:r>
                <a:rPr lang="he-IL" b="1">
                  <a:solidFill>
                    <a:srgbClr val="663300"/>
                  </a:solidFill>
                </a:rPr>
                <a:t>ומחשבים</a:t>
              </a:r>
              <a:endParaRPr lang="en-US" b="1">
                <a:solidFill>
                  <a:srgbClr val="663300"/>
                </a:solidFill>
              </a:endParaRPr>
            </a:p>
          </p:txBody>
        </p:sp>
        <p:sp>
          <p:nvSpPr>
            <p:cNvPr id="22549" name="Oval 21"/>
            <p:cNvSpPr>
              <a:spLocks noChangeArrowheads="1"/>
            </p:cNvSpPr>
            <p:nvPr/>
          </p:nvSpPr>
          <p:spPr bwMode="auto">
            <a:xfrm>
              <a:off x="295" y="2160"/>
              <a:ext cx="908" cy="58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he-IL" b="1">
                  <a:solidFill>
                    <a:srgbClr val="663300"/>
                  </a:solidFill>
                </a:rPr>
                <a:t>סוגי גומי</a:t>
              </a:r>
            </a:p>
            <a:p>
              <a:pPr algn="ctr"/>
              <a:r>
                <a:rPr lang="he-IL" b="1">
                  <a:solidFill>
                    <a:srgbClr val="663300"/>
                  </a:solidFill>
                </a:rPr>
                <a:t>אטמים</a:t>
              </a:r>
              <a:endParaRPr lang="en-US" b="1">
                <a:solidFill>
                  <a:srgbClr val="663300"/>
                </a:solidFill>
              </a:endParaRPr>
            </a:p>
          </p:txBody>
        </p:sp>
        <p:sp>
          <p:nvSpPr>
            <p:cNvPr id="22550" name="Oval 22"/>
            <p:cNvSpPr>
              <a:spLocks noChangeArrowheads="1"/>
            </p:cNvSpPr>
            <p:nvPr/>
          </p:nvSpPr>
          <p:spPr bwMode="auto">
            <a:xfrm>
              <a:off x="884" y="3249"/>
              <a:ext cx="908" cy="58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he-IL" b="1">
                  <a:solidFill>
                    <a:srgbClr val="663300"/>
                  </a:solidFill>
                </a:rPr>
                <a:t>בגד-ים</a:t>
              </a:r>
            </a:p>
            <a:p>
              <a:pPr algn="ctr"/>
              <a:r>
                <a:rPr lang="he-IL" b="1">
                  <a:solidFill>
                    <a:srgbClr val="663300"/>
                  </a:solidFill>
                </a:rPr>
                <a:t>ספוגים</a:t>
              </a:r>
              <a:endParaRPr lang="en-US" b="1">
                <a:solidFill>
                  <a:srgbClr val="663300"/>
                </a:solidFill>
              </a:endParaRPr>
            </a:p>
          </p:txBody>
        </p:sp>
        <p:sp>
          <p:nvSpPr>
            <p:cNvPr id="22551" name="Oval 23"/>
            <p:cNvSpPr>
              <a:spLocks noChangeArrowheads="1"/>
            </p:cNvSpPr>
            <p:nvPr/>
          </p:nvSpPr>
          <p:spPr bwMode="auto">
            <a:xfrm>
              <a:off x="2336" y="3475"/>
              <a:ext cx="908" cy="58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he-IL" b="1">
                  <a:solidFill>
                    <a:srgbClr val="663300"/>
                  </a:solidFill>
                </a:rPr>
                <a:t>חוטים כירורגים</a:t>
              </a:r>
            </a:p>
            <a:p>
              <a:pPr algn="ctr"/>
              <a:r>
                <a:rPr lang="he-IL" b="1">
                  <a:solidFill>
                    <a:srgbClr val="663300"/>
                  </a:solidFill>
                </a:rPr>
                <a:t>בגדי מנתחים</a:t>
              </a:r>
              <a:endParaRPr lang="en-US" b="1">
                <a:solidFill>
                  <a:srgbClr val="663300"/>
                </a:solidFill>
              </a:endParaRPr>
            </a:p>
          </p:txBody>
        </p:sp>
        <p:sp>
          <p:nvSpPr>
            <p:cNvPr id="22552" name="Oval 24"/>
            <p:cNvSpPr>
              <a:spLocks noChangeArrowheads="1"/>
            </p:cNvSpPr>
            <p:nvPr/>
          </p:nvSpPr>
          <p:spPr bwMode="auto">
            <a:xfrm>
              <a:off x="3606" y="3385"/>
              <a:ext cx="908" cy="58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he-IL" b="1">
                  <a:solidFill>
                    <a:srgbClr val="663300"/>
                  </a:solidFill>
                </a:rPr>
                <a:t>צמיגים </a:t>
              </a:r>
            </a:p>
            <a:p>
              <a:pPr algn="ctr"/>
              <a:r>
                <a:rPr lang="he-IL" b="1">
                  <a:solidFill>
                    <a:srgbClr val="663300"/>
                  </a:solidFill>
                </a:rPr>
                <a:t>כפפות</a:t>
              </a:r>
              <a:endParaRPr lang="en-US" b="1">
                <a:solidFill>
                  <a:srgbClr val="663300"/>
                </a:solidFill>
              </a:endParaRPr>
            </a:p>
          </p:txBody>
        </p:sp>
        <p:sp>
          <p:nvSpPr>
            <p:cNvPr id="22553" name="Oval 25"/>
            <p:cNvSpPr>
              <a:spLocks noChangeArrowheads="1"/>
            </p:cNvSpPr>
            <p:nvPr/>
          </p:nvSpPr>
          <p:spPr bwMode="auto">
            <a:xfrm>
              <a:off x="4286" y="2160"/>
              <a:ext cx="908" cy="58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he-IL" b="1">
                  <a:solidFill>
                    <a:srgbClr val="663300"/>
                  </a:solidFill>
                </a:rPr>
                <a:t>יריעות</a:t>
              </a:r>
            </a:p>
            <a:p>
              <a:pPr algn="ctr"/>
              <a:r>
                <a:rPr lang="he-IL" b="1">
                  <a:solidFill>
                    <a:srgbClr val="663300"/>
                  </a:solidFill>
                </a:rPr>
                <a:t>כלי אחסון</a:t>
              </a:r>
              <a:endParaRPr lang="en-US" b="1">
                <a:solidFill>
                  <a:srgbClr val="6633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678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/>
          <p:cNvSpPr>
            <a:spLocks noGrp="1" noChangeArrowheads="1" noChangeShapeType="1" noTextEdit="1"/>
          </p:cNvSpPr>
          <p:nvPr>
            <p:ph type="title" idx="4294967295"/>
          </p:nvPr>
        </p:nvSpPr>
        <p:spPr bwMode="auto">
          <a:xfrm>
            <a:off x="1981200" y="44624"/>
            <a:ext cx="4876800" cy="45720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spcFirstLastPara="0" vertOverflow="overflow" horzOverflow="overflow" vert="horz" wrap="none" lIns="91440" tIns="45720" rIns="91440" bIns="45720" numCol="1" spcCol="0" rtlCol="0" fromWordArt="1" anchor="t" anchorCtr="0" forceAA="0" compatLnSpc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תהליכי </a:t>
            </a:r>
            <a:r>
              <a:rPr kumimoji="0" lang="he-IL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פילמור</a:t>
            </a:r>
            <a:endParaRPr kumimoji="0" lang="he-IL" sz="3600" b="1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243" name="AutoShap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 rot="-8326090">
            <a:off x="4020412" y="1987356"/>
            <a:ext cx="1598613" cy="1357312"/>
          </a:xfrm>
          <a:custGeom>
            <a:avLst/>
            <a:gdLst>
              <a:gd name="G0" fmla="+- 10296 0 0"/>
              <a:gd name="G1" fmla="+- 17175 0 0"/>
              <a:gd name="G2" fmla="+- 6505 0 0"/>
              <a:gd name="G3" fmla="*/ 10296 1 2"/>
              <a:gd name="G4" fmla="+- G3 10800 0"/>
              <a:gd name="G5" fmla="+- 21600 10296 17175"/>
              <a:gd name="G6" fmla="+- 17175 6505 0"/>
              <a:gd name="G7" fmla="*/ G6 1 2"/>
              <a:gd name="G8" fmla="*/ 17175 2 1"/>
              <a:gd name="G9" fmla="+- G8 0 21600"/>
              <a:gd name="G10" fmla="+- G5 0 G4"/>
              <a:gd name="G11" fmla="+- 10296 0 G4"/>
              <a:gd name="G12" fmla="*/ G2 G10 G11"/>
              <a:gd name="T0" fmla="*/ 15948 w 21600"/>
              <a:gd name="T1" fmla="*/ 0 h 21600"/>
              <a:gd name="T2" fmla="*/ 10296 w 21600"/>
              <a:gd name="T3" fmla="*/ 6505 h 21600"/>
              <a:gd name="T4" fmla="*/ 6505 w 21600"/>
              <a:gd name="T5" fmla="*/ 10296 h 21600"/>
              <a:gd name="T6" fmla="*/ 0 w 21600"/>
              <a:gd name="T7" fmla="*/ 15948 h 21600"/>
              <a:gd name="T8" fmla="*/ 6505 w 21600"/>
              <a:gd name="T9" fmla="*/ 21600 h 21600"/>
              <a:gd name="T10" fmla="*/ 11840 w 21600"/>
              <a:gd name="T11" fmla="*/ 17175 h 21600"/>
              <a:gd name="T12" fmla="*/ 17175 w 21600"/>
              <a:gd name="T13" fmla="*/ 11840 h 21600"/>
              <a:gd name="T14" fmla="*/ 21600 w 21600"/>
              <a:gd name="T15" fmla="*/ 6505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948" y="0"/>
                </a:moveTo>
                <a:lnTo>
                  <a:pt x="10296" y="6505"/>
                </a:lnTo>
                <a:lnTo>
                  <a:pt x="14721" y="6505"/>
                </a:lnTo>
                <a:lnTo>
                  <a:pt x="14721" y="14721"/>
                </a:lnTo>
                <a:lnTo>
                  <a:pt x="6505" y="14721"/>
                </a:lnTo>
                <a:lnTo>
                  <a:pt x="6505" y="10296"/>
                </a:lnTo>
                <a:lnTo>
                  <a:pt x="0" y="15948"/>
                </a:lnTo>
                <a:lnTo>
                  <a:pt x="6505" y="21600"/>
                </a:lnTo>
                <a:lnTo>
                  <a:pt x="6505" y="17175"/>
                </a:lnTo>
                <a:lnTo>
                  <a:pt x="17175" y="17175"/>
                </a:lnTo>
                <a:lnTo>
                  <a:pt x="17175" y="6505"/>
                </a:lnTo>
                <a:lnTo>
                  <a:pt x="21600" y="6505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0246" name="Text Box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9718" y="3211229"/>
            <a:ext cx="4324282" cy="31700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 algn="r" rtl="1">
              <a:spcBef>
                <a:spcPct val="50000"/>
              </a:spcBef>
              <a:buFont typeface="Arial" pitchFamily="34" charset="0"/>
              <a:buChar char="•"/>
            </a:pPr>
            <a:r>
              <a:rPr lang="he-IL" sz="2400" b="1" dirty="0" err="1">
                <a:latin typeface="Arial" pitchFamily="34" charset="0"/>
                <a:cs typeface="Arial" pitchFamily="34" charset="0"/>
              </a:rPr>
              <a:t>למונומרים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 יש קשר כפול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. </a:t>
            </a:r>
            <a:endParaRPr lang="he-IL" sz="2400" b="1" dirty="0">
              <a:latin typeface="Arial" pitchFamily="34" charset="0"/>
              <a:cs typeface="Arial" pitchFamily="34" charset="0"/>
            </a:endParaRPr>
          </a:p>
          <a:p>
            <a:pPr marL="342900" indent="-342900" algn="r" rtl="1">
              <a:spcBef>
                <a:spcPts val="1200"/>
              </a:spcBef>
              <a:buFont typeface="Arial" pitchFamily="34" charset="0"/>
              <a:buChar char="•"/>
            </a:pPr>
            <a:endParaRPr lang="he-IL" sz="2400" b="1" dirty="0">
              <a:latin typeface="Arial" pitchFamily="34" charset="0"/>
              <a:cs typeface="Arial" pitchFamily="34" charset="0"/>
            </a:endParaRPr>
          </a:p>
          <a:p>
            <a:pPr marL="342900" indent="-342900" algn="r" rtl="1">
              <a:spcBef>
                <a:spcPts val="1200"/>
              </a:spcBef>
              <a:buFont typeface="Arial" pitchFamily="34" charset="0"/>
              <a:buChar char="•"/>
            </a:pPr>
            <a:r>
              <a:rPr lang="he-IL" sz="2400" b="1" dirty="0" err="1">
                <a:latin typeface="Arial" pitchFamily="34" charset="0"/>
                <a:cs typeface="Arial" pitchFamily="34" charset="0"/>
              </a:rPr>
              <a:t>הפילמור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 מתרחש בתהליך של סיפוח, עם פתיחת הקשר הכפול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r" rtl="1">
              <a:spcBef>
                <a:spcPct val="50000"/>
              </a:spcBef>
              <a:buFont typeface="Arial" pitchFamily="34" charset="0"/>
              <a:buChar char="•"/>
            </a:pPr>
            <a:r>
              <a:rPr lang="he-IL" sz="2400" b="1" dirty="0">
                <a:latin typeface="Arial" pitchFamily="34" charset="0"/>
                <a:cs typeface="Arial" pitchFamily="34" charset="0"/>
              </a:rPr>
              <a:t>חלק מהפולימרים ה</a:t>
            </a:r>
            <a:r>
              <a:rPr lang="he-IL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סינתטיים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 – תוצרי </a:t>
            </a:r>
            <a:r>
              <a:rPr lang="he-IL" sz="2400" b="1" dirty="0" err="1">
                <a:latin typeface="Arial" pitchFamily="34" charset="0"/>
                <a:cs typeface="Arial" pitchFamily="34" charset="0"/>
              </a:rPr>
              <a:t>פילמור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בסיפוח.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8" name="Text 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8" y="3212976"/>
            <a:ext cx="4608512" cy="34624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r" rtl="1">
              <a:spcBef>
                <a:spcPts val="1800"/>
              </a:spcBef>
              <a:buFont typeface="Arial" pitchFamily="34" charset="0"/>
              <a:buChar char="•"/>
            </a:pPr>
            <a:r>
              <a:rPr lang="he-IL" sz="2400" b="1" dirty="0" err="1">
                <a:latin typeface="Arial" pitchFamily="34" charset="0"/>
                <a:cs typeface="Arial" pitchFamily="34" charset="0"/>
              </a:rPr>
              <a:t>למונומרים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 יש  שתי קבוצות פונקציונליות לפחות.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342900" indent="-342900" algn="r" rtl="1">
              <a:spcBef>
                <a:spcPts val="1800"/>
              </a:spcBef>
              <a:buFont typeface="Arial" pitchFamily="34" charset="0"/>
              <a:buChar char="•"/>
            </a:pPr>
            <a:r>
              <a:rPr lang="he-IL" sz="2400" b="1" dirty="0">
                <a:latin typeface="Arial" pitchFamily="34" charset="0"/>
                <a:cs typeface="Arial" pitchFamily="34" charset="0"/>
              </a:rPr>
              <a:t>הפילמור מתרחש בתגובת דחיסה: תוך כדי יציאת מולקולות קטנות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.</a:t>
            </a:r>
            <a:endParaRPr lang="he-IL" sz="2400" b="1" dirty="0">
              <a:latin typeface="Arial" pitchFamily="34" charset="0"/>
              <a:cs typeface="Arial" pitchFamily="34" charset="0"/>
            </a:endParaRPr>
          </a:p>
          <a:p>
            <a:pPr marL="342900" indent="-342900" algn="r" rtl="1">
              <a:spcBef>
                <a:spcPct val="50000"/>
              </a:spcBef>
              <a:buFont typeface="Arial" pitchFamily="34" charset="0"/>
              <a:buChar char="•"/>
            </a:pPr>
            <a:r>
              <a:rPr lang="he-IL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ביופולימרים</a:t>
            </a:r>
            <a:r>
              <a:rPr lang="he-IL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הם</a:t>
            </a:r>
            <a:r>
              <a:rPr lang="he-IL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תוצרי פילמור </a:t>
            </a:r>
            <a:r>
              <a:rPr lang="he-IL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בדחיסה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 וגם חלק מהפולימרים ה</a:t>
            </a:r>
            <a:r>
              <a:rPr lang="he-IL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סינתטיים.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253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1979712" y="1844824"/>
            <a:ext cx="1447800" cy="1397000"/>
            <a:chOff x="1344" y="1261"/>
            <a:chExt cx="912" cy="880"/>
          </a:xfrm>
        </p:grpSpPr>
        <p:sp>
          <p:nvSpPr>
            <p:cNvPr id="10245" name="Text Box 5"/>
            <p:cNvSpPr txBox="1">
              <a:spLocks noChangeArrowheads="1"/>
            </p:cNvSpPr>
            <p:nvPr/>
          </p:nvSpPr>
          <p:spPr bwMode="auto">
            <a:xfrm>
              <a:off x="1344" y="1261"/>
              <a:ext cx="912" cy="4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he-IL" sz="3600" b="1" dirty="0">
                  <a:latin typeface="Arial" pitchFamily="34" charset="0"/>
                  <a:cs typeface="Arial" pitchFamily="34" charset="0"/>
                </a:rPr>
                <a:t>דחיסה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49" name="AutoShape 9"/>
            <p:cNvSpPr>
              <a:spLocks noChangeArrowheads="1"/>
            </p:cNvSpPr>
            <p:nvPr/>
          </p:nvSpPr>
          <p:spPr bwMode="auto">
            <a:xfrm>
              <a:off x="1632" y="1709"/>
              <a:ext cx="240" cy="432"/>
            </a:xfrm>
            <a:prstGeom prst="downArrow">
              <a:avLst>
                <a:gd name="adj1" fmla="val 50000"/>
                <a:gd name="adj2" fmla="val 4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</p:grpSp>
      <p:grpSp>
        <p:nvGrpSpPr>
          <p:cNvPr id="10252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5991944" y="1844824"/>
            <a:ext cx="1676400" cy="1371600"/>
            <a:chOff x="3408" y="1050"/>
            <a:chExt cx="1056" cy="864"/>
          </a:xfrm>
        </p:grpSpPr>
        <p:sp>
          <p:nvSpPr>
            <p:cNvPr id="10244" name="Text Box 4"/>
            <p:cNvSpPr txBox="1">
              <a:spLocks noChangeArrowheads="1"/>
            </p:cNvSpPr>
            <p:nvPr/>
          </p:nvSpPr>
          <p:spPr bwMode="auto">
            <a:xfrm>
              <a:off x="3408" y="1050"/>
              <a:ext cx="1056" cy="4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he-IL" sz="3600" b="1" dirty="0"/>
                <a:t>סיפוח</a:t>
              </a:r>
              <a:endParaRPr lang="en-US" sz="3600" b="1" dirty="0"/>
            </a:p>
          </p:txBody>
        </p:sp>
        <p:sp>
          <p:nvSpPr>
            <p:cNvPr id="10250" name="AutoShape 10"/>
            <p:cNvSpPr>
              <a:spLocks noChangeArrowheads="1"/>
            </p:cNvSpPr>
            <p:nvPr/>
          </p:nvSpPr>
          <p:spPr bwMode="auto">
            <a:xfrm>
              <a:off x="3840" y="1482"/>
              <a:ext cx="240" cy="432"/>
            </a:xfrm>
            <a:prstGeom prst="downArrow">
              <a:avLst>
                <a:gd name="adj1" fmla="val 50000"/>
                <a:gd name="adj2" fmla="val 4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</p:grpSp>
      <p:sp>
        <p:nvSpPr>
          <p:cNvPr id="10254" name="Text Box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48680"/>
            <a:ext cx="8927976" cy="146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e-IL" sz="2800" b="1" dirty="0" err="1">
                <a:solidFill>
                  <a:srgbClr val="990099"/>
                </a:solidFill>
              </a:rPr>
              <a:t>פילמור</a:t>
            </a:r>
            <a:r>
              <a:rPr lang="he-IL" sz="2800" b="1" dirty="0">
                <a:solidFill>
                  <a:srgbClr val="990099"/>
                </a:solidFill>
              </a:rPr>
              <a:t>: תהליך בו נוצרים פולימרים</a:t>
            </a:r>
            <a:r>
              <a:rPr lang="en-US" sz="2800" b="1" dirty="0">
                <a:solidFill>
                  <a:srgbClr val="990099"/>
                </a:solidFill>
              </a:rPr>
              <a:t>.</a:t>
            </a:r>
            <a:endParaRPr lang="en-US" sz="2800" b="1" dirty="0"/>
          </a:p>
          <a:p>
            <a:pPr algn="r" rtl="1">
              <a:spcBef>
                <a:spcPts val="600"/>
              </a:spcBef>
            </a:pPr>
            <a:r>
              <a:rPr lang="he-IL" sz="2800" b="1" dirty="0">
                <a:solidFill>
                  <a:srgbClr val="7030A0"/>
                </a:solidFill>
              </a:rPr>
              <a:t>בתהליך הפילמור מתחברות מולקולות קטנות (מונומרים) אחת לשנייה</a:t>
            </a:r>
            <a:r>
              <a:rPr lang="en-US" sz="2800" b="1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2" name="מציין מיקום של מספר שקופית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50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5863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 autoUpdateAnimBg="0"/>
      <p:bldP spid="10248" grpId="0" animBg="1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pPr algn="ctr"/>
            <a:r>
              <a:rPr lang="he-IL" dirty="0"/>
              <a:t>פחמימות – סוכרים </a:t>
            </a:r>
          </a:p>
        </p:txBody>
      </p:sp>
      <p:sp>
        <p:nvSpPr>
          <p:cNvPr id="2" name="מציין מיקום תוכן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540060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he-IL" sz="2800" b="1" dirty="0">
                <a:latin typeface="Arial" pitchFamily="34" charset="0"/>
                <a:cs typeface="Arial" pitchFamily="34" charset="0"/>
              </a:rPr>
              <a:t>מקור המילה </a:t>
            </a:r>
            <a:r>
              <a:rPr lang="he-IL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פחמימה </a:t>
            </a:r>
            <a:r>
              <a:rPr lang="he-IL" sz="2800" b="1" dirty="0">
                <a:latin typeface="Arial" pitchFamily="34" charset="0"/>
                <a:cs typeface="Arial" pitchFamily="34" charset="0"/>
              </a:rPr>
              <a:t>(</a:t>
            </a:r>
            <a:r>
              <a:rPr lang="he-IL" sz="2800" b="1" dirty="0" err="1">
                <a:latin typeface="Arial" pitchFamily="34" charset="0"/>
                <a:cs typeface="Arial" pitchFamily="34" charset="0"/>
              </a:rPr>
              <a:t>Carbohydrate</a:t>
            </a:r>
            <a:r>
              <a:rPr lang="he-IL" sz="2800" b="1" dirty="0">
                <a:latin typeface="Arial" pitchFamily="34" charset="0"/>
                <a:cs typeface="Arial" pitchFamily="34" charset="0"/>
              </a:rPr>
              <a:t>) היא חיבור מילים </a:t>
            </a:r>
            <a:r>
              <a:rPr lang="he-IL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פחמן ומים</a:t>
            </a:r>
            <a:r>
              <a:rPr lang="he-IL" sz="3600" b="1" dirty="0">
                <a:latin typeface="Arial" pitchFamily="34" charset="0"/>
                <a:cs typeface="Arial" pitchFamily="34" charset="0"/>
              </a:rPr>
              <a:t>.</a:t>
            </a:r>
            <a:endParaRPr lang="he-IL" sz="28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he-IL" sz="2800" b="1" dirty="0">
                <a:latin typeface="Arial" pitchFamily="34" charset="0"/>
                <a:cs typeface="Arial" pitchFamily="34" charset="0"/>
              </a:rPr>
              <a:t>שם הפחמימות נובע מנוסחה כימית כללית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C</a:t>
            </a:r>
            <a:r>
              <a:rPr lang="en-US" sz="2800" b="1" baseline="-25000" dirty="0">
                <a:latin typeface="Arial" pitchFamily="34" charset="0"/>
                <a:cs typeface="Arial" pitchFamily="34" charset="0"/>
              </a:rPr>
              <a:t>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H</a:t>
            </a:r>
            <a:r>
              <a:rPr lang="en-US" sz="2800" b="1" baseline="-25000" dirty="0">
                <a:latin typeface="Arial" pitchFamily="34" charset="0"/>
                <a:cs typeface="Arial" pitchFamily="34" charset="0"/>
              </a:rPr>
              <a:t>2n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O</a:t>
            </a:r>
            <a:r>
              <a:rPr lang="en-US" sz="2800" b="1" baseline="-25000" dirty="0">
                <a:latin typeface="Arial" pitchFamily="34" charset="0"/>
                <a:cs typeface="Arial" pitchFamily="34" charset="0"/>
              </a:rPr>
              <a:t>n</a:t>
            </a:r>
            <a:r>
              <a:rPr lang="he-IL" sz="2800" b="1" dirty="0">
                <a:latin typeface="Arial" pitchFamily="34" charset="0"/>
                <a:cs typeface="Arial" pitchFamily="34" charset="0"/>
              </a:rPr>
              <a:t> שניתן לרשום גם כ-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</a:t>
            </a:r>
            <a:r>
              <a:rPr lang="en-US" sz="2800" b="1" baseline="-25000" dirty="0" err="1">
                <a:latin typeface="Arial" pitchFamily="34" charset="0"/>
                <a:cs typeface="Arial" pitchFamily="34" charset="0"/>
              </a:rPr>
              <a:t>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(H</a:t>
            </a:r>
            <a:r>
              <a:rPr lang="en-US" sz="28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O)</a:t>
            </a:r>
            <a:r>
              <a:rPr lang="en-US" sz="2800" b="1" baseline="-25000" dirty="0">
                <a:latin typeface="Arial" pitchFamily="34" charset="0"/>
                <a:cs typeface="Arial" pitchFamily="34" charset="0"/>
              </a:rPr>
              <a:t>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800" b="1" dirty="0">
                <a:latin typeface="Arial" pitchFamily="34" charset="0"/>
                <a:cs typeface="Arial" pitchFamily="34" charset="0"/>
              </a:rPr>
              <a:t>, לכן סברו שניתן להתייחס לפחמימות  כתרכובות של פחמן ומים. </a:t>
            </a: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51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17470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he-IL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חד סוכרים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71" name="Rectangle 9"/>
          <p:cNvSpPr>
            <a:spLocks noGrp="1" noChangeArrowheads="1"/>
          </p:cNvSpPr>
          <p:nvPr>
            <p:ph idx="1"/>
          </p:nvPr>
        </p:nvSpPr>
        <p:spPr>
          <a:xfrm>
            <a:off x="539553" y="908720"/>
            <a:ext cx="8147248" cy="5472608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he-IL" sz="3200" dirty="0"/>
              <a:t>החד סוכרים נקראים גם סוכרים פשוטים</a:t>
            </a:r>
            <a:r>
              <a:rPr lang="en-US" sz="3200" dirty="0"/>
              <a:t> </a:t>
            </a:r>
            <a:r>
              <a:rPr lang="he-IL" sz="3200" dirty="0"/>
              <a:t>נוסחתם האמפירית היא </a:t>
            </a:r>
            <a:r>
              <a:rPr lang="en-US" sz="3200" dirty="0"/>
              <a:t>(CH</a:t>
            </a:r>
            <a:r>
              <a:rPr lang="en-US" sz="3200" baseline="-25000" dirty="0"/>
              <a:t>2</a:t>
            </a:r>
            <a:r>
              <a:rPr lang="en-US" sz="3200" dirty="0"/>
              <a:t>O)</a:t>
            </a:r>
            <a:r>
              <a:rPr lang="en-US" sz="3200" baseline="-25000" dirty="0"/>
              <a:t>n </a:t>
            </a:r>
            <a:r>
              <a:rPr lang="he-IL" sz="3200" dirty="0"/>
              <a:t> , כאשר  3   </a:t>
            </a:r>
            <a:r>
              <a:rPr lang="en-US" dirty="0"/>
              <a:t>n</a:t>
            </a:r>
            <a:r>
              <a:rPr lang="he-IL" dirty="0"/>
              <a:t>   </a:t>
            </a:r>
            <a:endParaRPr lang="he-IL" sz="3200" dirty="0"/>
          </a:p>
          <a:p>
            <a:pPr eaLnBrk="1" hangingPunct="1">
              <a:spcBef>
                <a:spcPct val="50000"/>
              </a:spcBef>
            </a:pPr>
            <a:r>
              <a:rPr lang="he-IL" sz="3200" dirty="0"/>
              <a:t>החד-סוכרים הם </a:t>
            </a:r>
            <a:r>
              <a:rPr lang="he-IL" sz="3200" b="1" u="sng" dirty="0"/>
              <a:t>רב-</a:t>
            </a:r>
            <a:r>
              <a:rPr lang="he-IL" sz="3200" b="1" u="sng" dirty="0" err="1"/>
              <a:t>כהלים</a:t>
            </a:r>
            <a:r>
              <a:rPr lang="he-IL" sz="3200" dirty="0"/>
              <a:t> (</a:t>
            </a:r>
            <a:r>
              <a:rPr lang="en-US" sz="3200" dirty="0"/>
              <a:t>OH</a:t>
            </a:r>
            <a:r>
              <a:rPr lang="he-IL" sz="3200" dirty="0"/>
              <a:t>) המכילים גם קבוצה קרבונילית (</a:t>
            </a:r>
            <a:r>
              <a:rPr lang="en-US" sz="3200" dirty="0"/>
              <a:t>C=O</a:t>
            </a:r>
            <a:r>
              <a:rPr lang="he-IL" sz="3200" dirty="0"/>
              <a:t>) – </a:t>
            </a:r>
            <a:r>
              <a:rPr lang="he-IL" sz="3200" b="1" u="sng" dirty="0"/>
              <a:t>אלדהיד או קטון</a:t>
            </a:r>
            <a:r>
              <a:rPr lang="he-IL" sz="3200" dirty="0"/>
              <a:t>.</a:t>
            </a:r>
          </a:p>
        </p:txBody>
      </p:sp>
      <p:sp>
        <p:nvSpPr>
          <p:cNvPr id="2" name="מציין מיקום של מספר שקופית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52</a:t>
            </a:fld>
            <a:endParaRPr lang="he-I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2120936" y="1485152"/>
                <a:ext cx="4844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936" y="1485152"/>
                <a:ext cx="484427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9" r="75923" b="15268"/>
          <a:stretch>
            <a:fillRect/>
          </a:stretch>
        </p:blipFill>
        <p:spPr bwMode="auto">
          <a:xfrm>
            <a:off x="2164621" y="3138690"/>
            <a:ext cx="2191355" cy="331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616" y="3717032"/>
            <a:ext cx="1564640" cy="2466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60606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0"/>
            <a:ext cx="685165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he-IL" b="1" dirty="0"/>
              <a:t>סוכרוז ועששת </a:t>
            </a:r>
            <a:r>
              <a:rPr lang="he-IL" b="1" dirty="0">
                <a:solidFill>
                  <a:srgbClr val="FF0000"/>
                </a:solidFill>
              </a:rPr>
              <a:t>(הרחבה לתלמיד)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2275" y="1196975"/>
            <a:ext cx="7451725" cy="5257800"/>
          </a:xfrm>
        </p:spPr>
        <p:txBody>
          <a:bodyPr/>
          <a:lstStyle/>
          <a:p>
            <a:pPr marL="109728" indent="0" eaLnBrk="1" hangingPunct="1">
              <a:spcBef>
                <a:spcPts val="1200"/>
              </a:spcBef>
              <a:spcAft>
                <a:spcPts val="1800"/>
              </a:spcAft>
              <a:buNone/>
            </a:pPr>
            <a:r>
              <a:rPr lang="he-IL" dirty="0"/>
              <a:t>הסוכרוז גורם לעששת יותר מכל סוכר אחר.</a:t>
            </a:r>
          </a:p>
          <a:p>
            <a:pPr eaLnBrk="1" hangingPunct="1">
              <a:spcBef>
                <a:spcPts val="1200"/>
              </a:spcBef>
              <a:spcAft>
                <a:spcPts val="1800"/>
              </a:spcAft>
            </a:pPr>
            <a:r>
              <a:rPr lang="he-IL" dirty="0"/>
              <a:t>הסיבה לכך: החיידקים שמצויים בפה וגורמים לעששת מפרקים אותו לשני מרכיביו: פרוקטוז וגלוקוז. </a:t>
            </a:r>
          </a:p>
          <a:p>
            <a:pPr eaLnBrk="1" hangingPunct="1">
              <a:spcBef>
                <a:spcPts val="1200"/>
              </a:spcBef>
              <a:spcAft>
                <a:spcPts val="1800"/>
              </a:spcAft>
            </a:pPr>
            <a:r>
              <a:rPr lang="he-IL" dirty="0"/>
              <a:t>הפרוקטוז מנוצל ע"י החיידקים להתפתחותם ואילו מהגלוקוז הם בונים פולימר שנקרא </a:t>
            </a:r>
            <a:r>
              <a:rPr lang="he-IL" dirty="0" err="1"/>
              <a:t>דקסטרן</a:t>
            </a:r>
            <a:r>
              <a:rPr lang="he-IL" dirty="0"/>
              <a:t>. </a:t>
            </a:r>
          </a:p>
          <a:p>
            <a:pPr eaLnBrk="1" hangingPunct="1">
              <a:spcBef>
                <a:spcPts val="1200"/>
              </a:spcBef>
              <a:spcAft>
                <a:spcPts val="1800"/>
              </a:spcAft>
            </a:pPr>
            <a:r>
              <a:rPr lang="he-IL" dirty="0"/>
              <a:t>בעזרת הפולימר הם נצמדים לשיניים ומשחררים חומצות אורגניות, שגורמות להמסת המינרל שבאמייל השן ולעששת.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546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799" y="0"/>
            <a:ext cx="7989887" cy="1805136"/>
          </a:xfrm>
        </p:spPr>
        <p:txBody>
          <a:bodyPr>
            <a:noAutofit/>
          </a:bodyPr>
          <a:lstStyle/>
          <a:p>
            <a:pPr algn="ctr" eaLnBrk="1" hangingPunct="1"/>
            <a:r>
              <a:rPr lang="he-IL" sz="4000" b="1" dirty="0"/>
              <a:t>סוכר לבן מול סוכר חום</a:t>
            </a:r>
            <a:br>
              <a:rPr lang="en-US" sz="4000" b="1" dirty="0"/>
            </a:br>
            <a:r>
              <a:rPr lang="he-IL" sz="4000" b="1" dirty="0"/>
              <a:t>אמת או מיתוס</a:t>
            </a:r>
            <a:r>
              <a:rPr lang="en-US" sz="4000" b="1" dirty="0"/>
              <a:t>?</a:t>
            </a:r>
            <a:r>
              <a:rPr lang="he-IL" sz="4000" b="1" dirty="0"/>
              <a:t> </a:t>
            </a:r>
            <a:br>
              <a:rPr lang="he-IL" sz="4000" b="1" dirty="0"/>
            </a:br>
            <a:r>
              <a:rPr lang="he-IL" sz="4000" dirty="0">
                <a:solidFill>
                  <a:srgbClr val="FF0000"/>
                </a:solidFill>
              </a:rPr>
              <a:t>הרחבה לתלמיד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54</a:t>
            </a:fld>
            <a:endParaRPr lang="he-IL"/>
          </a:p>
        </p:txBody>
      </p:sp>
      <p:grpSp>
        <p:nvGrpSpPr>
          <p:cNvPr id="2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1805136"/>
            <a:ext cx="6076813" cy="4648200"/>
            <a:chOff x="2112" y="1392"/>
            <a:chExt cx="3621" cy="2736"/>
          </a:xfrm>
        </p:grpSpPr>
        <p:sp>
          <p:nvSpPr>
            <p:cNvPr id="28676" name="Rectangle 4"/>
            <p:cNvSpPr>
              <a:spLocks noChangeArrowheads="1"/>
            </p:cNvSpPr>
            <p:nvPr/>
          </p:nvSpPr>
          <p:spPr bwMode="auto">
            <a:xfrm>
              <a:off x="3360" y="1392"/>
              <a:ext cx="9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he-IL" sz="3600" b="1" dirty="0">
                  <a:solidFill>
                    <a:srgbClr val="0099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סוכר לבן</a:t>
              </a:r>
              <a:r>
                <a:rPr lang="en-US" sz="3600" b="1" dirty="0">
                  <a:solidFill>
                    <a:srgbClr val="0099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rPr>
                <a:t>:</a:t>
              </a:r>
              <a:endParaRPr lang="en-US" sz="2400" dirty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8677" name="Rectangle 5"/>
            <p:cNvSpPr>
              <a:spLocks noChangeArrowheads="1"/>
            </p:cNvSpPr>
            <p:nvPr/>
          </p:nvSpPr>
          <p:spPr bwMode="auto">
            <a:xfrm>
              <a:off x="2112" y="1392"/>
              <a:ext cx="9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he-IL" sz="3600" b="1" dirty="0">
                  <a:solidFill>
                    <a:srgbClr val="0099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סוכר חום</a:t>
              </a:r>
              <a:r>
                <a:rPr lang="en-US" sz="3600" b="1" dirty="0">
                  <a:solidFill>
                    <a:srgbClr val="0099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rPr>
                <a:t>:</a:t>
              </a:r>
              <a:endParaRPr lang="en-US" sz="2400" dirty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8678" name="Rectangle 6"/>
            <p:cNvSpPr>
              <a:spLocks noChangeArrowheads="1"/>
            </p:cNvSpPr>
            <p:nvPr/>
          </p:nvSpPr>
          <p:spPr bwMode="auto">
            <a:xfrm>
              <a:off x="4560" y="1872"/>
              <a:ext cx="9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he-IL" sz="3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קלוריות</a:t>
              </a:r>
              <a:r>
                <a:rPr lang="en-US" sz="3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rPr>
                <a:t>:</a:t>
              </a:r>
              <a:endPara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8679" name="Rectangle 7"/>
            <p:cNvSpPr>
              <a:spLocks noChangeArrowheads="1"/>
            </p:cNvSpPr>
            <p:nvPr/>
          </p:nvSpPr>
          <p:spPr bwMode="auto">
            <a:xfrm>
              <a:off x="3360" y="1872"/>
              <a:ext cx="9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800">
                  <a:solidFill>
                    <a:srgbClr val="0099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rPr>
                <a:t>396</a:t>
              </a:r>
              <a:endParaRPr lang="en-US" sz="240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8680" name="Rectangle 8"/>
            <p:cNvSpPr>
              <a:spLocks noChangeArrowheads="1"/>
            </p:cNvSpPr>
            <p:nvPr/>
          </p:nvSpPr>
          <p:spPr bwMode="auto">
            <a:xfrm>
              <a:off x="2112" y="1872"/>
              <a:ext cx="9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800" dirty="0">
                  <a:solidFill>
                    <a:srgbClr val="0099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rPr>
                <a:t>373</a:t>
              </a:r>
              <a:endParaRPr lang="en-US" sz="2400" dirty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8681" name="Rectangle 9"/>
            <p:cNvSpPr>
              <a:spLocks noChangeArrowheads="1"/>
            </p:cNvSpPr>
            <p:nvPr/>
          </p:nvSpPr>
          <p:spPr bwMode="auto">
            <a:xfrm>
              <a:off x="4403" y="2352"/>
              <a:ext cx="912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he-IL" sz="3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פחמימות %</a:t>
              </a:r>
              <a:endPara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8682" name="Rectangle 10"/>
            <p:cNvSpPr>
              <a:spLocks noChangeArrowheads="1"/>
            </p:cNvSpPr>
            <p:nvPr/>
          </p:nvSpPr>
          <p:spPr bwMode="auto">
            <a:xfrm>
              <a:off x="3360" y="2352"/>
              <a:ext cx="912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800">
                  <a:solidFill>
                    <a:srgbClr val="0099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rPr>
                <a:t>99.9</a:t>
              </a:r>
              <a:endParaRPr lang="en-US" sz="240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8683" name="Rectangle 11"/>
            <p:cNvSpPr>
              <a:spLocks noChangeArrowheads="1"/>
            </p:cNvSpPr>
            <p:nvPr/>
          </p:nvSpPr>
          <p:spPr bwMode="auto">
            <a:xfrm>
              <a:off x="2112" y="2352"/>
              <a:ext cx="912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800">
                  <a:solidFill>
                    <a:srgbClr val="0099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rPr>
                <a:t>96.5</a:t>
              </a:r>
              <a:endParaRPr lang="en-US" sz="240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8684" name="Rectangle 12"/>
            <p:cNvSpPr>
              <a:spLocks noChangeArrowheads="1"/>
            </p:cNvSpPr>
            <p:nvPr/>
          </p:nvSpPr>
          <p:spPr bwMode="auto">
            <a:xfrm>
              <a:off x="4892" y="2832"/>
              <a:ext cx="7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he-IL" sz="3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סידן</a:t>
              </a:r>
              <a:endPara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8685" name="Rectangle 13"/>
            <p:cNvSpPr>
              <a:spLocks noChangeArrowheads="1"/>
            </p:cNvSpPr>
            <p:nvPr/>
          </p:nvSpPr>
          <p:spPr bwMode="auto">
            <a:xfrm>
              <a:off x="3360" y="2832"/>
              <a:ext cx="9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800">
                  <a:solidFill>
                    <a:srgbClr val="0099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rPr>
                <a:t>1 </a:t>
              </a:r>
              <a:r>
                <a:rPr lang="he-IL" sz="2800">
                  <a:solidFill>
                    <a:srgbClr val="0099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מ”ג</a:t>
              </a:r>
              <a:endParaRPr lang="en-US" sz="240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8686" name="Rectangle 14"/>
            <p:cNvSpPr>
              <a:spLocks noChangeArrowheads="1"/>
            </p:cNvSpPr>
            <p:nvPr/>
          </p:nvSpPr>
          <p:spPr bwMode="auto">
            <a:xfrm>
              <a:off x="2112" y="2832"/>
              <a:ext cx="9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800">
                  <a:solidFill>
                    <a:srgbClr val="0099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rPr>
                <a:t>85 </a:t>
              </a:r>
              <a:r>
                <a:rPr lang="he-IL" sz="2800">
                  <a:solidFill>
                    <a:srgbClr val="0099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מ”ג</a:t>
              </a:r>
              <a:endParaRPr lang="en-US" sz="240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8687" name="Rectangle 15"/>
            <p:cNvSpPr>
              <a:spLocks noChangeArrowheads="1"/>
            </p:cNvSpPr>
            <p:nvPr/>
          </p:nvSpPr>
          <p:spPr bwMode="auto">
            <a:xfrm>
              <a:off x="4821" y="3360"/>
              <a:ext cx="9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he-IL" sz="3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ברזל</a:t>
              </a:r>
              <a:endPara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8688" name="Rectangle 16"/>
            <p:cNvSpPr>
              <a:spLocks noChangeArrowheads="1"/>
            </p:cNvSpPr>
            <p:nvPr/>
          </p:nvSpPr>
          <p:spPr bwMode="auto">
            <a:xfrm>
              <a:off x="3360" y="3360"/>
              <a:ext cx="9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800">
                  <a:solidFill>
                    <a:srgbClr val="0099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rPr>
                <a:t>0.1 </a:t>
              </a:r>
              <a:r>
                <a:rPr lang="he-IL" sz="2800">
                  <a:solidFill>
                    <a:srgbClr val="0099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מ”ג</a:t>
              </a:r>
              <a:endParaRPr lang="en-US" sz="240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8689" name="Rectangle 17"/>
            <p:cNvSpPr>
              <a:spLocks noChangeArrowheads="1"/>
            </p:cNvSpPr>
            <p:nvPr/>
          </p:nvSpPr>
          <p:spPr bwMode="auto">
            <a:xfrm>
              <a:off x="2112" y="3360"/>
              <a:ext cx="9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800">
                  <a:solidFill>
                    <a:srgbClr val="0099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rPr>
                <a:t>3.5 </a:t>
              </a:r>
              <a:r>
                <a:rPr lang="he-IL" sz="2800">
                  <a:solidFill>
                    <a:srgbClr val="0099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מ”ג</a:t>
              </a:r>
              <a:endParaRPr lang="en-US" sz="240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8690" name="Rectangle 18"/>
            <p:cNvSpPr>
              <a:spLocks noChangeArrowheads="1"/>
            </p:cNvSpPr>
            <p:nvPr/>
          </p:nvSpPr>
          <p:spPr bwMode="auto">
            <a:xfrm>
              <a:off x="4560" y="3840"/>
              <a:ext cx="9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he-IL" sz="3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ערך</a:t>
              </a:r>
              <a:r>
                <a:rPr lang="en-US" sz="3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he-IL" sz="36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גליקמי</a:t>
              </a:r>
              <a:endPara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8691" name="Rectangle 19"/>
            <p:cNvSpPr>
              <a:spLocks noChangeArrowheads="1"/>
            </p:cNvSpPr>
            <p:nvPr/>
          </p:nvSpPr>
          <p:spPr bwMode="auto">
            <a:xfrm>
              <a:off x="3360" y="3840"/>
              <a:ext cx="9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800">
                  <a:solidFill>
                    <a:srgbClr val="0099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rPr>
                <a:t>64%</a:t>
              </a:r>
              <a:endParaRPr lang="en-US" sz="240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8692" name="Rectangle 20"/>
            <p:cNvSpPr>
              <a:spLocks noChangeArrowheads="1"/>
            </p:cNvSpPr>
            <p:nvPr/>
          </p:nvSpPr>
          <p:spPr bwMode="auto">
            <a:xfrm>
              <a:off x="2112" y="3840"/>
              <a:ext cx="9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800">
                  <a:solidFill>
                    <a:srgbClr val="0099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rPr>
                <a:t>64%</a:t>
              </a:r>
              <a:endParaRPr lang="en-US" sz="240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endParaRPr>
            </a:p>
          </p:txBody>
        </p:sp>
      </p:grpSp>
      <p:pic>
        <p:nvPicPr>
          <p:cNvPr id="28674" name="Picture 2" descr="קוביות סוכר חו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77667"/>
            <a:ext cx="2374309" cy="222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קוביות סוכר לבן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2684"/>
            <a:ext cx="2983865" cy="178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46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pPr algn="ctr"/>
            <a:r>
              <a:rPr lang="he-IL" sz="4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יצירת דו-סוכרים</a:t>
            </a:r>
            <a:endParaRPr lang="en-US" sz="4400" dirty="0"/>
          </a:p>
        </p:txBody>
      </p:sp>
      <p:sp>
        <p:nvSpPr>
          <p:cNvPr id="3" name="מציין מיקום תוכן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/>
          <a:lstStyle/>
          <a:p>
            <a:r>
              <a:rPr lang="he-IL" sz="2800" dirty="0"/>
              <a:t>דו-סוכרים נוצרים בתגובת </a:t>
            </a:r>
            <a:r>
              <a:rPr lang="he-IL" sz="3600" b="1" dirty="0">
                <a:solidFill>
                  <a:srgbClr val="7030A0"/>
                </a:solidFill>
              </a:rPr>
              <a:t>דחיסה</a:t>
            </a:r>
            <a:r>
              <a:rPr lang="he-IL" sz="2800" dirty="0"/>
              <a:t> של שתי מולקולות של חד-סוכר.</a:t>
            </a:r>
            <a:endParaRPr lang="en-US" sz="2800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4" name="מציין מיקום של מספר שקופית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55</a:t>
            </a:fld>
            <a:endParaRPr lang="he-IL"/>
          </a:p>
        </p:txBody>
      </p:sp>
      <p:pic>
        <p:nvPicPr>
          <p:cNvPr id="9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32"/>
          <a:stretch>
            <a:fillRect/>
          </a:stretch>
        </p:blipFill>
        <p:spPr bwMode="auto">
          <a:xfrm>
            <a:off x="2428172" y="2564904"/>
            <a:ext cx="4679950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51920" y="6112675"/>
            <a:ext cx="15121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מלטוז</a:t>
            </a:r>
          </a:p>
        </p:txBody>
      </p:sp>
    </p:spTree>
    <p:extLst>
      <p:ext uri="{BB962C8B-B14F-4D97-AF65-F5344CB8AC3E}">
        <p14:creationId xmlns:p14="http://schemas.microsoft.com/office/powerpoint/2010/main" val="36290309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יצירת סוכרוז</a:t>
            </a:r>
          </a:p>
        </p:txBody>
      </p:sp>
      <p:sp>
        <p:nvSpPr>
          <p:cNvPr id="3" name="מציין מיקום של מספר שקופית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56</a:t>
            </a:fld>
            <a:endParaRPr lang="he-IL"/>
          </a:p>
        </p:txBody>
      </p:sp>
      <p:pic>
        <p:nvPicPr>
          <p:cNvPr id="5" name="Picture 2">
            <a:hlinkClick r:id="rId2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16691"/>
            <a:ext cx="3631261" cy="186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55576" y="1772816"/>
            <a:ext cx="763284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/>
              <a:t>סוכרוז נוצר בתהליך דחיסה של גלוקוז ופרוקטוז</a:t>
            </a:r>
          </a:p>
        </p:txBody>
      </p:sp>
      <p:pic>
        <p:nvPicPr>
          <p:cNvPr id="31746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112" y="2996952"/>
            <a:ext cx="3744416" cy="223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0147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e-IL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פירוק של דו-סוכרים</a:t>
            </a:r>
            <a:endParaRPr lang="en-US" sz="4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556792"/>
            <a:ext cx="8784976" cy="3492724"/>
          </a:xfrm>
        </p:spPr>
        <p:txBody>
          <a:bodyPr>
            <a:noAutofit/>
          </a:bodyPr>
          <a:lstStyle/>
          <a:p>
            <a:pPr eaLnBrk="1" hangingPunct="1">
              <a:lnSpc>
                <a:spcPct val="115000"/>
              </a:lnSpc>
            </a:pPr>
            <a:r>
              <a:rPr lang="he-IL" sz="2800" dirty="0"/>
              <a:t>ניתן לפרק את הדו-סוכר לחד-סוכרים המרכיבים אותו ע"י תהליך </a:t>
            </a:r>
            <a:r>
              <a:rPr lang="he-IL" sz="3200" b="1" dirty="0">
                <a:solidFill>
                  <a:srgbClr val="7030A0"/>
                </a:solidFill>
              </a:rPr>
              <a:t>ההידרוליזה</a:t>
            </a:r>
            <a:r>
              <a:rPr lang="he-IL" sz="2800" dirty="0"/>
              <a:t> (פירוק באמצעות מים) בנוכחות זרז מתאים.</a:t>
            </a:r>
          </a:p>
          <a:p>
            <a:pPr eaLnBrk="1" hangingPunct="1">
              <a:lnSpc>
                <a:spcPct val="115000"/>
              </a:lnSpc>
            </a:pPr>
            <a:endParaRPr lang="he-IL" sz="2800" dirty="0"/>
          </a:p>
          <a:p>
            <a:pPr>
              <a:lnSpc>
                <a:spcPct val="115000"/>
              </a:lnSpc>
            </a:pPr>
            <a:r>
              <a:rPr lang="he-IL" sz="2800" dirty="0"/>
              <a:t>תהליך ההידרוליזה של סוכרים הוא תהליך הפיך לתהליך הדחיסה.</a:t>
            </a:r>
            <a:endParaRPr lang="en-US" sz="2800" dirty="0"/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57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96211783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>
          <a:xfrm>
            <a:off x="358080" y="260648"/>
            <a:ext cx="8382000" cy="86409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he-IL" sz="3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רב סוכרים</a:t>
            </a:r>
            <a:r>
              <a:rPr lang="en-US" sz="3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e-IL" sz="3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- פולימרים</a:t>
            </a:r>
            <a:br>
              <a:rPr lang="he-IL" sz="3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3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מציין מיקום של מספר שקופית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58</a:t>
            </a:fld>
            <a:endParaRPr lang="he-IL"/>
          </a:p>
        </p:txBody>
      </p:sp>
      <p:sp>
        <p:nvSpPr>
          <p:cNvPr id="95237" name="Oval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912" y="1340768"/>
            <a:ext cx="2233613" cy="93503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e-IL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רב-סוכרים</a:t>
            </a: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7892" name="Ova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2276872"/>
            <a:ext cx="1727200" cy="9366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he-IL" dirty="0"/>
              <a:t>רב-סוכרים</a:t>
            </a:r>
          </a:p>
          <a:p>
            <a:pPr algn="ctr"/>
            <a:r>
              <a:rPr lang="he-IL" dirty="0" err="1"/>
              <a:t>אגירתיים</a:t>
            </a:r>
            <a:endParaRPr lang="en-US" dirty="0"/>
          </a:p>
        </p:txBody>
      </p:sp>
      <p:sp>
        <p:nvSpPr>
          <p:cNvPr id="37893" name="Oval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2492896"/>
            <a:ext cx="1727200" cy="9366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he-IL" dirty="0"/>
              <a:t>רב-וכרים</a:t>
            </a:r>
          </a:p>
          <a:p>
            <a:pPr algn="ctr"/>
            <a:r>
              <a:rPr lang="he-IL" dirty="0"/>
              <a:t>מבניים</a:t>
            </a:r>
            <a:endParaRPr lang="en-US" dirty="0"/>
          </a:p>
        </p:txBody>
      </p:sp>
      <p:sp>
        <p:nvSpPr>
          <p:cNvPr id="37894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3789040"/>
            <a:ext cx="1295400" cy="576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he-IL" dirty="0"/>
              <a:t>כיטין</a:t>
            </a:r>
            <a:endParaRPr lang="en-US" dirty="0"/>
          </a:p>
        </p:txBody>
      </p:sp>
      <p:sp>
        <p:nvSpPr>
          <p:cNvPr id="37895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4592" y="3789040"/>
            <a:ext cx="1295400" cy="576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he-IL" dirty="0"/>
              <a:t>תאית (</a:t>
            </a:r>
            <a:r>
              <a:rPr lang="he-IL" dirty="0" err="1"/>
              <a:t>צלולוז</a:t>
            </a:r>
            <a:r>
              <a:rPr lang="he-IL" dirty="0"/>
              <a:t>)</a:t>
            </a:r>
            <a:endParaRPr lang="en-US" dirty="0"/>
          </a:p>
        </p:txBody>
      </p:sp>
      <p:sp>
        <p:nvSpPr>
          <p:cNvPr id="37896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064" y="3573016"/>
            <a:ext cx="1295400" cy="5762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he-IL" dirty="0"/>
              <a:t>עמילן</a:t>
            </a:r>
            <a:endParaRPr lang="en-US" dirty="0"/>
          </a:p>
        </p:txBody>
      </p:sp>
      <p:sp>
        <p:nvSpPr>
          <p:cNvPr id="37897" name="Rectangl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056" y="3429000"/>
            <a:ext cx="1295400" cy="5762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he-IL" dirty="0" err="1"/>
              <a:t>גליקוגן</a:t>
            </a:r>
            <a:endParaRPr lang="en-US" dirty="0"/>
          </a:p>
        </p:txBody>
      </p:sp>
      <p:sp>
        <p:nvSpPr>
          <p:cNvPr id="37898" name="Rectangl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9992" y="4797152"/>
            <a:ext cx="1081087" cy="5032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he-IL" dirty="0" err="1"/>
              <a:t>עמילופקטין</a:t>
            </a:r>
            <a:endParaRPr lang="en-US" dirty="0"/>
          </a:p>
        </p:txBody>
      </p:sp>
      <p:sp>
        <p:nvSpPr>
          <p:cNvPr id="37899" name="Rectangl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4797152"/>
            <a:ext cx="1081088" cy="5032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he-IL" dirty="0" err="1"/>
              <a:t>עמילוז</a:t>
            </a:r>
            <a:endParaRPr lang="en-US" dirty="0"/>
          </a:p>
        </p:txBody>
      </p:sp>
      <p:sp>
        <p:nvSpPr>
          <p:cNvPr id="37900" name="Lin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63888" y="2132856"/>
            <a:ext cx="5762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7901" name="Lin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795963" y="2132856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7902" name="Lin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00788" y="3212654"/>
            <a:ext cx="28733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7903" name="Lin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7596460" y="3068960"/>
            <a:ext cx="2159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7904" name="Line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11413" y="3356992"/>
            <a:ext cx="360362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7905" name="Line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3635003" y="3356992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7906" name="Line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76056" y="4149452"/>
            <a:ext cx="4318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7907" name="Line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6228184" y="4149080"/>
            <a:ext cx="35877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7908" name="Text Box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3429000"/>
            <a:ext cx="1008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/>
              <a:t>דוגמאות</a:t>
            </a:r>
            <a:endParaRPr lang="en-US"/>
          </a:p>
        </p:txBody>
      </p:sp>
      <p:sp>
        <p:nvSpPr>
          <p:cNvPr id="37909" name="Text Box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768" y="3501008"/>
            <a:ext cx="1008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/>
              <a:t>דוגמאות</a:t>
            </a:r>
            <a:endParaRPr lang="en-US"/>
          </a:p>
        </p:txBody>
      </p:sp>
      <p:sp>
        <p:nvSpPr>
          <p:cNvPr id="37910" name="Text Box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040" y="4293096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dirty="0"/>
              <a:t>מורכב מ-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4660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440654" y="35773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br>
              <a:rPr lang="he-IL" dirty="0"/>
            </a:br>
            <a:r>
              <a:rPr lang="he-IL" dirty="0" err="1"/>
              <a:t>צלולוז</a:t>
            </a:r>
            <a:r>
              <a:rPr lang="he-IL" dirty="0"/>
              <a:t> – תאית</a:t>
            </a:r>
            <a:br>
              <a:rPr lang="he-IL" dirty="0"/>
            </a:br>
            <a:r>
              <a:rPr lang="he-IL" sz="2200" dirty="0"/>
              <a:t>האיור לקוח מתוך האתר: </a:t>
            </a:r>
            <a:r>
              <a:rPr lang="en-US" sz="1600" dirty="0">
                <a:hlinkClick r:id="rId2"/>
              </a:rPr>
              <a:t>http://nutrition.jbpub.com/resources/chemistryreview9.cfm</a:t>
            </a:r>
            <a:br>
              <a:rPr lang="he-IL" sz="4400" dirty="0"/>
            </a:br>
            <a:endParaRPr lang="he-IL" dirty="0"/>
          </a:p>
        </p:txBody>
      </p:sp>
      <p:sp>
        <p:nvSpPr>
          <p:cNvPr id="2" name="מציין מיקום תוכן 1" descr="מודל של סיב של תאית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he-IL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59</a:t>
            </a:fld>
            <a:endParaRPr lang="he-IL"/>
          </a:p>
        </p:txBody>
      </p:sp>
      <p:pic>
        <p:nvPicPr>
          <p:cNvPr id="32770" name="Picture 2" descr="מודל של סיב של תאית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20" y="1268760"/>
            <a:ext cx="8463852" cy="469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32040" y="1268760"/>
            <a:ext cx="318876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/>
              <a:t>מהמאקרו למיקרו</a:t>
            </a:r>
          </a:p>
        </p:txBody>
      </p:sp>
    </p:spTree>
    <p:extLst>
      <p:ext uri="{BB962C8B-B14F-4D97-AF65-F5344CB8AC3E}">
        <p14:creationId xmlns:p14="http://schemas.microsoft.com/office/powerpoint/2010/main" val="2344164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4397" y="188640"/>
            <a:ext cx="8229600" cy="1143000"/>
          </a:xfrm>
        </p:spPr>
        <p:txBody>
          <a:bodyPr/>
          <a:lstStyle/>
          <a:p>
            <a:pPr algn="ctr"/>
            <a:r>
              <a:rPr lang="he-IL" b="1" dirty="0">
                <a:solidFill>
                  <a:srgbClr val="663300"/>
                </a:solidFill>
              </a:rPr>
              <a:t>פולימרים טבעיים</a:t>
            </a:r>
            <a:endParaRPr lang="en-US" b="1" dirty="0">
              <a:solidFill>
                <a:srgbClr val="663300"/>
              </a:solidFill>
            </a:endParaRPr>
          </a:p>
        </p:txBody>
      </p:sp>
      <p:grpSp>
        <p:nvGrpSpPr>
          <p:cNvPr id="23569" name="Group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789359" y="1331640"/>
            <a:ext cx="7559675" cy="4319588"/>
            <a:chOff x="476" y="1117"/>
            <a:chExt cx="4762" cy="2721"/>
          </a:xfrm>
        </p:grpSpPr>
        <p:sp>
          <p:nvSpPr>
            <p:cNvPr id="23556" name="AutoShape 4"/>
            <p:cNvSpPr>
              <a:spLocks noChangeArrowheads="1"/>
            </p:cNvSpPr>
            <p:nvPr/>
          </p:nvSpPr>
          <p:spPr bwMode="auto">
            <a:xfrm>
              <a:off x="3647" y="1117"/>
              <a:ext cx="1542" cy="453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he-IL" sz="3200" b="1" dirty="0">
                  <a:solidFill>
                    <a:srgbClr val="FFDBC8"/>
                  </a:solidFill>
                </a:rPr>
                <a:t>כותנה</a:t>
              </a:r>
              <a:endParaRPr lang="en-US" sz="3200" b="1" dirty="0">
                <a:solidFill>
                  <a:srgbClr val="FFDBC8"/>
                </a:solidFill>
              </a:endParaRPr>
            </a:p>
          </p:txBody>
        </p:sp>
        <p:sp>
          <p:nvSpPr>
            <p:cNvPr id="23557" name="AutoShape 5"/>
            <p:cNvSpPr>
              <a:spLocks noChangeArrowheads="1"/>
            </p:cNvSpPr>
            <p:nvPr/>
          </p:nvSpPr>
          <p:spPr bwMode="auto">
            <a:xfrm>
              <a:off x="3696" y="1933"/>
              <a:ext cx="1542" cy="453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he-IL" sz="3200" b="1" dirty="0"/>
                <a:t>חלבונים</a:t>
              </a:r>
              <a:endParaRPr lang="en-US" sz="3200" b="1" dirty="0"/>
            </a:p>
          </p:txBody>
        </p:sp>
        <p:sp>
          <p:nvSpPr>
            <p:cNvPr id="23558" name="AutoShape 6"/>
            <p:cNvSpPr>
              <a:spLocks noChangeArrowheads="1"/>
            </p:cNvSpPr>
            <p:nvPr/>
          </p:nvSpPr>
          <p:spPr bwMode="auto">
            <a:xfrm>
              <a:off x="3696" y="2704"/>
              <a:ext cx="1542" cy="453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he-IL" sz="3200" b="1" dirty="0">
                  <a:solidFill>
                    <a:srgbClr val="FFDBC8"/>
                  </a:solidFill>
                </a:rPr>
                <a:t>תאית</a:t>
              </a:r>
              <a:endParaRPr lang="en-US" sz="3200" b="1" dirty="0">
                <a:solidFill>
                  <a:srgbClr val="FFDBC8"/>
                </a:solidFill>
              </a:endParaRPr>
            </a:p>
          </p:txBody>
        </p:sp>
        <p:sp>
          <p:nvSpPr>
            <p:cNvPr id="23560" name="AutoShape 8"/>
            <p:cNvSpPr>
              <a:spLocks noChangeArrowheads="1"/>
            </p:cNvSpPr>
            <p:nvPr/>
          </p:nvSpPr>
          <p:spPr bwMode="auto">
            <a:xfrm>
              <a:off x="476" y="1162"/>
              <a:ext cx="1542" cy="453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he-IL" sz="3200" b="1" dirty="0">
                  <a:solidFill>
                    <a:srgbClr val="FFDBC8"/>
                  </a:solidFill>
                </a:rPr>
                <a:t>גומי טבעי</a:t>
              </a:r>
              <a:endParaRPr lang="en-US" sz="3200" b="1" dirty="0">
                <a:solidFill>
                  <a:srgbClr val="FFDBC8"/>
                </a:solidFill>
              </a:endParaRPr>
            </a:p>
          </p:txBody>
        </p:sp>
        <p:sp>
          <p:nvSpPr>
            <p:cNvPr id="23561" name="AutoShape 9"/>
            <p:cNvSpPr>
              <a:spLocks noChangeArrowheads="1"/>
            </p:cNvSpPr>
            <p:nvPr/>
          </p:nvSpPr>
          <p:spPr bwMode="auto">
            <a:xfrm>
              <a:off x="521" y="2704"/>
              <a:ext cx="1542" cy="453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he-IL" sz="3200" b="1" dirty="0"/>
                <a:t>משי</a:t>
              </a:r>
              <a:endParaRPr lang="en-US" sz="3200" b="1" dirty="0"/>
            </a:p>
          </p:txBody>
        </p:sp>
        <p:sp>
          <p:nvSpPr>
            <p:cNvPr id="23562" name="AutoShape 10"/>
            <p:cNvSpPr>
              <a:spLocks noChangeArrowheads="1"/>
            </p:cNvSpPr>
            <p:nvPr/>
          </p:nvSpPr>
          <p:spPr bwMode="auto">
            <a:xfrm>
              <a:off x="476" y="1888"/>
              <a:ext cx="1542" cy="453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he-IL" sz="3200" b="1" dirty="0"/>
                <a:t>צמר</a:t>
              </a:r>
              <a:endParaRPr lang="en-US" sz="3200" b="1" dirty="0"/>
            </a:p>
          </p:txBody>
        </p:sp>
        <p:sp>
          <p:nvSpPr>
            <p:cNvPr id="23564" name="AutoShape 12"/>
            <p:cNvSpPr>
              <a:spLocks noChangeArrowheads="1"/>
            </p:cNvSpPr>
            <p:nvPr/>
          </p:nvSpPr>
          <p:spPr bwMode="auto">
            <a:xfrm>
              <a:off x="3696" y="3385"/>
              <a:ext cx="1542" cy="453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he-IL" sz="3200" b="1" dirty="0" err="1"/>
                <a:t>גליקוגן</a:t>
              </a:r>
              <a:endParaRPr lang="en-US" sz="3200" b="1" dirty="0"/>
            </a:p>
          </p:txBody>
        </p:sp>
        <p:sp>
          <p:nvSpPr>
            <p:cNvPr id="23567" name="AutoShape 15"/>
            <p:cNvSpPr>
              <a:spLocks noChangeArrowheads="1"/>
            </p:cNvSpPr>
            <p:nvPr/>
          </p:nvSpPr>
          <p:spPr bwMode="auto">
            <a:xfrm>
              <a:off x="521" y="3339"/>
              <a:ext cx="1542" cy="453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he-IL" sz="3200" b="1" dirty="0">
                  <a:solidFill>
                    <a:srgbClr val="FFDBC8"/>
                  </a:solidFill>
                </a:rPr>
                <a:t>עמילן</a:t>
              </a:r>
              <a:endParaRPr lang="en-US" sz="3200" b="1" dirty="0">
                <a:solidFill>
                  <a:srgbClr val="FFDBC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461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0"/>
            <a:ext cx="7500193" cy="9810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he-IL" sz="4000" b="1" dirty="0"/>
              <a:t>רב-סוכרים </a:t>
            </a:r>
            <a:r>
              <a:rPr lang="he-IL" sz="4000" b="1" dirty="0" err="1"/>
              <a:t>אגירתיים</a:t>
            </a:r>
            <a:r>
              <a:rPr lang="he-IL" sz="4000" b="1" dirty="0"/>
              <a:t> </a:t>
            </a:r>
            <a:br>
              <a:rPr lang="he-IL" sz="4000" b="1" dirty="0"/>
            </a:br>
            <a:r>
              <a:rPr lang="he-IL" sz="3200" b="1" dirty="0"/>
              <a:t>(חומרי תשמורת: עמילן </a:t>
            </a:r>
            <a:r>
              <a:rPr lang="he-IL" sz="3200" b="1" dirty="0" err="1"/>
              <a:t>וגליקוגן</a:t>
            </a:r>
            <a:r>
              <a:rPr lang="he-IL" sz="3200" b="1" dirty="0"/>
              <a:t>)</a:t>
            </a:r>
            <a:endParaRPr lang="en-US" sz="3200" b="1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125538"/>
            <a:ext cx="9144000" cy="5732462"/>
          </a:xfrm>
        </p:spPr>
        <p:txBody>
          <a:bodyPr>
            <a:normAutofit/>
          </a:bodyPr>
          <a:lstStyle/>
          <a:p>
            <a:pPr eaLnBrk="1" hangingPunct="1"/>
            <a:r>
              <a:rPr lang="he-IL" sz="2800" dirty="0"/>
              <a:t>צמחים ובע"ח פיתחו אמצעים לאחסון תרכובות </a:t>
            </a:r>
            <a:r>
              <a:rPr lang="he-IL" sz="2800" dirty="0" err="1"/>
              <a:t>שחימצונן</a:t>
            </a:r>
            <a:r>
              <a:rPr lang="he-IL" sz="2800" dirty="0"/>
              <a:t> בעת הצורך יכול לספק להם אנרגיה לקיומם.  תרכובות אלה מכונות חומרי אגירה או חומרי תשמורת.</a:t>
            </a:r>
          </a:p>
          <a:p>
            <a:pPr marL="109728" indent="0" eaLnBrk="1" hangingPunct="1">
              <a:buNone/>
            </a:pPr>
            <a:endParaRPr lang="he-IL" sz="2800" dirty="0"/>
          </a:p>
          <a:p>
            <a:pPr eaLnBrk="1" hangingPunct="1"/>
            <a:r>
              <a:rPr lang="he-IL" sz="2800" dirty="0"/>
              <a:t>מולקולות הגלוקוז שנוצרות בצמח בתהליך הפוטוסינתזה, הופכות כמעט באופן </a:t>
            </a:r>
            <a:r>
              <a:rPr lang="he-IL" sz="2800" dirty="0" err="1"/>
              <a:t>מיידי</a:t>
            </a:r>
            <a:r>
              <a:rPr lang="he-IL" sz="2800" dirty="0"/>
              <a:t> </a:t>
            </a:r>
            <a:r>
              <a:rPr lang="he-IL" sz="2800" b="1" dirty="0"/>
              <a:t>לעמילן.</a:t>
            </a:r>
          </a:p>
          <a:p>
            <a:pPr marL="109728" indent="0" eaLnBrk="1" hangingPunct="1">
              <a:buNone/>
            </a:pPr>
            <a:endParaRPr lang="he-IL" sz="2800" b="1" dirty="0"/>
          </a:p>
          <a:p>
            <a:pPr eaLnBrk="1" hangingPunct="1"/>
            <a:r>
              <a:rPr lang="he-IL" sz="2800" b="1" dirty="0"/>
              <a:t>העמילן</a:t>
            </a:r>
            <a:r>
              <a:rPr lang="he-IL" sz="2800" dirty="0"/>
              <a:t> מהווה חומר תשמורת עיקרי בצמחים ונאגר באברי אגירה כמו פקעות, שורשים וזרעים.</a:t>
            </a:r>
          </a:p>
        </p:txBody>
      </p:sp>
    </p:spTree>
    <p:extLst>
      <p:ext uri="{BB962C8B-B14F-4D97-AF65-F5344CB8AC3E}">
        <p14:creationId xmlns:p14="http://schemas.microsoft.com/office/powerpoint/2010/main" val="974250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0"/>
            <a:ext cx="7500193" cy="9810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he-IL" sz="4000" b="1" dirty="0"/>
              <a:t>רב-סוכרים </a:t>
            </a:r>
            <a:r>
              <a:rPr lang="he-IL" sz="4000" b="1" dirty="0" err="1"/>
              <a:t>אגירתיים</a:t>
            </a:r>
            <a:r>
              <a:rPr lang="he-IL" sz="4000" b="1" dirty="0"/>
              <a:t>  </a:t>
            </a:r>
            <a:br>
              <a:rPr lang="he-IL" sz="4000" b="1" dirty="0"/>
            </a:br>
            <a:r>
              <a:rPr lang="he-IL" sz="3200" b="1" dirty="0"/>
              <a:t>(חומרי תשמורת: עמילן </a:t>
            </a:r>
            <a:r>
              <a:rPr lang="he-IL" sz="3200" b="1" dirty="0" err="1"/>
              <a:t>וגליקוגן</a:t>
            </a:r>
            <a:r>
              <a:rPr lang="he-IL" sz="3200" b="1" dirty="0"/>
              <a:t>)</a:t>
            </a:r>
            <a:endParaRPr lang="en-US" sz="3200" b="1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125538"/>
            <a:ext cx="9144000" cy="5732462"/>
          </a:xfrm>
        </p:spPr>
        <p:txBody>
          <a:bodyPr>
            <a:normAutofit/>
          </a:bodyPr>
          <a:lstStyle/>
          <a:p>
            <a:pPr eaLnBrk="1" hangingPunct="1"/>
            <a:r>
              <a:rPr lang="he-IL" sz="2800" dirty="0"/>
              <a:t>בעת הצורך, </a:t>
            </a:r>
            <a:r>
              <a:rPr lang="he-IL" sz="2800" b="1" dirty="0"/>
              <a:t>העמילן </a:t>
            </a:r>
            <a:r>
              <a:rPr lang="he-IL" sz="2800" dirty="0"/>
              <a:t>מתפרק באופן </a:t>
            </a:r>
            <a:r>
              <a:rPr lang="he-IL" sz="2800" dirty="0" err="1"/>
              <a:t>מיידי</a:t>
            </a:r>
            <a:r>
              <a:rPr lang="he-IL" sz="2800" dirty="0"/>
              <a:t> לגלוקוז מסיס, כך המולקולות מובלות ועוברות בקלות לאיברים בהם הן נחוצות.</a:t>
            </a:r>
          </a:p>
          <a:p>
            <a:pPr marL="109728" indent="0" eaLnBrk="1" hangingPunct="1">
              <a:buNone/>
            </a:pPr>
            <a:endParaRPr lang="he-IL" sz="2800" dirty="0"/>
          </a:p>
          <a:p>
            <a:pPr eaLnBrk="1" hangingPunct="1"/>
            <a:r>
              <a:rPr lang="he-IL" sz="2800" dirty="0"/>
              <a:t>העמילן מהווה מרכיב מרכזי בתזונת האדם.</a:t>
            </a:r>
          </a:p>
          <a:p>
            <a:pPr marL="109728" indent="0" eaLnBrk="1" hangingPunct="1">
              <a:buNone/>
            </a:pPr>
            <a:endParaRPr lang="he-IL" sz="2800" dirty="0"/>
          </a:p>
          <a:p>
            <a:r>
              <a:rPr lang="he-IL" sz="2800" dirty="0">
                <a:latin typeface="Arial" pitchFamily="34" charset="0"/>
                <a:cs typeface="Arial" pitchFamily="34" charset="0"/>
              </a:rPr>
              <a:t>העמילן לא מתוק, אבל כאשר לועסים לחם זמן רב מרגישים מתיקות בפה. האנזים </a:t>
            </a:r>
            <a:r>
              <a:rPr lang="he-IL" sz="2800" dirty="0" err="1">
                <a:latin typeface="Arial" pitchFamily="34" charset="0"/>
                <a:cs typeface="Arial" pitchFamily="34" charset="0"/>
              </a:rPr>
              <a:t>עמילאז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 המצוי ברוק מפרק (באופן כימי) את העמילן </a:t>
            </a:r>
            <a:r>
              <a:rPr lang="he-IL" sz="2800" dirty="0" err="1">
                <a:latin typeface="Arial" pitchFamily="34" charset="0"/>
                <a:cs typeface="Arial" pitchFamily="34" charset="0"/>
              </a:rPr>
              <a:t>למונומרים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 – גלוקוז.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89553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64" name="Group 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264003" y="992971"/>
            <a:ext cx="8879997" cy="5025226"/>
            <a:chOff x="58" y="-151"/>
            <a:chExt cx="4920" cy="2246"/>
          </a:xfrm>
        </p:grpSpPr>
        <p:sp>
          <p:nvSpPr>
            <p:cNvPr id="30754" name="Text Box 34"/>
            <p:cNvSpPr txBox="1">
              <a:spLocks noChangeArrowheads="1"/>
            </p:cNvSpPr>
            <p:nvPr/>
          </p:nvSpPr>
          <p:spPr bwMode="auto">
            <a:xfrm>
              <a:off x="58" y="1669"/>
              <a:ext cx="4665" cy="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e-IL" sz="2800" dirty="0"/>
                <a:t>מולקולות העמילן הארוכות מסתדרות בתוך התא בסלילים על מנת לחסוך בנפח, כמו חוט הטלפון.</a:t>
              </a:r>
              <a:endParaRPr lang="en-US" sz="2800" dirty="0"/>
            </a:p>
          </p:txBody>
        </p:sp>
        <p:sp>
          <p:nvSpPr>
            <p:cNvPr id="30755" name="Text Box 35"/>
            <p:cNvSpPr txBox="1">
              <a:spLocks noChangeArrowheads="1"/>
            </p:cNvSpPr>
            <p:nvPr/>
          </p:nvSpPr>
          <p:spPr bwMode="auto">
            <a:xfrm>
              <a:off x="210" y="-151"/>
              <a:ext cx="4768" cy="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e-IL" sz="2800" dirty="0"/>
                <a:t>העמילן - פולימר שנוצר </a:t>
              </a:r>
              <a:r>
                <a:rPr lang="he-IL" sz="2800" dirty="0" err="1"/>
                <a:t>ממונומר</a:t>
              </a:r>
              <a:r>
                <a:rPr lang="he-IL" sz="2800" dirty="0"/>
                <a:t> גלוקוז, הוא בנוי מיחידות גלוקוז שקשורות ביניהן בקשר </a:t>
              </a:r>
              <a:r>
                <a:rPr lang="he-IL" sz="2800" dirty="0" err="1"/>
                <a:t>קוולנטי</a:t>
              </a:r>
              <a:r>
                <a:rPr lang="he-IL" sz="2800" dirty="0"/>
                <a:t> – קשר </a:t>
              </a:r>
              <a:r>
                <a:rPr lang="he-IL" sz="2800" dirty="0" err="1"/>
                <a:t>גליקוזידי</a:t>
              </a:r>
              <a:r>
                <a:rPr lang="he-IL" sz="2800" dirty="0"/>
                <a:t>.</a:t>
              </a:r>
              <a:endParaRPr lang="en-US" sz="2800" dirty="0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79CEEB0B-C099-5B1E-8793-60F36704109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6372" y="0"/>
            <a:ext cx="8229600" cy="1143000"/>
          </a:xfrm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he-IL" sz="4400" dirty="0"/>
              <a:t>רב-סוכר: עמילן</a:t>
            </a:r>
            <a:endParaRPr lang="en-US" sz="4400" dirty="0"/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62</a:t>
            </a:fld>
            <a:endParaRPr lang="he-IL"/>
          </a:p>
        </p:txBody>
      </p:sp>
      <p:pic>
        <p:nvPicPr>
          <p:cNvPr id="13" name="Picture 2" descr="נוסחת מבנה של רב סוכ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836" y="2204864"/>
            <a:ext cx="448832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070" y="4223855"/>
            <a:ext cx="903649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נוסחת המבנה לקוחה מהאתר: </a:t>
            </a:r>
            <a:r>
              <a:rPr lang="en-US" sz="1200" dirty="0">
                <a:hlinkClick r:id="rId4"/>
              </a:rPr>
              <a:t>http://plahutab.edublogs.org/files/2011/01/486px-Amylose2_svg-20fdh71.png</a:t>
            </a:r>
            <a:endParaRPr lang="en-US" sz="1200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154286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188913"/>
            <a:ext cx="7451725" cy="7921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he-IL" sz="4000" b="1" dirty="0"/>
              <a:t>חומר תשמורת: </a:t>
            </a:r>
            <a:r>
              <a:rPr lang="he-IL" sz="4000" b="1" dirty="0" err="1"/>
              <a:t>גליקוגן</a:t>
            </a:r>
            <a:br>
              <a:rPr lang="he-IL" sz="4000" b="1" dirty="0"/>
            </a:br>
            <a:r>
              <a:rPr lang="he-IL" sz="4000" dirty="0">
                <a:solidFill>
                  <a:srgbClr val="FF0000"/>
                </a:solidFill>
              </a:rPr>
              <a:t>העשרה לתלמיד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340768"/>
            <a:ext cx="8640960" cy="4392488"/>
          </a:xfrm>
        </p:spPr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</a:pPr>
            <a:r>
              <a:rPr lang="he-IL" sz="3200" dirty="0" err="1"/>
              <a:t>הגליקוגן</a:t>
            </a:r>
            <a:r>
              <a:rPr lang="he-IL" sz="3200" dirty="0"/>
              <a:t> הוא חומר תשמורת בגוף האדם ונאגר בעיקר בכבד, בשרירים ומעט בכליות.</a:t>
            </a:r>
          </a:p>
          <a:p>
            <a:pPr eaLnBrk="1" hangingPunct="1">
              <a:spcAft>
                <a:spcPts val="600"/>
              </a:spcAft>
            </a:pPr>
            <a:r>
              <a:rPr lang="he-IL" sz="3200" dirty="0"/>
              <a:t>בין הארוחות מתפרק </a:t>
            </a:r>
            <a:r>
              <a:rPr lang="he-IL" sz="3200" dirty="0" err="1"/>
              <a:t>הגליקוגן</a:t>
            </a:r>
            <a:r>
              <a:rPr lang="he-IL" sz="3200" dirty="0"/>
              <a:t> ליחידות גלוקוז שמועברות באמצעות הדם מהכבד לתאי הגוף, כך מסייע </a:t>
            </a:r>
            <a:r>
              <a:rPr lang="he-IL" sz="3200" dirty="0" err="1"/>
              <a:t>הגליקוגן</a:t>
            </a:r>
            <a:r>
              <a:rPr lang="he-IL" sz="3200" dirty="0"/>
              <a:t> לשמירת רמת גלוקוז קבועה בדם.</a:t>
            </a:r>
          </a:p>
          <a:p>
            <a:pPr eaLnBrk="1" hangingPunct="1">
              <a:spcAft>
                <a:spcPts val="600"/>
              </a:spcAft>
            </a:pPr>
            <a:r>
              <a:rPr lang="he-IL" sz="3200" dirty="0"/>
              <a:t>פירוק </a:t>
            </a:r>
            <a:r>
              <a:rPr lang="he-IL" sz="3200" dirty="0" err="1"/>
              <a:t>הגליקוגן</a:t>
            </a:r>
            <a:r>
              <a:rPr lang="he-IL" sz="3200" dirty="0"/>
              <a:t> לגלוקוז מתבצע גם במצבים מיוחדים בהם נחוץ גלוקוז באופן מוגבר, כגון בפעילות גופנית מוגברת או במצבי עקה פתאומיים.</a:t>
            </a:r>
          </a:p>
          <a:p>
            <a:pPr marL="109728" indent="0" eaLnBrk="1" hangingPunct="1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032170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err="1"/>
              <a:t>גליקוגן</a:t>
            </a:r>
            <a:r>
              <a:rPr lang="he-IL" dirty="0"/>
              <a:t> – בעל מבנה של סליל מסועף</a:t>
            </a: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64</a:t>
            </a:fld>
            <a:endParaRPr lang="he-IL"/>
          </a:p>
        </p:txBody>
      </p:sp>
      <p:pic>
        <p:nvPicPr>
          <p:cNvPr id="34818" name="Picture 2" descr="מודל של גליקוגן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532859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5"/>
          <p:cNvSpPr/>
          <p:nvPr/>
        </p:nvSpPr>
        <p:spPr>
          <a:xfrm>
            <a:off x="395536" y="530120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האיור נלקח מהאתר: </a:t>
            </a:r>
            <a:r>
              <a:rPr lang="en-US" dirty="0">
                <a:hlinkClick r:id="rId3"/>
              </a:rPr>
              <a:t>http://www.anaboliccooking.com/blog/fat-loss-nutrition/liver-glycogen-versus-muscle-glycogen-the-fine-balance/</a:t>
            </a:r>
            <a:r>
              <a:rPr lang="en-US" dirty="0"/>
              <a:t>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3570419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3203848" y="188640"/>
            <a:ext cx="4896543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הצעה לפעילות תלמידים</a:t>
            </a:r>
            <a:endParaRPr kumimoji="0" lang="he-IL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012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247" y="900363"/>
            <a:ext cx="6299200" cy="120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he-IL" sz="2400" b="1" dirty="0">
                <a:latin typeface="Arial" pitchFamily="34" charset="0"/>
                <a:cs typeface="Arial" pitchFamily="34" charset="0"/>
              </a:rPr>
              <a:t>1. אילו ממתיקים אתם מכירים?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e-IL" sz="2400" b="1" dirty="0">
                <a:latin typeface="Arial" pitchFamily="34" charset="0"/>
                <a:cs typeface="Arial" pitchFamily="34" charset="0"/>
              </a:rPr>
              <a:t>2. כיצד, לדעתכם, נקבעת דרגת המתיקות*?</a:t>
            </a:r>
          </a:p>
          <a:p>
            <a:pPr>
              <a:defRPr/>
            </a:pPr>
            <a:r>
              <a:rPr lang="he-IL" sz="2400" b="1" dirty="0">
                <a:latin typeface="Arial" pitchFamily="34" charset="0"/>
                <a:cs typeface="Arial" pitchFamily="34" charset="0"/>
              </a:rPr>
              <a:t>3. לפניכם טבלה הבאה:</a:t>
            </a:r>
          </a:p>
        </p:txBody>
      </p:sp>
      <p:graphicFrame>
        <p:nvGraphicFramePr>
          <p:cNvPr id="43036" name="Group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664365"/>
              </p:ext>
            </p:extLst>
          </p:nvPr>
        </p:nvGraphicFramePr>
        <p:xfrm>
          <a:off x="2637358" y="2132856"/>
          <a:ext cx="5607050" cy="1287521"/>
        </p:xfrm>
        <a:graphic>
          <a:graphicData uri="http://schemas.openxmlformats.org/drawingml/2006/table">
            <a:tbl>
              <a:tblPr rtl="1" firstRow="1"/>
              <a:tblGrid>
                <a:gridCol w="1122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9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2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0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2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747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הממתיק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he-IL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גלוקוז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he-IL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סוכרוז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פרוקטוז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אספרטם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99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דרגת המתיקות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20,000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479" name="Rectangle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663008"/>
            <a:ext cx="849763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he-IL" sz="2000" dirty="0">
                <a:latin typeface="Arial Black" pitchFamily="34" charset="0"/>
              </a:rPr>
              <a:t>    *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דרגת המתיקות 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נקבעת יחסית לסוכרוז, שעבורו נקבע הערך  השרירותי 100. </a:t>
            </a:r>
          </a:p>
          <a:p>
            <a:pPr algn="just"/>
            <a:r>
              <a:rPr lang="he-IL" sz="2000" dirty="0">
                <a:latin typeface="Arial" pitchFamily="34" charset="0"/>
                <a:cs typeface="Arial" pitchFamily="34" charset="0"/>
              </a:rPr>
              <a:t>     ניתן לדרג מתיקות לפי סטנדרט מתיקות של סוכרוז. </a:t>
            </a:r>
          </a:p>
          <a:p>
            <a:pPr algn="just"/>
            <a:r>
              <a:rPr lang="he-IL" sz="2000" dirty="0">
                <a:latin typeface="Arial" pitchFamily="34" charset="0"/>
                <a:cs typeface="Arial" pitchFamily="34" charset="0"/>
              </a:rPr>
              <a:t>     לדוגמה, אם לתמיסת חומר מסוים בריכוז 1% יש אותה מתיקות כמו לתמיסת   </a:t>
            </a:r>
          </a:p>
          <a:p>
            <a:pPr algn="just"/>
            <a:r>
              <a:rPr lang="he-IL" sz="2000" dirty="0">
                <a:latin typeface="Arial" pitchFamily="34" charset="0"/>
                <a:cs typeface="Arial" pitchFamily="34" charset="0"/>
              </a:rPr>
              <a:t>     סוכרוז 10%, נאמר כי מתיקות החומר גדולה פי 10 מזו של הסוכרוז.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he-IL" sz="2000" dirty="0">
              <a:latin typeface="Arial Black" pitchFamily="34" charset="0"/>
            </a:endParaRPr>
          </a:p>
        </p:txBody>
      </p:sp>
      <p:sp>
        <p:nvSpPr>
          <p:cNvPr id="4" name="TextBox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5536" y="3501008"/>
            <a:ext cx="792088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he-IL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דרגו  על פי סדר עולה את דרגת המתיקות של  הממתיקים הרשומים בטבלה.</a:t>
            </a:r>
            <a:endParaRPr lang="he-IL" sz="2000" b="1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מציין מיקום של מספר שקופית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65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16163280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</a:bodyPr>
          <a:lstStyle/>
          <a:p>
            <a:pPr algn="ctr"/>
            <a:r>
              <a:rPr lang="he-IL" sz="4000" b="1" dirty="0">
                <a:effectLst/>
              </a:rPr>
              <a:t>הצעה: פעילות להכרת החומצות האמיניות</a:t>
            </a:r>
            <a:endParaRPr lang="he-IL" sz="4000" dirty="0">
              <a:effectLst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/>
          <a:lstStyle/>
          <a:p>
            <a:pPr marL="0" indent="0">
              <a:lnSpc>
                <a:spcPct val="160000"/>
              </a:lnSpc>
              <a:buNone/>
            </a:pPr>
            <a:r>
              <a:rPr lang="he-IL" sz="2400" b="1" dirty="0"/>
              <a:t>1</a:t>
            </a:r>
            <a:r>
              <a:rPr lang="he-IL" dirty="0"/>
              <a:t>.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בחרו חומצה אמינית אחת, כנסו לאתר המצורף וענו על השאלות המצורפות.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latin typeface="Arial" pitchFamily="34" charset="0"/>
                <a:cs typeface="Arial" pitchFamily="34" charset="0"/>
                <a:hlinkClick r:id="rId2"/>
              </a:rPr>
              <a:t>http://biology.clc.uc.edu/courses/bio104/protein.htm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he-IL" sz="2400" b="1" dirty="0"/>
              <a:t>2</a:t>
            </a:r>
            <a:r>
              <a:rPr lang="he-IL" sz="2400" dirty="0"/>
              <a:t>. </a:t>
            </a:r>
            <a:r>
              <a:rPr lang="he-IL" sz="2400" b="1" dirty="0"/>
              <a:t>מהו מקור השם של החומצה.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e-IL" sz="2400" b="1" dirty="0"/>
              <a:t>3. רשמו נוסחת מבנה לחומצה אמינית שבחרתם.</a:t>
            </a:r>
          </a:p>
          <a:p>
            <a:pPr marL="109728" indent="0">
              <a:buNone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66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347549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5741" y="581683"/>
            <a:ext cx="8856984" cy="369332"/>
          </a:xfrm>
        </p:spPr>
        <p:txBody>
          <a:bodyPr>
            <a:noAutofit/>
          </a:bodyPr>
          <a:lstStyle/>
          <a:p>
            <a:pPr algn="r"/>
            <a:r>
              <a:rPr lang="he-IL" sz="1800" dirty="0">
                <a:solidFill>
                  <a:schemeClr val="tx1"/>
                </a:solidFill>
                <a:effectLst/>
              </a:rPr>
              <a:t>הצעה: פעילות לתלמידים   </a:t>
            </a:r>
            <a:br>
              <a:rPr lang="en-US" sz="1800" dirty="0"/>
            </a:br>
            <a:endParaRPr lang="he-IL" sz="1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מציין מיקום תוכן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lum bright="-42000" contras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2708920"/>
            <a:ext cx="7632848" cy="38778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מציין מיקום של מספר שקופית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67</a:t>
            </a:fld>
            <a:endParaRPr lang="he-I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7FEA90-5C3C-3ED2-0433-E67DAA6E7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207" y="977145"/>
            <a:ext cx="9144000" cy="173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55592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6632"/>
            <a:ext cx="8229600" cy="57606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he-IL" sz="4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קשר </a:t>
            </a:r>
            <a:r>
              <a:rPr lang="he-IL" sz="4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אמידי</a:t>
            </a:r>
            <a:r>
              <a:rPr lang="he-IL" sz="4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- </a:t>
            </a:r>
            <a:r>
              <a:rPr lang="he-IL" sz="4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פפטידי</a:t>
            </a:r>
            <a:r>
              <a:rPr lang="he-IL" sz="4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e-IL" sz="2800" dirty="0"/>
              <a:t>(מיוונית "מתעכל") </a:t>
            </a:r>
            <a:endParaRPr lang="en-US" sz="31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43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766143"/>
            <a:ext cx="8351837" cy="4975225"/>
          </a:xfrm>
        </p:spPr>
        <p:txBody>
          <a:bodyPr>
            <a:normAutofit/>
          </a:bodyPr>
          <a:lstStyle/>
          <a:p>
            <a:pPr eaLnBrk="1" hangingPunct="1"/>
            <a:r>
              <a:rPr lang="he-IL" sz="2400" dirty="0"/>
              <a:t>הקשר </a:t>
            </a:r>
            <a:r>
              <a:rPr lang="he-IL" sz="2400" dirty="0" err="1"/>
              <a:t>הפפטידי</a:t>
            </a:r>
            <a:r>
              <a:rPr lang="he-IL" sz="2400" dirty="0"/>
              <a:t> נוצר בתגובה בין שתי חומצות אמיניות, תוך יציאת מולקולת מים. </a:t>
            </a:r>
          </a:p>
          <a:p>
            <a:pPr eaLnBrk="1" hangingPunct="1"/>
            <a:endParaRPr lang="he-IL" sz="2400" dirty="0"/>
          </a:p>
          <a:p>
            <a:pPr eaLnBrk="1" hangingPunct="1"/>
            <a:endParaRPr lang="he-IL" sz="2400" dirty="0"/>
          </a:p>
          <a:p>
            <a:pPr eaLnBrk="1" hangingPunct="1"/>
            <a:endParaRPr lang="he-IL" sz="2400" dirty="0"/>
          </a:p>
          <a:p>
            <a:pPr marL="109728" indent="0" eaLnBrk="1" hangingPunct="1">
              <a:buNone/>
            </a:pPr>
            <a:endParaRPr lang="he-IL" sz="2400" dirty="0"/>
          </a:p>
          <a:p>
            <a:pPr eaLnBrk="1" hangingPunct="1"/>
            <a:endParaRPr lang="he-IL" sz="2400" dirty="0"/>
          </a:p>
          <a:p>
            <a:r>
              <a:rPr lang="he-IL" sz="2800" dirty="0"/>
              <a:t>מתרחש תהליך דחיסה.</a:t>
            </a:r>
          </a:p>
          <a:p>
            <a:pPr eaLnBrk="1" hangingPunct="1"/>
            <a:r>
              <a:rPr lang="he-IL" sz="2800" dirty="0"/>
              <a:t>תוצר התהליך הוא דו-</a:t>
            </a:r>
            <a:r>
              <a:rPr lang="he-IL" sz="2800" dirty="0" err="1"/>
              <a:t>פפטיד</a:t>
            </a:r>
            <a:r>
              <a:rPr lang="he-IL" sz="2800" dirty="0"/>
              <a:t>.</a:t>
            </a:r>
          </a:p>
          <a:p>
            <a:pPr eaLnBrk="1" hangingPunct="1"/>
            <a:r>
              <a:rPr lang="he-IL" sz="2800" dirty="0"/>
              <a:t>הדו-</a:t>
            </a:r>
            <a:r>
              <a:rPr lang="he-IL" sz="2800" dirty="0" err="1"/>
              <a:t>פפטיד</a:t>
            </a:r>
            <a:r>
              <a:rPr lang="he-IL" sz="2800" dirty="0"/>
              <a:t> שהתקבל מורכב משתי חומצות אמיניות גליצין וניתן לסימון מקוצר </a:t>
            </a:r>
            <a:r>
              <a:rPr lang="en-US" sz="2800" dirty="0" err="1"/>
              <a:t>Gly-Gly</a:t>
            </a:r>
            <a:endParaRPr lang="en-US" sz="2800" dirty="0"/>
          </a:p>
        </p:txBody>
      </p:sp>
      <p:sp>
        <p:nvSpPr>
          <p:cNvPr id="2" name="מציין מיקום של מספר שקופית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68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 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836712"/>
            <a:ext cx="849788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800" b="1" dirty="0">
                <a:solidFill>
                  <a:srgbClr val="7030A0"/>
                </a:solidFill>
              </a:rPr>
              <a:t>החלבונים הם פולימרים. החומצות האמיניות הן </a:t>
            </a:r>
            <a:r>
              <a:rPr lang="he-IL" sz="2800" b="1" dirty="0" err="1">
                <a:solidFill>
                  <a:srgbClr val="7030A0"/>
                </a:solidFill>
              </a:rPr>
              <a:t>מונומרים</a:t>
            </a:r>
            <a:r>
              <a:rPr lang="he-IL" sz="2800" b="1" dirty="0">
                <a:solidFill>
                  <a:srgbClr val="7030A0"/>
                </a:solidFill>
              </a:rPr>
              <a:t> הקשורים זה לזה בקשר קוולנטי – קשר </a:t>
            </a:r>
            <a:r>
              <a:rPr lang="he-IL" sz="2800" b="1" dirty="0" err="1">
                <a:solidFill>
                  <a:srgbClr val="7030A0"/>
                </a:solidFill>
              </a:rPr>
              <a:t>אמידי</a:t>
            </a:r>
            <a:r>
              <a:rPr lang="he-IL" sz="2800" b="1" dirty="0">
                <a:solidFill>
                  <a:srgbClr val="7030A0"/>
                </a:solidFill>
              </a:rPr>
              <a:t> (</a:t>
            </a:r>
            <a:r>
              <a:rPr lang="he-IL" sz="2800" b="1" dirty="0" err="1">
                <a:solidFill>
                  <a:srgbClr val="7030A0"/>
                </a:solidFill>
              </a:rPr>
              <a:t>פפטידי</a:t>
            </a:r>
            <a:r>
              <a:rPr lang="he-IL" sz="2800" b="1" dirty="0">
                <a:solidFill>
                  <a:srgbClr val="7030A0"/>
                </a:solidFill>
              </a:rPr>
              <a:t>).</a:t>
            </a:r>
            <a:endParaRPr lang="en-US" sz="2800" b="1" dirty="0">
              <a:solidFill>
                <a:srgbClr val="7030A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386592D-9150-24DA-532E-F8E8A6224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2600" y="2492896"/>
            <a:ext cx="8193088" cy="2075790"/>
            <a:chOff x="482600" y="2492896"/>
            <a:chExt cx="8193088" cy="2075790"/>
          </a:xfrm>
        </p:grpSpPr>
        <p:pic>
          <p:nvPicPr>
            <p:cNvPr id="61444" name="Picture 4" descr="peptide bond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090"/>
            <a:stretch>
              <a:fillRect/>
            </a:stretch>
          </p:blipFill>
          <p:spPr bwMode="auto">
            <a:xfrm>
              <a:off x="482600" y="2800350"/>
              <a:ext cx="4032250" cy="1144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45" name="Line 5"/>
            <p:cNvSpPr>
              <a:spLocks noChangeShapeType="1"/>
            </p:cNvSpPr>
            <p:nvPr/>
          </p:nvSpPr>
          <p:spPr bwMode="auto">
            <a:xfrm>
              <a:off x="4298950" y="3303588"/>
              <a:ext cx="720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pic>
          <p:nvPicPr>
            <p:cNvPr id="61446" name="Picture 6" descr="peptide bond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475" b="25908"/>
            <a:stretch>
              <a:fillRect/>
            </a:stretch>
          </p:blipFill>
          <p:spPr bwMode="auto">
            <a:xfrm>
              <a:off x="4599478" y="2511425"/>
              <a:ext cx="3455988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48" name="Rectangle 8"/>
            <p:cNvSpPr>
              <a:spLocks noChangeArrowheads="1"/>
            </p:cNvSpPr>
            <p:nvPr/>
          </p:nvSpPr>
          <p:spPr bwMode="auto">
            <a:xfrm>
              <a:off x="7772877" y="3086071"/>
              <a:ext cx="9028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000" dirty="0">
                  <a:solidFill>
                    <a:prstClr val="black"/>
                  </a:solidFill>
                </a:rPr>
                <a:t>+   H</a:t>
              </a:r>
              <a:r>
                <a:rPr lang="en-US" sz="2000" baseline="-25000" dirty="0">
                  <a:solidFill>
                    <a:prstClr val="black"/>
                  </a:solidFill>
                </a:rPr>
                <a:t>2</a:t>
              </a:r>
              <a:r>
                <a:rPr lang="en-US" sz="2000" dirty="0">
                  <a:solidFill>
                    <a:prstClr val="black"/>
                  </a:solidFill>
                </a:rPr>
                <a:t>O</a:t>
              </a:r>
            </a:p>
          </p:txBody>
        </p:sp>
        <p:sp>
          <p:nvSpPr>
            <p:cNvPr id="61449" name="Text Box 9"/>
            <p:cNvSpPr txBox="1">
              <a:spLocks noChangeArrowheads="1"/>
            </p:cNvSpPr>
            <p:nvPr/>
          </p:nvSpPr>
          <p:spPr bwMode="auto">
            <a:xfrm>
              <a:off x="5292725" y="3860800"/>
              <a:ext cx="181451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he-IL" sz="2000" b="1" dirty="0">
                  <a:solidFill>
                    <a:srgbClr val="0000FF"/>
                  </a:solidFill>
                </a:rPr>
                <a:t>קשר </a:t>
              </a:r>
              <a:r>
                <a:rPr lang="he-IL" sz="2000" b="1" dirty="0" err="1">
                  <a:solidFill>
                    <a:srgbClr val="0000FF"/>
                  </a:solidFill>
                </a:rPr>
                <a:t>אמידי</a:t>
              </a:r>
              <a:r>
                <a:rPr lang="he-IL" sz="2000" b="1" dirty="0">
                  <a:solidFill>
                    <a:srgbClr val="0000FF"/>
                  </a:solidFill>
                </a:rPr>
                <a:t>- </a:t>
              </a:r>
              <a:r>
                <a:rPr lang="he-IL" sz="2000" b="1" dirty="0" err="1">
                  <a:solidFill>
                    <a:srgbClr val="0000FF"/>
                  </a:solidFill>
                </a:rPr>
                <a:t>פפטידי</a:t>
              </a:r>
              <a:endParaRPr lang="en-US" sz="2000" b="1" dirty="0">
                <a:solidFill>
                  <a:srgbClr val="0000FF"/>
                </a:solidFill>
              </a:endParaRPr>
            </a:p>
          </p:txBody>
        </p:sp>
        <p:sp>
          <p:nvSpPr>
            <p:cNvPr id="3" name="מלבן 2"/>
            <p:cNvSpPr/>
            <p:nvPr/>
          </p:nvSpPr>
          <p:spPr>
            <a:xfrm>
              <a:off x="6300192" y="2636912"/>
              <a:ext cx="288032" cy="5264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254478" y="3212976"/>
              <a:ext cx="37702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endParaRPr lang="en-US" sz="2400" dirty="0">
                <a:solidFill>
                  <a:prstClr val="black"/>
                </a:solidFill>
              </a:endParaRPr>
            </a:p>
            <a:p>
              <a:pPr algn="l" rtl="0"/>
              <a:r>
                <a:rPr lang="en-US" sz="2400" dirty="0">
                  <a:solidFill>
                    <a:prstClr val="black"/>
                  </a:solidFill>
                </a:rPr>
                <a:t>H</a:t>
              </a:r>
            </a:p>
          </p:txBody>
        </p:sp>
        <p:cxnSp>
          <p:nvCxnSpPr>
            <p:cNvPr id="10" name="מחבר ישר 9"/>
            <p:cNvCxnSpPr/>
            <p:nvPr/>
          </p:nvCxnSpPr>
          <p:spPr>
            <a:xfrm flipH="1">
              <a:off x="6442991" y="3445842"/>
              <a:ext cx="1217" cy="27119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447" name="AutoShape 7"/>
            <p:cNvSpPr>
              <a:spLocks noChangeArrowheads="1"/>
            </p:cNvSpPr>
            <p:nvPr/>
          </p:nvSpPr>
          <p:spPr bwMode="auto">
            <a:xfrm>
              <a:off x="6012160" y="2492896"/>
              <a:ext cx="576262" cy="1150938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cxnSp>
          <p:nvCxnSpPr>
            <p:cNvPr id="6" name="מחבר חץ ישר 5"/>
            <p:cNvCxnSpPr/>
            <p:nvPr/>
          </p:nvCxnSpPr>
          <p:spPr>
            <a:xfrm flipV="1">
              <a:off x="6300192" y="3372644"/>
              <a:ext cx="0" cy="572294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8548964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חלבון - </a:t>
            </a:r>
            <a:r>
              <a:rPr lang="he-IL" dirty="0" err="1"/>
              <a:t>פוליפפטיד</a:t>
            </a:r>
            <a:endParaRPr lang="he-IL" dirty="0"/>
          </a:p>
        </p:txBody>
      </p:sp>
      <p:sp>
        <p:nvSpPr>
          <p:cNvPr id="2" name="מציין מיקום תוכן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507288" cy="504401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he-IL" sz="2800" dirty="0"/>
              <a:t>כאשר מספר חומצות אמיניות מתחברות זו לזו בין קבוצה </a:t>
            </a:r>
            <a:r>
              <a:rPr lang="en-US" sz="2800" dirty="0"/>
              <a:t>COOH</a:t>
            </a:r>
            <a:r>
              <a:rPr lang="he-IL" sz="2800" dirty="0"/>
              <a:t> של חומצה אמינית אחת לבין קבוצה </a:t>
            </a:r>
            <a:r>
              <a:rPr lang="en-US" sz="2800" dirty="0"/>
              <a:t>NH</a:t>
            </a:r>
            <a:r>
              <a:rPr lang="en-US" sz="2800" baseline="-25000" dirty="0"/>
              <a:t>2</a:t>
            </a:r>
            <a:r>
              <a:rPr lang="he-IL" sz="2800" dirty="0"/>
              <a:t> של חומצה אמינית שניה, תוך כדי יצירת קשרים </a:t>
            </a:r>
            <a:r>
              <a:rPr lang="he-IL" sz="2800" dirty="0" err="1"/>
              <a:t>פפטידיים</a:t>
            </a:r>
            <a:r>
              <a:rPr lang="he-IL" sz="2800" dirty="0"/>
              <a:t>, נוצר </a:t>
            </a:r>
            <a:r>
              <a:rPr lang="he-IL" sz="2800" dirty="0" err="1"/>
              <a:t>פוליפפטיד</a:t>
            </a:r>
            <a:r>
              <a:rPr lang="he-IL" sz="2800" dirty="0"/>
              <a:t> – חלבון. </a:t>
            </a:r>
          </a:p>
          <a:p>
            <a:pPr marL="109728" indent="0">
              <a:buNone/>
            </a:pPr>
            <a:r>
              <a:rPr lang="he-IL" sz="2800" dirty="0"/>
              <a:t>מבנה גנרי של חלבון:</a:t>
            </a:r>
          </a:p>
          <a:p>
            <a:pPr marL="109728" indent="0">
              <a:buNone/>
            </a:pPr>
            <a:endParaRPr lang="he-IL" sz="2800" dirty="0">
              <a:solidFill>
                <a:srgbClr val="7030A0"/>
              </a:solidFill>
            </a:endParaRPr>
          </a:p>
          <a:p>
            <a:pPr marL="109728" indent="0">
              <a:buNone/>
            </a:pPr>
            <a:endParaRPr lang="he-IL" dirty="0"/>
          </a:p>
          <a:p>
            <a:pPr marL="109728" indent="0">
              <a:buNone/>
            </a:pPr>
            <a:endParaRPr lang="he-IL" dirty="0"/>
          </a:p>
          <a:p>
            <a:pPr marL="109728" indent="0">
              <a:buNone/>
            </a:pPr>
            <a:endParaRPr lang="he-IL" sz="1600" dirty="0"/>
          </a:p>
          <a:p>
            <a:pPr marL="109728" indent="0">
              <a:buNone/>
            </a:pPr>
            <a:endParaRPr lang="he-IL" sz="1600" dirty="0"/>
          </a:p>
          <a:p>
            <a:pPr marL="109728" indent="0">
              <a:buNone/>
            </a:pPr>
            <a:endParaRPr lang="he-IL" sz="1600" dirty="0"/>
          </a:p>
          <a:p>
            <a:pPr marL="109728" indent="0">
              <a:buNone/>
            </a:pPr>
            <a:r>
              <a:rPr lang="he-IL" sz="1600" dirty="0"/>
              <a:t>האיור לקוח מהאתר: </a:t>
            </a:r>
            <a:r>
              <a:rPr lang="en-US" sz="1400" dirty="0">
                <a:hlinkClick r:id="rId2"/>
              </a:rPr>
              <a:t>http://cnx.org/content/m11614/latest/</a:t>
            </a:r>
            <a:endParaRPr lang="en-US" sz="1400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he-IL" dirty="0"/>
          </a:p>
          <a:p>
            <a:endParaRPr lang="he-IL" dirty="0"/>
          </a:p>
        </p:txBody>
      </p:sp>
      <p:sp>
        <p:nvSpPr>
          <p:cNvPr id="3" name="מציין מיקום של מספר שקופית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69</a:t>
            </a:fld>
            <a:endParaRPr lang="he-IL"/>
          </a:p>
        </p:txBody>
      </p:sp>
      <p:pic>
        <p:nvPicPr>
          <p:cNvPr id="36866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61048"/>
            <a:ext cx="7992888" cy="171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731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מהו פולימר?</a:t>
            </a:r>
          </a:p>
        </p:txBody>
      </p:sp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323528" y="1556792"/>
            <a:ext cx="8424936" cy="474198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he-IL" sz="3200" dirty="0"/>
              <a:t>פולימר פירוש מיוונית: פולי = הרבה, מר = יחידה</a:t>
            </a:r>
          </a:p>
          <a:p>
            <a:pPr marL="109728" indent="0">
              <a:lnSpc>
                <a:spcPct val="90000"/>
              </a:lnSpc>
              <a:buNone/>
            </a:pPr>
            <a:endParaRPr lang="he-IL" sz="3200" dirty="0"/>
          </a:p>
          <a:p>
            <a:pPr>
              <a:lnSpc>
                <a:spcPct val="90000"/>
              </a:lnSpc>
            </a:pPr>
            <a:r>
              <a:rPr lang="he-IL" sz="3200" dirty="0"/>
              <a:t>פולימר הוא חומר הבנוי ממולקולות ענק (</a:t>
            </a:r>
            <a:r>
              <a:rPr lang="he-IL" sz="3200" dirty="0" err="1"/>
              <a:t>מאקרומולקולות</a:t>
            </a:r>
            <a:r>
              <a:rPr lang="he-IL" sz="3200" dirty="0"/>
              <a:t>). </a:t>
            </a:r>
          </a:p>
          <a:p>
            <a:pPr marL="109728" indent="0">
              <a:lnSpc>
                <a:spcPct val="90000"/>
              </a:lnSpc>
              <a:buNone/>
            </a:pPr>
            <a:endParaRPr lang="he-IL" sz="3200" dirty="0"/>
          </a:p>
          <a:p>
            <a:pPr>
              <a:lnSpc>
                <a:spcPct val="90000"/>
              </a:lnSpc>
            </a:pPr>
            <a:r>
              <a:rPr lang="he-IL" sz="3200" dirty="0"/>
              <a:t>כל </a:t>
            </a:r>
            <a:r>
              <a:rPr lang="he-IL" sz="3200" dirty="0" err="1"/>
              <a:t>מאקרומולקולה</a:t>
            </a:r>
            <a:r>
              <a:rPr lang="he-IL" sz="3200" dirty="0"/>
              <a:t> מורכבת ממספר רב של יחידות (עשרות, אלפי עשרות) החוזרות על עצמן.</a:t>
            </a:r>
          </a:p>
          <a:p>
            <a:pPr>
              <a:lnSpc>
                <a:spcPct val="90000"/>
              </a:lnSpc>
            </a:pPr>
            <a:endParaRPr lang="he-IL" sz="3200" dirty="0"/>
          </a:p>
          <a:p>
            <a:pPr>
              <a:lnSpc>
                <a:spcPct val="90000"/>
              </a:lnSpc>
            </a:pPr>
            <a:r>
              <a:rPr lang="he-IL" sz="3200" dirty="0" err="1"/>
              <a:t>במאקרומולקולה</a:t>
            </a:r>
            <a:r>
              <a:rPr lang="he-IL" sz="3200" dirty="0"/>
              <a:t> יש עשרות אלפי אטומים.</a:t>
            </a:r>
          </a:p>
          <a:p>
            <a:pPr marL="109728" indent="0">
              <a:lnSpc>
                <a:spcPct val="90000"/>
              </a:lnSpc>
              <a:buNone/>
            </a:pPr>
            <a:r>
              <a:rPr lang="he-IL" sz="3200" dirty="0"/>
              <a:t> </a:t>
            </a: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6479105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he-IL" dirty="0"/>
              <a:t>מבנה ראשוני של חלבון</a:t>
            </a:r>
          </a:p>
        </p:txBody>
      </p:sp>
      <p:sp>
        <p:nvSpPr>
          <p:cNvPr id="2" name="מציין מיקום תוכן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24744"/>
            <a:ext cx="8507288" cy="4882547"/>
          </a:xfrm>
        </p:spPr>
        <p:txBody>
          <a:bodyPr>
            <a:normAutofit fontScale="92500"/>
          </a:bodyPr>
          <a:lstStyle/>
          <a:p>
            <a:r>
              <a:rPr lang="he-IL" sz="3500" dirty="0">
                <a:solidFill>
                  <a:srgbClr val="7030A0"/>
                </a:solidFill>
              </a:rPr>
              <a:t>המבנה הראשוני</a:t>
            </a:r>
            <a:r>
              <a:rPr lang="he-IL" sz="2600" dirty="0">
                <a:solidFill>
                  <a:srgbClr val="7030A0"/>
                </a:solidFill>
              </a:rPr>
              <a:t> </a:t>
            </a:r>
            <a:r>
              <a:rPr lang="he-IL" sz="3500" dirty="0"/>
              <a:t>של החלבון מגדיר את </a:t>
            </a:r>
            <a:r>
              <a:rPr lang="he-IL" sz="3500" dirty="0">
                <a:solidFill>
                  <a:srgbClr val="7030A0"/>
                </a:solidFill>
              </a:rPr>
              <a:t>רצף</a:t>
            </a:r>
            <a:r>
              <a:rPr lang="he-IL" sz="3500" dirty="0">
                <a:solidFill>
                  <a:srgbClr val="FF0000"/>
                </a:solidFill>
              </a:rPr>
              <a:t> </a:t>
            </a:r>
            <a:r>
              <a:rPr lang="he-IL" sz="3500" dirty="0">
                <a:solidFill>
                  <a:srgbClr val="7030A0"/>
                </a:solidFill>
              </a:rPr>
              <a:t>ה</a:t>
            </a:r>
            <a:r>
              <a:rPr lang="he-IL" sz="3500" dirty="0"/>
              <a:t>חומצות</a:t>
            </a:r>
            <a:r>
              <a:rPr lang="he-IL" sz="3500" dirty="0">
                <a:solidFill>
                  <a:srgbClr val="FF0000"/>
                </a:solidFill>
              </a:rPr>
              <a:t> </a:t>
            </a:r>
            <a:r>
              <a:rPr lang="he-IL" sz="3500" dirty="0"/>
              <a:t>האמיניות במולקולת חלבון.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he-IL" sz="1400" dirty="0"/>
          </a:p>
          <a:p>
            <a:pPr marL="109728" indent="0">
              <a:buNone/>
            </a:pPr>
            <a:endParaRPr lang="he-IL" sz="1400" dirty="0"/>
          </a:p>
          <a:p>
            <a:pPr marL="109728" indent="0">
              <a:buNone/>
            </a:pPr>
            <a:endParaRPr lang="he-IL" sz="1400" dirty="0"/>
          </a:p>
          <a:p>
            <a:pPr marL="109728" indent="0">
              <a:buNone/>
            </a:pPr>
            <a:r>
              <a:rPr lang="he-IL" sz="1400" dirty="0"/>
              <a:t>האיור לקוח מהאתר: </a:t>
            </a:r>
            <a:r>
              <a:rPr lang="en-US" sz="1400" dirty="0">
                <a:hlinkClick r:id="rId2"/>
              </a:rPr>
              <a:t>users.rcn.com/</a:t>
            </a:r>
            <a:r>
              <a:rPr lang="en-US" sz="1400" dirty="0" err="1">
                <a:hlinkClick r:id="rId2"/>
              </a:rPr>
              <a:t>jkimball.ma.ultranet</a:t>
            </a:r>
            <a:r>
              <a:rPr lang="en-US" sz="1400" dirty="0">
                <a:hlinkClick r:id="rId2"/>
              </a:rPr>
              <a:t>/</a:t>
            </a:r>
            <a:r>
              <a:rPr lang="en-US" sz="1400" dirty="0" err="1">
                <a:hlinkClick r:id="rId2"/>
              </a:rPr>
              <a:t>BiologyPages</a:t>
            </a:r>
            <a:r>
              <a:rPr lang="en-US" sz="1400" dirty="0">
                <a:hlinkClick r:id="rId2"/>
              </a:rPr>
              <a:t>/P/Polypeptides.html</a:t>
            </a:r>
            <a:endParaRPr lang="he-IL" sz="1400" dirty="0"/>
          </a:p>
          <a:p>
            <a:pPr marL="109728" indent="0">
              <a:buNone/>
            </a:pPr>
            <a:r>
              <a:rPr lang="he-IL" sz="2800" dirty="0"/>
              <a:t>המבנה הראשוני נקבע לפי סוג, מספר ורצף החומצות האמיניות, אשר נקבעים לפי קוד גנטי הנישא במולקולות ה- </a:t>
            </a:r>
            <a:r>
              <a:rPr lang="en-US" sz="2800" dirty="0"/>
              <a:t>DNA</a:t>
            </a:r>
            <a:r>
              <a:rPr lang="he-IL" sz="2800" dirty="0"/>
              <a:t> שבכל תא.</a:t>
            </a:r>
          </a:p>
          <a:p>
            <a:pPr marL="109728" indent="0">
              <a:buNone/>
            </a:pPr>
            <a:endParaRPr lang="he-IL" sz="1400" dirty="0"/>
          </a:p>
        </p:txBody>
      </p:sp>
      <p:sp>
        <p:nvSpPr>
          <p:cNvPr id="3" name="מציין מיקום של מספר שקופית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70</a:t>
            </a:fld>
            <a:endParaRPr lang="he-IL"/>
          </a:p>
        </p:txBody>
      </p:sp>
      <p:pic>
        <p:nvPicPr>
          <p:cNvPr id="5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348880"/>
            <a:ext cx="381000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83020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260648"/>
            <a:ext cx="8229600" cy="1143000"/>
          </a:xfrm>
          <a:gradFill rotWithShape="1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/>
            <a:r>
              <a:rPr lang="he-IL" sz="4400" dirty="0">
                <a:effectLst/>
              </a:rPr>
              <a:t>שמנים ושומנים עיקריים</a:t>
            </a:r>
            <a:endParaRPr lang="en-US" sz="4400" b="1" u="sng" dirty="0">
              <a:solidFill>
                <a:srgbClr val="FF0000"/>
              </a:solidFill>
              <a:effectLst/>
            </a:endParaRPr>
          </a:p>
        </p:txBody>
      </p:sp>
      <p:sp>
        <p:nvSpPr>
          <p:cNvPr id="2" name="מציין מיקום של מספר שקופית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71</a:t>
            </a:fld>
            <a:endParaRPr lang="he-IL"/>
          </a:p>
        </p:txBody>
      </p:sp>
      <p:sp>
        <p:nvSpPr>
          <p:cNvPr id="22532" name="AutoShap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2708275"/>
            <a:ext cx="1706563" cy="792163"/>
          </a:xfrm>
          <a:prstGeom prst="flowChartAlternateProcess">
            <a:avLst/>
          </a:prstGeom>
          <a:gradFill rotWithShape="1">
            <a:gsLst>
              <a:gs pos="0">
                <a:srgbClr val="DDDDDD"/>
              </a:gs>
              <a:gs pos="50000">
                <a:schemeClr val="bg1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he-IL" sz="2000" b="1">
                <a:latin typeface="Arial" charset="0"/>
                <a:cs typeface="Arial" charset="0"/>
              </a:rPr>
              <a:t>חומצות שומן</a:t>
            </a:r>
            <a:endParaRPr lang="en-US" sz="2000" b="1">
              <a:latin typeface="Arial" charset="0"/>
              <a:cs typeface="Arial" charset="0"/>
            </a:endParaRPr>
          </a:p>
        </p:txBody>
      </p:sp>
      <p:sp>
        <p:nvSpPr>
          <p:cNvPr id="22533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636838"/>
            <a:ext cx="1706562" cy="792162"/>
          </a:xfrm>
          <a:prstGeom prst="flowChartAlternateProcess">
            <a:avLst/>
          </a:prstGeom>
          <a:gradFill rotWithShape="1">
            <a:gsLst>
              <a:gs pos="0">
                <a:srgbClr val="DDDDDD"/>
              </a:gs>
              <a:gs pos="50000">
                <a:schemeClr val="bg1"/>
              </a:gs>
              <a:gs pos="100000">
                <a:srgbClr val="DDDDDD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he-IL" sz="2000" b="1" dirty="0">
                <a:latin typeface="Arial" charset="0"/>
                <a:cs typeface="Arial" charset="0"/>
              </a:rPr>
              <a:t>סטרואידים</a:t>
            </a:r>
            <a:endParaRPr lang="en-US" sz="2000" b="1" dirty="0">
              <a:latin typeface="Arial" charset="0"/>
              <a:cs typeface="Arial" charset="0"/>
            </a:endParaRPr>
          </a:p>
        </p:txBody>
      </p:sp>
      <p:sp>
        <p:nvSpPr>
          <p:cNvPr id="22536" name="AutoShap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3573463"/>
            <a:ext cx="1706562" cy="792162"/>
          </a:xfrm>
          <a:prstGeom prst="flowChartAlternateProcess">
            <a:avLst/>
          </a:prstGeom>
          <a:gradFill rotWithShape="1">
            <a:gsLst>
              <a:gs pos="0">
                <a:srgbClr val="DDDDDD"/>
              </a:gs>
              <a:gs pos="50000">
                <a:schemeClr val="bg1"/>
              </a:gs>
              <a:gs pos="100000">
                <a:srgbClr val="DDDDDD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he-IL" sz="2000" b="1">
                <a:latin typeface="Arial" charset="0"/>
                <a:cs typeface="Arial" charset="0"/>
              </a:rPr>
              <a:t>טריגליצרידים</a:t>
            </a:r>
            <a:endParaRPr lang="en-US" sz="2000" b="1">
              <a:latin typeface="Arial" charset="0"/>
              <a:cs typeface="Arial" charset="0"/>
            </a:endParaRPr>
          </a:p>
        </p:txBody>
      </p:sp>
      <p:sp>
        <p:nvSpPr>
          <p:cNvPr id="22537" name="AutoShap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4148138"/>
            <a:ext cx="3095625" cy="936625"/>
          </a:xfrm>
          <a:prstGeom prst="flowChartAlternateProcess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he-IL" sz="2000" b="1">
                <a:latin typeface="Arial" charset="0"/>
                <a:cs typeface="Arial" charset="0"/>
              </a:rPr>
              <a:t>חומצה לינולאית</a:t>
            </a:r>
          </a:p>
          <a:p>
            <a:pPr algn="ctr">
              <a:defRPr/>
            </a:pPr>
            <a:r>
              <a:rPr lang="en-US" sz="2000" b="1">
                <a:latin typeface="Arial" charset="0"/>
                <a:cs typeface="Arial" charset="0"/>
              </a:rPr>
              <a:t>C</a:t>
            </a:r>
            <a:r>
              <a:rPr lang="en-US" sz="2000" b="1" baseline="-25000">
                <a:latin typeface="Arial" charset="0"/>
                <a:cs typeface="Arial" charset="0"/>
              </a:rPr>
              <a:t>18</a:t>
            </a:r>
            <a:r>
              <a:rPr lang="en-US" sz="2000" b="1">
                <a:latin typeface="Arial" charset="0"/>
                <a:cs typeface="Arial" charset="0"/>
              </a:rPr>
              <a:t>H</a:t>
            </a:r>
            <a:r>
              <a:rPr lang="en-US" sz="2000" b="1" baseline="-25000">
                <a:latin typeface="Arial" charset="0"/>
                <a:cs typeface="Arial" charset="0"/>
              </a:rPr>
              <a:t>32</a:t>
            </a:r>
            <a:r>
              <a:rPr lang="en-US" sz="2000" b="1">
                <a:latin typeface="Arial" charset="0"/>
                <a:cs typeface="Arial" charset="0"/>
              </a:rPr>
              <a:t>O</a:t>
            </a:r>
            <a:r>
              <a:rPr lang="en-US" sz="2000" b="1" baseline="-25000">
                <a:latin typeface="Arial" charset="0"/>
                <a:cs typeface="Arial" charset="0"/>
              </a:rPr>
              <a:t>2</a:t>
            </a:r>
            <a:endParaRPr lang="he-IL" sz="2000" b="1" baseline="-2500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he-IL">
                <a:latin typeface="Arial" charset="0"/>
                <a:cs typeface="Arial" charset="0"/>
              </a:rPr>
              <a:t>מרכיב עיקרי בשמן מאכל ומרגרינה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2538" name="AutoShap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5084763"/>
            <a:ext cx="2590800" cy="936625"/>
          </a:xfrm>
          <a:prstGeom prst="flowChartAlternateProcess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he-IL" sz="2000" b="1">
                <a:latin typeface="Arial" charset="0"/>
                <a:cs typeface="Arial" charset="0"/>
              </a:rPr>
              <a:t>טריסטרין</a:t>
            </a:r>
          </a:p>
          <a:p>
            <a:pPr algn="ctr">
              <a:defRPr/>
            </a:pPr>
            <a:r>
              <a:rPr lang="en-US" sz="2000" b="1">
                <a:latin typeface="Arial" charset="0"/>
                <a:cs typeface="Arial" charset="0"/>
              </a:rPr>
              <a:t>C</a:t>
            </a:r>
            <a:r>
              <a:rPr lang="en-US" sz="2000" b="1" baseline="-25000">
                <a:latin typeface="Arial" charset="0"/>
                <a:cs typeface="Arial" charset="0"/>
              </a:rPr>
              <a:t>57</a:t>
            </a:r>
            <a:r>
              <a:rPr lang="en-US" sz="2000" b="1">
                <a:latin typeface="Arial" charset="0"/>
                <a:cs typeface="Arial" charset="0"/>
              </a:rPr>
              <a:t>H</a:t>
            </a:r>
            <a:r>
              <a:rPr lang="en-US" sz="2000" b="1" baseline="-25000">
                <a:latin typeface="Arial" charset="0"/>
                <a:cs typeface="Arial" charset="0"/>
              </a:rPr>
              <a:t>110</a:t>
            </a:r>
            <a:r>
              <a:rPr lang="en-US" sz="2000" b="1">
                <a:latin typeface="Arial" charset="0"/>
                <a:cs typeface="Arial" charset="0"/>
              </a:rPr>
              <a:t>O</a:t>
            </a:r>
            <a:r>
              <a:rPr lang="en-US" sz="2000" b="1" baseline="-25000">
                <a:latin typeface="Arial" charset="0"/>
                <a:cs typeface="Arial" charset="0"/>
              </a:rPr>
              <a:t>6</a:t>
            </a:r>
          </a:p>
          <a:p>
            <a:pPr algn="ctr">
              <a:defRPr/>
            </a:pPr>
            <a:r>
              <a:rPr lang="he-IL">
                <a:latin typeface="Arial" charset="0"/>
                <a:cs typeface="Arial" charset="0"/>
              </a:rPr>
              <a:t>המרכיב העיקרי בשוקולד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2539" name="AutoShap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005263"/>
            <a:ext cx="2592387" cy="935037"/>
          </a:xfrm>
          <a:prstGeom prst="flowChartAlternateProcess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he-IL" sz="2000" b="1">
                <a:latin typeface="Arial" charset="0"/>
                <a:cs typeface="Arial" charset="0"/>
              </a:rPr>
              <a:t>כולסטרול</a:t>
            </a:r>
          </a:p>
          <a:p>
            <a:pPr algn="ctr">
              <a:defRPr/>
            </a:pPr>
            <a:r>
              <a:rPr lang="en-US" sz="2000" b="1">
                <a:latin typeface="Arial" charset="0"/>
                <a:cs typeface="Arial" charset="0"/>
              </a:rPr>
              <a:t>C</a:t>
            </a:r>
            <a:r>
              <a:rPr lang="en-US" sz="2000" b="1" baseline="-25000">
                <a:latin typeface="Arial" charset="0"/>
                <a:cs typeface="Arial" charset="0"/>
              </a:rPr>
              <a:t>27</a:t>
            </a:r>
            <a:r>
              <a:rPr lang="en-US" sz="2000" b="1">
                <a:latin typeface="Arial" charset="0"/>
                <a:cs typeface="Arial" charset="0"/>
              </a:rPr>
              <a:t>H</a:t>
            </a:r>
            <a:r>
              <a:rPr lang="en-US" sz="2000" b="1" baseline="-25000">
                <a:latin typeface="Arial" charset="0"/>
                <a:cs typeface="Arial" charset="0"/>
              </a:rPr>
              <a:t>46</a:t>
            </a:r>
            <a:r>
              <a:rPr lang="en-US" sz="2000" b="1">
                <a:latin typeface="Arial" charset="0"/>
                <a:cs typeface="Arial" charset="0"/>
              </a:rPr>
              <a:t>O</a:t>
            </a:r>
          </a:p>
          <a:p>
            <a:pPr algn="ctr">
              <a:defRPr/>
            </a:pPr>
            <a:r>
              <a:rPr lang="he-IL">
                <a:latin typeface="Arial" charset="0"/>
                <a:cs typeface="Arial" charset="0"/>
              </a:rPr>
              <a:t>מצוי רק במזונות מהחי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249" name="Lin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4356100" y="4365625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250" name="Lin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7451725" y="3644900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251" name="Lin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1692275" y="3500438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252" name="Lin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00338" y="1844675"/>
            <a:ext cx="1871662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253" name="Lin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4500563" y="1916113"/>
            <a:ext cx="0" cy="15128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254" name="Lin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844675"/>
            <a:ext cx="2087563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255" name="Text Box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25" y="3789363"/>
            <a:ext cx="1081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/>
              <a:t>לדוגמה:</a:t>
            </a:r>
            <a:endParaRPr lang="en-US"/>
          </a:p>
        </p:txBody>
      </p:sp>
      <p:sp>
        <p:nvSpPr>
          <p:cNvPr id="10256" name="Text Box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3716338"/>
            <a:ext cx="1081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/>
              <a:t>לדוגמה:</a:t>
            </a:r>
            <a:endParaRPr lang="en-US"/>
          </a:p>
        </p:txBody>
      </p:sp>
      <p:sp>
        <p:nvSpPr>
          <p:cNvPr id="10257" name="Text Box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4724400"/>
            <a:ext cx="10810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/>
              <a:t>לדוגמה:</a:t>
            </a:r>
            <a:endParaRPr lang="en-US"/>
          </a:p>
        </p:txBody>
      </p:sp>
      <p:sp>
        <p:nvSpPr>
          <p:cNvPr id="10258" name="Line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64163" y="3068638"/>
            <a:ext cx="1152525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259" name="Text Box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 rot="-1616749">
            <a:off x="5076825" y="2989263"/>
            <a:ext cx="1717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b="1"/>
              <a:t>מרכיבות את ה: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47053794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52692" y="63489"/>
            <a:ext cx="8229600" cy="648072"/>
          </a:xfrm>
        </p:spPr>
        <p:txBody>
          <a:bodyPr>
            <a:noAutofit/>
          </a:bodyPr>
          <a:lstStyle/>
          <a:p>
            <a:pPr algn="ctr"/>
            <a:r>
              <a:rPr lang="he-I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חומצות שומן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620688"/>
            <a:ext cx="8640960" cy="2808312"/>
          </a:xfrm>
        </p:spPr>
        <p:txBody>
          <a:bodyPr>
            <a:noAutofit/>
          </a:bodyPr>
          <a:lstStyle/>
          <a:p>
            <a:pPr algn="r" rt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he-IL" sz="2800" b="1" dirty="0"/>
              <a:t>קבוצת תרכובות שבמולקולות שלהן יש שרשרת של אטומי הפחמן ואטומי המימן ובקצה קבוצה קרבוקסילית.</a:t>
            </a:r>
          </a:p>
          <a:p>
            <a:pPr algn="r" rt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he-IL" sz="2800" b="1" dirty="0"/>
              <a:t>נוסחתם הכללית – </a:t>
            </a:r>
            <a:r>
              <a:rPr lang="en-US" sz="2800" b="1" dirty="0"/>
              <a:t>RCOOH</a:t>
            </a:r>
            <a:endParaRPr lang="he-IL" sz="2800" b="1" dirty="0"/>
          </a:p>
          <a:p>
            <a:pPr algn="r" rt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he-IL" sz="2800" b="1" dirty="0"/>
              <a:t>לחומצות שומן צורות רישום שונות, </a:t>
            </a:r>
          </a:p>
          <a:p>
            <a:pPr marL="0" indent="0" algn="r" rtl="1"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he-IL" sz="2800" b="1" dirty="0"/>
              <a:t>    </a:t>
            </a:r>
            <a:r>
              <a:rPr lang="he-IL" sz="2800" b="1" dirty="0">
                <a:solidFill>
                  <a:srgbClr val="0070C0"/>
                </a:solidFill>
              </a:rPr>
              <a:t>לדוגמא: חומצה </a:t>
            </a:r>
            <a:r>
              <a:rPr lang="he-IL" sz="2800" b="1" dirty="0" err="1">
                <a:solidFill>
                  <a:srgbClr val="0070C0"/>
                </a:solidFill>
              </a:rPr>
              <a:t>בוטירית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5" name="מציין מיקום של מספר שקופית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9602" y="6551960"/>
            <a:ext cx="365760" cy="365125"/>
          </a:xfrm>
        </p:spPr>
        <p:txBody>
          <a:bodyPr/>
          <a:lstStyle/>
          <a:p>
            <a:fld id="{9212A7D0-ED0B-4D32-B1F6-081883BDA7B0}" type="slidenum">
              <a:rPr lang="he-IL" smtClean="0"/>
              <a:pPr/>
              <a:t>72</a:t>
            </a:fld>
            <a:endParaRPr lang="he-IL"/>
          </a:p>
        </p:txBody>
      </p:sp>
      <p:sp>
        <p:nvSpPr>
          <p:cNvPr id="11268" name="Text Box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212976"/>
            <a:ext cx="727280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he-IL" sz="2400" b="1" dirty="0"/>
              <a:t>נוסחה מולקולרית:  </a:t>
            </a:r>
            <a:r>
              <a:rPr lang="en-US" sz="2400" b="1" dirty="0"/>
              <a:t>C</a:t>
            </a:r>
            <a:r>
              <a:rPr lang="en-US" sz="2400" b="1" baseline="-25000" dirty="0"/>
              <a:t>4</a:t>
            </a:r>
            <a:r>
              <a:rPr lang="en-US" sz="2400" b="1" dirty="0"/>
              <a:t>H</a:t>
            </a:r>
            <a:r>
              <a:rPr lang="en-US" sz="2400" b="1" baseline="-25000" dirty="0"/>
              <a:t>8</a:t>
            </a:r>
            <a:r>
              <a:rPr lang="en-US" sz="2400" b="1" dirty="0"/>
              <a:t>O</a:t>
            </a:r>
            <a:r>
              <a:rPr lang="en-US" sz="2400" b="1" baseline="-25000" dirty="0"/>
              <a:t>2</a:t>
            </a:r>
            <a:r>
              <a:rPr lang="he-IL" sz="2400" b="1" baseline="-25000" dirty="0"/>
              <a:t>   </a:t>
            </a:r>
            <a:r>
              <a:rPr lang="he-IL" sz="2400" b="1" dirty="0"/>
              <a:t>או</a:t>
            </a:r>
            <a:r>
              <a:rPr lang="he-IL" sz="2400" b="1" baseline="-25000" dirty="0"/>
              <a:t>    </a:t>
            </a:r>
            <a:r>
              <a:rPr lang="en-US" sz="2400" b="1" dirty="0"/>
              <a:t>C</a:t>
            </a:r>
            <a:r>
              <a:rPr lang="en-US" sz="2400" b="1" baseline="-25000" dirty="0"/>
              <a:t>3</a:t>
            </a:r>
            <a:r>
              <a:rPr lang="en-US" sz="2400" b="1" dirty="0"/>
              <a:t>H</a:t>
            </a:r>
            <a:r>
              <a:rPr lang="en-US" sz="2400" b="1" baseline="-25000" dirty="0"/>
              <a:t>7</a:t>
            </a:r>
            <a:r>
              <a:rPr lang="en-US" sz="2400" b="1" dirty="0"/>
              <a:t>COOH</a:t>
            </a:r>
            <a:endParaRPr lang="he-IL" sz="2400" b="1" dirty="0"/>
          </a:p>
          <a:p>
            <a:pPr algn="r" rtl="1" eaLnBrk="1" hangingPunct="1">
              <a:spcBef>
                <a:spcPct val="50000"/>
              </a:spcBef>
            </a:pPr>
            <a:r>
              <a:rPr lang="he-IL" sz="2400" b="1" dirty="0"/>
              <a:t>נוסחאות מבנה:      </a:t>
            </a:r>
            <a:r>
              <a:rPr lang="en-US" sz="2400" b="1" dirty="0"/>
              <a:t>CH</a:t>
            </a:r>
            <a:r>
              <a:rPr lang="en-US" sz="2400" b="1" baseline="-25000" dirty="0"/>
              <a:t>3</a:t>
            </a:r>
            <a:r>
              <a:rPr lang="en-US" sz="2400" b="1" dirty="0"/>
              <a:t>CH</a:t>
            </a:r>
            <a:r>
              <a:rPr lang="en-US" sz="2400" b="1" baseline="-25000" dirty="0"/>
              <a:t>2</a:t>
            </a:r>
            <a:r>
              <a:rPr lang="en-US" sz="2400" b="1" dirty="0"/>
              <a:t>CH</a:t>
            </a:r>
            <a:r>
              <a:rPr lang="en-US" sz="2400" b="1" baseline="-25000" dirty="0"/>
              <a:t>2</a:t>
            </a:r>
            <a:r>
              <a:rPr lang="en-US" sz="2400" b="1" dirty="0"/>
              <a:t>COOH</a:t>
            </a:r>
            <a:r>
              <a:rPr lang="he-IL" sz="2400" dirty="0"/>
              <a:t> </a:t>
            </a:r>
            <a:endParaRPr lang="en-US" sz="2400" dirty="0"/>
          </a:p>
        </p:txBody>
      </p:sp>
      <p:grpSp>
        <p:nvGrpSpPr>
          <p:cNvPr id="11270" name="Group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3086164" y="4149080"/>
            <a:ext cx="1774190" cy="956945"/>
            <a:chOff x="1882" y="3108"/>
            <a:chExt cx="1270" cy="685"/>
          </a:xfrm>
        </p:grpSpPr>
        <p:sp>
          <p:nvSpPr>
            <p:cNvPr id="11274" name="Line 6"/>
            <p:cNvSpPr>
              <a:spLocks noChangeShapeType="1"/>
            </p:cNvSpPr>
            <p:nvPr/>
          </p:nvSpPr>
          <p:spPr bwMode="auto">
            <a:xfrm flipV="1">
              <a:off x="1882" y="3430"/>
              <a:ext cx="272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1275" name="Line 7"/>
            <p:cNvSpPr>
              <a:spLocks noChangeShapeType="1"/>
            </p:cNvSpPr>
            <p:nvPr/>
          </p:nvSpPr>
          <p:spPr bwMode="auto">
            <a:xfrm>
              <a:off x="2154" y="3430"/>
              <a:ext cx="227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1276" name="Line 8"/>
            <p:cNvSpPr>
              <a:spLocks noChangeShapeType="1"/>
            </p:cNvSpPr>
            <p:nvPr/>
          </p:nvSpPr>
          <p:spPr bwMode="auto">
            <a:xfrm flipV="1">
              <a:off x="2381" y="3430"/>
              <a:ext cx="272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1277" name="Line 9"/>
            <p:cNvSpPr>
              <a:spLocks noChangeShapeType="1"/>
            </p:cNvSpPr>
            <p:nvPr/>
          </p:nvSpPr>
          <p:spPr bwMode="auto">
            <a:xfrm>
              <a:off x="2653" y="3430"/>
              <a:ext cx="272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1278" name="Line 10"/>
            <p:cNvSpPr>
              <a:spLocks noChangeShapeType="1"/>
            </p:cNvSpPr>
            <p:nvPr/>
          </p:nvSpPr>
          <p:spPr bwMode="auto">
            <a:xfrm>
              <a:off x="2653" y="3294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1279" name="Line 11"/>
            <p:cNvSpPr>
              <a:spLocks noChangeShapeType="1"/>
            </p:cNvSpPr>
            <p:nvPr/>
          </p:nvSpPr>
          <p:spPr bwMode="auto">
            <a:xfrm>
              <a:off x="2698" y="3294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1280" name="Text Box 12"/>
            <p:cNvSpPr txBox="1">
              <a:spLocks noChangeArrowheads="1"/>
            </p:cNvSpPr>
            <p:nvPr/>
          </p:nvSpPr>
          <p:spPr bwMode="auto">
            <a:xfrm>
              <a:off x="2517" y="3108"/>
              <a:ext cx="2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O</a:t>
              </a:r>
            </a:p>
          </p:txBody>
        </p:sp>
        <p:sp>
          <p:nvSpPr>
            <p:cNvPr id="11281" name="Text Box 13"/>
            <p:cNvSpPr txBox="1">
              <a:spLocks noChangeArrowheads="1"/>
            </p:cNvSpPr>
            <p:nvPr/>
          </p:nvSpPr>
          <p:spPr bwMode="auto">
            <a:xfrm>
              <a:off x="2880" y="3562"/>
              <a:ext cx="2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O</a:t>
              </a:r>
            </a:p>
          </p:txBody>
        </p:sp>
      </p:grpSp>
      <p:pic>
        <p:nvPicPr>
          <p:cNvPr id="11271" name="Pictur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77" t="42487" r="24307" b="35637"/>
          <a:stretch>
            <a:fillRect/>
          </a:stretch>
        </p:blipFill>
        <p:spPr bwMode="auto">
          <a:xfrm>
            <a:off x="2916238" y="5445224"/>
            <a:ext cx="1655762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0" t="37985" r="21143" b="33789"/>
          <a:stretch>
            <a:fillRect/>
          </a:stretch>
        </p:blipFill>
        <p:spPr bwMode="auto">
          <a:xfrm>
            <a:off x="4670362" y="5445224"/>
            <a:ext cx="1563688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 Box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069" y="5551139"/>
            <a:ext cx="17287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e-IL" sz="2400" b="1" dirty="0"/>
              <a:t>מודלים </a:t>
            </a:r>
            <a:endParaRPr lang="en-US" sz="2400" b="1" dirty="0"/>
          </a:p>
        </p:txBody>
      </p:sp>
      <p:sp>
        <p:nvSpPr>
          <p:cNvPr id="2" name="TextBox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451283" y="4253026"/>
            <a:ext cx="31453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latin typeface="Arial" pitchFamily="34" charset="0"/>
                <a:cs typeface="Arial" pitchFamily="34" charset="0"/>
              </a:rPr>
              <a:t>נוסחת מבנה מקוצרת</a:t>
            </a:r>
          </a:p>
        </p:txBody>
      </p:sp>
    </p:spTree>
    <p:extLst>
      <p:ext uri="{BB962C8B-B14F-4D97-AF65-F5344CB8AC3E}">
        <p14:creationId xmlns:p14="http://schemas.microsoft.com/office/powerpoint/2010/main" val="399425694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3" name="Rectangle 19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algn="ctr"/>
            <a:r>
              <a:rPr lang="he-IL" b="1" dirty="0"/>
              <a:t>סוגי חומצות שומן</a:t>
            </a:r>
            <a:endParaRPr lang="en-US" sz="3600" b="1" dirty="0"/>
          </a:p>
        </p:txBody>
      </p:sp>
      <p:sp>
        <p:nvSpPr>
          <p:cNvPr id="35844" name="AutoShap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1379538"/>
            <a:ext cx="2952750" cy="8255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folHlink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1">
              <a:defRPr/>
            </a:pPr>
            <a:r>
              <a:rPr lang="he-IL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  <a:t>חומצות שומן רוויות</a:t>
            </a:r>
            <a:r>
              <a:rPr 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  <a:t> </a:t>
            </a:r>
          </a:p>
        </p:txBody>
      </p:sp>
      <p:sp>
        <p:nvSpPr>
          <p:cNvPr id="35845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1412875"/>
            <a:ext cx="3313113" cy="827088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folHlink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1">
              <a:defRPr/>
            </a:pPr>
            <a:r>
              <a:rPr lang="he-IL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  <a:t>חומצות שומן לא רוויות</a:t>
            </a:r>
            <a:endParaRPr lang="en-US" sz="2800" b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Arial" charset="0"/>
            </a:endParaRPr>
          </a:p>
        </p:txBody>
      </p:sp>
      <p:sp>
        <p:nvSpPr>
          <p:cNvPr id="3584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9938" y="3284538"/>
            <a:ext cx="2655887" cy="827087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folHlink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1">
              <a:defRPr/>
            </a:pPr>
            <a:r>
              <a:rPr lang="he-IL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  <a:t>חד לא-רוויות</a:t>
            </a:r>
            <a:endParaRPr lang="en-US" sz="2800" b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Arial" charset="0"/>
            </a:endParaRPr>
          </a:p>
        </p:txBody>
      </p:sp>
      <p:sp>
        <p:nvSpPr>
          <p:cNvPr id="35847" name="AutoShap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284538"/>
            <a:ext cx="2413000" cy="827087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folHlink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1">
              <a:defRPr/>
            </a:pPr>
            <a:r>
              <a:rPr lang="he-IL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  <a:t>רב לא-רוויות</a:t>
            </a:r>
            <a:endParaRPr lang="en-US" sz="2800" b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Arial" charset="0"/>
            </a:endParaRPr>
          </a:p>
        </p:txBody>
      </p:sp>
      <p:sp>
        <p:nvSpPr>
          <p:cNvPr id="14342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2384425"/>
            <a:ext cx="2251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 rtl="1"/>
            <a:r>
              <a:rPr lang="he-IL" b="1">
                <a:latin typeface="Garamond" pitchFamily="18" charset="0"/>
              </a:rPr>
              <a:t>חומצה סטארית, </a:t>
            </a:r>
            <a:r>
              <a:rPr lang="en-US" b="1">
                <a:latin typeface="Garamond" pitchFamily="18" charset="0"/>
              </a:rPr>
              <a:t>C18:0</a:t>
            </a:r>
            <a:r>
              <a:rPr lang="he-IL" b="1">
                <a:latin typeface="Garamond" pitchFamily="18" charset="0"/>
              </a:rPr>
              <a:t> </a:t>
            </a:r>
          </a:p>
        </p:txBody>
      </p:sp>
      <p:sp>
        <p:nvSpPr>
          <p:cNvPr id="14343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4543425"/>
            <a:ext cx="2139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 rtl="1"/>
            <a:r>
              <a:rPr lang="he-IL" b="1">
                <a:latin typeface="Garamond" pitchFamily="18" charset="0"/>
              </a:rPr>
              <a:t>חומצה אולאית, </a:t>
            </a:r>
            <a:r>
              <a:rPr lang="en-US" b="1">
                <a:latin typeface="Garamond" pitchFamily="18" charset="0"/>
              </a:rPr>
              <a:t>C18:1</a:t>
            </a:r>
            <a:r>
              <a:rPr lang="he-IL" b="1">
                <a:latin typeface="Garamond" pitchFamily="18" charset="0"/>
              </a:rPr>
              <a:t> </a:t>
            </a:r>
          </a:p>
        </p:txBody>
      </p:sp>
      <p:sp>
        <p:nvSpPr>
          <p:cNvPr id="14344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4465638"/>
            <a:ext cx="24717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 rtl="1"/>
            <a:r>
              <a:rPr lang="he-IL" b="1">
                <a:latin typeface="Garamond" pitchFamily="18" charset="0"/>
              </a:rPr>
              <a:t>חומצה לינולאית, </a:t>
            </a:r>
            <a:r>
              <a:rPr lang="en-US" b="1">
                <a:latin typeface="Garamond" pitchFamily="18" charset="0"/>
              </a:rPr>
              <a:t>C18:2</a:t>
            </a:r>
            <a:r>
              <a:rPr lang="he-IL" b="1">
                <a:latin typeface="Garamond" pitchFamily="18" charset="0"/>
              </a:rPr>
              <a:t>  </a:t>
            </a:r>
            <a:r>
              <a:rPr lang="en-US" b="1">
                <a:latin typeface="Garamond" pitchFamily="18" charset="0"/>
              </a:rPr>
              <a:t> </a:t>
            </a:r>
          </a:p>
        </p:txBody>
      </p:sp>
      <p:pic>
        <p:nvPicPr>
          <p:cNvPr id="14345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2439988"/>
            <a:ext cx="41910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6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59325"/>
            <a:ext cx="41910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7" name="Pictur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9138"/>
            <a:ext cx="41910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8" name="Text Box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1450" y="5192713"/>
            <a:ext cx="1079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endParaRPr lang="he-IL">
              <a:latin typeface="Garamond" pitchFamily="18" charset="0"/>
            </a:endParaRPr>
          </a:p>
        </p:txBody>
      </p:sp>
      <p:sp>
        <p:nvSpPr>
          <p:cNvPr id="14349" name="Text Box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88" y="5299075"/>
            <a:ext cx="1728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Garamond" pitchFamily="18" charset="0"/>
              </a:rPr>
              <a:t>C18:2 </a:t>
            </a:r>
            <a:r>
              <a:rPr lang="en-US" sz="2000" b="1">
                <a:latin typeface="Garamond" pitchFamily="18" charset="0"/>
                <a:sym typeface="Symbol" pitchFamily="18" charset="2"/>
              </a:rPr>
              <a:t> 6</a:t>
            </a:r>
          </a:p>
        </p:txBody>
      </p:sp>
      <p:cxnSp>
        <p:nvCxnSpPr>
          <p:cNvPr id="14350" name="AutoShap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  <a:stCxn id="35845" idx="2"/>
            <a:endCxn id="35846" idx="1"/>
          </p:cNvCxnSpPr>
          <p:nvPr/>
        </p:nvCxnSpPr>
        <p:spPr bwMode="auto">
          <a:xfrm rot="16200000" flipH="1">
            <a:off x="2982913" y="2101850"/>
            <a:ext cx="1458912" cy="173513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51" name="AutoShap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  <a:stCxn id="35845" idx="2"/>
            <a:endCxn id="35847" idx="3"/>
          </p:cNvCxnSpPr>
          <p:nvPr/>
        </p:nvCxnSpPr>
        <p:spPr bwMode="auto">
          <a:xfrm rot="5400000">
            <a:off x="2024857" y="2878931"/>
            <a:ext cx="1458912" cy="1809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52" name="Text Box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408613"/>
            <a:ext cx="1728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Garamond" pitchFamily="18" charset="0"/>
              </a:rPr>
              <a:t>C18:1 </a:t>
            </a:r>
            <a:r>
              <a:rPr lang="en-US" sz="2000" b="1">
                <a:latin typeface="Garamond" pitchFamily="18" charset="0"/>
                <a:sym typeface="Symbol" pitchFamily="18" charset="2"/>
              </a:rPr>
              <a:t> 9</a:t>
            </a:r>
          </a:p>
        </p:txBody>
      </p:sp>
      <p:sp>
        <p:nvSpPr>
          <p:cNvPr id="2" name="מציין מיקום של מספר שקופית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73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1756374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he-IL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  <a:t>חומצות שומן חשובות בגופינו</a:t>
            </a:r>
            <a:br>
              <a:rPr lang="he-IL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</a:br>
            <a:endParaRPr lang="he-IL" dirty="0"/>
          </a:p>
        </p:txBody>
      </p:sp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251520" y="1124744"/>
            <a:ext cx="8625136" cy="5112568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e-IL" dirty="0"/>
              <a:t>גוף האדם (ובע"ח), מסוגל לייצר את רוב חומצות השומן רוויות והחד בלתי רוויות להן הוא זקוק.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e-IL" dirty="0"/>
              <a:t>הגוף מסוגל לייצר חומצות שומן באורך של עד 18 אטומי פחמן.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e-IL" dirty="0"/>
              <a:t>הגוף מסוגל להפוך חומצות שומן רוויות ללא רוויות (ע"י הוצאת 2 אטומי מימן ויצירת קשר כפול).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e-IL" dirty="0"/>
              <a:t>לדוגמא: מולקולות של חומצה </a:t>
            </a:r>
            <a:r>
              <a:rPr lang="he-IL" dirty="0" err="1"/>
              <a:t>סטארית</a:t>
            </a:r>
            <a:r>
              <a:rPr lang="he-IL" dirty="0"/>
              <a:t> </a:t>
            </a:r>
            <a:r>
              <a:rPr lang="en-US" dirty="0"/>
              <a:t>C18:0</a:t>
            </a:r>
            <a:r>
              <a:rPr lang="he-IL" dirty="0"/>
              <a:t> יכולות להפוך בגופנו למולקולות של חומצה </a:t>
            </a:r>
            <a:r>
              <a:rPr lang="he-IL" dirty="0" err="1"/>
              <a:t>אולאית</a:t>
            </a:r>
            <a:r>
              <a:rPr lang="he-IL" dirty="0"/>
              <a:t> </a:t>
            </a:r>
            <a:r>
              <a:rPr lang="en-US" dirty="0"/>
              <a:t>C18:1</a:t>
            </a:r>
            <a:r>
              <a:rPr lang="en-US" dirty="0">
                <a:sym typeface="Symbol" pitchFamily="18" charset="2"/>
              </a:rPr>
              <a:t>9</a:t>
            </a:r>
            <a:r>
              <a:rPr lang="he-IL" dirty="0">
                <a:sym typeface="Symbol" pitchFamily="18" charset="2"/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e-IL" sz="2400" dirty="0"/>
              <a:t>חומצה </a:t>
            </a:r>
            <a:r>
              <a:rPr lang="he-IL" sz="2400" dirty="0" err="1"/>
              <a:t>אולאית</a:t>
            </a:r>
            <a:r>
              <a:rPr lang="he-IL" sz="2400" dirty="0"/>
              <a:t> לא יכולה להיהפך </a:t>
            </a:r>
            <a:r>
              <a:rPr lang="he-IL" sz="2400" dirty="0">
                <a:solidFill>
                  <a:srgbClr val="960096"/>
                </a:solidFill>
              </a:rPr>
              <a:t>בגוף לחומצה </a:t>
            </a:r>
            <a:r>
              <a:rPr lang="he-IL" sz="2400" u="sng" dirty="0" err="1">
                <a:solidFill>
                  <a:srgbClr val="960096"/>
                </a:solidFill>
              </a:rPr>
              <a:t>לינולאית</a:t>
            </a:r>
            <a:r>
              <a:rPr lang="he-IL" sz="2400" dirty="0">
                <a:solidFill>
                  <a:srgbClr val="960096"/>
                </a:solidFill>
              </a:rPr>
              <a:t> </a:t>
            </a:r>
            <a:r>
              <a:rPr lang="en-US" sz="2400" dirty="0">
                <a:solidFill>
                  <a:srgbClr val="960096"/>
                </a:solidFill>
              </a:rPr>
              <a:t>C18:2</a:t>
            </a:r>
            <a:r>
              <a:rPr lang="en-US" sz="2400" dirty="0">
                <a:solidFill>
                  <a:srgbClr val="960096"/>
                </a:solidFill>
                <a:sym typeface="Symbol" pitchFamily="18" charset="2"/>
              </a:rPr>
              <a:t>6</a:t>
            </a:r>
            <a:r>
              <a:rPr lang="he-IL" sz="2400" dirty="0">
                <a:solidFill>
                  <a:srgbClr val="960096"/>
                </a:solidFill>
                <a:sym typeface="Symbol" pitchFamily="18" charset="2"/>
              </a:rPr>
              <a:t> ולא לחומצה </a:t>
            </a:r>
            <a:r>
              <a:rPr lang="he-IL" sz="2400" u="sng" dirty="0" err="1">
                <a:solidFill>
                  <a:srgbClr val="960096"/>
                </a:solidFill>
                <a:sym typeface="Symbol" pitchFamily="18" charset="2"/>
              </a:rPr>
              <a:t>לינולנית</a:t>
            </a:r>
            <a:r>
              <a:rPr lang="he-IL" sz="2400" dirty="0">
                <a:solidFill>
                  <a:srgbClr val="960096"/>
                </a:solidFill>
                <a:sym typeface="Symbol" pitchFamily="18" charset="2"/>
              </a:rPr>
              <a:t> </a:t>
            </a:r>
            <a:r>
              <a:rPr lang="en-US" sz="2400" dirty="0">
                <a:solidFill>
                  <a:srgbClr val="960096"/>
                </a:solidFill>
                <a:sym typeface="Symbol" pitchFamily="18" charset="2"/>
              </a:rPr>
              <a:t>C18:33</a:t>
            </a:r>
            <a:endParaRPr lang="he-IL" sz="2400" dirty="0">
              <a:solidFill>
                <a:srgbClr val="960096"/>
              </a:solidFill>
              <a:sym typeface="Symbol" pitchFamily="18" charset="2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>
              <a:sym typeface="Symbol" pitchFamily="18" charset="2"/>
            </a:endParaRPr>
          </a:p>
          <a:p>
            <a:endParaRPr lang="he-IL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74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2364440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he-IL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  <a:t>חומצות שומן חשובות בגופינו</a:t>
            </a:r>
            <a:endParaRPr lang="he-IL" dirty="0"/>
          </a:p>
        </p:txBody>
      </p:sp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e-IL" sz="2800" dirty="0">
                <a:sym typeface="Symbol" pitchFamily="18" charset="2"/>
              </a:rPr>
              <a:t>שתי חומצות אלה הן </a:t>
            </a:r>
            <a:r>
              <a:rPr lang="he-IL" sz="2800" b="1" dirty="0">
                <a:solidFill>
                  <a:srgbClr val="960096"/>
                </a:solidFill>
                <a:sym typeface="Symbol" pitchFamily="18" charset="2"/>
              </a:rPr>
              <a:t>חומצות אומגה 6 ואומגה 3</a:t>
            </a:r>
            <a:r>
              <a:rPr lang="he-IL" sz="2800" b="1" dirty="0">
                <a:sym typeface="Symbol" pitchFamily="18" charset="2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he-IL" sz="2800" dirty="0">
                <a:sym typeface="Symbol" pitchFamily="18" charset="2"/>
              </a:rPr>
              <a:t>חומצות אלה שהגוף זקוק להן אך אינו מסוגל לייצרן בעצמו, קרויות: </a:t>
            </a:r>
            <a:r>
              <a:rPr lang="he-IL" sz="2800" b="1" dirty="0">
                <a:solidFill>
                  <a:srgbClr val="960096"/>
                </a:solidFill>
                <a:sym typeface="Symbol" pitchFamily="18" charset="2"/>
              </a:rPr>
              <a:t>חומצות שומן חיוניות</a:t>
            </a:r>
            <a:r>
              <a:rPr lang="he-IL" sz="2800" dirty="0">
                <a:sym typeface="Symbol" pitchFamily="18" charset="2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he-IL" sz="2800" dirty="0">
                <a:sym typeface="Symbol" pitchFamily="18" charset="2"/>
              </a:rPr>
              <a:t>יש לצרוך חומצות שומן אלה משומנים שונים לכן לא ניתן להוציא לחלוטין את השומן מהמזון.</a:t>
            </a:r>
            <a:endParaRPr lang="en-US" sz="2800" dirty="0"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he-IL" sz="2800" dirty="0">
                <a:sym typeface="Symbol" pitchFamily="18" charset="2"/>
              </a:rPr>
              <a:t>חומצות אלו מצויות במזונות רבים.</a:t>
            </a:r>
          </a:p>
          <a:p>
            <a:pPr>
              <a:lnSpc>
                <a:spcPct val="90000"/>
              </a:lnSpc>
            </a:pPr>
            <a:r>
              <a:rPr lang="he-IL" sz="2800" dirty="0">
                <a:sym typeface="Symbol" pitchFamily="18" charset="2"/>
              </a:rPr>
              <a:t>חומצה </a:t>
            </a:r>
            <a:r>
              <a:rPr lang="he-IL" sz="2800" dirty="0" err="1">
                <a:sym typeface="Symbol" pitchFamily="18" charset="2"/>
              </a:rPr>
              <a:t>לינולאית</a:t>
            </a:r>
            <a:r>
              <a:rPr lang="he-IL" sz="2800" dirty="0">
                <a:sym typeface="Symbol" pitchFamily="18" charset="2"/>
              </a:rPr>
              <a:t> מצויה בריכוזים גבוהים בשמנים רבים, כגון: שמן סויה, תירס, חריע וחמניות.</a:t>
            </a:r>
          </a:p>
          <a:p>
            <a:pPr>
              <a:lnSpc>
                <a:spcPct val="90000"/>
              </a:lnSpc>
            </a:pPr>
            <a:r>
              <a:rPr lang="he-IL" sz="2800" dirty="0">
                <a:sym typeface="Symbol" pitchFamily="18" charset="2"/>
              </a:rPr>
              <a:t>חומצה </a:t>
            </a:r>
            <a:r>
              <a:rPr lang="he-IL" sz="2800" dirty="0" err="1">
                <a:sym typeface="Symbol" pitchFamily="18" charset="2"/>
              </a:rPr>
              <a:t>לינולנית</a:t>
            </a:r>
            <a:r>
              <a:rPr lang="he-IL" sz="2800" dirty="0">
                <a:sym typeface="Symbol" pitchFamily="18" charset="2"/>
              </a:rPr>
              <a:t> מצויה בריכוז גבוה בשמן פשתן ובריכוז נמוך בשמן קנולה ובשמן סויה.</a:t>
            </a:r>
            <a:endParaRPr lang="en-US" sz="2800" dirty="0">
              <a:sym typeface="Symbol" pitchFamily="18" charset="2"/>
            </a:endParaRPr>
          </a:p>
          <a:p>
            <a:endParaRPr lang="he-IL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75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585341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e-IL" sz="4800" b="1" dirty="0" err="1"/>
              <a:t>איסטור</a:t>
            </a:r>
            <a:r>
              <a:rPr lang="he-IL" sz="4800" b="1" dirty="0"/>
              <a:t> - תגובה בין כהל לחומצה </a:t>
            </a:r>
            <a:r>
              <a:rPr lang="he-IL" sz="4800" b="1" dirty="0" err="1"/>
              <a:t>קרבוקסילית</a:t>
            </a:r>
            <a:endParaRPr lang="en-US" sz="4000" b="1" dirty="0"/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76</a:t>
            </a:fld>
            <a:endParaRPr lang="he-IL"/>
          </a:p>
        </p:txBody>
      </p:sp>
      <p:grpSp>
        <p:nvGrpSpPr>
          <p:cNvPr id="3" name="Group 2" descr="תגובת איסטור">
            <a:extLst>
              <a:ext uri="{FF2B5EF4-FFF2-40B4-BE49-F238E27FC236}">
                <a16:creationId xmlns:a16="http://schemas.microsoft.com/office/drawing/2014/main" id="{EC857AC9-72C1-5AF4-D08B-1692875A9437}"/>
              </a:ext>
            </a:extLst>
          </p:cNvPr>
          <p:cNvGrpSpPr/>
          <p:nvPr/>
        </p:nvGrpSpPr>
        <p:grpSpPr>
          <a:xfrm>
            <a:off x="381000" y="2057400"/>
            <a:ext cx="8382000" cy="1981200"/>
            <a:chOff x="381000" y="2057400"/>
            <a:chExt cx="8382000" cy="1981200"/>
          </a:xfrm>
        </p:grpSpPr>
        <p:sp>
          <p:nvSpPr>
            <p:cNvPr id="19459" name="Text Box 3"/>
            <p:cNvSpPr txBox="1">
              <a:spLocks noChangeArrowheads="1"/>
            </p:cNvSpPr>
            <p:nvPr/>
          </p:nvSpPr>
          <p:spPr bwMode="auto">
            <a:xfrm>
              <a:off x="685800" y="2667000"/>
              <a:ext cx="80772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1">
                  <a:latin typeface="Times New Roman" pitchFamily="18" charset="0"/>
                </a:rPr>
                <a:t>R-C-OH + H-O-R                 R-C-O-R + </a:t>
              </a:r>
              <a:r>
                <a:rPr lang="en-US" sz="3200" b="1">
                  <a:solidFill>
                    <a:srgbClr val="FF9900"/>
                  </a:solidFill>
                  <a:latin typeface="Times New Roman" pitchFamily="18" charset="0"/>
                </a:rPr>
                <a:t>H</a:t>
              </a:r>
              <a:r>
                <a:rPr lang="en-US" sz="3200" b="1" baseline="-25000">
                  <a:solidFill>
                    <a:srgbClr val="FF9900"/>
                  </a:solidFill>
                  <a:latin typeface="Times New Roman" pitchFamily="18" charset="0"/>
                </a:rPr>
                <a:t>2</a:t>
              </a:r>
              <a:r>
                <a:rPr lang="en-US" sz="3200" b="1">
                  <a:solidFill>
                    <a:srgbClr val="FF9900"/>
                  </a:solidFill>
                  <a:latin typeface="Times New Roman" pitchFamily="18" charset="0"/>
                </a:rPr>
                <a:t>O</a:t>
              </a:r>
              <a:endParaRPr lang="en-US" sz="3200" b="1">
                <a:latin typeface="Times New Roman" pitchFamily="18" charset="0"/>
              </a:endParaRPr>
            </a:p>
          </p:txBody>
        </p:sp>
        <p:sp>
          <p:nvSpPr>
            <p:cNvPr id="19460" name="Line 4"/>
            <p:cNvSpPr>
              <a:spLocks noChangeShapeType="1"/>
            </p:cNvSpPr>
            <p:nvPr/>
          </p:nvSpPr>
          <p:spPr bwMode="auto">
            <a:xfrm>
              <a:off x="4191000" y="2895600"/>
              <a:ext cx="1154113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9461" name="Line 5"/>
            <p:cNvSpPr>
              <a:spLocks noChangeShapeType="1"/>
            </p:cNvSpPr>
            <p:nvPr/>
          </p:nvSpPr>
          <p:spPr bwMode="auto">
            <a:xfrm flipH="1">
              <a:off x="4191000" y="3048000"/>
              <a:ext cx="1081088" cy="158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9462" name="Text Box 6"/>
            <p:cNvSpPr txBox="1">
              <a:spLocks noChangeArrowheads="1"/>
            </p:cNvSpPr>
            <p:nvPr/>
          </p:nvSpPr>
          <p:spPr bwMode="auto">
            <a:xfrm>
              <a:off x="4211638" y="2349500"/>
              <a:ext cx="12985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H</a:t>
              </a:r>
              <a:r>
                <a:rPr lang="en-US" sz="2400" baseline="-25000">
                  <a:latin typeface="Times New Roman" pitchFamily="18" charset="0"/>
                </a:rPr>
                <a:t>3</a:t>
              </a:r>
              <a:r>
                <a:rPr lang="en-US" sz="2400">
                  <a:latin typeface="Times New Roman" pitchFamily="18" charset="0"/>
                </a:rPr>
                <a:t>O</a:t>
              </a:r>
              <a:r>
                <a:rPr lang="en-US" sz="2400" baseline="30000">
                  <a:latin typeface="Times New Roman" pitchFamily="18" charset="0"/>
                </a:rPr>
                <a:t>+</a:t>
              </a:r>
              <a:r>
                <a:rPr lang="en-US" sz="2400" baseline="-25000">
                  <a:latin typeface="Times New Roman" pitchFamily="18" charset="0"/>
                </a:rPr>
                <a:t>(aq)</a:t>
              </a: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19463" name="Group 7"/>
            <p:cNvGrpSpPr>
              <a:grpSpLocks/>
            </p:cNvGrpSpPr>
            <p:nvPr/>
          </p:nvGrpSpPr>
          <p:grpSpPr bwMode="auto">
            <a:xfrm>
              <a:off x="1066800" y="2057400"/>
              <a:ext cx="504825" cy="685800"/>
              <a:chOff x="432" y="1200"/>
              <a:chExt cx="336" cy="432"/>
            </a:xfrm>
          </p:grpSpPr>
          <p:sp>
            <p:nvSpPr>
              <p:cNvPr id="19473" name="Line 8"/>
              <p:cNvSpPr>
                <a:spLocks noChangeShapeType="1"/>
              </p:cNvSpPr>
              <p:nvPr/>
            </p:nvSpPr>
            <p:spPr bwMode="auto">
              <a:xfrm>
                <a:off x="576" y="148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9474" name="Line 9"/>
              <p:cNvSpPr>
                <a:spLocks noChangeShapeType="1"/>
              </p:cNvSpPr>
              <p:nvPr/>
            </p:nvSpPr>
            <p:spPr bwMode="auto">
              <a:xfrm>
                <a:off x="624" y="148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9475" name="Text Box 10"/>
              <p:cNvSpPr txBox="1">
                <a:spLocks noChangeArrowheads="1"/>
              </p:cNvSpPr>
              <p:nvPr/>
            </p:nvSpPr>
            <p:spPr bwMode="auto">
              <a:xfrm>
                <a:off x="432" y="1200"/>
                <a:ext cx="336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3200" b="1">
                    <a:latin typeface="Times New Roman" pitchFamily="18" charset="0"/>
                  </a:rPr>
                  <a:t>O</a:t>
                </a:r>
              </a:p>
            </p:txBody>
          </p:sp>
        </p:grpSp>
        <p:grpSp>
          <p:nvGrpSpPr>
            <p:cNvPr id="19464" name="Group 11"/>
            <p:cNvGrpSpPr>
              <a:grpSpLocks/>
            </p:cNvGrpSpPr>
            <p:nvPr/>
          </p:nvGrpSpPr>
          <p:grpSpPr bwMode="auto">
            <a:xfrm>
              <a:off x="5943600" y="2133600"/>
              <a:ext cx="504825" cy="685800"/>
              <a:chOff x="432" y="1200"/>
              <a:chExt cx="336" cy="432"/>
            </a:xfrm>
          </p:grpSpPr>
          <p:sp>
            <p:nvSpPr>
              <p:cNvPr id="19470" name="Line 12"/>
              <p:cNvSpPr>
                <a:spLocks noChangeShapeType="1"/>
              </p:cNvSpPr>
              <p:nvPr/>
            </p:nvSpPr>
            <p:spPr bwMode="auto">
              <a:xfrm>
                <a:off x="576" y="148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9471" name="Line 13"/>
              <p:cNvSpPr>
                <a:spLocks noChangeShapeType="1"/>
              </p:cNvSpPr>
              <p:nvPr/>
            </p:nvSpPr>
            <p:spPr bwMode="auto">
              <a:xfrm>
                <a:off x="624" y="148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9472" name="Text Box 14"/>
              <p:cNvSpPr txBox="1">
                <a:spLocks noChangeArrowheads="1"/>
              </p:cNvSpPr>
              <p:nvPr/>
            </p:nvSpPr>
            <p:spPr bwMode="auto">
              <a:xfrm>
                <a:off x="432" y="1200"/>
                <a:ext cx="336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3200" b="1">
                    <a:latin typeface="Times New Roman" pitchFamily="18" charset="0"/>
                  </a:rPr>
                  <a:t>O</a:t>
                </a:r>
              </a:p>
            </p:txBody>
          </p:sp>
        </p:grpSp>
        <p:sp>
          <p:nvSpPr>
            <p:cNvPr id="19465" name="Rectangle 15"/>
            <p:cNvSpPr>
              <a:spLocks noChangeArrowheads="1"/>
            </p:cNvSpPr>
            <p:nvPr/>
          </p:nvSpPr>
          <p:spPr bwMode="auto">
            <a:xfrm>
              <a:off x="1900064" y="2667000"/>
              <a:ext cx="1447800" cy="533400"/>
            </a:xfrm>
            <a:prstGeom prst="rect">
              <a:avLst/>
            </a:prstGeom>
            <a:noFill/>
            <a:ln w="1905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9466" name="Text Box 16"/>
            <p:cNvSpPr txBox="1">
              <a:spLocks noChangeArrowheads="1"/>
            </p:cNvSpPr>
            <p:nvPr/>
          </p:nvSpPr>
          <p:spPr bwMode="auto">
            <a:xfrm>
              <a:off x="381000" y="3216275"/>
              <a:ext cx="1658938" cy="822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rtl="1">
                <a:spcBef>
                  <a:spcPct val="50000"/>
                </a:spcBef>
              </a:pPr>
              <a:r>
                <a:rPr lang="he-IL" sz="2400" b="1">
                  <a:latin typeface="Times New Roman" pitchFamily="18" charset="0"/>
                </a:rPr>
                <a:t>חומצה קרבוקסילית</a:t>
              </a: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9467" name="Text Box 17"/>
            <p:cNvSpPr txBox="1">
              <a:spLocks noChangeArrowheads="1"/>
            </p:cNvSpPr>
            <p:nvPr/>
          </p:nvSpPr>
          <p:spPr bwMode="auto">
            <a:xfrm>
              <a:off x="2743200" y="3276600"/>
              <a:ext cx="9382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rtl="1">
                <a:spcBef>
                  <a:spcPct val="50000"/>
                </a:spcBef>
              </a:pPr>
              <a:r>
                <a:rPr lang="he-IL" sz="2400" b="1">
                  <a:latin typeface="Times New Roman" pitchFamily="18" charset="0"/>
                </a:rPr>
                <a:t>כוהל</a:t>
              </a: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9468" name="Text Box 18"/>
            <p:cNvSpPr txBox="1">
              <a:spLocks noChangeArrowheads="1"/>
            </p:cNvSpPr>
            <p:nvPr/>
          </p:nvSpPr>
          <p:spPr bwMode="auto">
            <a:xfrm>
              <a:off x="5715000" y="3276600"/>
              <a:ext cx="12985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rtl="1">
                <a:spcBef>
                  <a:spcPct val="50000"/>
                </a:spcBef>
              </a:pPr>
              <a:r>
                <a:rPr lang="he-IL" sz="2400" b="1">
                  <a:latin typeface="Times New Roman" pitchFamily="18" charset="0"/>
                </a:rPr>
                <a:t>אסטר</a:t>
              </a:r>
              <a:endParaRPr lang="en-US" sz="2400" b="1">
                <a:latin typeface="Times New Roman" pitchFamily="18" charset="0"/>
              </a:endParaRPr>
            </a:p>
          </p:txBody>
        </p:sp>
      </p:grpSp>
      <p:sp>
        <p:nvSpPr>
          <p:cNvPr id="19469" name="Text Box 19"/>
          <p:cNvSpPr txBox="1">
            <a:spLocks noChangeArrowheads="1"/>
          </p:cNvSpPr>
          <p:nvPr/>
        </p:nvSpPr>
        <p:spPr bwMode="auto">
          <a:xfrm>
            <a:off x="395288" y="4365104"/>
            <a:ext cx="8458200" cy="1189038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he-IL" sz="2800" b="1" dirty="0">
                <a:latin typeface="Times New Roman" pitchFamily="18" charset="0"/>
              </a:rPr>
              <a:t>מתרחשת תגובת דחיסה.</a:t>
            </a:r>
            <a:endParaRPr lang="en-US" sz="2800" b="1" dirty="0">
              <a:latin typeface="Times New Roman" pitchFamily="18" charset="0"/>
            </a:endParaRPr>
          </a:p>
          <a:p>
            <a:pPr algn="r" rtl="1">
              <a:spcBef>
                <a:spcPct val="50000"/>
              </a:spcBef>
            </a:pPr>
            <a:r>
              <a:rPr lang="he-IL" sz="2800" b="1" dirty="0">
                <a:latin typeface="Times New Roman" pitchFamily="18" charset="0"/>
              </a:rPr>
              <a:t>יוני </a:t>
            </a:r>
            <a:r>
              <a:rPr lang="he-IL" sz="2800" b="1" dirty="0" err="1">
                <a:latin typeface="Times New Roman" pitchFamily="18" charset="0"/>
              </a:rPr>
              <a:t>ההידרוניום</a:t>
            </a:r>
            <a:r>
              <a:rPr lang="he-IL" sz="2800" b="1" dirty="0">
                <a:latin typeface="Times New Roman" pitchFamily="18" charset="0"/>
              </a:rPr>
              <a:t> שמקורם בחומצה משמשים זרז</a:t>
            </a:r>
            <a:r>
              <a:rPr lang="en-US" sz="2800" b="1" dirty="0">
                <a:latin typeface="Times New Roman" pitchFamily="18" charset="0"/>
              </a:rPr>
              <a:t>.</a:t>
            </a:r>
            <a:r>
              <a:rPr lang="he-IL" sz="2800" b="1" dirty="0">
                <a:latin typeface="Times New Roman" pitchFamily="18" charset="0"/>
              </a:rPr>
              <a:t> </a:t>
            </a:r>
            <a:endParaRPr lang="en-US" sz="28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257837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23850" y="116632"/>
            <a:ext cx="8353425" cy="1077218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Garamond" pitchFamily="18" charset="0"/>
                <a:ea typeface="+mn-ea"/>
                <a:cs typeface="Arial" charset="0"/>
              </a:rPr>
              <a:t>יצירת טריגליצרידים –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Garamond" pitchFamily="18" charset="0"/>
                <a:ea typeface="+mn-ea"/>
                <a:cs typeface="Arial" charset="0"/>
              </a:rPr>
              <a:t>תגובה בין חומצות שומן לגליצרול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aramond" pitchFamily="18" charset="0"/>
              <a:ea typeface="+mn-ea"/>
              <a:cs typeface="Arial" charset="0"/>
            </a:endParaRPr>
          </a:p>
        </p:txBody>
      </p:sp>
      <p:sp>
        <p:nvSpPr>
          <p:cNvPr id="20484" name="Rectangle 45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5176794"/>
            <a:ext cx="835998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rtl="1"/>
            <a:r>
              <a:rPr lang="he-IL" sz="3200" b="1" dirty="0">
                <a:latin typeface="Arial" pitchFamily="34" charset="0"/>
                <a:cs typeface="Arial" pitchFamily="34" charset="0"/>
              </a:rPr>
              <a:t>מולקולות של טריגליצרידים יכולות להיות מורכבות</a:t>
            </a:r>
          </a:p>
          <a:p>
            <a:pPr algn="ctr" rtl="1"/>
            <a:r>
              <a:rPr lang="he-IL" sz="3200" b="1" dirty="0">
                <a:latin typeface="Arial" pitchFamily="34" charset="0"/>
                <a:cs typeface="Arial" pitchFamily="34" charset="0"/>
              </a:rPr>
              <a:t> משלוש חומצות שומן זהות או שונות. </a:t>
            </a:r>
          </a:p>
        </p:txBody>
      </p:sp>
      <p:pic>
        <p:nvPicPr>
          <p:cNvPr id="4098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493155"/>
            <a:ext cx="6667488" cy="3631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מציין מיקום של מספר שקופית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77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5497110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7" name="Rectangle 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87624" y="44624"/>
            <a:ext cx="5040560" cy="646331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טריגליצרידים</a:t>
            </a:r>
            <a:endParaRPr kumimoji="0" lang="he-IL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07504" y="777223"/>
            <a:ext cx="849694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800" b="1" dirty="0">
                <a:latin typeface="Arial" pitchFamily="34" charset="0"/>
                <a:cs typeface="Arial" pitchFamily="34" charset="0"/>
              </a:rPr>
              <a:t>טריגליצרידים נוצרים בתהליך כימי (דחיסה) בין גליצרול ושלוש חומצות שומן</a:t>
            </a:r>
            <a:r>
              <a:rPr lang="he-IL" sz="32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3088" name="Pictur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004" y="1718142"/>
            <a:ext cx="2209800" cy="121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10336" y="2132856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b="1" dirty="0">
                <a:latin typeface="Arial" pitchFamily="34" charset="0"/>
                <a:cs typeface="Arial" pitchFamily="34" charset="0"/>
              </a:rPr>
              <a:t>נוסחה של מולקולת גליצרול: 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64088" y="3429000"/>
            <a:ext cx="3058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dirty="0"/>
              <a:t>נוסחת מבנה של חומצת שומן</a:t>
            </a:r>
            <a:endParaRPr lang="en-US" b="1" dirty="0"/>
          </a:p>
        </p:txBody>
      </p:sp>
      <p:graphicFrame>
        <p:nvGraphicFramePr>
          <p:cNvPr id="16" name="Object 23" descr="נוסחת מבנה של חומצת שומן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335400"/>
              </p:ext>
            </p:extLst>
          </p:nvPr>
        </p:nvGraphicFramePr>
        <p:xfrm>
          <a:off x="3222104" y="3429000"/>
          <a:ext cx="2286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3010320" imgH="743054" progId="PBrush">
                  <p:embed/>
                </p:oleObj>
              </mc:Choice>
              <mc:Fallback>
                <p:oleObj name="Bitmap Image" r:id="rId4" imgW="3010320" imgH="743054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104" y="3429000"/>
                        <a:ext cx="2286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161857"/>
            <a:ext cx="3380928" cy="244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903640" y="5147900"/>
            <a:ext cx="2484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dirty="0"/>
              <a:t>נוסחה של טריגליצריד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2470747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he-IL" dirty="0"/>
              <a:t> טריגליצרידים</a:t>
            </a:r>
          </a:p>
        </p:txBody>
      </p:sp>
      <p:sp>
        <p:nvSpPr>
          <p:cNvPr id="2" name="מציין מיקום תוכן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117" y="1196752"/>
            <a:ext cx="8779371" cy="5544616"/>
          </a:xfrm>
        </p:spPr>
        <p:txBody>
          <a:bodyPr/>
          <a:lstStyle/>
          <a:p>
            <a:pPr marL="109728" indent="0">
              <a:buNone/>
            </a:pPr>
            <a:r>
              <a:rPr lang="he-IL" dirty="0"/>
              <a:t>נוסחת מבנה לטריגליצריד             מודל פשוט לטריגליצריד</a:t>
            </a:r>
            <a:endParaRPr lang="he-IL" sz="1400" dirty="0"/>
          </a:p>
          <a:p>
            <a:pPr marL="109728" indent="0">
              <a:buNone/>
            </a:pPr>
            <a:endParaRPr lang="he-IL" dirty="0"/>
          </a:p>
        </p:txBody>
      </p:sp>
      <p:sp>
        <p:nvSpPr>
          <p:cNvPr id="3" name="מציין מיקום של מספר שקופית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79</a:t>
            </a:fld>
            <a:endParaRPr lang="he-IL"/>
          </a:p>
        </p:txBody>
      </p:sp>
      <p:pic>
        <p:nvPicPr>
          <p:cNvPr id="37890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17" y="2249954"/>
            <a:ext cx="428625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07234"/>
            <a:ext cx="3888432" cy="276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04048" y="5301208"/>
            <a:ext cx="388843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לקוח מהקישור: </a:t>
            </a:r>
            <a:r>
              <a:rPr lang="en-US" dirty="0">
                <a:hlinkClick r:id="rId4"/>
              </a:rPr>
              <a:t>http://stwww.weizmann.ac.il/g-chem/iton/9/mara.html</a:t>
            </a:r>
            <a:r>
              <a:rPr lang="he-IL" dirty="0"/>
              <a:t> </a:t>
            </a:r>
          </a:p>
        </p:txBody>
      </p:sp>
      <p:sp>
        <p:nvSpPr>
          <p:cNvPr id="6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0" y="5301208"/>
            <a:ext cx="447136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לקוח מהקישור: </a:t>
            </a:r>
            <a:r>
              <a:rPr lang="en-US" dirty="0">
                <a:hlinkClick r:id="rId5"/>
              </a:rPr>
              <a:t>http://www.tapuz.co.il/blog/net/ViewEntry.aspx?entryId=1886820&amp;skip=1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27430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107504" y="980728"/>
            <a:ext cx="8784976" cy="57606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e-IL" sz="2800" dirty="0" err="1">
                <a:latin typeface="Arial" pitchFamily="34" charset="0"/>
                <a:cs typeface="Arial" pitchFamily="34" charset="0"/>
              </a:rPr>
              <a:t>מונומר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 פירוש מיוונית: מונו = אחד, מר = יחידה</a:t>
            </a:r>
          </a:p>
          <a:p>
            <a:pPr marL="109728" indent="0">
              <a:lnSpc>
                <a:spcPct val="90000"/>
              </a:lnSpc>
              <a:buNone/>
            </a:pPr>
            <a:endParaRPr lang="he-IL" dirty="0"/>
          </a:p>
          <a:p>
            <a:pPr>
              <a:lnSpc>
                <a:spcPct val="90000"/>
              </a:lnSpc>
            </a:pPr>
            <a:r>
              <a:rPr lang="he-IL" dirty="0" err="1"/>
              <a:t>מונומר</a:t>
            </a:r>
            <a:r>
              <a:rPr lang="he-IL" dirty="0"/>
              <a:t>, חומר המוצא לפולימר, מולקולה קטנה.</a:t>
            </a:r>
          </a:p>
          <a:p>
            <a:pPr>
              <a:lnSpc>
                <a:spcPct val="90000"/>
              </a:lnSpc>
            </a:pPr>
            <a:endParaRPr lang="he-IL" dirty="0"/>
          </a:p>
          <a:p>
            <a:pPr>
              <a:lnSpc>
                <a:spcPct val="90000"/>
              </a:lnSpc>
            </a:pPr>
            <a:r>
              <a:rPr lang="he-IL" dirty="0"/>
              <a:t>פולימר נוצר בתהליך המכונה </a:t>
            </a:r>
            <a:r>
              <a:rPr lang="he-IL" dirty="0" err="1"/>
              <a:t>פילמור</a:t>
            </a:r>
            <a:r>
              <a:rPr lang="he-IL" dirty="0"/>
              <a:t>, בו </a:t>
            </a:r>
            <a:r>
              <a:rPr lang="he-IL" dirty="0" err="1"/>
              <a:t>המונומרים</a:t>
            </a:r>
            <a:r>
              <a:rPr lang="he-IL" dirty="0"/>
              <a:t> נקשרים זה לזה בתהליכים כימיים לקבלת </a:t>
            </a:r>
            <a:r>
              <a:rPr lang="he-IL" dirty="0" err="1"/>
              <a:t>מאקרומולקולות</a:t>
            </a:r>
            <a:r>
              <a:rPr lang="he-IL" dirty="0"/>
              <a:t>.</a:t>
            </a:r>
          </a:p>
          <a:p>
            <a:pPr marL="109728" indent="0">
              <a:lnSpc>
                <a:spcPct val="90000"/>
              </a:lnSpc>
              <a:buNone/>
            </a:pPr>
            <a:endParaRPr lang="he-IL" dirty="0"/>
          </a:p>
          <a:p>
            <a:pPr marL="109728" indent="0" algn="ctr">
              <a:lnSpc>
                <a:spcPct val="90000"/>
              </a:lnSpc>
              <a:buNone/>
            </a:pPr>
            <a:r>
              <a:rPr lang="he-IL" sz="2800" b="1" dirty="0">
                <a:solidFill>
                  <a:srgbClr val="7030A0"/>
                </a:solidFill>
              </a:rPr>
              <a:t>כל החומרים הפלסטיים הם פולימרים, אך לא כל פולימר הוא חומר פלסטי.</a:t>
            </a:r>
          </a:p>
          <a:p>
            <a:pPr marL="109728" indent="0" algn="ctr">
              <a:lnSpc>
                <a:spcPct val="90000"/>
              </a:lnSpc>
              <a:buNone/>
            </a:pPr>
            <a:r>
              <a:rPr lang="he-IL" sz="2800" dirty="0"/>
              <a:t>פלסטיק ביוונית = עיבוד, עיצוב צורה.</a:t>
            </a:r>
          </a:p>
          <a:p>
            <a:pPr marL="109728" indent="0">
              <a:lnSpc>
                <a:spcPct val="90000"/>
              </a:lnSpc>
              <a:buNone/>
            </a:pPr>
            <a:endParaRPr lang="he-IL" sz="2800" b="1" dirty="0">
              <a:solidFill>
                <a:srgbClr val="7030A0"/>
              </a:solidFill>
            </a:endParaRPr>
          </a:p>
          <a:p>
            <a:pPr>
              <a:lnSpc>
                <a:spcPct val="90000"/>
              </a:lnSpc>
            </a:pPr>
            <a:r>
              <a:rPr lang="he-IL" dirty="0"/>
              <a:t>הפולימר הוא המרכיב העיקרי של חומר פלסטי.</a:t>
            </a:r>
          </a:p>
          <a:p>
            <a:pPr marL="109728" indent="0">
              <a:lnSpc>
                <a:spcPct val="90000"/>
              </a:lnSpc>
              <a:buNone/>
            </a:pPr>
            <a:endParaRPr lang="he-IL" dirty="0"/>
          </a:p>
          <a:p>
            <a:pPr marL="109728" indent="0">
              <a:lnSpc>
                <a:spcPct val="90000"/>
              </a:lnSpc>
              <a:buNone/>
            </a:pPr>
            <a:endParaRPr lang="he-IL" dirty="0"/>
          </a:p>
          <a:p>
            <a:endParaRPr lang="he-IL" dirty="0"/>
          </a:p>
        </p:txBody>
      </p:sp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467544" y="35773"/>
            <a:ext cx="8229600" cy="1143000"/>
          </a:xfrm>
        </p:spPr>
        <p:txBody>
          <a:bodyPr/>
          <a:lstStyle/>
          <a:p>
            <a:pPr algn="ctr"/>
            <a:r>
              <a:rPr lang="he-IL" dirty="0" err="1"/>
              <a:t>מונומר</a:t>
            </a:r>
            <a:r>
              <a:rPr lang="he-IL" dirty="0"/>
              <a:t> ופולימר</a:t>
            </a: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6479105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323528" y="48154"/>
            <a:ext cx="8229600" cy="1143000"/>
          </a:xfrm>
        </p:spPr>
        <p:txBody>
          <a:bodyPr/>
          <a:lstStyle/>
          <a:p>
            <a:pPr algn="ctr"/>
            <a:r>
              <a:rPr lang="he-IL" dirty="0"/>
              <a:t>משחק בקלפים: מזון תזונה ובריאות</a:t>
            </a:r>
          </a:p>
        </p:txBody>
      </p:sp>
      <p:sp>
        <p:nvSpPr>
          <p:cNvPr id="2" name="מציין מיקום תוכן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334" y="1172477"/>
            <a:ext cx="7848872" cy="5400600"/>
          </a:xfrm>
        </p:spPr>
        <p:txBody>
          <a:bodyPr>
            <a:normAutofit/>
          </a:bodyPr>
          <a:lstStyle/>
          <a:p>
            <a:r>
              <a:rPr lang="he-IL" dirty="0"/>
              <a:t>צריך לארגן רביעייה בעלת מכנה משותף (מהו המכנה משותף?).</a:t>
            </a:r>
            <a:endParaRPr lang="en-US" dirty="0"/>
          </a:p>
          <a:p>
            <a:r>
              <a:rPr lang="he-IL" dirty="0"/>
              <a:t>אם חסר קלף ליצירת הרביעייה –מותר להמציא. להוסיף קלף שיצרה הקבוצה.</a:t>
            </a:r>
            <a:endParaRPr lang="en-US" dirty="0"/>
          </a:p>
          <a:p>
            <a:r>
              <a:rPr lang="he-IL" dirty="0"/>
              <a:t>המורים יכולים ליצור קלפים בעצמם – או לבקש מתלמידיהם בכתובת: </a:t>
            </a:r>
            <a:endParaRPr lang="en-US" dirty="0"/>
          </a:p>
          <a:p>
            <a:pPr marL="109728" indent="0">
              <a:buNone/>
            </a:pPr>
            <a:endParaRPr lang="he-IL" dirty="0"/>
          </a:p>
          <a:p>
            <a:pPr marL="109728" indent="0">
              <a:buNone/>
            </a:pPr>
            <a:r>
              <a:rPr lang="en-US" dirty="0">
                <a:hlinkClick r:id="rId2"/>
              </a:rPr>
              <a:t>http://stwww.weizmann.ac.il/g-junior/nutrition/milon/frame.htm</a:t>
            </a:r>
            <a:endParaRPr lang="he-IL" dirty="0"/>
          </a:p>
          <a:p>
            <a:pPr marL="109728" indent="0">
              <a:buNone/>
            </a:pPr>
            <a:endParaRPr lang="he-IL" dirty="0"/>
          </a:p>
        </p:txBody>
      </p:sp>
      <p:sp>
        <p:nvSpPr>
          <p:cNvPr id="3" name="מציין מיקום של מספר שקופית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80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2152822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e-IL" sz="6000" dirty="0">
                <a:solidFill>
                  <a:srgbClr val="7030A0"/>
                </a:solidFill>
              </a:rPr>
              <a:t>תודה על ההקשבה!!!</a:t>
            </a:r>
          </a:p>
        </p:txBody>
      </p:sp>
      <p:sp>
        <p:nvSpPr>
          <p:cNvPr id="2" name="מציין מיקום של מספר שקופית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81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01146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95536" y="1340768"/>
            <a:ext cx="8640960" cy="518457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e-IL" sz="4000" b="1" dirty="0" err="1">
                <a:solidFill>
                  <a:srgbClr val="7030A0"/>
                </a:solidFill>
              </a:rPr>
              <a:t>פילמור</a:t>
            </a:r>
            <a:endParaRPr lang="he-IL" sz="40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he-IL" sz="3400" b="1" dirty="0"/>
              <a:t>מולקולות </a:t>
            </a:r>
            <a:r>
              <a:rPr lang="he-IL" sz="5400" b="1" dirty="0">
                <a:solidFill>
                  <a:srgbClr val="800000"/>
                </a:solidFill>
              </a:rPr>
              <a:t>ענק         </a:t>
            </a:r>
            <a:r>
              <a:rPr lang="he-IL" sz="3200" b="1" dirty="0" err="1"/>
              <a:t>מונומרים</a:t>
            </a:r>
            <a:r>
              <a:rPr lang="he-IL" sz="5400" b="1" dirty="0"/>
              <a:t> </a:t>
            </a:r>
            <a:r>
              <a:rPr lang="he-IL" sz="2400" b="1" dirty="0"/>
              <a:t>(</a:t>
            </a:r>
            <a:r>
              <a:rPr lang="he-IL" sz="2800" b="1" dirty="0"/>
              <a:t>מולקולות </a:t>
            </a:r>
            <a:r>
              <a:rPr lang="he-IL" sz="2000" b="1" dirty="0">
                <a:solidFill>
                  <a:srgbClr val="00B0F0"/>
                </a:solidFill>
              </a:rPr>
              <a:t>קטנות)</a:t>
            </a:r>
            <a:r>
              <a:rPr lang="he-IL" sz="2800" b="1" dirty="0">
                <a:solidFill>
                  <a:srgbClr val="00B0F0"/>
                </a:solidFill>
              </a:rPr>
              <a:t> </a:t>
            </a:r>
            <a:endParaRPr lang="he-IL" sz="54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he-IL" sz="5400" b="1" dirty="0">
                <a:solidFill>
                  <a:srgbClr val="800000"/>
                </a:solidFill>
              </a:rPr>
              <a:t> </a:t>
            </a:r>
            <a:endParaRPr lang="he-IL" sz="3400" b="1" dirty="0"/>
          </a:p>
          <a:p>
            <a:pPr marL="109728" indent="0" algn="ctr">
              <a:buNone/>
            </a:pPr>
            <a:r>
              <a:rPr lang="he-IL" sz="3600" b="1" dirty="0"/>
              <a:t>התהליך הכימי בו נוצרים פולימרים מכונה </a:t>
            </a:r>
            <a:r>
              <a:rPr lang="he-IL" sz="3600" b="1" dirty="0" err="1">
                <a:solidFill>
                  <a:srgbClr val="7030A0"/>
                </a:solidFill>
              </a:rPr>
              <a:t>פילמור</a:t>
            </a:r>
            <a:endParaRPr lang="he-IL" sz="3600" dirty="0">
              <a:solidFill>
                <a:srgbClr val="7030A0"/>
              </a:solidFill>
            </a:endParaRPr>
          </a:p>
          <a:p>
            <a:pPr marL="109728" indent="0" algn="ctr">
              <a:buNone/>
            </a:pPr>
            <a:endParaRPr lang="he-IL" sz="3400" b="1" dirty="0"/>
          </a:p>
          <a:p>
            <a:pPr marL="109728" indent="0" algn="ctr">
              <a:buNone/>
            </a:pPr>
            <a:r>
              <a:rPr lang="he-IL" sz="3400" b="1" dirty="0"/>
              <a:t>פולימר = צבר של </a:t>
            </a:r>
            <a:r>
              <a:rPr lang="he-IL" sz="3400" b="1" dirty="0" err="1"/>
              <a:t>מאקרומולקולות</a:t>
            </a:r>
            <a:endParaRPr lang="he-IL" sz="3400" b="1" dirty="0"/>
          </a:p>
          <a:p>
            <a:pPr marL="0" indent="0" algn="ctr">
              <a:buNone/>
            </a:pPr>
            <a:r>
              <a:rPr lang="he-IL" dirty="0"/>
              <a:t> </a:t>
            </a:r>
            <a:endParaRPr lang="he-IL" sz="4000" dirty="0">
              <a:solidFill>
                <a:srgbClr val="7030A0"/>
              </a:solidFill>
            </a:endParaRPr>
          </a:p>
        </p:txBody>
      </p:sp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ctr"/>
            <a:r>
              <a:rPr lang="he-IL" dirty="0"/>
              <a:t>כיצד נוצר פולימר?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9</a:t>
            </a:fld>
            <a:endParaRPr lang="he-IL"/>
          </a:p>
        </p:txBody>
      </p:sp>
      <p:sp>
        <p:nvSpPr>
          <p:cNvPr id="8" name="חץ ימינה 7" descr="חץ"/>
          <p:cNvSpPr/>
          <p:nvPr/>
        </p:nvSpPr>
        <p:spPr>
          <a:xfrm>
            <a:off x="4788024" y="22768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9936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רחבה">
  <a:themeElements>
    <a:clrScheme name="בית יציקה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רחבה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רחבה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14550</TotalTime>
  <Words>3644</Words>
  <Application>Microsoft Office PowerPoint</Application>
  <PresentationFormat>On-screen Show (4:3)</PresentationFormat>
  <Paragraphs>683</Paragraphs>
  <Slides>81</Slides>
  <Notes>3</Notes>
  <HiddenSlides>4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81</vt:i4>
      </vt:variant>
    </vt:vector>
  </HeadingPairs>
  <TitlesOfParts>
    <vt:vector size="96" baseType="lpstr">
      <vt:lpstr>Arial</vt:lpstr>
      <vt:lpstr>Arial Black</vt:lpstr>
      <vt:lpstr>Calibri</vt:lpstr>
      <vt:lpstr>Cambria Math</vt:lpstr>
      <vt:lpstr>Garamond</vt:lpstr>
      <vt:lpstr>Lucida Sans Unicode</vt:lpstr>
      <vt:lpstr>Symbol</vt:lpstr>
      <vt:lpstr>Times New Roman</vt:lpstr>
      <vt:lpstr>Verdana</vt:lpstr>
      <vt:lpstr>Wingdings</vt:lpstr>
      <vt:lpstr>Wingdings 2</vt:lpstr>
      <vt:lpstr>Wingdings 3</vt:lpstr>
      <vt:lpstr>רחבה</vt:lpstr>
      <vt:lpstr>ISIS/Draw Sketch</vt:lpstr>
      <vt:lpstr>Bitmap Image</vt:lpstr>
      <vt:lpstr>פולימרים ומרכיבי מזון  ד"ר מרסל פרייליך, ד"ר זהבה שרץ,  ד"ר מרים כרמי, אורית מולוויידזון</vt:lpstr>
      <vt:lpstr>משחק קלפים בנושא מרכיבי מזון </vt:lpstr>
      <vt:lpstr>משחק קלפים בנושא מרכיבי מזון  </vt:lpstr>
      <vt:lpstr>הצעה להוראת ההיבט הכימי  של חומרי המזון</vt:lpstr>
      <vt:lpstr>פולימרים סינטתים בחיי היומיום</vt:lpstr>
      <vt:lpstr>פולימרים טבעיים</vt:lpstr>
      <vt:lpstr>מהו פולימר?</vt:lpstr>
      <vt:lpstr>מונומר ופולימר</vt:lpstr>
      <vt:lpstr>כיצד נוצר פולימר?</vt:lpstr>
      <vt:lpstr>ממונומר לפולימר</vt:lpstr>
      <vt:lpstr>ממונומרים לפולימר</vt:lpstr>
      <vt:lpstr>מאקרומולקולה</vt:lpstr>
      <vt:lpstr>פולימר - הוא חומר המורכב ממאקרומולקולות רבות </vt:lpstr>
      <vt:lpstr>מהם פולימרים טבעיים?</vt:lpstr>
      <vt:lpstr>האחידות בהרכב הכימי של העולם החי</vt:lpstr>
      <vt:lpstr> האחידות בהרכב הכימי של העולם החי</vt:lpstr>
      <vt:lpstr>הרכב החומרים באחוזים בתא של חיידק E.coli</vt:lpstr>
      <vt:lpstr>מרכיבי מזון הנחוצים לגוף החי</vt:lpstr>
      <vt:lpstr>מרכיבי מזון הנחוצים לגוף החי </vt:lpstr>
      <vt:lpstr>רכיבי התזונה ותפקודיהם </vt:lpstr>
      <vt:lpstr>מרכיבי מזון המספקים אנרגיה</vt:lpstr>
      <vt:lpstr>פחמימות - סוכרים</vt:lpstr>
      <vt:lpstr>מיון סוכרים</vt:lpstr>
      <vt:lpstr>גלוקוז</vt:lpstr>
      <vt:lpstr>הגלוקוז</vt:lpstr>
      <vt:lpstr>פרוקטוז</vt:lpstr>
      <vt:lpstr>דו-סוכרים</vt:lpstr>
      <vt:lpstr>סוכרוז</vt:lpstr>
      <vt:lpstr>סוכרוז </vt:lpstr>
      <vt:lpstr>רב-סוכרים</vt:lpstr>
      <vt:lpstr>רב-סוכרים </vt:lpstr>
      <vt:lpstr>ממולקולות קטנות: חומצות אמיניות </vt:lpstr>
      <vt:lpstr>חלבונים</vt:lpstr>
      <vt:lpstr>חומצות אמיניות וחלבונים</vt:lpstr>
      <vt:lpstr>חלבונים - עובדות נוספות </vt:lpstr>
      <vt:lpstr>חומצה אמינית – מבנה כללי</vt:lpstr>
      <vt:lpstr>חומצות אמיניות</vt:lpstr>
      <vt:lpstr>מחומצות אמיניות (מונומרים) לחלבונים</vt:lpstr>
      <vt:lpstr>חלבונים </vt:lpstr>
      <vt:lpstr>מגוון חלבונים</vt:lpstr>
      <vt:lpstr>הצעה: פעילות לתלמיד</vt:lpstr>
      <vt:lpstr>שמנים ושומנים</vt:lpstr>
      <vt:lpstr>האם השומנים טובים או רעים?</vt:lpstr>
      <vt:lpstr>האם השומנים טובים או רעים? </vt:lpstr>
      <vt:lpstr>ערך קלורי של מזון</vt:lpstr>
      <vt:lpstr>מעבדה לזיהוי מרכיבי המזון בעזרת אינדיקטורים לחלבונים, סוכרים ושומנים</vt:lpstr>
      <vt:lpstr>הצעות לפעילויות תלמידים</vt:lpstr>
      <vt:lpstr>למורים שרוצים לדעת יותר הרחבה למורה!</vt:lpstr>
      <vt:lpstr>מאקרומולקולות של הפולימר</vt:lpstr>
      <vt:lpstr>תהליכי פילמור</vt:lpstr>
      <vt:lpstr>פחמימות – סוכרים </vt:lpstr>
      <vt:lpstr>חד סוכרים</vt:lpstr>
      <vt:lpstr>סוכרוז ועששת (הרחבה לתלמיד)</vt:lpstr>
      <vt:lpstr>סוכר לבן מול סוכר חום אמת או מיתוס?  הרחבה לתלמיד</vt:lpstr>
      <vt:lpstr>יצירת דו-סוכרים</vt:lpstr>
      <vt:lpstr>יצירת סוכרוז</vt:lpstr>
      <vt:lpstr>פירוק של דו-סוכרים</vt:lpstr>
      <vt:lpstr>רב סוכרים  - פולימרים </vt:lpstr>
      <vt:lpstr> צלולוז – תאית האיור לקוח מתוך האתר: http://nutrition.jbpub.com/resources/chemistryreview9.cfm </vt:lpstr>
      <vt:lpstr>רב-סוכרים אגירתיים  (חומרי תשמורת: עמילן וגליקוגן)</vt:lpstr>
      <vt:lpstr>רב-סוכרים אגירתיים   (חומרי תשמורת: עמילן וגליקוגן)</vt:lpstr>
      <vt:lpstr>רב-סוכר: עמילן</vt:lpstr>
      <vt:lpstr>חומר תשמורת: גליקוגן העשרה לתלמיד</vt:lpstr>
      <vt:lpstr>גליקוגן – בעל מבנה של סליל מסועף</vt:lpstr>
      <vt:lpstr>הצעה לפעילות תלמידים</vt:lpstr>
      <vt:lpstr>הצעה: פעילות להכרת החומצות האמיניות</vt:lpstr>
      <vt:lpstr>הצעה: פעילות לתלמידים    </vt:lpstr>
      <vt:lpstr>קשר אמידי - פפטידי (מיוונית "מתעכל") </vt:lpstr>
      <vt:lpstr>חלבון - פוליפפטיד</vt:lpstr>
      <vt:lpstr>מבנה ראשוני של חלבון</vt:lpstr>
      <vt:lpstr>שמנים ושומנים עיקריים</vt:lpstr>
      <vt:lpstr>חומצות שומן</vt:lpstr>
      <vt:lpstr>סוגי חומצות שומן</vt:lpstr>
      <vt:lpstr>חומצות שומן חשובות בגופינו </vt:lpstr>
      <vt:lpstr>חומצות שומן חשובות בגופינו</vt:lpstr>
      <vt:lpstr>איסטור - תגובה בין כהל לחומצה קרבוקסילית</vt:lpstr>
      <vt:lpstr>יצירת טריגליצרידים –  תגובה בין חומצות שומן לגליצרול</vt:lpstr>
      <vt:lpstr>טריגליצרידים</vt:lpstr>
      <vt:lpstr> טריגליצרידים</vt:lpstr>
      <vt:lpstr>משחק בקלפים: מזון תזונה ובריאות</vt:lpstr>
      <vt:lpstr>תודה על ההקשבה!!!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ממולקולות קטנות למולקולות ענק</dc:title>
  <dc:creator>Orit</dc:creator>
  <cp:lastModifiedBy>Shelly Livne</cp:lastModifiedBy>
  <cp:revision>517</cp:revision>
  <cp:lastPrinted>2012-11-11T09:02:03Z</cp:lastPrinted>
  <dcterms:created xsi:type="dcterms:W3CDTF">2012-09-12T06:16:16Z</dcterms:created>
  <dcterms:modified xsi:type="dcterms:W3CDTF">2025-12-31T12:15:24Z</dcterms:modified>
</cp:coreProperties>
</file>