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he-IL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David" panose="020E0502060401010101" pitchFamily="34" charset="-79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David" panose="020E0502060401010101" pitchFamily="34" charset="-79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David" panose="020E0502060401010101" pitchFamily="34" charset="-79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David" panose="020E0502060401010101" pitchFamily="34" charset="-79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David" panose="020E0502060401010101" pitchFamily="34" charset="-79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David" panose="020E0502060401010101" pitchFamily="34" charset="-79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David" panose="020E0502060401010101" pitchFamily="34" charset="-79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David" panose="020E0502060401010101" pitchFamily="34" charset="-79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David" panose="020E0502060401010101" pitchFamily="34" charset="-79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FFFF"/>
    <a:srgbClr val="B1AADE"/>
    <a:srgbClr val="ABBCDD"/>
    <a:srgbClr val="FFFF99"/>
    <a:srgbClr val="00FFFF"/>
    <a:srgbClr val="66FFCC"/>
    <a:srgbClr val="FF33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88065" autoAdjust="0"/>
  </p:normalViewPr>
  <p:slideViewPr>
    <p:cSldViewPr>
      <p:cViewPr varScale="1">
        <p:scale>
          <a:sx n="71" d="100"/>
          <a:sy n="71" d="100"/>
        </p:scale>
        <p:origin x="629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 b="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 b="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 b="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 b="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38F5D5D-9253-480E-847F-1C3C115D9D08}" type="slidenum">
              <a:rPr lang="he-IL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26F7A-09DB-4A4E-B339-45139876F6C7}" type="slidenum">
              <a:rPr lang="he-IL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7860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6F27A-2EDF-4AEA-B7AD-09D7FA94BA34}" type="slidenum">
              <a:rPr lang="he-IL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4371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D9504-6CE7-40E7-8565-CE80192296C3}" type="slidenum">
              <a:rPr lang="he-IL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3374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BA13BE-5F9A-4217-996F-C2EA5BCFAE27}" type="slidenum">
              <a:rPr lang="he-IL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5304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2410D-BEFC-4C94-B5BF-95D4CEE2D336}" type="slidenum">
              <a:rPr lang="he-IL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7315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2A5C6-CF6F-4DAB-9AE5-B66B1E909D42}" type="slidenum">
              <a:rPr lang="he-IL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7973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A4FE0-0285-47DB-A2C8-C47B243FBE23}" type="slidenum">
              <a:rPr lang="he-IL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7758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05350E-B1A1-4D76-96B4-615CD8FED38A}" type="slidenum">
              <a:rPr lang="he-IL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620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34D023-59A7-43F5-AFE4-0ACC6C7CE77F}" type="slidenum">
              <a:rPr lang="he-IL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4241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30C0D-9310-419B-B2AD-19AB9D89C78C}" type="slidenum">
              <a:rPr lang="he-IL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4547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2ADFD9-CC89-4147-96E0-F13E4704C389}" type="slidenum">
              <a:rPr lang="he-IL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0951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FFFFF"/>
            </a:gs>
            <a:gs pos="50000">
              <a:srgbClr val="F6FDE1"/>
            </a:gs>
            <a:gs pos="100000">
              <a:srgbClr val="CFFF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400" b="0" smtClean="0"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1" eaLnBrk="1" hangingPunct="1">
              <a:defRPr sz="1400" b="0" smtClean="0"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400" b="0" smtClean="0">
                <a:cs typeface="+mn-cs"/>
              </a:defRPr>
            </a:lvl1pPr>
          </a:lstStyle>
          <a:p>
            <a:pPr>
              <a:defRPr/>
            </a:pPr>
            <a:fld id="{E34493C5-3880-46AB-9894-6238A6EE7923}" type="slidenum">
              <a:rPr lang="he-IL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b="1" dirty="0">
                <a:latin typeface="David" panose="020E0502060401010101" pitchFamily="34" charset="-79"/>
              </a:rPr>
              <a:t>ערב/ יום חשיפה למגמות</a:t>
            </a:r>
            <a:endParaRPr lang="he-IL" b="1" dirty="0"/>
          </a:p>
        </p:txBody>
      </p:sp>
      <p:pic>
        <p:nvPicPr>
          <p:cNvPr id="2" name="Picture 1" title="תלמידים עובדים במעבדה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844824"/>
            <a:ext cx="6673615" cy="44591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5"/>
          <p:cNvSpPr>
            <a:spLocks noChangeArrowheads="1"/>
          </p:cNvSpPr>
          <p:nvPr/>
        </p:nvSpPr>
        <p:spPr bwMode="auto">
          <a:xfrm>
            <a:off x="395288" y="2133600"/>
            <a:ext cx="8424862" cy="485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he-IL" altLang="en-US" sz="3600">
                <a:latin typeface="David" panose="020E0502060401010101" pitchFamily="34" charset="-79"/>
                <a:ea typeface="MS Mincho" panose="02020609040205080304" pitchFamily="49" charset="-128"/>
                <a:cs typeface="David" panose="020E0502060401010101" pitchFamily="34" charset="-79"/>
              </a:rPr>
              <a:t>ניסויים קצרים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he-IL" altLang="en-US" sz="3600">
                <a:latin typeface="David" panose="020E0502060401010101" pitchFamily="34" charset="-79"/>
                <a:ea typeface="MS Mincho" panose="02020609040205080304" pitchFamily="49" charset="-128"/>
                <a:cs typeface="David" panose="020E0502060401010101" pitchFamily="34" charset="-79"/>
              </a:rPr>
              <a:t>רקע מדעי על רגל אחת </a:t>
            </a:r>
            <a:r>
              <a:rPr lang="he-IL" altLang="en-US" sz="2000">
                <a:latin typeface="David" panose="020E0502060401010101" pitchFamily="34" charset="-79"/>
                <a:ea typeface="MS Mincho" panose="02020609040205080304" pitchFamily="49" charset="-128"/>
                <a:cs typeface="David" panose="020E0502060401010101" pitchFamily="34" charset="-79"/>
              </a:rPr>
              <a:t>(שההורים יהנהנו כאילו שהם מבינים)</a:t>
            </a:r>
            <a:endParaRPr lang="he-IL" altLang="en-US">
              <a:latin typeface="David" panose="020E0502060401010101" pitchFamily="34" charset="-79"/>
              <a:ea typeface="MS Mincho" panose="02020609040205080304" pitchFamily="49" charset="-128"/>
              <a:cs typeface="David" panose="020E0502060401010101" pitchFamily="34" charset="-79"/>
            </a:endParaRP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he-IL" altLang="en-US" sz="3600">
                <a:latin typeface="David" panose="020E0502060401010101" pitchFamily="34" charset="-79"/>
                <a:ea typeface="MS Mincho" panose="02020609040205080304" pitchFamily="49" charset="-128"/>
                <a:cs typeface="David" panose="020E0502060401010101" pitchFamily="34" charset="-79"/>
              </a:rPr>
              <a:t>להשאיר חותם ולעורר מחשבה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en-US" altLang="en-US" sz="3600">
                <a:latin typeface="David" panose="020E0502060401010101" pitchFamily="34" charset="-79"/>
                <a:ea typeface="MS Mincho" panose="02020609040205080304" pitchFamily="49" charset="-128"/>
                <a:cs typeface="David" panose="020E0502060401010101" pitchFamily="34" charset="-79"/>
              </a:rPr>
              <a:t>SHOW</a:t>
            </a:r>
            <a:r>
              <a:rPr lang="he-IL" altLang="en-US" sz="3600">
                <a:latin typeface="David" panose="020E0502060401010101" pitchFamily="34" charset="-79"/>
                <a:ea typeface="MS Mincho" panose="02020609040205080304" pitchFamily="49" charset="-128"/>
                <a:cs typeface="David" panose="020E0502060401010101" pitchFamily="34" charset="-79"/>
              </a:rPr>
              <a:t>- דברים שידברו אליהם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he-IL" altLang="en-US" sz="3600">
                <a:latin typeface="David" panose="020E0502060401010101" pitchFamily="34" charset="-79"/>
                <a:ea typeface="MS Mincho" panose="02020609040205080304" pitchFamily="49" charset="-128"/>
                <a:cs typeface="David" panose="020E0502060401010101" pitchFamily="34" charset="-79"/>
              </a:rPr>
              <a:t>שיח מורה-הורה-תלמיד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he-IL" altLang="en-US" sz="3600">
                <a:latin typeface="David" panose="020E0502060401010101" pitchFamily="34" charset="-79"/>
                <a:ea typeface="MS Mincho" panose="02020609040205080304" pitchFamily="49" charset="-128"/>
                <a:cs typeface="David" panose="020E0502060401010101" pitchFamily="34" charset="-79"/>
              </a:rPr>
              <a:t>מידע על המגמה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endParaRPr lang="en-US" altLang="en-US" sz="3600">
              <a:latin typeface="David" panose="020E0502060401010101" pitchFamily="34" charset="-79"/>
              <a:ea typeface="MS Mincho" panose="02020609040205080304" pitchFamily="49" charset="-128"/>
              <a:cs typeface="David" panose="020E0502060401010101" pitchFamily="34" charset="-79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413000" y="1125538"/>
            <a:ext cx="45339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e-IL" altLang="en-US" sz="4400" dirty="0">
                <a:solidFill>
                  <a:srgbClr val="00B0F0"/>
                </a:solidFill>
                <a:cs typeface="David" panose="020E0502060401010101" pitchFamily="34" charset="-79"/>
              </a:rPr>
              <a:t>איך עושים את זה???</a:t>
            </a:r>
            <a:endParaRPr lang="en-US" altLang="en-US" sz="4400" dirty="0">
              <a:solidFill>
                <a:srgbClr val="00B0F0"/>
              </a:solidFill>
              <a:cs typeface="David" panose="020E0502060401010101" pitchFamily="34" charset="-79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sz="3600" b="1" dirty="0">
                <a:solidFill>
                  <a:srgbClr val="000099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המטרה- משיכת התלמידים (והוריהם) למגמה</a:t>
            </a:r>
            <a:br>
              <a:rPr lang="en-US" altLang="en-US" sz="3600" b="1" dirty="0">
                <a:solidFill>
                  <a:srgbClr val="000099"/>
                </a:solidFill>
                <a:latin typeface="David" panose="020E0502060401010101" pitchFamily="34" charset="-79"/>
                <a:cs typeface="David" panose="020E0502060401010101" pitchFamily="34" charset="-79"/>
              </a:rPr>
            </a:br>
            <a:endParaRPr lang="he-IL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393700" y="947738"/>
            <a:ext cx="8355013" cy="5649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1pPr>
            <a:lvl2pPr marL="742950" indent="-285750" algn="r" rtl="1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2pPr>
            <a:lvl3pPr marL="1143000" indent="-228600" algn="r" rtl="1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3pPr>
            <a:lvl4pPr marL="1600200" indent="-228600" algn="r" rtl="1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4pPr>
            <a:lvl5pPr marL="2057400" indent="-228600" algn="r" rtl="1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9pPr>
          </a:lstStyle>
          <a:p>
            <a:pPr>
              <a:spcBef>
                <a:spcPct val="50000"/>
              </a:spcBef>
            </a:pPr>
            <a:r>
              <a:rPr lang="he-IL" altLang="en-US" sz="2800">
                <a:solidFill>
                  <a:schemeClr val="tx2"/>
                </a:solidFill>
              </a:rPr>
              <a:t>מודלים מולקולרים</a:t>
            </a:r>
          </a:p>
          <a:p>
            <a:pPr>
              <a:spcBef>
                <a:spcPct val="50000"/>
              </a:spcBef>
            </a:pPr>
            <a:r>
              <a:rPr lang="he-IL" altLang="en-US" sz="2800">
                <a:solidFill>
                  <a:schemeClr val="tx2"/>
                </a:solidFill>
              </a:rPr>
              <a:t>כלי מעבדה בצורות וגדלים שונים</a:t>
            </a:r>
          </a:p>
          <a:p>
            <a:pPr>
              <a:spcBef>
                <a:spcPct val="50000"/>
              </a:spcBef>
            </a:pPr>
            <a:r>
              <a:rPr lang="he-IL" altLang="en-US" sz="2800">
                <a:solidFill>
                  <a:schemeClr val="tx2"/>
                </a:solidFill>
              </a:rPr>
              <a:t>מחשבים שמקרינים סרטונים</a:t>
            </a:r>
          </a:p>
          <a:p>
            <a:pPr>
              <a:spcBef>
                <a:spcPct val="50000"/>
              </a:spcBef>
            </a:pPr>
            <a:r>
              <a:rPr lang="he-IL" altLang="en-US" sz="2800">
                <a:solidFill>
                  <a:schemeClr val="tx2"/>
                </a:solidFill>
              </a:rPr>
              <a:t>הצגת פוסטרים ועבודות חקר של בוגרים</a:t>
            </a:r>
          </a:p>
          <a:p>
            <a:pPr>
              <a:spcBef>
                <a:spcPct val="50000"/>
              </a:spcBef>
            </a:pPr>
            <a:r>
              <a:rPr lang="he-IL" altLang="en-US" sz="2800">
                <a:solidFill>
                  <a:schemeClr val="tx2"/>
                </a:solidFill>
              </a:rPr>
              <a:t>תלמידי המגמה לבושים בחלוקים ומרכיבים משקפיים</a:t>
            </a:r>
          </a:p>
          <a:p>
            <a:pPr>
              <a:spcBef>
                <a:spcPct val="50000"/>
              </a:spcBef>
            </a:pPr>
            <a:r>
              <a:rPr lang="he-IL" altLang="en-US" sz="2800">
                <a:solidFill>
                  <a:schemeClr val="tx2"/>
                </a:solidFill>
              </a:rPr>
              <a:t>חלוקת פליירים</a:t>
            </a:r>
          </a:p>
          <a:p>
            <a:pPr>
              <a:spcBef>
                <a:spcPct val="50000"/>
              </a:spcBef>
            </a:pPr>
            <a:r>
              <a:rPr lang="he-IL" altLang="en-US" sz="2800">
                <a:solidFill>
                  <a:schemeClr val="tx2"/>
                </a:solidFill>
              </a:rPr>
              <a:t>מאמרים מהעיתון</a:t>
            </a:r>
          </a:p>
          <a:p>
            <a:pPr>
              <a:spcBef>
                <a:spcPct val="50000"/>
              </a:spcBef>
            </a:pPr>
            <a:r>
              <a:rPr lang="he-IL" altLang="en-US" sz="2800">
                <a:solidFill>
                  <a:schemeClr val="tx2"/>
                </a:solidFill>
              </a:rPr>
              <a:t>תמונות הוואי</a:t>
            </a:r>
          </a:p>
          <a:p>
            <a:pPr>
              <a:spcBef>
                <a:spcPct val="50000"/>
              </a:spcBef>
            </a:pPr>
            <a:r>
              <a:rPr lang="he-IL" altLang="en-US" sz="2800">
                <a:solidFill>
                  <a:schemeClr val="tx2"/>
                </a:solidFill>
              </a:rPr>
              <a:t>הכנת פופקורן – כי הריח מושך.....</a:t>
            </a:r>
            <a:endParaRPr lang="en-US" altLang="en-US" sz="28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עיצוב הכיתה</a:t>
            </a:r>
            <a:br>
              <a:rPr lang="en-US" altLang="en-US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</a:br>
            <a:endParaRPr lang="he-IL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116632"/>
            <a:ext cx="8229600" cy="1143000"/>
          </a:xfrm>
        </p:spPr>
        <p:txBody>
          <a:bodyPr/>
          <a:lstStyle/>
          <a:p>
            <a:r>
              <a:rPr lang="he-IL" altLang="en-US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דרכים להצגת המגמה</a:t>
            </a:r>
            <a:endParaRPr lang="he-IL" b="1" dirty="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684213" y="1585913"/>
            <a:ext cx="7956550" cy="5008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1pPr>
            <a:lvl2pPr marL="742950" indent="-285750" algn="r" rtl="1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2pPr>
            <a:lvl3pPr marL="1143000" indent="-228600" algn="r" rtl="1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3pPr>
            <a:lvl4pPr marL="1600200" indent="-228600" algn="r" rtl="1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4pPr>
            <a:lvl5pPr marL="2057400" indent="-228600" algn="r" rtl="1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9pPr>
          </a:lstStyle>
          <a:p>
            <a:pPr>
              <a:spcBef>
                <a:spcPct val="50000"/>
              </a:spcBef>
            </a:pPr>
            <a:r>
              <a:rPr lang="he-IL" altLang="en-US" sz="2800">
                <a:solidFill>
                  <a:schemeClr val="tx2"/>
                </a:solidFill>
              </a:rPr>
              <a:t>הסברים על ידי כלל הצוות ולא רק רכז מגמה</a:t>
            </a:r>
          </a:p>
          <a:p>
            <a:pPr>
              <a:spcBef>
                <a:spcPct val="50000"/>
              </a:spcBef>
            </a:pPr>
            <a:r>
              <a:rPr lang="he-IL" altLang="en-US" sz="2800">
                <a:solidFill>
                  <a:schemeClr val="tx2"/>
                </a:solidFill>
              </a:rPr>
              <a:t>פליירים, מצגות וסרטונים – זמין לכולם בדרייב </a:t>
            </a:r>
          </a:p>
          <a:p>
            <a:pPr>
              <a:spcBef>
                <a:spcPct val="50000"/>
              </a:spcBef>
            </a:pPr>
            <a:r>
              <a:rPr lang="he-IL" altLang="en-US" sz="2800">
                <a:solidFill>
                  <a:schemeClr val="tx2"/>
                </a:solidFill>
              </a:rPr>
              <a:t>תלמידים מציגים ועונים על שאלות כולל בוגרי יב</a:t>
            </a:r>
          </a:p>
          <a:p>
            <a:pPr>
              <a:spcBef>
                <a:spcPct val="50000"/>
              </a:spcBef>
            </a:pPr>
            <a:r>
              <a:rPr lang="he-IL" altLang="en-US" sz="2800">
                <a:solidFill>
                  <a:schemeClr val="tx2"/>
                </a:solidFill>
              </a:rPr>
              <a:t>תעסוקה וקישור לאקדמיה (בונוסים)</a:t>
            </a:r>
          </a:p>
          <a:p>
            <a:pPr>
              <a:spcBef>
                <a:spcPct val="50000"/>
              </a:spcBef>
            </a:pPr>
            <a:r>
              <a:rPr lang="he-IL" altLang="en-US" sz="2800">
                <a:solidFill>
                  <a:schemeClr val="tx2"/>
                </a:solidFill>
              </a:rPr>
              <a:t>תלמידים מפעילים תחנות ניסויים</a:t>
            </a:r>
          </a:p>
          <a:p>
            <a:pPr>
              <a:spcBef>
                <a:spcPct val="50000"/>
              </a:spcBef>
            </a:pPr>
            <a:r>
              <a:rPr lang="he-IL" altLang="en-US" sz="2800">
                <a:solidFill>
                  <a:schemeClr val="tx2"/>
                </a:solidFill>
              </a:rPr>
              <a:t>מתנות לכל אדם שמגיע (סבונים משמן זית)</a:t>
            </a:r>
          </a:p>
          <a:p>
            <a:pPr>
              <a:spcBef>
                <a:spcPct val="50000"/>
              </a:spcBef>
            </a:pPr>
            <a:r>
              <a:rPr lang="he-IL" altLang="en-US" sz="2800">
                <a:solidFill>
                  <a:schemeClr val="tx2"/>
                </a:solidFill>
              </a:rPr>
              <a:t>הרצאת אורח מהתעשייה/אקדמיה</a:t>
            </a:r>
          </a:p>
          <a:p>
            <a:pPr>
              <a:spcBef>
                <a:spcPct val="50000"/>
              </a:spcBef>
            </a:pPr>
            <a:endParaRPr lang="en-US" altLang="en-US" sz="280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5653088" y="1109663"/>
            <a:ext cx="3095625" cy="491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1pPr>
            <a:lvl2pPr marL="742950" indent="-285750" algn="r" rtl="1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2pPr>
            <a:lvl3pPr marL="1143000" indent="-228600" algn="r" rtl="1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3pPr>
            <a:lvl4pPr marL="1600200" indent="-228600" algn="r" rtl="1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4pPr>
            <a:lvl5pPr marL="2057400" indent="-228600" algn="r" rtl="1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9pPr>
          </a:lstStyle>
          <a:p>
            <a:pPr>
              <a:lnSpc>
                <a:spcPct val="120000"/>
              </a:lnSpc>
            </a:pPr>
            <a:r>
              <a:rPr lang="he-IL" altLang="en-US" sz="2400">
                <a:solidFill>
                  <a:schemeClr val="tx2"/>
                </a:solidFill>
              </a:rPr>
              <a:t>חול יבש</a:t>
            </a:r>
          </a:p>
          <a:p>
            <a:pPr>
              <a:lnSpc>
                <a:spcPct val="120000"/>
              </a:lnSpc>
            </a:pPr>
            <a:r>
              <a:rPr lang="he-IL" altLang="en-US" sz="2400">
                <a:solidFill>
                  <a:schemeClr val="tx2"/>
                </a:solidFill>
              </a:rPr>
              <a:t>קורנפלור ומים</a:t>
            </a:r>
          </a:p>
          <a:p>
            <a:pPr>
              <a:lnSpc>
                <a:spcPct val="120000"/>
              </a:lnSpc>
            </a:pPr>
            <a:r>
              <a:rPr lang="he-IL" altLang="en-US" sz="2400">
                <a:solidFill>
                  <a:schemeClr val="tx2"/>
                </a:solidFill>
              </a:rPr>
              <a:t>לומינול</a:t>
            </a:r>
          </a:p>
          <a:p>
            <a:pPr>
              <a:lnSpc>
                <a:spcPct val="120000"/>
              </a:lnSpc>
            </a:pPr>
            <a:r>
              <a:rPr lang="he-IL" altLang="en-US" sz="2400">
                <a:solidFill>
                  <a:schemeClr val="tx2"/>
                </a:solidFill>
              </a:rPr>
              <a:t>קרם ידיים</a:t>
            </a:r>
          </a:p>
          <a:p>
            <a:pPr>
              <a:lnSpc>
                <a:spcPct val="120000"/>
              </a:lnSpc>
            </a:pPr>
            <a:r>
              <a:rPr lang="he-IL" altLang="en-US" sz="2400">
                <a:solidFill>
                  <a:schemeClr val="tx2"/>
                </a:solidFill>
              </a:rPr>
              <a:t>פולימרי סופח מים</a:t>
            </a:r>
          </a:p>
          <a:p>
            <a:pPr>
              <a:lnSpc>
                <a:spcPct val="120000"/>
              </a:lnSpc>
            </a:pPr>
            <a:r>
              <a:rPr lang="he-IL" altLang="en-US" sz="2400">
                <a:solidFill>
                  <a:schemeClr val="tx2"/>
                </a:solidFill>
              </a:rPr>
              <a:t>נחש מוקצף ונחש פרעה</a:t>
            </a:r>
          </a:p>
          <a:p>
            <a:pPr>
              <a:lnSpc>
                <a:spcPct val="120000"/>
              </a:lnSpc>
            </a:pPr>
            <a:r>
              <a:rPr lang="he-IL" altLang="en-US" sz="2400">
                <a:solidFill>
                  <a:schemeClr val="tx2"/>
                </a:solidFill>
              </a:rPr>
              <a:t>הכנת ניילון</a:t>
            </a:r>
          </a:p>
          <a:p>
            <a:pPr>
              <a:lnSpc>
                <a:spcPct val="120000"/>
              </a:lnSpc>
            </a:pPr>
            <a:r>
              <a:rPr lang="he-IL" altLang="en-US" sz="2400">
                <a:solidFill>
                  <a:schemeClr val="tx2"/>
                </a:solidFill>
              </a:rPr>
              <a:t>גן כימי</a:t>
            </a:r>
          </a:p>
          <a:p>
            <a:pPr>
              <a:lnSpc>
                <a:spcPct val="120000"/>
              </a:lnSpc>
            </a:pPr>
            <a:r>
              <a:rPr lang="he-IL" altLang="en-US" sz="2400">
                <a:solidFill>
                  <a:schemeClr val="tx2"/>
                </a:solidFill>
              </a:rPr>
              <a:t>שמפן</a:t>
            </a:r>
          </a:p>
          <a:p>
            <a:pPr>
              <a:lnSpc>
                <a:spcPct val="120000"/>
              </a:lnSpc>
            </a:pPr>
            <a:r>
              <a:rPr lang="he-IL" altLang="en-US" sz="2400">
                <a:solidFill>
                  <a:schemeClr val="tx2"/>
                </a:solidFill>
              </a:rPr>
              <a:t>ניסויים במי כרוב  </a:t>
            </a:r>
          </a:p>
          <a:p>
            <a:pPr>
              <a:lnSpc>
                <a:spcPct val="120000"/>
              </a:lnSpc>
            </a:pPr>
            <a:r>
              <a:rPr lang="he-IL" altLang="en-US" sz="2400">
                <a:solidFill>
                  <a:schemeClr val="tx2"/>
                </a:solidFill>
              </a:rPr>
              <a:t>צבעים בחלב</a:t>
            </a:r>
            <a:endParaRPr lang="en-US" altLang="en-US" sz="2400">
              <a:solidFill>
                <a:schemeClr val="tx2"/>
              </a:solidFill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431800" y="665163"/>
            <a:ext cx="4932363" cy="578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1pPr>
            <a:lvl2pPr marL="742950" indent="-285750" algn="r" rtl="1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2pPr>
            <a:lvl3pPr marL="1143000" indent="-228600" algn="r" rtl="1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3pPr>
            <a:lvl4pPr marL="1600200" indent="-228600" algn="r" rtl="1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4pPr>
            <a:lvl5pPr marL="2057400" indent="-228600" algn="r" rtl="1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David" panose="020E0502060401010101" pitchFamily="34" charset="-79"/>
              </a:defRPr>
            </a:lvl9pPr>
          </a:lstStyle>
          <a:p>
            <a:pPr>
              <a:lnSpc>
                <a:spcPct val="120000"/>
              </a:lnSpc>
            </a:pPr>
            <a:r>
              <a:rPr lang="he-IL" altLang="en-US" sz="2400">
                <a:solidFill>
                  <a:schemeClr val="tx2"/>
                </a:solidFill>
              </a:rPr>
              <a:t>כתב סתרים –</a:t>
            </a:r>
            <a:r>
              <a:rPr lang="he-IL" altLang="en-US" sz="1800">
                <a:solidFill>
                  <a:schemeClr val="tx2"/>
                </a:solidFill>
              </a:rPr>
              <a:t>חומצות ובסיסים</a:t>
            </a:r>
          </a:p>
          <a:p>
            <a:pPr>
              <a:lnSpc>
                <a:spcPct val="120000"/>
              </a:lnSpc>
            </a:pPr>
            <a:r>
              <a:rPr lang="he-IL" altLang="en-US" sz="2400">
                <a:solidFill>
                  <a:schemeClr val="tx2"/>
                </a:solidFill>
              </a:rPr>
              <a:t>הר געש – </a:t>
            </a:r>
            <a:r>
              <a:rPr lang="he-IL" altLang="en-US" sz="1800">
                <a:solidFill>
                  <a:schemeClr val="tx2"/>
                </a:solidFill>
              </a:rPr>
              <a:t>סודה לשתיה וחומץ</a:t>
            </a:r>
          </a:p>
          <a:p>
            <a:pPr>
              <a:lnSpc>
                <a:spcPct val="120000"/>
              </a:lnSpc>
            </a:pPr>
            <a:r>
              <a:rPr lang="he-IL" altLang="en-US" sz="2400">
                <a:solidFill>
                  <a:schemeClr val="tx2"/>
                </a:solidFill>
              </a:rPr>
              <a:t>שרפת שטר כסף – </a:t>
            </a:r>
            <a:r>
              <a:rPr lang="he-IL" altLang="en-US" sz="1800">
                <a:solidFill>
                  <a:schemeClr val="tx2"/>
                </a:solidFill>
              </a:rPr>
              <a:t>(תערובת של כהל ומים)</a:t>
            </a:r>
          </a:p>
          <a:p>
            <a:pPr>
              <a:lnSpc>
                <a:spcPct val="120000"/>
              </a:lnSpc>
            </a:pPr>
            <a:r>
              <a:rPr lang="he-IL" altLang="en-US" sz="2400">
                <a:solidFill>
                  <a:schemeClr val="tx2"/>
                </a:solidFill>
              </a:rPr>
              <a:t>מתח פנים של מים</a:t>
            </a:r>
          </a:p>
          <a:p>
            <a:pPr>
              <a:lnSpc>
                <a:spcPct val="120000"/>
              </a:lnSpc>
            </a:pPr>
            <a:r>
              <a:rPr lang="he-IL" altLang="en-US" sz="2400">
                <a:solidFill>
                  <a:schemeClr val="tx2"/>
                </a:solidFill>
              </a:rPr>
              <a:t>שריפה של כהל על שולחן</a:t>
            </a:r>
          </a:p>
          <a:p>
            <a:pPr>
              <a:lnSpc>
                <a:spcPct val="120000"/>
              </a:lnSpc>
            </a:pPr>
            <a:r>
              <a:rPr lang="he-IL" altLang="en-US" sz="2400">
                <a:solidFill>
                  <a:schemeClr val="tx2"/>
                </a:solidFill>
              </a:rPr>
              <a:t>צימוקים</a:t>
            </a:r>
          </a:p>
          <a:p>
            <a:pPr>
              <a:lnSpc>
                <a:spcPct val="120000"/>
              </a:lnSpc>
            </a:pPr>
            <a:r>
              <a:rPr lang="he-IL" altLang="en-US" sz="2400">
                <a:solidFill>
                  <a:schemeClr val="tx2"/>
                </a:solidFill>
              </a:rPr>
              <a:t>טפטוף גליצרול על </a:t>
            </a:r>
            <a:r>
              <a:rPr lang="en-US" altLang="en-US" sz="2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KMnO</a:t>
            </a:r>
            <a:r>
              <a:rPr lang="en-US" altLang="en-US" sz="2400" baseline="-250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>
              <a:lnSpc>
                <a:spcPct val="120000"/>
              </a:lnSpc>
            </a:pPr>
            <a:r>
              <a:rPr lang="he-IL" altLang="en-US" sz="2400">
                <a:solidFill>
                  <a:schemeClr val="tx2"/>
                </a:solidFill>
              </a:rPr>
              <a:t>קרח יבש</a:t>
            </a:r>
          </a:p>
          <a:p>
            <a:pPr>
              <a:lnSpc>
                <a:spcPct val="120000"/>
              </a:lnSpc>
            </a:pPr>
            <a:r>
              <a:rPr lang="he-IL" altLang="en-US" sz="2400">
                <a:solidFill>
                  <a:schemeClr val="tx2"/>
                </a:solidFill>
              </a:rPr>
              <a:t>דקירת בלון מבלי שיתפוצץ</a:t>
            </a:r>
          </a:p>
          <a:p>
            <a:pPr>
              <a:lnSpc>
                <a:spcPct val="120000"/>
              </a:lnSpc>
            </a:pPr>
            <a:r>
              <a:rPr lang="he-IL" altLang="en-US" sz="2400">
                <a:solidFill>
                  <a:schemeClr val="tx2"/>
                </a:solidFill>
              </a:rPr>
              <a:t>רמזור</a:t>
            </a:r>
          </a:p>
          <a:p>
            <a:pPr>
              <a:lnSpc>
                <a:spcPct val="120000"/>
              </a:lnSpc>
            </a:pPr>
            <a:r>
              <a:rPr lang="he-IL" altLang="en-US" sz="2400">
                <a:solidFill>
                  <a:schemeClr val="tx2"/>
                </a:solidFill>
              </a:rPr>
              <a:t>מר גמיש – סיליפאטי</a:t>
            </a:r>
          </a:p>
          <a:p>
            <a:pPr>
              <a:lnSpc>
                <a:spcPct val="120000"/>
              </a:lnSpc>
            </a:pPr>
            <a:r>
              <a:rPr lang="he-IL" altLang="en-US" sz="2400">
                <a:solidFill>
                  <a:schemeClr val="tx2"/>
                </a:solidFill>
              </a:rPr>
              <a:t>להבה בצבעים</a:t>
            </a:r>
          </a:p>
          <a:p>
            <a:pPr>
              <a:lnSpc>
                <a:spcPct val="120000"/>
              </a:lnSpc>
            </a:pPr>
            <a:r>
              <a:rPr lang="he-IL" altLang="en-US" sz="2400">
                <a:solidFill>
                  <a:schemeClr val="tx2"/>
                </a:solidFill>
              </a:rPr>
              <a:t>בקבוק כחול- </a:t>
            </a:r>
            <a:r>
              <a:rPr lang="he-IL" altLang="en-US" sz="1800">
                <a:solidFill>
                  <a:schemeClr val="tx2"/>
                </a:solidFill>
              </a:rPr>
              <a:t>תגובה בין מתילן כחול לחמצן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4048" y="0"/>
            <a:ext cx="4042792" cy="1143000"/>
          </a:xfrm>
        </p:spPr>
        <p:txBody>
          <a:bodyPr/>
          <a:lstStyle/>
          <a:p>
            <a:r>
              <a:rPr lang="he-IL" altLang="en-US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רעיונות לניסויים</a:t>
            </a:r>
            <a:endParaRPr lang="he-IL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alt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David" panose="020E0502060401010101" pitchFamily="34" charset="-79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alt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David" panose="020E0502060401010101" pitchFamily="34" charset="-79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1220</TotalTime>
  <Words>217</Words>
  <Application>Microsoft Office PowerPoint</Application>
  <PresentationFormat>On-screen Show (4:3)</PresentationFormat>
  <Paragraphs>52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David</vt:lpstr>
      <vt:lpstr>Times New Roman</vt:lpstr>
      <vt:lpstr>Default Design</vt:lpstr>
      <vt:lpstr>ערב/ יום חשיפה למגמות</vt:lpstr>
      <vt:lpstr>המטרה- משיכת התלמידים (והוריהם) למגמה </vt:lpstr>
      <vt:lpstr>עיצוב הכיתה </vt:lpstr>
      <vt:lpstr>דרכים להצגת המגמה</vt:lpstr>
      <vt:lpstr>רעיונות לניסויים</vt:lpstr>
    </vt:vector>
  </TitlesOfParts>
  <Company>BIU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Tamar</dc:creator>
  <cp:lastModifiedBy>Shelly Livne</cp:lastModifiedBy>
  <cp:revision>207</cp:revision>
  <dcterms:created xsi:type="dcterms:W3CDTF">2012-06-08T11:08:55Z</dcterms:created>
  <dcterms:modified xsi:type="dcterms:W3CDTF">2025-05-27T07:45:35Z</dcterms:modified>
</cp:coreProperties>
</file>