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34"/>
  </p:notesMasterIdLst>
  <p:sldIdLst>
    <p:sldId id="267" r:id="rId2"/>
    <p:sldId id="276" r:id="rId3"/>
    <p:sldId id="256" r:id="rId4"/>
    <p:sldId id="257" r:id="rId5"/>
    <p:sldId id="258" r:id="rId6"/>
    <p:sldId id="259" r:id="rId7"/>
    <p:sldId id="260" r:id="rId8"/>
    <p:sldId id="287" r:id="rId9"/>
    <p:sldId id="261" r:id="rId10"/>
    <p:sldId id="277" r:id="rId11"/>
    <p:sldId id="262" r:id="rId12"/>
    <p:sldId id="274" r:id="rId13"/>
    <p:sldId id="264" r:id="rId14"/>
    <p:sldId id="266" r:id="rId15"/>
    <p:sldId id="268" r:id="rId16"/>
    <p:sldId id="269" r:id="rId17"/>
    <p:sldId id="271" r:id="rId18"/>
    <p:sldId id="270" r:id="rId19"/>
    <p:sldId id="272" r:id="rId20"/>
    <p:sldId id="273" r:id="rId21"/>
    <p:sldId id="275" r:id="rId22"/>
    <p:sldId id="278" r:id="rId23"/>
    <p:sldId id="279" r:id="rId24"/>
    <p:sldId id="288" r:id="rId25"/>
    <p:sldId id="280" r:id="rId26"/>
    <p:sldId id="281" r:id="rId27"/>
    <p:sldId id="285" r:id="rId28"/>
    <p:sldId id="282" r:id="rId29"/>
    <p:sldId id="283" r:id="rId30"/>
    <p:sldId id="286" r:id="rId31"/>
    <p:sldId id="284" r:id="rId32"/>
    <p:sldId id="289" r:id="rId33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FDF"/>
    <a:srgbClr val="92DAB3"/>
    <a:srgbClr val="E68970"/>
    <a:srgbClr val="C5CFD9"/>
    <a:srgbClr val="DCC2D8"/>
    <a:srgbClr val="0000FF"/>
    <a:srgbClr val="FF00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3740" autoAdjust="0"/>
  </p:normalViewPr>
  <p:slideViewPr>
    <p:cSldViewPr snapToGrid="0">
      <p:cViewPr varScale="1">
        <p:scale>
          <a:sx n="82" d="100"/>
          <a:sy n="82" d="100"/>
        </p:scale>
        <p:origin x="130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1F6C201-2A01-600E-36B5-061C5F9531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5D57F98-3D14-79E4-6FDE-36AA891E10F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CA360166-E35F-588B-C7B5-B4F5B3A820E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C537E622-B509-023F-A84B-4F1D16BD350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  <a:endParaRPr lang="en-US" altLang="en-US"/>
          </a:p>
          <a:p>
            <a:pPr lvl="1"/>
            <a:r>
              <a:rPr lang="he-IL" altLang="en-US"/>
              <a:t>רמה שנייה</a:t>
            </a:r>
            <a:endParaRPr lang="en-US" altLang="en-US"/>
          </a:p>
          <a:p>
            <a:pPr lvl="2"/>
            <a:r>
              <a:rPr lang="he-IL" altLang="en-US"/>
              <a:t>רמה שלישית</a:t>
            </a:r>
            <a:endParaRPr lang="en-US" altLang="en-US"/>
          </a:p>
          <a:p>
            <a:pPr lvl="3"/>
            <a:r>
              <a:rPr lang="he-IL" altLang="en-US"/>
              <a:t>רמה רביעית</a:t>
            </a:r>
            <a:endParaRPr lang="en-US" altLang="en-US"/>
          </a:p>
          <a:p>
            <a:pPr lvl="4"/>
            <a:r>
              <a:rPr lang="he-IL" altLang="en-US"/>
              <a:t>רמה חמישית</a:t>
            </a:r>
            <a:endParaRPr lang="en-US" altLang="en-US"/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461E8912-C6AA-8ABD-F2F3-1CEBD7146A2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0649DF87-D12D-F59D-451A-778165F447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283E0430-BDFB-4249-B3D1-1594916F861C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AA44619-F2AB-771E-95F3-E5E1C5BF3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E91E88F8-932A-2650-E469-CDBF5A1A57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824409B-355C-7F64-162C-A573B7ADB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77477F8-CF0A-0B8F-D4BA-207B3ADF5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7A7FEC2-8357-13FD-AFFB-AFB81745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845B9-6D49-42B2-802E-FAF0669B9431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64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798D365-B797-D672-D277-C3C727E79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8063B1C-955B-135B-FC85-78ED0D280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27EBCFE-B3E4-EFB2-CF2B-2FDF97E74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1F61877-D9E7-27E0-B8B4-0B61CE007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064B8D1-334A-82B4-F359-D38483ACB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38D53-C04F-4E40-B633-D53AE7DE32BD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2094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BA283788-622E-A90A-E033-7DBEBD9995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AD00E067-3BC7-3A41-314B-B07E27327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B67FA1C-238B-90DB-2703-1FB7ED070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9E9E614-3AB1-8F2B-5F56-460946E7B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A8676E2-9580-202D-F8E5-F7EF5FAFB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84883-9BC8-42D6-99A1-14B728737E07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319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4DB8A76-3CB9-9F14-3790-BFEB162B2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F6302C7-F180-37D4-FE54-20DEBA94F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46CE022-0FF5-86DC-B725-3A9D06CB9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5F0D7EC-F5E3-5D1C-2C0A-0F6B29BC0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B706CFF-F464-79C6-F755-549FD840F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3CBEE-C167-4AD5-80D3-7E0FB50ABE19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8889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52601FF-1DF7-921F-DCDC-19133453B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67F1B6C-8DDD-49BD-2A3F-DCDCAAA87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4669BED-6524-C01F-B402-F22A51EB5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54819FD-4CDE-BD28-889E-E3AB406E7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8487784-A709-FA87-905E-ECD0208B2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A9994-8EE1-4FE9-8B99-A16288486516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495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A5C28B7-138D-CBDA-13E2-EE44E7122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AC1FD45-AB93-E462-2525-67B1DEE3A0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E2E3BAF-1CF3-CF0D-BBE8-70FD57C9D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77AEDE98-BABC-3A79-11D2-E608DBFC4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576941CF-3EF5-5390-B4B9-4B6750DB0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C6C414C-F0BE-02BF-88F4-EA9786532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6E633-D188-4A2A-BD45-72D45A35A1F1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5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107CC7-F908-9AF1-F1E3-3AF65A62E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2B5EBCC-8BAF-DEB4-EF6B-7E941A4661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CE3E91A-35BE-8157-05BE-03E2BC7F6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C9C23B44-01E6-9007-2F6A-F852289F03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2B799798-4902-D274-A23E-AE53478F70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7BE1975-C483-1471-56FD-C4CE41749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407E7F38-DB95-6688-7A7E-6C460FF54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08F29305-0592-3D50-CC89-72F350937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7153A-6C48-4D0C-906E-560D7BE262EB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38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3C00B0A-9679-E338-0D66-A084ABD78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B4A6CBDA-D6CF-FDED-FFD5-3C745F593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8EAA44FB-F404-DE06-05E1-D441106ED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5DFFD927-B092-57E8-F4E2-F51461774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24A08-95D8-4DF1-8D8F-7475554DC4FD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5107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C99441A8-1201-EF5F-B583-F62877B1D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6B5AD324-7E22-B280-E187-A7549E11C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5AC35B8-81D5-E386-6772-33DC36C7D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838FE-907A-40EF-80DE-8062DE3A7C39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2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D2BBC7E-DEEA-021F-CA05-CDE94BEC2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77EDC82-25A5-096A-3055-D5FA89A35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AEDBFE43-05F2-715F-84E6-00AC3E218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79A14F33-4131-8A25-7878-683888019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B46ED21-6496-884C-0471-ECB9D43A8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F5693E1E-49ED-18DE-7E17-427879F8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21892-7318-4129-AA2D-C75D7D8F794B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80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C4C764F-8532-C143-4E42-AE1D2A662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24EE3F74-4BC5-C49A-DBD1-5A7ECE2C14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629FB3F0-AC26-8002-D960-374A398BF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C94F154-5E4E-D828-590D-689CFA35C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B52E123-45FA-5CEC-1A1F-B86829A9E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9E5B8CA-B4CA-BDD4-F3F4-FAE6CC297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E2543-4CE2-49EB-BE58-1FDF59667DF6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643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76426FC-49EA-FEF5-52C0-484FB23743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סגנון כותרת של תבנית בסיס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9DA7DDF-83D4-397E-932C-5A8E12E35B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</a:p>
          <a:p>
            <a:pPr lvl="1"/>
            <a:r>
              <a:rPr lang="he-IL" altLang="en-US"/>
              <a:t>רמה שנייה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C17699-12D3-1CAF-B063-C1C03AC0017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56008F3-6F2D-3A4A-1B51-5D9A064F1E0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71CD1FC-AD0A-89D2-B227-234DFC20DE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ACB053F8-5503-4A08-BCBF-37154D4A45EA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F818E30-B642-B423-8763-34D6FBCC5D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773238"/>
            <a:ext cx="7777163" cy="1944687"/>
          </a:xfrm>
        </p:spPr>
        <p:txBody>
          <a:bodyPr anchor="ctr"/>
          <a:lstStyle/>
          <a:p>
            <a:r>
              <a:rPr lang="he-IL" altLang="en-US">
                <a:solidFill>
                  <a:srgbClr val="339933"/>
                </a:solidFill>
              </a:rPr>
              <a:t>מולקולות במסע</a:t>
            </a:r>
            <a:br>
              <a:rPr lang="he-IL" altLang="en-US">
                <a:solidFill>
                  <a:srgbClr val="339933"/>
                </a:solidFill>
              </a:rPr>
            </a:br>
            <a:r>
              <a:rPr lang="he-IL" altLang="en-US">
                <a:solidFill>
                  <a:srgbClr val="339933"/>
                </a:solidFill>
              </a:rPr>
              <a:t>פרק ג</a:t>
            </a:r>
            <a:br>
              <a:rPr lang="en-US" altLang="en-US">
                <a:solidFill>
                  <a:srgbClr val="339933"/>
                </a:solidFill>
              </a:rPr>
            </a:br>
            <a:endParaRPr lang="en-US" altLang="en-US">
              <a:solidFill>
                <a:srgbClr val="339933"/>
              </a:solidFill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7986C31-FE6C-5BA7-51F3-5968CBDEF15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4508500"/>
            <a:ext cx="6400800" cy="1752600"/>
          </a:xfrm>
        </p:spPr>
        <p:txBody>
          <a:bodyPr/>
          <a:lstStyle/>
          <a:p>
            <a:r>
              <a:rPr lang="he-IL" altLang="en-US" sz="3200"/>
              <a:t>ידידה גוטליב</a:t>
            </a:r>
            <a:br>
              <a:rPr lang="en-US" altLang="en-US" sz="3200"/>
            </a:br>
            <a:r>
              <a:rPr lang="he-IL" altLang="en-US"/>
              <a:t>ביה"ס בליך רמת גן</a:t>
            </a:r>
            <a:br>
              <a:rPr lang="en-US" altLang="en-US"/>
            </a:br>
            <a:r>
              <a:rPr lang="he-IL" altLang="en-US"/>
              <a:t>מדריכת כימיה מחוז תל אביב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4DF97745-5E36-178D-5AD1-08532063EC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אלימינציה היבט קינטי</a:t>
            </a:r>
            <a:br>
              <a:rPr lang="he-IL" altLang="en-US" sz="4000">
                <a:solidFill>
                  <a:srgbClr val="339933"/>
                </a:solidFill>
              </a:rPr>
            </a:br>
            <a:r>
              <a:rPr lang="he-IL" altLang="en-US" sz="4000">
                <a:solidFill>
                  <a:srgbClr val="339933"/>
                </a:solidFill>
              </a:rPr>
              <a:t>מסקנה</a:t>
            </a:r>
            <a:endParaRPr lang="en-US" altLang="en-US" sz="4000">
              <a:solidFill>
                <a:srgbClr val="339933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4213E4ED-285F-2E38-ECF7-015223DE3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88A396A-FBD7-E797-7934-D52F36585B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altLang="en-US"/>
              <a:t>לאלימינציה אנרגית שפעול גבוהה מאשר להתמרה, כי מספר הקשרים הנפתחים גדול יותר.</a:t>
            </a:r>
          </a:p>
          <a:p>
            <a:r>
              <a:rPr lang="he-IL" altLang="en-US"/>
              <a:t>כאשר מעלים את הטמפרטורה, </a:t>
            </a:r>
            <a:r>
              <a:rPr lang="he-IL" altLang="en-US" u="sng"/>
              <a:t>הגידול היחסי</a:t>
            </a:r>
            <a:r>
              <a:rPr lang="he-IL" altLang="en-US"/>
              <a:t> במספר ההתנגשויות "הפוריות" בתהליך </a:t>
            </a:r>
            <a:r>
              <a:rPr lang="he-IL" altLang="en-US">
                <a:solidFill>
                  <a:schemeClr val="accent2"/>
                </a:solidFill>
              </a:rPr>
              <a:t>אלימינציה</a:t>
            </a:r>
            <a:r>
              <a:rPr lang="he-IL" altLang="en-US"/>
              <a:t>, רב יותר מאשר </a:t>
            </a:r>
            <a:r>
              <a:rPr lang="he-IL" altLang="en-US" u="sng"/>
              <a:t>הגידול היחסי</a:t>
            </a:r>
            <a:r>
              <a:rPr lang="he-IL" altLang="en-US"/>
              <a:t> במספר ההתנגשויות "הפוריות" בתהליך </a:t>
            </a:r>
            <a:r>
              <a:rPr lang="he-IL" altLang="en-US">
                <a:solidFill>
                  <a:schemeClr val="accent2"/>
                </a:solidFill>
              </a:rPr>
              <a:t>התמרה</a:t>
            </a:r>
            <a:r>
              <a:rPr lang="he-IL" altLang="en-US"/>
              <a:t>.  לכן השפעת עליית הטמפ' על תהליך האלימינציה גדולה יותר.</a:t>
            </a: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382A7FC-D1A6-1884-F166-56965F97C1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5094"/>
            <a:ext cx="8229600" cy="1143000"/>
          </a:xfrm>
        </p:spPr>
        <p:txBody>
          <a:bodyPr/>
          <a:lstStyle/>
          <a:p>
            <a:r>
              <a:rPr lang="en-US" altLang="en-US" sz="4000" dirty="0">
                <a:solidFill>
                  <a:srgbClr val="339933"/>
                </a:solidFill>
              </a:rPr>
              <a:t>E1</a:t>
            </a:r>
            <a:r>
              <a:rPr lang="he-IL" altLang="en-US" sz="4000" dirty="0">
                <a:solidFill>
                  <a:srgbClr val="339933"/>
                </a:solidFill>
              </a:rPr>
              <a:t> – אלימינציה במנגנון אחר</a:t>
            </a:r>
            <a:br>
              <a:rPr lang="en-US" altLang="en-US" sz="4000" dirty="0">
                <a:solidFill>
                  <a:srgbClr val="339933"/>
                </a:solidFill>
              </a:rPr>
            </a:br>
            <a:r>
              <a:rPr lang="he-IL" altLang="en-US" sz="3200" dirty="0">
                <a:solidFill>
                  <a:schemeClr val="tx1"/>
                </a:solidFill>
              </a:rPr>
              <a:t>עמ' 117</a:t>
            </a:r>
            <a:endParaRPr lang="en-US" altLang="en-US" sz="3200" dirty="0">
              <a:solidFill>
                <a:schemeClr val="tx1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75853BA4-978C-E4FA-10C4-62B8B5DC3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pSp>
        <p:nvGrpSpPr>
          <p:cNvPr id="9228" name="Group 12">
            <a:extLst>
              <a:ext uri="{FF2B5EF4-FFF2-40B4-BE49-F238E27FC236}">
                <a16:creationId xmlns:a16="http://schemas.microsoft.com/office/drawing/2014/main" id="{FE66ADE7-C3F5-A33A-3EDC-B7B8CDE964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1508125" y="3705225"/>
            <a:ext cx="6127750" cy="2036763"/>
            <a:chOff x="1032" y="2359"/>
            <a:chExt cx="3695" cy="1063"/>
          </a:xfrm>
        </p:grpSpPr>
        <p:pic>
          <p:nvPicPr>
            <p:cNvPr id="9221" name="Picture 5">
              <a:extLst>
                <a:ext uri="{FF2B5EF4-FFF2-40B4-BE49-F238E27FC236}">
                  <a16:creationId xmlns:a16="http://schemas.microsoft.com/office/drawing/2014/main" id="{DE3C7D5E-9DB8-7932-6F27-365AED58FF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700"/>
            <a:stretch>
              <a:fillRect/>
            </a:stretch>
          </p:blipFill>
          <p:spPr bwMode="auto">
            <a:xfrm>
              <a:off x="1032" y="2404"/>
              <a:ext cx="3584" cy="10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9226" name="Rectangle 10">
              <a:extLst>
                <a:ext uri="{FF2B5EF4-FFF2-40B4-BE49-F238E27FC236}">
                  <a16:creationId xmlns:a16="http://schemas.microsoft.com/office/drawing/2014/main" id="{E6AD2272-CDFB-D973-1AF4-16D1B67D9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8" y="2396"/>
              <a:ext cx="621" cy="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Rectangle 11">
              <a:extLst>
                <a:ext uri="{FF2B5EF4-FFF2-40B4-BE49-F238E27FC236}">
                  <a16:creationId xmlns:a16="http://schemas.microsoft.com/office/drawing/2014/main" id="{5D27B8C2-495E-0553-C08C-4F25F7772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5" y="2359"/>
              <a:ext cx="1362" cy="3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38" name="Group 22">
            <a:extLst>
              <a:ext uri="{FF2B5EF4-FFF2-40B4-BE49-F238E27FC236}">
                <a16:creationId xmlns:a16="http://schemas.microsoft.com/office/drawing/2014/main" id="{C78AE08E-74DC-D261-CE83-4292A55B0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063750" y="1552575"/>
            <a:ext cx="5567363" cy="1614488"/>
            <a:chOff x="1419" y="1070"/>
            <a:chExt cx="3507" cy="1017"/>
          </a:xfrm>
        </p:grpSpPr>
        <p:grpSp>
          <p:nvGrpSpPr>
            <p:cNvPr id="9230" name="Group 14">
              <a:extLst>
                <a:ext uri="{FF2B5EF4-FFF2-40B4-BE49-F238E27FC236}">
                  <a16:creationId xmlns:a16="http://schemas.microsoft.com/office/drawing/2014/main" id="{3FAF1900-669E-786B-2A61-BB1CE63AA1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9" y="1070"/>
              <a:ext cx="3507" cy="1017"/>
              <a:chOff x="1419" y="750"/>
              <a:chExt cx="3507" cy="1017"/>
            </a:xfrm>
          </p:grpSpPr>
          <p:pic>
            <p:nvPicPr>
              <p:cNvPr id="9220" name="Picture 4">
                <a:extLst>
                  <a:ext uri="{FF2B5EF4-FFF2-40B4-BE49-F238E27FC236}">
                    <a16:creationId xmlns:a16="http://schemas.microsoft.com/office/drawing/2014/main" id="{E6545092-4E3B-8506-E778-013DD6AE751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573"/>
              <a:stretch>
                <a:fillRect/>
              </a:stretch>
            </p:blipFill>
            <p:spPr bwMode="auto">
              <a:xfrm>
                <a:off x="1419" y="750"/>
                <a:ext cx="2959" cy="101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9229" name="Group 13">
                <a:extLst>
                  <a:ext uri="{FF2B5EF4-FFF2-40B4-BE49-F238E27FC236}">
                    <a16:creationId xmlns:a16="http://schemas.microsoft.com/office/drawing/2014/main" id="{FFB13BE8-8629-8476-FF59-BA019C6E37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70" y="887"/>
                <a:ext cx="656" cy="458"/>
                <a:chOff x="4270" y="887"/>
                <a:chExt cx="656" cy="458"/>
              </a:xfrm>
            </p:grpSpPr>
            <p:pic>
              <p:nvPicPr>
                <p:cNvPr id="9222" name="Picture 6">
                  <a:extLst>
                    <a:ext uri="{FF2B5EF4-FFF2-40B4-BE49-F238E27FC236}">
                      <a16:creationId xmlns:a16="http://schemas.microsoft.com/office/drawing/2014/main" id="{61CC7CB1-92B8-9131-E869-28A8CE07517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5049" r="34604" b="66159"/>
                <a:stretch>
                  <a:fillRect/>
                </a:stretch>
              </p:blipFill>
              <p:spPr bwMode="auto">
                <a:xfrm>
                  <a:off x="4460" y="1049"/>
                  <a:ext cx="466" cy="29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9223" name="Rectangle 7">
                  <a:extLst>
                    <a:ext uri="{FF2B5EF4-FFF2-40B4-BE49-F238E27FC236}">
                      <a16:creationId xmlns:a16="http://schemas.microsoft.com/office/drawing/2014/main" id="{A5EA9C3C-A59A-B383-1B4D-A5E0652161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70" y="887"/>
                  <a:ext cx="210" cy="12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9236" name="Rectangle 20">
              <a:extLst>
                <a:ext uri="{FF2B5EF4-FFF2-40B4-BE49-F238E27FC236}">
                  <a16:creationId xmlns:a16="http://schemas.microsoft.com/office/drawing/2014/main" id="{EE78101A-39D8-2FB0-E936-845A215EA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7" y="1755"/>
              <a:ext cx="641" cy="3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>
              <a:extLst>
                <a:ext uri="{FF2B5EF4-FFF2-40B4-BE49-F238E27FC236}">
                  <a16:creationId xmlns:a16="http://schemas.microsoft.com/office/drawing/2014/main" id="{7FC00B46-0EA9-51A9-6933-F12C73F72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1" y="1563"/>
              <a:ext cx="210" cy="2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Text Box 23">
            <a:extLst>
              <a:ext uri="{FF2B5EF4-FFF2-40B4-BE49-F238E27FC236}">
                <a16:creationId xmlns:a16="http://schemas.microsoft.com/office/drawing/2014/main" id="{EB880DFB-CA0A-B981-4D0C-9F27E7371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9825" y="3019425"/>
            <a:ext cx="1349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he-IL" altLang="en-US" b="1"/>
              <a:t>מצב ביניים</a:t>
            </a:r>
            <a:r>
              <a:rPr lang="he-IL" altLang="en-US"/>
              <a:t> </a:t>
            </a:r>
            <a:br>
              <a:rPr lang="en-US" altLang="en-US" b="1"/>
            </a:br>
            <a:r>
              <a:rPr lang="he-IL" altLang="en-US" b="1"/>
              <a:t>יון קרבוניום</a:t>
            </a:r>
            <a:endParaRPr lang="en-US" altLang="en-US" b="1"/>
          </a:p>
        </p:txBody>
      </p:sp>
      <p:sp>
        <p:nvSpPr>
          <p:cNvPr id="9240" name="Text Box 24">
            <a:extLst>
              <a:ext uri="{FF2B5EF4-FFF2-40B4-BE49-F238E27FC236}">
                <a16:creationId xmlns:a16="http://schemas.microsoft.com/office/drawing/2014/main" id="{52F0651E-166E-C11D-6D7C-BFCFEBB22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200" y="5762625"/>
            <a:ext cx="2105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/>
              <a:t>התקפת הנוקלאופיל</a:t>
            </a:r>
            <a:endParaRPr lang="en-US" altLang="en-US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2618731-B209-4780-9923-110792C602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E1</a:t>
            </a:r>
            <a:r>
              <a:rPr lang="he-IL" altLang="en-US"/>
              <a:t> – אלימינציה מסדר ראשון</a:t>
            </a:r>
            <a:endParaRPr lang="en-US" altLang="en-US"/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B1D17521-FD33-B990-6486-3F2301FEA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3A17168-3930-2A0E-94B5-8FF10CAFD1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altLang="en-US" sz="3600"/>
              <a:t>מתרחשת בדרך כלל כאשר: </a:t>
            </a:r>
            <a:endParaRPr lang="en-US" altLang="en-US" sz="3600"/>
          </a:p>
          <a:p>
            <a:pPr>
              <a:buFontTx/>
              <a:buNone/>
            </a:pPr>
            <a:br>
              <a:rPr lang="en-US" altLang="en-US" sz="3600"/>
            </a:br>
            <a:r>
              <a:rPr lang="en-US" altLang="en-US"/>
              <a:t>*</a:t>
            </a:r>
            <a:r>
              <a:rPr lang="he-IL" altLang="en-US" sz="4000">
                <a:solidFill>
                  <a:schemeClr val="accent2"/>
                </a:solidFill>
              </a:rPr>
              <a:t>האלקיל הליד שלישוני.</a:t>
            </a:r>
            <a:br>
              <a:rPr lang="en-US" altLang="en-US" sz="4000">
                <a:solidFill>
                  <a:schemeClr val="accent2"/>
                </a:solidFill>
              </a:rPr>
            </a:br>
            <a:r>
              <a:rPr lang="he-IL" altLang="en-US" sz="4000">
                <a:solidFill>
                  <a:schemeClr val="accent2"/>
                </a:solidFill>
              </a:rPr>
              <a:t>*הנוקלאופיל חלש.</a:t>
            </a:r>
            <a:br>
              <a:rPr lang="en-US" altLang="en-US" sz="4000">
                <a:solidFill>
                  <a:schemeClr val="accent2"/>
                </a:solidFill>
              </a:rPr>
            </a:br>
            <a:r>
              <a:rPr lang="he-IL" altLang="en-US" sz="4000">
                <a:solidFill>
                  <a:schemeClr val="accent2"/>
                </a:solidFill>
              </a:rPr>
              <a:t>*הממס פרוטי.</a:t>
            </a:r>
            <a:br>
              <a:rPr lang="en-US" altLang="en-US" sz="4000">
                <a:solidFill>
                  <a:schemeClr val="accent2"/>
                </a:solidFill>
              </a:rPr>
            </a:br>
            <a:r>
              <a:rPr lang="he-IL" altLang="en-US" sz="4000">
                <a:solidFill>
                  <a:schemeClr val="accent2"/>
                </a:solidFill>
              </a:rPr>
              <a:t>*הטמפרטורה גבוהה.</a:t>
            </a:r>
            <a:endParaRPr lang="en-US" altLang="en-US" sz="40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DDDC8DC-0ADF-E7F2-B42B-66131249BA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אלימינציה כנגד התמרה</a:t>
            </a:r>
            <a:br>
              <a:rPr lang="en-US" altLang="en-US" sz="4000">
                <a:solidFill>
                  <a:srgbClr val="339933"/>
                </a:solidFill>
              </a:rPr>
            </a:br>
            <a:r>
              <a:rPr lang="he-IL" altLang="en-US" sz="4000">
                <a:solidFill>
                  <a:srgbClr val="339933"/>
                </a:solidFill>
              </a:rPr>
              <a:t>מי ינצח בתחרות?</a:t>
            </a:r>
            <a:endParaRPr lang="en-US" altLang="en-US" sz="4000">
              <a:solidFill>
                <a:srgbClr val="339933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CC8250C9-CA4A-CD6B-209D-1B0E2BB62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aphicFrame>
        <p:nvGraphicFramePr>
          <p:cNvPr id="13316" name="Group 4">
            <a:extLst>
              <a:ext uri="{FF2B5EF4-FFF2-40B4-BE49-F238E27FC236}">
                <a16:creationId xmlns:a16="http://schemas.microsoft.com/office/drawing/2014/main" id="{716D4042-57BC-9787-BC9B-9B9B78E98A3B}"/>
              </a:ext>
            </a:extLst>
          </p:cNvPr>
          <p:cNvGraphicFramePr>
            <a:graphicFrameLocks noGrp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15377763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 rtl="1" firstRow="1"/>
              <a:tblGrid>
                <a:gridCol w="2797175">
                  <a:extLst>
                    <a:ext uri="{9D8B030D-6E8A-4147-A177-3AD203B41FA5}">
                      <a16:colId xmlns:a16="http://schemas.microsoft.com/office/drawing/2014/main" val="736836729"/>
                    </a:ext>
                  </a:extLst>
                </a:gridCol>
                <a:gridCol w="2716212">
                  <a:extLst>
                    <a:ext uri="{9D8B030D-6E8A-4147-A177-3AD203B41FA5}">
                      <a16:colId xmlns:a16="http://schemas.microsoft.com/office/drawing/2014/main" val="2426655179"/>
                    </a:ext>
                  </a:extLst>
                </a:gridCol>
                <a:gridCol w="2716213">
                  <a:extLst>
                    <a:ext uri="{9D8B030D-6E8A-4147-A177-3AD203B41FA5}">
                      <a16:colId xmlns:a16="http://schemas.microsoft.com/office/drawing/2014/main" val="646891241"/>
                    </a:ext>
                  </a:extLst>
                </a:gridCol>
              </a:tblGrid>
              <a:tr h="787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הגורם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6233538"/>
                  </a:ext>
                </a:extLst>
              </a:tr>
              <a:tr h="1022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השלד הפחמני של החומר המותקף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ראשוני&gt;שניוני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מועדף שלד פחמני </a:t>
                      </a:r>
                      <a:r>
                        <a:rPr kumimoji="0" lang="he-IL" altLang="en-US" sz="20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לא</a:t>
                      </a: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מסועף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שלישוני &gt; שניוני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מועדף שלד פחמני מסועף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259740"/>
                  </a:ext>
                </a:extLst>
              </a:tr>
              <a:tr h="1333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הנוקליאופיל המתקיף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בסיס לואיס </a:t>
                      </a:r>
                      <a:r>
                        <a:rPr kumimoji="0" lang="he-IL" altLang="en-US" sz="20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חלש </a:t>
                      </a: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בלי הפרעה מרחבית, קיטוב עצמי </a:t>
                      </a:r>
                      <a:r>
                        <a:rPr kumimoji="0" lang="he-IL" altLang="en-US" sz="20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גבוה</a:t>
                      </a:r>
                      <a:endParaRPr kumimoji="0" lang="en-US" altLang="en-US" sz="2000" b="1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בסיס לואיס </a:t>
                      </a:r>
                      <a:r>
                        <a:rPr kumimoji="0" lang="he-IL" altLang="en-US" sz="20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חזק </a:t>
                      </a: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נפחי בעל הפרעה מרחבית, קיטוב עצמי </a:t>
                      </a:r>
                      <a:r>
                        <a:rPr kumimoji="0" lang="he-IL" altLang="en-US" sz="20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נמוך</a:t>
                      </a:r>
                      <a:endParaRPr kumimoji="0" lang="en-US" altLang="en-US" sz="2000" b="1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5157944"/>
                  </a:ext>
                </a:extLst>
              </a:tr>
              <a:tr h="827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טמפרטורה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נמוכה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גבוהה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0874050"/>
                  </a:ext>
                </a:extLst>
              </a:tr>
              <a:tr h="555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ממס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אפרוטי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אפרוטי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5929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84748CD-09F1-9E11-95DB-F9A64EEE14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87350"/>
          </a:xfrm>
        </p:spPr>
        <p:txBody>
          <a:bodyPr/>
          <a:lstStyle/>
          <a:p>
            <a:r>
              <a:rPr lang="he-IL" altLang="en-US" sz="2400">
                <a:solidFill>
                  <a:srgbClr val="339933"/>
                </a:solidFill>
              </a:rPr>
              <a:t>סיכום- התמרה מול אלימינציה</a:t>
            </a:r>
            <a:endParaRPr lang="en-US" altLang="en-US" sz="2400">
              <a:solidFill>
                <a:srgbClr val="339933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EDCA8E36-10AD-076E-E1A0-0929845E3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aphicFrame>
        <p:nvGraphicFramePr>
          <p:cNvPr id="16439" name="Group 55">
            <a:extLst>
              <a:ext uri="{FF2B5EF4-FFF2-40B4-BE49-F238E27FC236}">
                <a16:creationId xmlns:a16="http://schemas.microsoft.com/office/drawing/2014/main" id="{1BB2AA4E-974B-B5F0-3586-5D008129B153}"/>
              </a:ext>
            </a:extLst>
          </p:cNvPr>
          <p:cNvGraphicFramePr>
            <a:graphicFrameLocks noGrp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91739151"/>
              </p:ext>
            </p:extLst>
          </p:nvPr>
        </p:nvGraphicFramePr>
        <p:xfrm>
          <a:off x="292100" y="742950"/>
          <a:ext cx="8451850" cy="5882640"/>
        </p:xfrm>
        <a:graphic>
          <a:graphicData uri="http://schemas.openxmlformats.org/drawingml/2006/table">
            <a:tbl>
              <a:tblPr rtl="1" firstRow="1"/>
              <a:tblGrid>
                <a:gridCol w="1247775">
                  <a:extLst>
                    <a:ext uri="{9D8B030D-6E8A-4147-A177-3AD203B41FA5}">
                      <a16:colId xmlns:a16="http://schemas.microsoft.com/office/drawing/2014/main" val="305111278"/>
                    </a:ext>
                  </a:extLst>
                </a:gridCol>
                <a:gridCol w="1990725">
                  <a:extLst>
                    <a:ext uri="{9D8B030D-6E8A-4147-A177-3AD203B41FA5}">
                      <a16:colId xmlns:a16="http://schemas.microsoft.com/office/drawing/2014/main" val="2894888030"/>
                    </a:ext>
                  </a:extLst>
                </a:gridCol>
                <a:gridCol w="1839912">
                  <a:extLst>
                    <a:ext uri="{9D8B030D-6E8A-4147-A177-3AD203B41FA5}">
                      <a16:colId xmlns:a16="http://schemas.microsoft.com/office/drawing/2014/main" val="2404464030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val="671793848"/>
                    </a:ext>
                  </a:extLst>
                </a:gridCol>
                <a:gridCol w="1690688">
                  <a:extLst>
                    <a:ext uri="{9D8B030D-6E8A-4147-A177-3AD203B41FA5}">
                      <a16:colId xmlns:a16="http://schemas.microsoft.com/office/drawing/2014/main" val="4103859906"/>
                    </a:ext>
                  </a:extLst>
                </a:gridCol>
              </a:tblGrid>
              <a:tr h="387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סוג התגובה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269258"/>
                  </a:ext>
                </a:extLst>
              </a:tr>
              <a:tr h="45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אלקיל הליד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727255"/>
                  </a:ext>
                </a:extLst>
              </a:tr>
              <a:tr h="1231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ראשוני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לא מתרחש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תהליך דומיננטי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לא מתרחש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מתרחש כאשר: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בסיס לואיס חזק , נפחי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טמפ גבוהה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6933714"/>
                  </a:ext>
                </a:extLst>
              </a:tr>
              <a:tr h="1504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שניוני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כמעט לא מתרחש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(תלוי בתנאי התגובה)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מתרחש כאשר :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בסיס חלש עם קיטוב גבוה   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ממס אפרוטי טמפ' נמוכה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כמעט לא מתרחש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(תלוי בתנאי התגובה)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מתרחש כאשר: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בסיס חזק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ממס אפרוטי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טמפ גבוהה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772292"/>
                  </a:ext>
                </a:extLst>
              </a:tr>
              <a:tr h="1671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שלישוני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מתרחש כאשר :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בסיס חלש   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ממס פרוטי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טמפ נמוכה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לא מתרחש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מתרחש כאשר: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בסיס חלש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ממס פרוטי</a:t>
                      </a:r>
                      <a:b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טמפ גבוהה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מתרחש כאשר:</a:t>
                      </a:r>
                      <a:b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בסיס חזק</a:t>
                      </a:r>
                      <a:b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ממס </a:t>
                      </a:r>
                      <a:r>
                        <a:rPr kumimoji="0" lang="he-IL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אפרוטי</a:t>
                      </a:r>
                      <a:b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he-IL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טמפ</a:t>
                      </a:r>
                      <a:r>
                        <a:rPr kumimoji="0" lang="he-IL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גבוהה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99561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BA3BF48-A1D5-D2E6-388E-A40EBE4CE9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65175"/>
          </a:xfrm>
        </p:spPr>
        <p:txBody>
          <a:bodyPr/>
          <a:lstStyle/>
          <a:p>
            <a:r>
              <a:rPr lang="he-IL" altLang="en-US" sz="2400">
                <a:solidFill>
                  <a:srgbClr val="339933"/>
                </a:solidFill>
              </a:rPr>
              <a:t>השוואת פעילות נוקלאופילים</a:t>
            </a:r>
            <a:br>
              <a:rPr lang="he-IL" altLang="en-US" sz="2400">
                <a:solidFill>
                  <a:srgbClr val="339933"/>
                </a:solidFill>
              </a:rPr>
            </a:br>
            <a:r>
              <a:rPr lang="he-IL" altLang="en-US" sz="2400">
                <a:solidFill>
                  <a:srgbClr val="339933"/>
                </a:solidFill>
              </a:rPr>
              <a:t>בתהליך </a:t>
            </a:r>
            <a:r>
              <a:rPr lang="en-US" altLang="en-US" sz="2400">
                <a:solidFill>
                  <a:srgbClr val="339933"/>
                </a:solidFill>
              </a:rPr>
              <a:t>CH</a:t>
            </a:r>
            <a:r>
              <a:rPr lang="en-US" altLang="en-US" sz="2400" baseline="-25000">
                <a:solidFill>
                  <a:srgbClr val="339933"/>
                </a:solidFill>
              </a:rPr>
              <a:t>3</a:t>
            </a:r>
            <a:r>
              <a:rPr lang="en-US" altLang="en-US" sz="2400">
                <a:solidFill>
                  <a:srgbClr val="339933"/>
                </a:solidFill>
              </a:rPr>
              <a:t>Br + Nu: </a:t>
            </a:r>
            <a:r>
              <a:rPr lang="en-US" altLang="en-US" sz="2400">
                <a:solidFill>
                  <a:srgbClr val="339933"/>
                </a:solidFill>
                <a:sym typeface="Symbol" panose="05050102010706020507" pitchFamily="18" charset="2"/>
              </a:rPr>
              <a:t> CH</a:t>
            </a:r>
            <a:r>
              <a:rPr lang="en-US" altLang="en-US" sz="2400" baseline="-25000">
                <a:solidFill>
                  <a:srgbClr val="339933"/>
                </a:solidFill>
                <a:sym typeface="Symbol" panose="05050102010706020507" pitchFamily="18" charset="2"/>
              </a:rPr>
              <a:t>3</a:t>
            </a:r>
            <a:r>
              <a:rPr lang="en-US" altLang="en-US" sz="2400">
                <a:solidFill>
                  <a:srgbClr val="339933"/>
                </a:solidFill>
                <a:sym typeface="Symbol" panose="05050102010706020507" pitchFamily="18" charset="2"/>
              </a:rPr>
              <a:t>Nu +Br¯</a:t>
            </a:r>
            <a:r>
              <a:rPr lang="he-IL" altLang="en-US" sz="2400">
                <a:solidFill>
                  <a:srgbClr val="339933"/>
                </a:solidFill>
              </a:rPr>
              <a:t>  </a:t>
            </a:r>
            <a:endParaRPr lang="en-US" altLang="en-US" sz="2400">
              <a:solidFill>
                <a:srgbClr val="339933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92B9A9B5-691D-EB1E-EAC1-3BD37052D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aphicFrame>
        <p:nvGraphicFramePr>
          <p:cNvPr id="19606" name="Group 150">
            <a:extLst>
              <a:ext uri="{FF2B5EF4-FFF2-40B4-BE49-F238E27FC236}">
                <a16:creationId xmlns:a16="http://schemas.microsoft.com/office/drawing/2014/main" id="{6FA186F7-0292-774E-E0A4-79B877A94D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118083"/>
              </p:ext>
            </p:extLst>
          </p:nvPr>
        </p:nvGraphicFramePr>
        <p:xfrm>
          <a:off x="1509713" y="1716088"/>
          <a:ext cx="6096000" cy="4382390"/>
        </p:xfrm>
        <a:graphic>
          <a:graphicData uri="http://schemas.openxmlformats.org/drawingml/2006/table">
            <a:tbl>
              <a:tblPr rtl="1" firstRow="1"/>
              <a:tblGrid>
                <a:gridCol w="1524000">
                  <a:extLst>
                    <a:ext uri="{9D8B030D-6E8A-4147-A177-3AD203B41FA5}">
                      <a16:colId xmlns:a16="http://schemas.microsoft.com/office/drawing/2014/main" val="104407327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74658158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84920722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918842398"/>
                    </a:ext>
                  </a:extLst>
                </a:gridCol>
              </a:tblGrid>
              <a:tr h="854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הנוקלאופיל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פעילות יחסית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הנוקלאופיל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פעילות יחסית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52573"/>
                  </a:ext>
                </a:extLst>
              </a:tr>
              <a:tr h="8524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419918"/>
                  </a:ext>
                </a:extLst>
              </a:tr>
              <a:tr h="854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</a:t>
                      </a:r>
                      <a:r>
                        <a:rPr kumimoji="0" lang="en-US" altLang="en-US" sz="2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9376121"/>
                  </a:ext>
                </a:extLst>
              </a:tr>
              <a:tr h="8524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kumimoji="0" lang="en-US" altLang="en-US" sz="2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¯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3914739"/>
                  </a:ext>
                </a:extLst>
              </a:tr>
              <a:tr h="854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OH¯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HS¯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15339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681076C-6190-12A1-1812-EA48288F88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09637"/>
          </a:xfrm>
        </p:spPr>
        <p:txBody>
          <a:bodyPr/>
          <a:lstStyle/>
          <a:p>
            <a:r>
              <a:rPr lang="he-IL" altLang="en-US" sz="2400">
                <a:solidFill>
                  <a:srgbClr val="339933"/>
                </a:solidFill>
              </a:rPr>
              <a:t>חוזק יחסי של חומצות ובסיסים מצומדים</a:t>
            </a:r>
            <a:br>
              <a:rPr lang="he-IL" altLang="en-US" sz="2400">
                <a:solidFill>
                  <a:srgbClr val="339933"/>
                </a:solidFill>
              </a:rPr>
            </a:br>
            <a:r>
              <a:rPr lang="en-US" altLang="en-US" sz="2400">
                <a:solidFill>
                  <a:srgbClr val="339933"/>
                </a:solidFill>
              </a:rPr>
              <a:t>HX</a:t>
            </a:r>
            <a:r>
              <a:rPr lang="en-US" altLang="en-US" sz="1800">
                <a:solidFill>
                  <a:srgbClr val="339933"/>
                </a:solidFill>
              </a:rPr>
              <a:t>(aq)</a:t>
            </a:r>
            <a:r>
              <a:rPr lang="en-US" altLang="en-US" sz="2400">
                <a:solidFill>
                  <a:srgbClr val="339933"/>
                </a:solidFill>
              </a:rPr>
              <a:t> + H</a:t>
            </a:r>
            <a:r>
              <a:rPr lang="en-US" altLang="en-US" sz="2400" baseline="-25000">
                <a:solidFill>
                  <a:srgbClr val="339933"/>
                </a:solidFill>
              </a:rPr>
              <a:t>2</a:t>
            </a:r>
            <a:r>
              <a:rPr lang="en-US" altLang="en-US" sz="2400">
                <a:solidFill>
                  <a:srgbClr val="339933"/>
                </a:solidFill>
              </a:rPr>
              <a:t>O</a:t>
            </a:r>
            <a:r>
              <a:rPr lang="en-US" altLang="en-US" sz="1800">
                <a:solidFill>
                  <a:srgbClr val="339933"/>
                </a:solidFill>
              </a:rPr>
              <a:t>(l)</a:t>
            </a:r>
            <a:r>
              <a:rPr lang="en-US" altLang="en-US" sz="2400">
                <a:solidFill>
                  <a:srgbClr val="339933"/>
                </a:solidFill>
              </a:rPr>
              <a:t> </a:t>
            </a:r>
            <a:r>
              <a:rPr lang="en-US" altLang="en-US" sz="2400">
                <a:solidFill>
                  <a:srgbClr val="339933"/>
                </a:solidFill>
                <a:sym typeface="Symbol" panose="05050102010706020507" pitchFamily="18" charset="2"/>
              </a:rPr>
              <a:t> H</a:t>
            </a:r>
            <a:r>
              <a:rPr lang="en-US" altLang="en-US" sz="2400" baseline="-25000">
                <a:solidFill>
                  <a:srgbClr val="339933"/>
                </a:solidFill>
                <a:sym typeface="Symbol" panose="05050102010706020507" pitchFamily="18" charset="2"/>
              </a:rPr>
              <a:t>3</a:t>
            </a:r>
            <a:r>
              <a:rPr lang="en-US" altLang="en-US" sz="2400">
                <a:solidFill>
                  <a:srgbClr val="339933"/>
                </a:solidFill>
                <a:sym typeface="Symbol" panose="05050102010706020507" pitchFamily="18" charset="2"/>
              </a:rPr>
              <a:t>O</a:t>
            </a:r>
            <a:r>
              <a:rPr lang="en-US" altLang="en-US" sz="2400" baseline="30000">
                <a:solidFill>
                  <a:srgbClr val="339933"/>
                </a:solidFill>
                <a:sym typeface="Symbol" panose="05050102010706020507" pitchFamily="18" charset="2"/>
              </a:rPr>
              <a:t>+</a:t>
            </a:r>
            <a:r>
              <a:rPr lang="en-US" altLang="en-US" sz="1800">
                <a:solidFill>
                  <a:srgbClr val="339933"/>
                </a:solidFill>
                <a:sym typeface="Symbol" panose="05050102010706020507" pitchFamily="18" charset="2"/>
              </a:rPr>
              <a:t>(aq)</a:t>
            </a:r>
            <a:r>
              <a:rPr lang="en-US" altLang="en-US" sz="2400">
                <a:solidFill>
                  <a:srgbClr val="339933"/>
                </a:solidFill>
                <a:sym typeface="Symbol" panose="05050102010706020507" pitchFamily="18" charset="2"/>
              </a:rPr>
              <a:t> + X</a:t>
            </a:r>
            <a:r>
              <a:rPr lang="en-US" altLang="en-US" sz="2400" baseline="30000">
                <a:solidFill>
                  <a:srgbClr val="339933"/>
                </a:solidFill>
                <a:sym typeface="Symbol" panose="05050102010706020507" pitchFamily="18" charset="2"/>
              </a:rPr>
              <a:t>¯</a:t>
            </a:r>
            <a:r>
              <a:rPr lang="en-US" altLang="en-US" sz="1800">
                <a:solidFill>
                  <a:srgbClr val="339933"/>
                </a:solidFill>
                <a:sym typeface="Symbol" panose="05050102010706020507" pitchFamily="18" charset="2"/>
              </a:rPr>
              <a:t>(aq)</a:t>
            </a: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5D7CEE2E-EAE7-8B5C-11F6-7AB9F4BB8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aphicFrame>
        <p:nvGraphicFramePr>
          <p:cNvPr id="20694" name="Group 214">
            <a:extLst>
              <a:ext uri="{FF2B5EF4-FFF2-40B4-BE49-F238E27FC236}">
                <a16:creationId xmlns:a16="http://schemas.microsoft.com/office/drawing/2014/main" id="{26FDCB66-8D2F-26AE-4582-566CB9B86B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138058"/>
              </p:ext>
            </p:extLst>
          </p:nvPr>
        </p:nvGraphicFramePr>
        <p:xfrm>
          <a:off x="1201738" y="1443038"/>
          <a:ext cx="6850062" cy="4828032"/>
        </p:xfrm>
        <a:graphic>
          <a:graphicData uri="http://schemas.openxmlformats.org/drawingml/2006/table">
            <a:tbl>
              <a:tblPr rtl="1" firstRow="1"/>
              <a:tblGrid>
                <a:gridCol w="931862">
                  <a:extLst>
                    <a:ext uri="{9D8B030D-6E8A-4147-A177-3AD203B41FA5}">
                      <a16:colId xmlns:a16="http://schemas.microsoft.com/office/drawing/2014/main" val="4052195281"/>
                    </a:ext>
                  </a:extLst>
                </a:gridCol>
                <a:gridCol w="1808163">
                  <a:extLst>
                    <a:ext uri="{9D8B030D-6E8A-4147-A177-3AD203B41FA5}">
                      <a16:colId xmlns:a16="http://schemas.microsoft.com/office/drawing/2014/main" val="1700649979"/>
                    </a:ext>
                  </a:extLst>
                </a:gridCol>
                <a:gridCol w="1214437">
                  <a:extLst>
                    <a:ext uri="{9D8B030D-6E8A-4147-A177-3AD203B41FA5}">
                      <a16:colId xmlns:a16="http://schemas.microsoft.com/office/drawing/2014/main" val="2331850318"/>
                    </a:ext>
                  </a:extLst>
                </a:gridCol>
                <a:gridCol w="1920875">
                  <a:extLst>
                    <a:ext uri="{9D8B030D-6E8A-4147-A177-3AD203B41FA5}">
                      <a16:colId xmlns:a16="http://schemas.microsoft.com/office/drawing/2014/main" val="3073269213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3362347616"/>
                    </a:ext>
                  </a:extLst>
                </a:gridCol>
              </a:tblGrid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בסיס חזק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בסיס מצומד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pKa=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-log 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חומצה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חומצה חלשה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4430929"/>
                  </a:ext>
                </a:extLst>
              </a:tr>
              <a:tr h="441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¯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569606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 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323145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 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965230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 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432047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 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523466"/>
                  </a:ext>
                </a:extLst>
              </a:tr>
              <a:tr h="4397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HNO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546138"/>
                  </a:ext>
                </a:extLst>
              </a:tr>
              <a:tr h="733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בסיס חלש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 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חומצה חזקה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694166"/>
                  </a:ext>
                </a:extLst>
              </a:tr>
            </a:tbl>
          </a:graphicData>
        </a:graphic>
      </p:graphicFrame>
      <p:sp>
        <p:nvSpPr>
          <p:cNvPr id="20627" name="Line 147">
            <a:extLst>
              <a:ext uri="{FF2B5EF4-FFF2-40B4-BE49-F238E27FC236}">
                <a16:creationId xmlns:a16="http://schemas.microsoft.com/office/drawing/2014/main" id="{C788C118-141D-F23D-B7B0-55A2D1045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643063" y="2354263"/>
            <a:ext cx="0" cy="25257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28" name="Line 148">
            <a:extLst>
              <a:ext uri="{FF2B5EF4-FFF2-40B4-BE49-F238E27FC236}">
                <a16:creationId xmlns:a16="http://schemas.microsoft.com/office/drawing/2014/main" id="{FAD18873-139D-744A-E250-EF696DFFC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2408238"/>
            <a:ext cx="0" cy="25257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710A7C2-499A-D8FE-01C2-85CF25E527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r>
              <a:rPr lang="he-IL" altLang="en-US" sz="2800">
                <a:solidFill>
                  <a:srgbClr val="339933"/>
                </a:solidFill>
              </a:rPr>
              <a:t>השוואת פעילות קבוצות עוזבות</a:t>
            </a:r>
            <a:br>
              <a:rPr lang="en-US" altLang="en-US" sz="2800">
                <a:solidFill>
                  <a:srgbClr val="339933"/>
                </a:solidFill>
              </a:rPr>
            </a:br>
            <a:r>
              <a:rPr lang="he-IL" altLang="en-US" sz="2800">
                <a:solidFill>
                  <a:srgbClr val="339933"/>
                </a:solidFill>
              </a:rPr>
              <a:t>בתהליך </a:t>
            </a:r>
            <a:r>
              <a:rPr lang="en-US" altLang="en-US" sz="2800">
                <a:solidFill>
                  <a:srgbClr val="339933"/>
                </a:solidFill>
              </a:rPr>
              <a:t>RL + Nu: </a:t>
            </a:r>
            <a:r>
              <a:rPr lang="en-US" altLang="en-US" sz="2800">
                <a:solidFill>
                  <a:srgbClr val="339933"/>
                </a:solidFill>
                <a:sym typeface="Symbol" panose="05050102010706020507" pitchFamily="18" charset="2"/>
              </a:rPr>
              <a:t> RNu: +L¯</a:t>
            </a: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C376B495-2877-9CC0-F2E1-43E54D7F0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aphicFrame>
        <p:nvGraphicFramePr>
          <p:cNvPr id="22601" name="Group 73">
            <a:extLst>
              <a:ext uri="{FF2B5EF4-FFF2-40B4-BE49-F238E27FC236}">
                <a16:creationId xmlns:a16="http://schemas.microsoft.com/office/drawing/2014/main" id="{2EBA10F8-1460-DBFE-BF0F-CF456170E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40345"/>
              </p:ext>
            </p:extLst>
          </p:nvPr>
        </p:nvGraphicFramePr>
        <p:xfrm>
          <a:off x="1524000" y="1512888"/>
          <a:ext cx="6096000" cy="4658363"/>
        </p:xfrm>
        <a:graphic>
          <a:graphicData uri="http://schemas.openxmlformats.org/drawingml/2006/table">
            <a:tbl>
              <a:tblPr rtl="1" firstRow="1"/>
              <a:tblGrid>
                <a:gridCol w="2032000">
                  <a:extLst>
                    <a:ext uri="{9D8B030D-6E8A-4147-A177-3AD203B41FA5}">
                      <a16:colId xmlns:a16="http://schemas.microsoft.com/office/drawing/2014/main" val="249095515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0779387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847960"/>
                    </a:ext>
                  </a:extLst>
                </a:gridCol>
              </a:tblGrid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קבוצה עוזבת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פעילות יחסית כקבוצה עוזבת 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0804941"/>
                  </a:ext>
                </a:extLst>
              </a:tr>
              <a:tr h="549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פעיל פחות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484255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9759114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2251510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875187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0879593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5824791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פעיל יותר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818438"/>
                  </a:ext>
                </a:extLst>
              </a:tr>
            </a:tbl>
          </a:graphicData>
        </a:graphic>
      </p:graphicFrame>
      <p:sp>
        <p:nvSpPr>
          <p:cNvPr id="22596" name="Line 68" descr="חץ">
            <a:extLst>
              <a:ext uri="{FF2B5EF4-FFF2-40B4-BE49-F238E27FC236}">
                <a16:creationId xmlns:a16="http://schemas.microsoft.com/office/drawing/2014/main" id="{BF613097-6F74-C46A-D084-B387A48A58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7138" y="3149600"/>
            <a:ext cx="0" cy="1958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A1BEACA-40FC-9A40-831C-CC9E4244EA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54100"/>
          </a:xfrm>
        </p:spPr>
        <p:txBody>
          <a:bodyPr/>
          <a:lstStyle/>
          <a:p>
            <a:r>
              <a:rPr lang="he-IL" altLang="en-US" sz="2800">
                <a:solidFill>
                  <a:srgbClr val="339933"/>
                </a:solidFill>
              </a:rPr>
              <a:t>השוואת פעילות קבוצות עוזבות</a:t>
            </a:r>
            <a:br>
              <a:rPr lang="en-US" altLang="en-US" sz="2800">
                <a:solidFill>
                  <a:srgbClr val="339933"/>
                </a:solidFill>
              </a:rPr>
            </a:br>
            <a:r>
              <a:rPr lang="he-IL" altLang="en-US" sz="2800">
                <a:solidFill>
                  <a:srgbClr val="339933"/>
                </a:solidFill>
              </a:rPr>
              <a:t>בתהליך </a:t>
            </a:r>
            <a:r>
              <a:rPr lang="en-US" altLang="en-US" sz="2800">
                <a:solidFill>
                  <a:srgbClr val="339933"/>
                </a:solidFill>
              </a:rPr>
              <a:t>HL + H</a:t>
            </a:r>
            <a:r>
              <a:rPr lang="en-US" altLang="en-US" sz="2800" baseline="-25000">
                <a:solidFill>
                  <a:srgbClr val="339933"/>
                </a:solidFill>
              </a:rPr>
              <a:t>2</a:t>
            </a:r>
            <a:r>
              <a:rPr lang="en-US" altLang="en-US" sz="2800">
                <a:solidFill>
                  <a:srgbClr val="339933"/>
                </a:solidFill>
              </a:rPr>
              <a:t>O </a:t>
            </a:r>
            <a:r>
              <a:rPr lang="en-US" altLang="en-US" sz="2800">
                <a:solidFill>
                  <a:srgbClr val="339933"/>
                </a:solidFill>
                <a:sym typeface="Symbol" panose="05050102010706020507" pitchFamily="18" charset="2"/>
              </a:rPr>
              <a:t> H</a:t>
            </a:r>
            <a:r>
              <a:rPr lang="en-US" altLang="en-US" sz="2800" baseline="-25000">
                <a:solidFill>
                  <a:srgbClr val="339933"/>
                </a:solidFill>
                <a:sym typeface="Symbol" panose="05050102010706020507" pitchFamily="18" charset="2"/>
              </a:rPr>
              <a:t>3</a:t>
            </a:r>
            <a:r>
              <a:rPr lang="en-US" altLang="en-US" sz="2800">
                <a:solidFill>
                  <a:srgbClr val="339933"/>
                </a:solidFill>
                <a:sym typeface="Symbol" panose="05050102010706020507" pitchFamily="18" charset="2"/>
              </a:rPr>
              <a:t>O</a:t>
            </a:r>
            <a:r>
              <a:rPr lang="en-US" altLang="en-US" sz="2800" baseline="30000">
                <a:solidFill>
                  <a:srgbClr val="339933"/>
                </a:solidFill>
                <a:sym typeface="Symbol" panose="05050102010706020507" pitchFamily="18" charset="2"/>
              </a:rPr>
              <a:t>+</a:t>
            </a:r>
            <a:r>
              <a:rPr lang="en-US" altLang="en-US" sz="2800">
                <a:solidFill>
                  <a:srgbClr val="339933"/>
                </a:solidFill>
                <a:sym typeface="Symbol" panose="05050102010706020507" pitchFamily="18" charset="2"/>
              </a:rPr>
              <a:t> +L¯</a:t>
            </a: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46F973A5-AA84-A652-AA1D-BA6B2FC9C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aphicFrame>
        <p:nvGraphicFramePr>
          <p:cNvPr id="21635" name="Group 131">
            <a:extLst>
              <a:ext uri="{FF2B5EF4-FFF2-40B4-BE49-F238E27FC236}">
                <a16:creationId xmlns:a16="http://schemas.microsoft.com/office/drawing/2014/main" id="{31C398FE-A6EC-DB5C-9C7E-EA5A508CA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647872"/>
              </p:ext>
            </p:extLst>
          </p:nvPr>
        </p:nvGraphicFramePr>
        <p:xfrm>
          <a:off x="841375" y="1104900"/>
          <a:ext cx="7546975" cy="5038726"/>
        </p:xfrm>
        <a:graphic>
          <a:graphicData uri="http://schemas.openxmlformats.org/drawingml/2006/table">
            <a:tbl>
              <a:tblPr rtl="1" firstRow="1"/>
              <a:tblGrid>
                <a:gridCol w="1417637">
                  <a:extLst>
                    <a:ext uri="{9D8B030D-6E8A-4147-A177-3AD203B41FA5}">
                      <a16:colId xmlns:a16="http://schemas.microsoft.com/office/drawing/2014/main" val="3342227516"/>
                    </a:ext>
                  </a:extLst>
                </a:gridCol>
                <a:gridCol w="2043113">
                  <a:extLst>
                    <a:ext uri="{9D8B030D-6E8A-4147-A177-3AD203B41FA5}">
                      <a16:colId xmlns:a16="http://schemas.microsoft.com/office/drawing/2014/main" val="196167391"/>
                    </a:ext>
                  </a:extLst>
                </a:gridCol>
                <a:gridCol w="2043112">
                  <a:extLst>
                    <a:ext uri="{9D8B030D-6E8A-4147-A177-3AD203B41FA5}">
                      <a16:colId xmlns:a16="http://schemas.microsoft.com/office/drawing/2014/main" val="3490659082"/>
                    </a:ext>
                  </a:extLst>
                </a:gridCol>
                <a:gridCol w="2043113">
                  <a:extLst>
                    <a:ext uri="{9D8B030D-6E8A-4147-A177-3AD203B41FA5}">
                      <a16:colId xmlns:a16="http://schemas.microsoft.com/office/drawing/2014/main" val="3181012742"/>
                    </a:ext>
                  </a:extLst>
                </a:gridCol>
              </a:tblGrid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קבוצה עוזבת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חומצה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138679"/>
                  </a:ext>
                </a:extLst>
              </a:tr>
              <a:tr h="460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טובה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406985"/>
                  </a:ext>
                </a:extLst>
              </a:tr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 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HBr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719554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 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61256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RSO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RSO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131919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80238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 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04323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HS 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+7.0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523163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 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168535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 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+15.7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9431583"/>
                  </a:ext>
                </a:extLst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גרועה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 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+16-18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1982552"/>
                  </a:ext>
                </a:extLst>
              </a:tr>
            </a:tbl>
          </a:graphicData>
        </a:graphic>
      </p:graphicFrame>
      <p:sp>
        <p:nvSpPr>
          <p:cNvPr id="21630" name="Line 126" descr="חץ">
            <a:extLst>
              <a:ext uri="{FF2B5EF4-FFF2-40B4-BE49-F238E27FC236}">
                <a16:creationId xmlns:a16="http://schemas.microsoft.com/office/drawing/2014/main" id="{DAD47F7B-F1F3-F971-9DFE-A2863E1CA72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62863" y="2336800"/>
            <a:ext cx="0" cy="28590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6103E48-DA38-2159-60AB-EEC8E98F6D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9888" y="422275"/>
            <a:ext cx="8229600" cy="1230313"/>
          </a:xfrm>
        </p:spPr>
        <p:txBody>
          <a:bodyPr/>
          <a:lstStyle/>
          <a:p>
            <a:r>
              <a:rPr lang="he-IL" altLang="en-US" sz="2400">
                <a:solidFill>
                  <a:srgbClr val="339933"/>
                </a:solidFill>
              </a:rPr>
              <a:t>תלות קצב ראקציות </a:t>
            </a:r>
            <a:r>
              <a:rPr lang="en-US" altLang="en-US" sz="2400">
                <a:solidFill>
                  <a:srgbClr val="339933"/>
                </a:solidFill>
              </a:rPr>
              <a:t>S</a:t>
            </a:r>
            <a:r>
              <a:rPr lang="en-US" altLang="en-US" sz="2400" baseline="-25000">
                <a:solidFill>
                  <a:srgbClr val="339933"/>
                </a:solidFill>
              </a:rPr>
              <a:t>N</a:t>
            </a:r>
            <a:r>
              <a:rPr lang="en-US" altLang="en-US" sz="2400">
                <a:solidFill>
                  <a:srgbClr val="339933"/>
                </a:solidFill>
              </a:rPr>
              <a:t>2 </a:t>
            </a:r>
            <a:r>
              <a:rPr lang="he-IL" altLang="en-US" sz="2400">
                <a:solidFill>
                  <a:srgbClr val="339933"/>
                </a:solidFill>
              </a:rPr>
              <a:t>בממס</a:t>
            </a:r>
            <a:r>
              <a:rPr lang="en-US" altLang="en-US" sz="2400">
                <a:solidFill>
                  <a:srgbClr val="339933"/>
                </a:solidFill>
              </a:rPr>
              <a:t> </a:t>
            </a:r>
            <a:r>
              <a:rPr lang="he-IL" altLang="en-US" sz="2400">
                <a:solidFill>
                  <a:srgbClr val="339933"/>
                </a:solidFill>
              </a:rPr>
              <a:t>לתהליך:</a:t>
            </a:r>
            <a:br>
              <a:rPr lang="en-US" altLang="en-US" sz="2400">
                <a:solidFill>
                  <a:srgbClr val="339933"/>
                </a:solidFill>
              </a:rPr>
            </a:br>
            <a:r>
              <a:rPr lang="en-US" altLang="en-US" sz="2400">
                <a:solidFill>
                  <a:srgbClr val="339933"/>
                </a:solidFill>
              </a:rPr>
              <a:t>Br</a:t>
            </a:r>
            <a:r>
              <a:rPr lang="en-US" altLang="en-US" sz="2400" baseline="30000">
                <a:solidFill>
                  <a:srgbClr val="339933"/>
                </a:solidFill>
              </a:rPr>
              <a:t>-</a:t>
            </a:r>
            <a:r>
              <a:rPr lang="he-IL" altLang="en-US" sz="2400">
                <a:solidFill>
                  <a:srgbClr val="339933"/>
                </a:solidFill>
              </a:rPr>
              <a:t> </a:t>
            </a:r>
            <a:r>
              <a:rPr lang="en-US" altLang="en-US" sz="2400">
                <a:solidFill>
                  <a:srgbClr val="339933"/>
                </a:solidFill>
              </a:rPr>
              <a:t> CH</a:t>
            </a:r>
            <a:r>
              <a:rPr lang="en-US" altLang="en-US" sz="2400" baseline="-25000">
                <a:solidFill>
                  <a:srgbClr val="339933"/>
                </a:solidFill>
              </a:rPr>
              <a:t>3</a:t>
            </a:r>
            <a:r>
              <a:rPr lang="en-US" altLang="en-US" sz="2400">
                <a:solidFill>
                  <a:srgbClr val="339933"/>
                </a:solidFill>
              </a:rPr>
              <a:t>CH</a:t>
            </a:r>
            <a:r>
              <a:rPr lang="en-US" altLang="en-US" sz="2400" baseline="-25000">
                <a:solidFill>
                  <a:srgbClr val="339933"/>
                </a:solidFill>
              </a:rPr>
              <a:t>2</a:t>
            </a:r>
            <a:r>
              <a:rPr lang="en-US" altLang="en-US" sz="2400">
                <a:solidFill>
                  <a:srgbClr val="339933"/>
                </a:solidFill>
              </a:rPr>
              <a:t>CH</a:t>
            </a:r>
            <a:r>
              <a:rPr lang="en-US" altLang="en-US" sz="2400" baseline="-25000">
                <a:solidFill>
                  <a:srgbClr val="339933"/>
                </a:solidFill>
              </a:rPr>
              <a:t>2</a:t>
            </a:r>
            <a:r>
              <a:rPr lang="en-US" altLang="en-US" sz="2400">
                <a:solidFill>
                  <a:srgbClr val="339933"/>
                </a:solidFill>
              </a:rPr>
              <a:t>CH</a:t>
            </a:r>
            <a:r>
              <a:rPr lang="en-US" altLang="en-US" sz="2400" baseline="-25000">
                <a:solidFill>
                  <a:srgbClr val="339933"/>
                </a:solidFill>
              </a:rPr>
              <a:t>2</a:t>
            </a:r>
            <a:r>
              <a:rPr lang="en-US" altLang="en-US" sz="2400">
                <a:solidFill>
                  <a:srgbClr val="339933"/>
                </a:solidFill>
              </a:rPr>
              <a:t>Br + N</a:t>
            </a:r>
            <a:r>
              <a:rPr lang="en-US" altLang="en-US" sz="2400" baseline="-25000">
                <a:solidFill>
                  <a:srgbClr val="339933"/>
                </a:solidFill>
              </a:rPr>
              <a:t>3</a:t>
            </a:r>
            <a:r>
              <a:rPr lang="en-US" altLang="en-US" sz="2400" baseline="30000">
                <a:solidFill>
                  <a:srgbClr val="339933"/>
                </a:solidFill>
              </a:rPr>
              <a:t>-</a:t>
            </a:r>
            <a:r>
              <a:rPr lang="en-US" altLang="en-US" sz="2400">
                <a:solidFill>
                  <a:srgbClr val="339933"/>
                </a:solidFill>
              </a:rPr>
              <a:t> </a:t>
            </a:r>
            <a:r>
              <a:rPr lang="en-US" altLang="en-US" sz="2400">
                <a:solidFill>
                  <a:srgbClr val="339933"/>
                </a:solidFill>
                <a:sym typeface="Symbol" panose="05050102010706020507" pitchFamily="18" charset="2"/>
              </a:rPr>
              <a:t> </a:t>
            </a:r>
            <a:r>
              <a:rPr lang="en-US" altLang="en-US" sz="2400">
                <a:solidFill>
                  <a:srgbClr val="339933"/>
                </a:solidFill>
              </a:rPr>
              <a:t>CH</a:t>
            </a:r>
            <a:r>
              <a:rPr lang="en-US" altLang="en-US" sz="2400" baseline="-25000">
                <a:solidFill>
                  <a:srgbClr val="339933"/>
                </a:solidFill>
              </a:rPr>
              <a:t>3</a:t>
            </a:r>
            <a:r>
              <a:rPr lang="en-US" altLang="en-US" sz="2400">
                <a:solidFill>
                  <a:srgbClr val="339933"/>
                </a:solidFill>
              </a:rPr>
              <a:t>CH</a:t>
            </a:r>
            <a:r>
              <a:rPr lang="en-US" altLang="en-US" sz="2400" baseline="-25000">
                <a:solidFill>
                  <a:srgbClr val="339933"/>
                </a:solidFill>
              </a:rPr>
              <a:t>2</a:t>
            </a:r>
            <a:r>
              <a:rPr lang="en-US" altLang="en-US" sz="2400">
                <a:solidFill>
                  <a:srgbClr val="339933"/>
                </a:solidFill>
              </a:rPr>
              <a:t>CH</a:t>
            </a:r>
            <a:r>
              <a:rPr lang="en-US" altLang="en-US" sz="2400" baseline="-25000">
                <a:solidFill>
                  <a:srgbClr val="339933"/>
                </a:solidFill>
              </a:rPr>
              <a:t>2</a:t>
            </a:r>
            <a:r>
              <a:rPr lang="en-US" altLang="en-US" sz="2400">
                <a:solidFill>
                  <a:srgbClr val="339933"/>
                </a:solidFill>
              </a:rPr>
              <a:t>CH</a:t>
            </a:r>
            <a:r>
              <a:rPr lang="en-US" altLang="en-US" sz="2400" baseline="-25000">
                <a:solidFill>
                  <a:srgbClr val="339933"/>
                </a:solidFill>
              </a:rPr>
              <a:t>2</a:t>
            </a:r>
            <a:r>
              <a:rPr lang="en-US" altLang="en-US" sz="2400">
                <a:solidFill>
                  <a:srgbClr val="339933"/>
                </a:solidFill>
              </a:rPr>
              <a:t>N</a:t>
            </a:r>
            <a:r>
              <a:rPr lang="en-US" altLang="en-US" sz="2400" baseline="-25000">
                <a:solidFill>
                  <a:srgbClr val="339933"/>
                </a:solidFill>
              </a:rPr>
              <a:t>3 </a:t>
            </a:r>
            <a:r>
              <a:rPr lang="en-US" altLang="en-US" sz="2400">
                <a:solidFill>
                  <a:srgbClr val="339933"/>
                </a:solidFill>
              </a:rPr>
              <a:t>+</a:t>
            </a: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FC23E810-FFD0-43E5-6C95-A11C6BFC1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aphicFrame>
        <p:nvGraphicFramePr>
          <p:cNvPr id="23615" name="Group 63">
            <a:extLst>
              <a:ext uri="{FF2B5EF4-FFF2-40B4-BE49-F238E27FC236}">
                <a16:creationId xmlns:a16="http://schemas.microsoft.com/office/drawing/2014/main" id="{2F4DD1BC-DE7D-C61D-CD90-D8520B42E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685270"/>
              </p:ext>
            </p:extLst>
          </p:nvPr>
        </p:nvGraphicFramePr>
        <p:xfrm>
          <a:off x="1450975" y="1833563"/>
          <a:ext cx="6096000" cy="3331212"/>
        </p:xfrm>
        <a:graphic>
          <a:graphicData uri="http://schemas.openxmlformats.org/drawingml/2006/table">
            <a:tbl>
              <a:tblPr rtl="1" firstRow="1"/>
              <a:tblGrid>
                <a:gridCol w="2032000">
                  <a:extLst>
                    <a:ext uri="{9D8B030D-6E8A-4147-A177-3AD203B41FA5}">
                      <a16:colId xmlns:a16="http://schemas.microsoft.com/office/drawing/2014/main" val="23336762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8033497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71610460"/>
                    </a:ext>
                  </a:extLst>
                </a:gridCol>
              </a:tblGrid>
              <a:tr h="628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kumimoji="0" lang="en-US" alt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(solvvent</a:t>
                      </a: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(metanol)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ממס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4328228"/>
                  </a:ext>
                </a:extLst>
              </a:tr>
              <a:tr h="627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BFD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BFD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פולרי פרוטי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B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651400"/>
                  </a:ext>
                </a:extLst>
              </a:tr>
              <a:tr h="627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פולרי אפרוטי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405681"/>
                  </a:ext>
                </a:extLst>
              </a:tr>
              <a:tr h="627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2800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NCHO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פולרי אפרוטי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076796"/>
                  </a:ext>
                </a:extLst>
              </a:tr>
              <a:tr h="627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פולרי </a:t>
                      </a:r>
                      <a:r>
                        <a:rPr kumimoji="0" lang="he-IL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אפרוטי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88778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5B7F9F9-4B88-8E12-9755-F38AE154EA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אלימינציה</a:t>
            </a:r>
            <a:br>
              <a:rPr lang="he-IL" altLang="en-US" sz="4000">
                <a:solidFill>
                  <a:srgbClr val="339933"/>
                </a:solidFill>
              </a:rPr>
            </a:br>
            <a:r>
              <a:rPr lang="he-IL" altLang="en-US" sz="4000">
                <a:solidFill>
                  <a:schemeClr val="tx1"/>
                </a:solidFill>
              </a:rPr>
              <a:t>עמ' 96</a:t>
            </a: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C4AA3F7F-83E5-1525-4390-F669DAE8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2D219E45-A6E7-2ECB-436C-802992E81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e-IL" altLang="en-US"/>
              <a:t>תגובת אלימינציה היא תגובה במהלכה יוצאים מספר אטומים או קבוצות פונקציונאליות . </a:t>
            </a:r>
          </a:p>
          <a:p>
            <a:pPr>
              <a:lnSpc>
                <a:spcPct val="90000"/>
              </a:lnSpc>
            </a:pPr>
            <a:r>
              <a:rPr lang="he-IL" altLang="en-US"/>
              <a:t>בתגובת אלימינציה בתרכובות הפחמן, נוצר קשר כפול בין אטומי פחמן סמוכים.</a:t>
            </a:r>
          </a:p>
          <a:p>
            <a:pPr>
              <a:lnSpc>
                <a:spcPct val="90000"/>
              </a:lnSpc>
            </a:pPr>
            <a:r>
              <a:rPr lang="he-IL" altLang="en-US"/>
              <a:t>זו תגובה בה </a:t>
            </a:r>
            <a:r>
              <a:rPr lang="he-IL" altLang="en-US">
                <a:solidFill>
                  <a:srgbClr val="0000FF"/>
                </a:solidFill>
              </a:rPr>
              <a:t>השלד הפחמני</a:t>
            </a:r>
            <a:r>
              <a:rPr lang="he-IL" altLang="en-US"/>
              <a:t> משתנה.</a:t>
            </a:r>
          </a:p>
          <a:p>
            <a:pPr>
              <a:lnSpc>
                <a:spcPct val="90000"/>
              </a:lnSpc>
              <a:buFontTx/>
              <a:buNone/>
            </a:pPr>
            <a:endParaRPr lang="he-IL" altLang="en-US"/>
          </a:p>
          <a:p>
            <a:pPr>
              <a:lnSpc>
                <a:spcPct val="90000"/>
              </a:lnSpc>
              <a:buFontTx/>
              <a:buNone/>
            </a:pPr>
            <a:r>
              <a:rPr lang="he-IL" altLang="en-US" sz="2400"/>
              <a:t>    </a:t>
            </a:r>
            <a:r>
              <a:rPr lang="he-IL" altLang="en-US" sz="2400">
                <a:solidFill>
                  <a:srgbClr val="9933FF"/>
                </a:solidFill>
              </a:rPr>
              <a:t>דוגמא: באחד משלבי הייצור של ניאופרן לחליפות צלילה יש תהליך אלימינציה עמ' 98-99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e-IL" altLang="en-US"/>
              <a:t>   </a:t>
            </a: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67FEF99-799A-A396-7660-6452521641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2800">
                <a:solidFill>
                  <a:srgbClr val="339933"/>
                </a:solidFill>
              </a:rPr>
              <a:t>תלות קצב ראקציות </a:t>
            </a:r>
            <a:r>
              <a:rPr lang="en-US" altLang="en-US" sz="2800">
                <a:solidFill>
                  <a:srgbClr val="339933"/>
                </a:solidFill>
              </a:rPr>
              <a:t>S</a:t>
            </a:r>
            <a:r>
              <a:rPr lang="en-US" altLang="en-US" sz="2800" baseline="-25000">
                <a:solidFill>
                  <a:srgbClr val="339933"/>
                </a:solidFill>
              </a:rPr>
              <a:t>N</a:t>
            </a:r>
            <a:r>
              <a:rPr lang="en-US" altLang="en-US" sz="2800">
                <a:solidFill>
                  <a:srgbClr val="339933"/>
                </a:solidFill>
              </a:rPr>
              <a:t>1 </a:t>
            </a:r>
            <a:r>
              <a:rPr lang="he-IL" altLang="en-US" sz="2800">
                <a:solidFill>
                  <a:srgbClr val="339933"/>
                </a:solidFill>
              </a:rPr>
              <a:t>במימס</a:t>
            </a:r>
            <a:r>
              <a:rPr lang="en-US" altLang="en-US" sz="2800">
                <a:solidFill>
                  <a:srgbClr val="339933"/>
                </a:solidFill>
              </a:rPr>
              <a:t> </a:t>
            </a:r>
            <a:r>
              <a:rPr lang="he-IL" altLang="en-US" sz="2800">
                <a:solidFill>
                  <a:srgbClr val="339933"/>
                </a:solidFill>
              </a:rPr>
              <a:t>לתהליך:</a:t>
            </a:r>
            <a:br>
              <a:rPr lang="en-US" altLang="en-US" sz="2800">
                <a:solidFill>
                  <a:srgbClr val="339933"/>
                </a:solidFill>
              </a:rPr>
            </a:br>
            <a:r>
              <a:rPr lang="en-US" altLang="en-US" sz="2800">
                <a:solidFill>
                  <a:srgbClr val="339933"/>
                </a:solidFill>
              </a:rPr>
              <a:t>HCl</a:t>
            </a:r>
            <a:r>
              <a:rPr lang="he-IL" altLang="en-US" sz="2800">
                <a:solidFill>
                  <a:srgbClr val="339933"/>
                </a:solidFill>
              </a:rPr>
              <a:t> </a:t>
            </a:r>
            <a:r>
              <a:rPr lang="en-US" altLang="en-US" sz="2800">
                <a:solidFill>
                  <a:srgbClr val="339933"/>
                </a:solidFill>
              </a:rPr>
              <a:t> (CH</a:t>
            </a:r>
            <a:r>
              <a:rPr lang="en-US" altLang="en-US" sz="2800" baseline="-25000">
                <a:solidFill>
                  <a:srgbClr val="339933"/>
                </a:solidFill>
              </a:rPr>
              <a:t>3</a:t>
            </a:r>
            <a:r>
              <a:rPr lang="en-US" altLang="en-US" sz="2800">
                <a:solidFill>
                  <a:srgbClr val="339933"/>
                </a:solidFill>
              </a:rPr>
              <a:t>)</a:t>
            </a:r>
            <a:r>
              <a:rPr lang="en-US" altLang="en-US" sz="2800" baseline="-25000">
                <a:solidFill>
                  <a:srgbClr val="339933"/>
                </a:solidFill>
              </a:rPr>
              <a:t>3</a:t>
            </a:r>
            <a:r>
              <a:rPr lang="en-US" altLang="en-US" sz="2800">
                <a:solidFill>
                  <a:srgbClr val="339933"/>
                </a:solidFill>
              </a:rPr>
              <a:t>CCl + ROH </a:t>
            </a:r>
            <a:r>
              <a:rPr lang="en-US" altLang="en-US" sz="2800">
                <a:solidFill>
                  <a:srgbClr val="339933"/>
                </a:solidFill>
                <a:sym typeface="Symbol" panose="05050102010706020507" pitchFamily="18" charset="2"/>
              </a:rPr>
              <a:t> </a:t>
            </a:r>
            <a:r>
              <a:rPr lang="en-US" altLang="en-US" sz="2800">
                <a:solidFill>
                  <a:srgbClr val="339933"/>
                </a:solidFill>
              </a:rPr>
              <a:t>(CH</a:t>
            </a:r>
            <a:r>
              <a:rPr lang="en-US" altLang="en-US" sz="2800" baseline="-25000">
                <a:solidFill>
                  <a:srgbClr val="339933"/>
                </a:solidFill>
              </a:rPr>
              <a:t>3</a:t>
            </a:r>
            <a:r>
              <a:rPr lang="en-US" altLang="en-US" sz="2800">
                <a:solidFill>
                  <a:srgbClr val="339933"/>
                </a:solidFill>
              </a:rPr>
              <a:t>)</a:t>
            </a:r>
            <a:r>
              <a:rPr lang="en-US" altLang="en-US" sz="2800" baseline="-25000">
                <a:solidFill>
                  <a:srgbClr val="339933"/>
                </a:solidFill>
              </a:rPr>
              <a:t>3</a:t>
            </a:r>
            <a:r>
              <a:rPr lang="en-US" altLang="en-US" sz="2800">
                <a:solidFill>
                  <a:srgbClr val="339933"/>
                </a:solidFill>
              </a:rPr>
              <a:t>COR + </a:t>
            </a: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01D32AB2-B81A-B2AB-D4A4-05B4193DE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aphicFrame>
        <p:nvGraphicFramePr>
          <p:cNvPr id="24631" name="Group 55">
            <a:extLst>
              <a:ext uri="{FF2B5EF4-FFF2-40B4-BE49-F238E27FC236}">
                <a16:creationId xmlns:a16="http://schemas.microsoft.com/office/drawing/2014/main" id="{E66490F3-4E8D-A361-76EA-38B5C06DE2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144094"/>
              </p:ext>
            </p:extLst>
          </p:nvPr>
        </p:nvGraphicFramePr>
        <p:xfrm>
          <a:off x="1566863" y="1731963"/>
          <a:ext cx="6096000" cy="4308285"/>
        </p:xfrm>
        <a:graphic>
          <a:graphicData uri="http://schemas.openxmlformats.org/drawingml/2006/table">
            <a:tbl>
              <a:tblPr rtl="1" firstRow="1"/>
              <a:tblGrid>
                <a:gridCol w="2032000">
                  <a:extLst>
                    <a:ext uri="{9D8B030D-6E8A-4147-A177-3AD203B41FA5}">
                      <a16:colId xmlns:a16="http://schemas.microsoft.com/office/drawing/2014/main" val="3755381031"/>
                    </a:ext>
                  </a:extLst>
                </a:gridCol>
                <a:gridCol w="2568575">
                  <a:extLst>
                    <a:ext uri="{9D8B030D-6E8A-4147-A177-3AD203B41FA5}">
                      <a16:colId xmlns:a16="http://schemas.microsoft.com/office/drawing/2014/main" val="2357371821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3789465177"/>
                    </a:ext>
                  </a:extLst>
                </a:gridCol>
              </a:tblGrid>
              <a:tr h="835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kumimoji="0" lang="en-US" alt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(solvvent</a:t>
                      </a: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(etanol)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פולריות ממס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620186"/>
                  </a:ext>
                </a:extLst>
              </a:tr>
              <a:tr h="835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7620958"/>
                  </a:ext>
                </a:extLst>
              </a:tr>
              <a:tr h="833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 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 C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999850"/>
                  </a:ext>
                </a:extLst>
              </a:tr>
              <a:tr h="835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 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 C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8598807"/>
                  </a:ext>
                </a:extLst>
              </a:tr>
              <a:tr h="542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alt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A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6945113"/>
                  </a:ext>
                </a:extLst>
              </a:tr>
            </a:tbl>
          </a:graphicData>
        </a:graphic>
      </p:graphicFrame>
      <p:sp>
        <p:nvSpPr>
          <p:cNvPr id="24628" name="Line 52" descr="חץ">
            <a:extLst>
              <a:ext uri="{FF2B5EF4-FFF2-40B4-BE49-F238E27FC236}">
                <a16:creationId xmlns:a16="http://schemas.microsoft.com/office/drawing/2014/main" id="{3E0CCC6D-49B2-16F2-D261-51CCF246A5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93938" y="3294063"/>
            <a:ext cx="0" cy="2409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E15037C-448C-A0D5-76C9-C769C0DD45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 dirty="0" err="1">
                <a:solidFill>
                  <a:srgbClr val="339933"/>
                </a:solidFill>
              </a:rPr>
              <a:t>אלמיום</a:t>
            </a:r>
            <a:r>
              <a:rPr lang="he-IL" altLang="en-US" sz="4000" dirty="0">
                <a:solidFill>
                  <a:srgbClr val="339933"/>
                </a:solidFill>
              </a:rPr>
              <a:t> – אלימינציה במנגנון אחר</a:t>
            </a:r>
            <a:br>
              <a:rPr lang="he-IL" altLang="en-US" sz="4000" dirty="0">
                <a:solidFill>
                  <a:srgbClr val="339933"/>
                </a:solidFill>
              </a:rPr>
            </a:br>
            <a:r>
              <a:rPr lang="he-IL" altLang="en-US" sz="3200" dirty="0">
                <a:solidFill>
                  <a:schemeClr val="tx1"/>
                </a:solidFill>
              </a:rPr>
              <a:t>עמ'120</a:t>
            </a:r>
            <a:endParaRPr lang="en-US" altLang="en-US" sz="3200" dirty="0">
              <a:solidFill>
                <a:schemeClr val="tx1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28E3CBD4-1FF7-4D99-06B5-4EA229A26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pSp>
        <p:nvGrpSpPr>
          <p:cNvPr id="4" name="קבוצה 3" descr="אלמיום">
            <a:extLst>
              <a:ext uri="{FF2B5EF4-FFF2-40B4-BE49-F238E27FC236}">
                <a16:creationId xmlns:a16="http://schemas.microsoft.com/office/drawing/2014/main" id="{B4F9A849-C85F-6F80-124D-5794E25707BC}"/>
              </a:ext>
            </a:extLst>
          </p:cNvPr>
          <p:cNvGrpSpPr/>
          <p:nvPr/>
        </p:nvGrpSpPr>
        <p:grpSpPr>
          <a:xfrm>
            <a:off x="1495425" y="3417888"/>
            <a:ext cx="6434138" cy="1295400"/>
            <a:chOff x="1495425" y="3417888"/>
            <a:chExt cx="6434138" cy="1295400"/>
          </a:xfrm>
        </p:grpSpPr>
        <p:sp>
          <p:nvSpPr>
            <p:cNvPr id="27717" name="Rectangle 69">
              <a:extLst>
                <a:ext uri="{FF2B5EF4-FFF2-40B4-BE49-F238E27FC236}">
                  <a16:creationId xmlns:a16="http://schemas.microsoft.com/office/drawing/2014/main" id="{D1EA5F05-851E-6F32-EB8B-1774EAABFD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250" y="3424238"/>
              <a:ext cx="754063" cy="349250"/>
            </a:xfrm>
            <a:prstGeom prst="rect">
              <a:avLst/>
            </a:prstGeom>
            <a:solidFill>
              <a:srgbClr val="C1BFD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686" name="Group 38">
              <a:extLst>
                <a:ext uri="{FF2B5EF4-FFF2-40B4-BE49-F238E27FC236}">
                  <a16:creationId xmlns:a16="http://schemas.microsoft.com/office/drawing/2014/main" id="{7EB45B41-736E-9791-F04B-3DA9EA9F06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95425" y="3417888"/>
              <a:ext cx="2127250" cy="1295400"/>
              <a:chOff x="1077" y="2153"/>
              <a:chExt cx="1340" cy="816"/>
            </a:xfrm>
          </p:grpSpPr>
          <p:sp>
            <p:nvSpPr>
              <p:cNvPr id="27652" name="Text Box 4">
                <a:extLst>
                  <a:ext uri="{FF2B5EF4-FFF2-40B4-BE49-F238E27FC236}">
                    <a16:creationId xmlns:a16="http://schemas.microsoft.com/office/drawing/2014/main" id="{A0A7C839-CABD-D333-FBBA-97CCC27CBD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4" y="2395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27653" name="Text Box 5">
                <a:extLst>
                  <a:ext uri="{FF2B5EF4-FFF2-40B4-BE49-F238E27FC236}">
                    <a16:creationId xmlns:a16="http://schemas.microsoft.com/office/drawing/2014/main" id="{61466824-E356-1E9C-7C71-88EEF79B86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53" y="244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654" name="Text Box 6">
                <a:extLst>
                  <a:ext uri="{FF2B5EF4-FFF2-40B4-BE49-F238E27FC236}">
                    <a16:creationId xmlns:a16="http://schemas.microsoft.com/office/drawing/2014/main" id="{1AFB57C9-7653-941B-0312-58EE830F81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77" y="244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655" name="Text Box 7">
                <a:extLst>
                  <a:ext uri="{FF2B5EF4-FFF2-40B4-BE49-F238E27FC236}">
                    <a16:creationId xmlns:a16="http://schemas.microsoft.com/office/drawing/2014/main" id="{1C4308CA-930C-91BE-2965-C8FCD2A8C8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5" y="244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657" name="Text Box 9">
                <a:extLst>
                  <a:ext uri="{FF2B5EF4-FFF2-40B4-BE49-F238E27FC236}">
                    <a16:creationId xmlns:a16="http://schemas.microsoft.com/office/drawing/2014/main" id="{C7C86BE8-4D51-4115-B597-F17F9B00F7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8" y="2153"/>
                <a:ext cx="38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OH</a:t>
                </a:r>
              </a:p>
            </p:txBody>
          </p:sp>
          <p:sp>
            <p:nvSpPr>
              <p:cNvPr id="27658" name="Text Box 10">
                <a:extLst>
                  <a:ext uri="{FF2B5EF4-FFF2-40B4-BE49-F238E27FC236}">
                    <a16:creationId xmlns:a16="http://schemas.microsoft.com/office/drawing/2014/main" id="{3C0BDF0D-FDBD-89DD-4BF9-215A61D86A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7" y="244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659" name="Text Box 11">
                <a:extLst>
                  <a:ext uri="{FF2B5EF4-FFF2-40B4-BE49-F238E27FC236}">
                    <a16:creationId xmlns:a16="http://schemas.microsoft.com/office/drawing/2014/main" id="{EC9D6B4E-B9D4-4F47-6485-DC975A679B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2" y="2451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27660" name="Line 12">
                <a:extLst>
                  <a:ext uri="{FF2B5EF4-FFF2-40B4-BE49-F238E27FC236}">
                    <a16:creationId xmlns:a16="http://schemas.microsoft.com/office/drawing/2014/main" id="{4D1E1B03-0EE1-5F08-EB31-A5A9C6466D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609" y="2505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1" name="Line 13">
                <a:extLst>
                  <a:ext uri="{FF2B5EF4-FFF2-40B4-BE49-F238E27FC236}">
                    <a16:creationId xmlns:a16="http://schemas.microsoft.com/office/drawing/2014/main" id="{1EBEE4FC-BBC5-D186-4F32-671BE1C718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873" y="2503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2" name="Line 14">
                <a:extLst>
                  <a:ext uri="{FF2B5EF4-FFF2-40B4-BE49-F238E27FC236}">
                    <a16:creationId xmlns:a16="http://schemas.microsoft.com/office/drawing/2014/main" id="{4B02127D-7898-B795-E451-470E16DA13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2164" y="250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3" name="Line 15">
                <a:extLst>
                  <a:ext uri="{FF2B5EF4-FFF2-40B4-BE49-F238E27FC236}">
                    <a16:creationId xmlns:a16="http://schemas.microsoft.com/office/drawing/2014/main" id="{8C2BE5EC-D236-9E29-C361-9A341E01FB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322" y="250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4" name="Text Box 16">
                <a:extLst>
                  <a:ext uri="{FF2B5EF4-FFF2-40B4-BE49-F238E27FC236}">
                    <a16:creationId xmlns:a16="http://schemas.microsoft.com/office/drawing/2014/main" id="{4ECA119A-A778-4445-D034-0819AC356E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53" y="244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665" name="Line 17">
                <a:extLst>
                  <a:ext uri="{FF2B5EF4-FFF2-40B4-BE49-F238E27FC236}">
                    <a16:creationId xmlns:a16="http://schemas.microsoft.com/office/drawing/2014/main" id="{CA621D80-8BDC-B360-E66F-4346180CA7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609" y="2505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6" name="Line 18">
                <a:extLst>
                  <a:ext uri="{FF2B5EF4-FFF2-40B4-BE49-F238E27FC236}">
                    <a16:creationId xmlns:a16="http://schemas.microsoft.com/office/drawing/2014/main" id="{A13F41CD-6C7A-AB5C-D24B-57B65F2750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63" y="2641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7" name="Line 19">
                <a:extLst>
                  <a:ext uri="{FF2B5EF4-FFF2-40B4-BE49-F238E27FC236}">
                    <a16:creationId xmlns:a16="http://schemas.microsoft.com/office/drawing/2014/main" id="{E051568F-3D52-2778-7DF7-C2E083E592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2017" y="2630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9" name="Line 21">
                <a:extLst>
                  <a:ext uri="{FF2B5EF4-FFF2-40B4-BE49-F238E27FC236}">
                    <a16:creationId xmlns:a16="http://schemas.microsoft.com/office/drawing/2014/main" id="{5B4E99A9-39DD-6203-89E9-825F9945B4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1459" y="2646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0" name="Line 22">
                <a:extLst>
                  <a:ext uri="{FF2B5EF4-FFF2-40B4-BE49-F238E27FC236}">
                    <a16:creationId xmlns:a16="http://schemas.microsoft.com/office/drawing/2014/main" id="{BDC9494F-BCF9-A4BA-80D8-A2056D250F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1457" y="2353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1" name="Line 23">
                <a:extLst>
                  <a:ext uri="{FF2B5EF4-FFF2-40B4-BE49-F238E27FC236}">
                    <a16:creationId xmlns:a16="http://schemas.microsoft.com/office/drawing/2014/main" id="{48F95795-786D-7384-3F59-1F2B820298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1758" y="235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2" name="Line 24">
                <a:extLst>
                  <a:ext uri="{FF2B5EF4-FFF2-40B4-BE49-F238E27FC236}">
                    <a16:creationId xmlns:a16="http://schemas.microsoft.com/office/drawing/2014/main" id="{2D94B934-D299-46BC-2754-BE47EC232E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2004" y="2350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6" name="Text Box 28">
                <a:extLst>
                  <a:ext uri="{FF2B5EF4-FFF2-40B4-BE49-F238E27FC236}">
                    <a16:creationId xmlns:a16="http://schemas.microsoft.com/office/drawing/2014/main" id="{04597C09-1072-D97B-83AC-E3D356932C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51" y="2163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677" name="Text Box 29">
                <a:extLst>
                  <a:ext uri="{FF2B5EF4-FFF2-40B4-BE49-F238E27FC236}">
                    <a16:creationId xmlns:a16="http://schemas.microsoft.com/office/drawing/2014/main" id="{7B089698-AFF5-1D8D-ADAD-B215FC9662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2" y="2730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678" name="Text Box 30">
                <a:extLst>
                  <a:ext uri="{FF2B5EF4-FFF2-40B4-BE49-F238E27FC236}">
                    <a16:creationId xmlns:a16="http://schemas.microsoft.com/office/drawing/2014/main" id="{1DE9C065-DE89-C713-757A-477FB938D4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40" y="27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679" name="Text Box 31">
                <a:extLst>
                  <a:ext uri="{FF2B5EF4-FFF2-40B4-BE49-F238E27FC236}">
                    <a16:creationId xmlns:a16="http://schemas.microsoft.com/office/drawing/2014/main" id="{ABB61822-32EB-3566-8203-389D1C122E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98" y="2453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680" name="Text Box 32">
                <a:extLst>
                  <a:ext uri="{FF2B5EF4-FFF2-40B4-BE49-F238E27FC236}">
                    <a16:creationId xmlns:a16="http://schemas.microsoft.com/office/drawing/2014/main" id="{FEE610B7-3CDC-081E-CB26-8B1DB0D9E2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5" y="2159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681" name="Text Box 33">
                <a:extLst>
                  <a:ext uri="{FF2B5EF4-FFF2-40B4-BE49-F238E27FC236}">
                    <a16:creationId xmlns:a16="http://schemas.microsoft.com/office/drawing/2014/main" id="{49DE10E1-4EA0-5F16-0DE6-52D679769B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10" y="2732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</p:grpSp>
        <p:sp>
          <p:nvSpPr>
            <p:cNvPr id="27685" name="Text Box 37">
              <a:extLst>
                <a:ext uri="{FF2B5EF4-FFF2-40B4-BE49-F238E27FC236}">
                  <a16:creationId xmlns:a16="http://schemas.microsoft.com/office/drawing/2014/main" id="{4839A612-7056-88E0-235D-6CE53E42A5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1113" y="3744913"/>
              <a:ext cx="928687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/>
                <a:t>H</a:t>
              </a:r>
              <a:r>
                <a:rPr lang="en-US" altLang="en-US" sz="1600" baseline="-25000"/>
                <a:t>2</a:t>
              </a:r>
              <a:r>
                <a:rPr lang="en-US" altLang="en-US" sz="1600"/>
                <a:t>SO</a:t>
              </a:r>
              <a:r>
                <a:rPr lang="en-US" altLang="en-US" sz="1600" baseline="-25000"/>
                <a:t>4</a:t>
              </a:r>
              <a:endParaRPr lang="en-US" altLang="en-US" sz="1600"/>
            </a:p>
          </p:txBody>
        </p:sp>
        <p:grpSp>
          <p:nvGrpSpPr>
            <p:cNvPr id="27713" name="Group 65">
              <a:extLst>
                <a:ext uri="{FF2B5EF4-FFF2-40B4-BE49-F238E27FC236}">
                  <a16:creationId xmlns:a16="http://schemas.microsoft.com/office/drawing/2014/main" id="{ADA0AFF0-968B-A984-95F8-C8661BC6EC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05388" y="3417888"/>
              <a:ext cx="2127250" cy="1279525"/>
              <a:chOff x="3288" y="2153"/>
              <a:chExt cx="1340" cy="806"/>
            </a:xfrm>
          </p:grpSpPr>
          <p:sp>
            <p:nvSpPr>
              <p:cNvPr id="27688" name="Text Box 40">
                <a:extLst>
                  <a:ext uri="{FF2B5EF4-FFF2-40B4-BE49-F238E27FC236}">
                    <a16:creationId xmlns:a16="http://schemas.microsoft.com/office/drawing/2014/main" id="{23931E4F-F39D-82BE-A255-5944621F28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45" y="2385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27689" name="Text Box 41">
                <a:extLst>
                  <a:ext uri="{FF2B5EF4-FFF2-40B4-BE49-F238E27FC236}">
                    <a16:creationId xmlns:a16="http://schemas.microsoft.com/office/drawing/2014/main" id="{03B1739F-15C5-F246-A276-51A0D22254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4" y="24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690" name="Text Box 42">
                <a:extLst>
                  <a:ext uri="{FF2B5EF4-FFF2-40B4-BE49-F238E27FC236}">
                    <a16:creationId xmlns:a16="http://schemas.microsoft.com/office/drawing/2014/main" id="{DB8DA7CB-036F-6E15-8DAA-4476C8D9DF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88" y="24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691" name="Text Box 43">
                <a:extLst>
                  <a:ext uri="{FF2B5EF4-FFF2-40B4-BE49-F238E27FC236}">
                    <a16:creationId xmlns:a16="http://schemas.microsoft.com/office/drawing/2014/main" id="{FB7A1A19-4F7A-ABDB-ECE7-7F0F8FD55F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6" y="24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693" name="Text Box 45">
                <a:extLst>
                  <a:ext uri="{FF2B5EF4-FFF2-40B4-BE49-F238E27FC236}">
                    <a16:creationId xmlns:a16="http://schemas.microsoft.com/office/drawing/2014/main" id="{52DDA605-9E7F-6FC3-7A7E-5EB8813073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8" y="24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694" name="Text Box 46">
                <a:extLst>
                  <a:ext uri="{FF2B5EF4-FFF2-40B4-BE49-F238E27FC236}">
                    <a16:creationId xmlns:a16="http://schemas.microsoft.com/office/drawing/2014/main" id="{4D071F99-85DA-2A7B-B730-0E360BF94F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93" y="2441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27695" name="Line 47">
                <a:extLst>
                  <a:ext uri="{FF2B5EF4-FFF2-40B4-BE49-F238E27FC236}">
                    <a16:creationId xmlns:a16="http://schemas.microsoft.com/office/drawing/2014/main" id="{B5817442-CBF2-D189-9740-DBD37C9809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820" y="2495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6" name="Line 48">
                <a:extLst>
                  <a:ext uri="{FF2B5EF4-FFF2-40B4-BE49-F238E27FC236}">
                    <a16:creationId xmlns:a16="http://schemas.microsoft.com/office/drawing/2014/main" id="{D9F751DD-6A9E-77D8-54D0-D3D20323FB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4084" y="250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7" name="Line 49">
                <a:extLst>
                  <a:ext uri="{FF2B5EF4-FFF2-40B4-BE49-F238E27FC236}">
                    <a16:creationId xmlns:a16="http://schemas.microsoft.com/office/drawing/2014/main" id="{7B7D608C-F199-73E0-C593-F9D625E2C6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4375" y="249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8" name="Line 50">
                <a:extLst>
                  <a:ext uri="{FF2B5EF4-FFF2-40B4-BE49-F238E27FC236}">
                    <a16:creationId xmlns:a16="http://schemas.microsoft.com/office/drawing/2014/main" id="{4181825D-FFA0-E893-D1B5-0A1BF13007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533" y="249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9" name="Text Box 51">
                <a:extLst>
                  <a:ext uri="{FF2B5EF4-FFF2-40B4-BE49-F238E27FC236}">
                    <a16:creationId xmlns:a16="http://schemas.microsoft.com/office/drawing/2014/main" id="{8FD44320-048A-7491-E647-1BD7AA23F0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4" y="24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700" name="Line 52">
                <a:extLst>
                  <a:ext uri="{FF2B5EF4-FFF2-40B4-BE49-F238E27FC236}">
                    <a16:creationId xmlns:a16="http://schemas.microsoft.com/office/drawing/2014/main" id="{AEB1979B-0A79-DFCC-EE61-6D5D4FAC82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820" y="2495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01" name="Line 53">
                <a:extLst>
                  <a:ext uri="{FF2B5EF4-FFF2-40B4-BE49-F238E27FC236}">
                    <a16:creationId xmlns:a16="http://schemas.microsoft.com/office/drawing/2014/main" id="{5730A547-924D-3AA5-ADB3-3D092BF102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74" y="2631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02" name="Line 54">
                <a:extLst>
                  <a:ext uri="{FF2B5EF4-FFF2-40B4-BE49-F238E27FC236}">
                    <a16:creationId xmlns:a16="http://schemas.microsoft.com/office/drawing/2014/main" id="{FA563F75-10CE-82E5-924D-8C5BF29305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4228" y="2620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03" name="Line 55">
                <a:extLst>
                  <a:ext uri="{FF2B5EF4-FFF2-40B4-BE49-F238E27FC236}">
                    <a16:creationId xmlns:a16="http://schemas.microsoft.com/office/drawing/2014/main" id="{5153647B-24EC-1FEC-B4CC-D73E7753C3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3670" y="2636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04" name="Line 56">
                <a:extLst>
                  <a:ext uri="{FF2B5EF4-FFF2-40B4-BE49-F238E27FC236}">
                    <a16:creationId xmlns:a16="http://schemas.microsoft.com/office/drawing/2014/main" id="{DA5E4497-7093-149D-05F6-9ADAEF6B26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3668" y="2343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05" name="Line 57">
                <a:extLst>
                  <a:ext uri="{FF2B5EF4-FFF2-40B4-BE49-F238E27FC236}">
                    <a16:creationId xmlns:a16="http://schemas.microsoft.com/office/drawing/2014/main" id="{B0204DE9-69BF-B3E2-76BC-57FC9F665D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6200000">
                <a:off x="4087" y="2461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07" name="Text Box 59">
                <a:extLst>
                  <a:ext uri="{FF2B5EF4-FFF2-40B4-BE49-F238E27FC236}">
                    <a16:creationId xmlns:a16="http://schemas.microsoft.com/office/drawing/2014/main" id="{B283F613-70F2-F88D-048F-E534239CC9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2" y="2153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08" name="Text Box 60">
                <a:extLst>
                  <a:ext uri="{FF2B5EF4-FFF2-40B4-BE49-F238E27FC236}">
                    <a16:creationId xmlns:a16="http://schemas.microsoft.com/office/drawing/2014/main" id="{3A0E1EE8-A85B-E169-C13C-3B9628CCE2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3" y="2720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09" name="Text Box 61">
                <a:extLst>
                  <a:ext uri="{FF2B5EF4-FFF2-40B4-BE49-F238E27FC236}">
                    <a16:creationId xmlns:a16="http://schemas.microsoft.com/office/drawing/2014/main" id="{4B68ACAB-FF72-8B08-886B-27EEEDB16B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1" y="272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10" name="Text Box 62">
                <a:extLst>
                  <a:ext uri="{FF2B5EF4-FFF2-40B4-BE49-F238E27FC236}">
                    <a16:creationId xmlns:a16="http://schemas.microsoft.com/office/drawing/2014/main" id="{561D10FE-3C9C-BC3C-DA0E-29AD00C6A2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9" y="2443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12" name="Text Box 64">
                <a:extLst>
                  <a:ext uri="{FF2B5EF4-FFF2-40B4-BE49-F238E27FC236}">
                    <a16:creationId xmlns:a16="http://schemas.microsoft.com/office/drawing/2014/main" id="{E5D3768C-C1B4-BB0B-99D8-BB8D7FA7E0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1" y="2722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</p:grpSp>
        <p:sp>
          <p:nvSpPr>
            <p:cNvPr id="27714" name="Text Box 66">
              <a:extLst>
                <a:ext uri="{FF2B5EF4-FFF2-40B4-BE49-F238E27FC236}">
                  <a16:creationId xmlns:a16="http://schemas.microsoft.com/office/drawing/2014/main" id="{D454474E-C41A-F2FD-E9E7-7E481E92EC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3750" y="3875088"/>
              <a:ext cx="276225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+</a:t>
              </a:r>
            </a:p>
          </p:txBody>
        </p:sp>
        <p:sp>
          <p:nvSpPr>
            <p:cNvPr id="27715" name="Text Box 67">
              <a:extLst>
                <a:ext uri="{FF2B5EF4-FFF2-40B4-BE49-F238E27FC236}">
                  <a16:creationId xmlns:a16="http://schemas.microsoft.com/office/drawing/2014/main" id="{87C96798-736A-1299-663E-B90B197691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05675" y="3875088"/>
              <a:ext cx="623888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H</a:t>
              </a:r>
              <a:r>
                <a:rPr lang="en-US" altLang="en-US" b="1" baseline="-25000"/>
                <a:t>2</a:t>
              </a:r>
              <a:r>
                <a:rPr lang="en-US" altLang="en-US" b="1"/>
                <a:t>O</a:t>
              </a:r>
            </a:p>
          </p:txBody>
        </p:sp>
        <p:grpSp>
          <p:nvGrpSpPr>
            <p:cNvPr id="27718" name="Group 70">
              <a:extLst>
                <a:ext uri="{FF2B5EF4-FFF2-40B4-BE49-F238E27FC236}">
                  <a16:creationId xmlns:a16="http://schemas.microsoft.com/office/drawing/2014/main" id="{ACFCBA21-D6F1-5770-64B9-A34A30B9E3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95425" y="3417888"/>
              <a:ext cx="2127250" cy="1295400"/>
              <a:chOff x="1077" y="2153"/>
              <a:chExt cx="1340" cy="816"/>
            </a:xfrm>
          </p:grpSpPr>
          <p:sp>
            <p:nvSpPr>
              <p:cNvPr id="27719" name="Text Box 71">
                <a:extLst>
                  <a:ext uri="{FF2B5EF4-FFF2-40B4-BE49-F238E27FC236}">
                    <a16:creationId xmlns:a16="http://schemas.microsoft.com/office/drawing/2014/main" id="{540619C0-D04F-BFDA-3A97-7EB73D503D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4" y="2395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27720" name="Text Box 72">
                <a:extLst>
                  <a:ext uri="{FF2B5EF4-FFF2-40B4-BE49-F238E27FC236}">
                    <a16:creationId xmlns:a16="http://schemas.microsoft.com/office/drawing/2014/main" id="{5C06E92D-2D76-FC72-0686-B94CAC63E6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53" y="244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721" name="Text Box 73">
                <a:extLst>
                  <a:ext uri="{FF2B5EF4-FFF2-40B4-BE49-F238E27FC236}">
                    <a16:creationId xmlns:a16="http://schemas.microsoft.com/office/drawing/2014/main" id="{41F70221-E312-5601-017C-04F6E1DA55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77" y="244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22" name="Text Box 74">
                <a:extLst>
                  <a:ext uri="{FF2B5EF4-FFF2-40B4-BE49-F238E27FC236}">
                    <a16:creationId xmlns:a16="http://schemas.microsoft.com/office/drawing/2014/main" id="{D6580ED0-4312-1F56-F7DD-6E1C56C3AE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5" y="244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723" name="Text Box 75">
                <a:extLst>
                  <a:ext uri="{FF2B5EF4-FFF2-40B4-BE49-F238E27FC236}">
                    <a16:creationId xmlns:a16="http://schemas.microsoft.com/office/drawing/2014/main" id="{2DE316BB-153C-253D-B235-320CEE0A35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8" y="2153"/>
                <a:ext cx="38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OH</a:t>
                </a:r>
              </a:p>
            </p:txBody>
          </p:sp>
          <p:sp>
            <p:nvSpPr>
              <p:cNvPr id="27724" name="Text Box 76">
                <a:extLst>
                  <a:ext uri="{FF2B5EF4-FFF2-40B4-BE49-F238E27FC236}">
                    <a16:creationId xmlns:a16="http://schemas.microsoft.com/office/drawing/2014/main" id="{27D6E629-CF53-30D8-808B-E0346C2BC9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7" y="244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725" name="Text Box 77">
                <a:extLst>
                  <a:ext uri="{FF2B5EF4-FFF2-40B4-BE49-F238E27FC236}">
                    <a16:creationId xmlns:a16="http://schemas.microsoft.com/office/drawing/2014/main" id="{580B5307-A353-A3D9-45C8-962637BE98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2" y="2451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27726" name="Line 78">
                <a:extLst>
                  <a:ext uri="{FF2B5EF4-FFF2-40B4-BE49-F238E27FC236}">
                    <a16:creationId xmlns:a16="http://schemas.microsoft.com/office/drawing/2014/main" id="{85344244-90AB-A36C-1612-BA8ECBF968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609" y="2505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7" name="Line 79">
                <a:extLst>
                  <a:ext uri="{FF2B5EF4-FFF2-40B4-BE49-F238E27FC236}">
                    <a16:creationId xmlns:a16="http://schemas.microsoft.com/office/drawing/2014/main" id="{2C45A40D-F043-AB7C-8D5B-DAC8129032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873" y="2503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8" name="Line 80">
                <a:extLst>
                  <a:ext uri="{FF2B5EF4-FFF2-40B4-BE49-F238E27FC236}">
                    <a16:creationId xmlns:a16="http://schemas.microsoft.com/office/drawing/2014/main" id="{9A2993A4-85EF-1A53-7267-0292920DC8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2164" y="250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9" name="Line 81">
                <a:extLst>
                  <a:ext uri="{FF2B5EF4-FFF2-40B4-BE49-F238E27FC236}">
                    <a16:creationId xmlns:a16="http://schemas.microsoft.com/office/drawing/2014/main" id="{CE581247-1F08-B38B-8EE2-2D442422BC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322" y="250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0" name="Text Box 82">
                <a:extLst>
                  <a:ext uri="{FF2B5EF4-FFF2-40B4-BE49-F238E27FC236}">
                    <a16:creationId xmlns:a16="http://schemas.microsoft.com/office/drawing/2014/main" id="{0DC6624C-7994-396A-00A1-00BD63BD38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53" y="244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731" name="Line 83">
                <a:extLst>
                  <a:ext uri="{FF2B5EF4-FFF2-40B4-BE49-F238E27FC236}">
                    <a16:creationId xmlns:a16="http://schemas.microsoft.com/office/drawing/2014/main" id="{5A7F7C96-333C-6BD8-7769-00300B870C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1609" y="2505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2" name="Line 84">
                <a:extLst>
                  <a:ext uri="{FF2B5EF4-FFF2-40B4-BE49-F238E27FC236}">
                    <a16:creationId xmlns:a16="http://schemas.microsoft.com/office/drawing/2014/main" id="{D9437B54-5CD6-6067-0D0C-6CB7AE91B0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63" y="2641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3" name="Line 85">
                <a:extLst>
                  <a:ext uri="{FF2B5EF4-FFF2-40B4-BE49-F238E27FC236}">
                    <a16:creationId xmlns:a16="http://schemas.microsoft.com/office/drawing/2014/main" id="{860F623F-10E9-CD99-D39C-FDAFFE371E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2017" y="2630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4" name="Line 86">
                <a:extLst>
                  <a:ext uri="{FF2B5EF4-FFF2-40B4-BE49-F238E27FC236}">
                    <a16:creationId xmlns:a16="http://schemas.microsoft.com/office/drawing/2014/main" id="{4198DD34-E3AA-1285-8DA9-4A12578BF3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1459" y="2646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5" name="Line 87">
                <a:extLst>
                  <a:ext uri="{FF2B5EF4-FFF2-40B4-BE49-F238E27FC236}">
                    <a16:creationId xmlns:a16="http://schemas.microsoft.com/office/drawing/2014/main" id="{15655490-53ED-A01E-7DDF-AF9E44B0AF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1457" y="2353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6" name="Line 88">
                <a:extLst>
                  <a:ext uri="{FF2B5EF4-FFF2-40B4-BE49-F238E27FC236}">
                    <a16:creationId xmlns:a16="http://schemas.microsoft.com/office/drawing/2014/main" id="{F816C015-DF31-6F67-D2D1-C615F77FC2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1758" y="235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7" name="Line 89">
                <a:extLst>
                  <a:ext uri="{FF2B5EF4-FFF2-40B4-BE49-F238E27FC236}">
                    <a16:creationId xmlns:a16="http://schemas.microsoft.com/office/drawing/2014/main" id="{5C2D017F-77E3-0D08-9992-AD58CA18D0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2004" y="2350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8" name="Text Box 90">
                <a:extLst>
                  <a:ext uri="{FF2B5EF4-FFF2-40B4-BE49-F238E27FC236}">
                    <a16:creationId xmlns:a16="http://schemas.microsoft.com/office/drawing/2014/main" id="{63612CBC-F0A1-9206-E453-868C3CC097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51" y="2163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39" name="Text Box 91">
                <a:extLst>
                  <a:ext uri="{FF2B5EF4-FFF2-40B4-BE49-F238E27FC236}">
                    <a16:creationId xmlns:a16="http://schemas.microsoft.com/office/drawing/2014/main" id="{F1513FFA-6979-B2F7-4CFD-7FE5F5A584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2" y="2730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40" name="Text Box 92">
                <a:extLst>
                  <a:ext uri="{FF2B5EF4-FFF2-40B4-BE49-F238E27FC236}">
                    <a16:creationId xmlns:a16="http://schemas.microsoft.com/office/drawing/2014/main" id="{0A3629F1-F3C0-26E0-0EEC-56EF092D0B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40" y="27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41" name="Text Box 93">
                <a:extLst>
                  <a:ext uri="{FF2B5EF4-FFF2-40B4-BE49-F238E27FC236}">
                    <a16:creationId xmlns:a16="http://schemas.microsoft.com/office/drawing/2014/main" id="{7FCF522A-D179-A1FC-EF0C-D36831E277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98" y="2453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42" name="Text Box 94">
                <a:extLst>
                  <a:ext uri="{FF2B5EF4-FFF2-40B4-BE49-F238E27FC236}">
                    <a16:creationId xmlns:a16="http://schemas.microsoft.com/office/drawing/2014/main" id="{782177A6-E87C-6479-839A-4340F90C86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5" y="2159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43" name="Text Box 95">
                <a:extLst>
                  <a:ext uri="{FF2B5EF4-FFF2-40B4-BE49-F238E27FC236}">
                    <a16:creationId xmlns:a16="http://schemas.microsoft.com/office/drawing/2014/main" id="{628F17B5-9056-333B-3D56-B9AE8B2372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10" y="2732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</p:grpSp>
        <p:grpSp>
          <p:nvGrpSpPr>
            <p:cNvPr id="27744" name="Group 96">
              <a:extLst>
                <a:ext uri="{FF2B5EF4-FFF2-40B4-BE49-F238E27FC236}">
                  <a16:creationId xmlns:a16="http://schemas.microsoft.com/office/drawing/2014/main" id="{71E96234-1E91-4E5E-4A17-F2ACA02F7E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05388" y="3417888"/>
              <a:ext cx="2127250" cy="1279525"/>
              <a:chOff x="3288" y="2153"/>
              <a:chExt cx="1340" cy="806"/>
            </a:xfrm>
          </p:grpSpPr>
          <p:sp>
            <p:nvSpPr>
              <p:cNvPr id="27745" name="Text Box 97">
                <a:extLst>
                  <a:ext uri="{FF2B5EF4-FFF2-40B4-BE49-F238E27FC236}">
                    <a16:creationId xmlns:a16="http://schemas.microsoft.com/office/drawing/2014/main" id="{23E3BDD5-BB6B-CDBE-4927-0FEF2D630B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45" y="2385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27746" name="Text Box 98">
                <a:extLst>
                  <a:ext uri="{FF2B5EF4-FFF2-40B4-BE49-F238E27FC236}">
                    <a16:creationId xmlns:a16="http://schemas.microsoft.com/office/drawing/2014/main" id="{672CF815-AD16-B6E6-881D-9B3C00B5CB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4" y="24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747" name="Text Box 99">
                <a:extLst>
                  <a:ext uri="{FF2B5EF4-FFF2-40B4-BE49-F238E27FC236}">
                    <a16:creationId xmlns:a16="http://schemas.microsoft.com/office/drawing/2014/main" id="{4565311E-84DB-3FC8-7E88-38277EF808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88" y="24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48" name="Text Box 100">
                <a:extLst>
                  <a:ext uri="{FF2B5EF4-FFF2-40B4-BE49-F238E27FC236}">
                    <a16:creationId xmlns:a16="http://schemas.microsoft.com/office/drawing/2014/main" id="{6A61383B-5F7E-C690-A82A-AC63FEC1E4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6" y="24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749" name="Text Box 101">
                <a:extLst>
                  <a:ext uri="{FF2B5EF4-FFF2-40B4-BE49-F238E27FC236}">
                    <a16:creationId xmlns:a16="http://schemas.microsoft.com/office/drawing/2014/main" id="{1C2117C6-CB7D-C075-C05A-1CDE01CD21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8" y="24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750" name="Text Box 102">
                <a:extLst>
                  <a:ext uri="{FF2B5EF4-FFF2-40B4-BE49-F238E27FC236}">
                    <a16:creationId xmlns:a16="http://schemas.microsoft.com/office/drawing/2014/main" id="{808E352A-E935-1215-A9A0-A45E477896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93" y="2441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27751" name="Line 103">
                <a:extLst>
                  <a:ext uri="{FF2B5EF4-FFF2-40B4-BE49-F238E27FC236}">
                    <a16:creationId xmlns:a16="http://schemas.microsoft.com/office/drawing/2014/main" id="{3A2584D7-8180-42E4-43C8-557BCB2A23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820" y="2495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2" name="Line 104">
                <a:extLst>
                  <a:ext uri="{FF2B5EF4-FFF2-40B4-BE49-F238E27FC236}">
                    <a16:creationId xmlns:a16="http://schemas.microsoft.com/office/drawing/2014/main" id="{141B5627-F1A0-A8F3-BED0-8CA7A0D6C3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4084" y="250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3" name="Line 105">
                <a:extLst>
                  <a:ext uri="{FF2B5EF4-FFF2-40B4-BE49-F238E27FC236}">
                    <a16:creationId xmlns:a16="http://schemas.microsoft.com/office/drawing/2014/main" id="{3D494981-0160-123A-1C3C-970C7D8BDF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4375" y="249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4" name="Line 106">
                <a:extLst>
                  <a:ext uri="{FF2B5EF4-FFF2-40B4-BE49-F238E27FC236}">
                    <a16:creationId xmlns:a16="http://schemas.microsoft.com/office/drawing/2014/main" id="{10EF8394-5FFA-6C48-A867-C085086CEB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533" y="2492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5" name="Text Box 107">
                <a:extLst>
                  <a:ext uri="{FF2B5EF4-FFF2-40B4-BE49-F238E27FC236}">
                    <a16:creationId xmlns:a16="http://schemas.microsoft.com/office/drawing/2014/main" id="{0CC427FB-D67A-573C-F076-9D71082D2C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4" y="243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27756" name="Line 108">
                <a:extLst>
                  <a:ext uri="{FF2B5EF4-FFF2-40B4-BE49-F238E27FC236}">
                    <a16:creationId xmlns:a16="http://schemas.microsoft.com/office/drawing/2014/main" id="{1CD82DC2-9B15-49C1-D69B-C4B587897F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820" y="2495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7" name="Line 109">
                <a:extLst>
                  <a:ext uri="{FF2B5EF4-FFF2-40B4-BE49-F238E27FC236}">
                    <a16:creationId xmlns:a16="http://schemas.microsoft.com/office/drawing/2014/main" id="{982B8B11-71B6-63E6-35D3-175564E75F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74" y="2631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8" name="Line 110">
                <a:extLst>
                  <a:ext uri="{FF2B5EF4-FFF2-40B4-BE49-F238E27FC236}">
                    <a16:creationId xmlns:a16="http://schemas.microsoft.com/office/drawing/2014/main" id="{68306260-B42C-0C84-8AFF-A70FF789F2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4228" y="2620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9" name="Line 111">
                <a:extLst>
                  <a:ext uri="{FF2B5EF4-FFF2-40B4-BE49-F238E27FC236}">
                    <a16:creationId xmlns:a16="http://schemas.microsoft.com/office/drawing/2014/main" id="{AE0EA3B0-6255-FA89-271A-3960F5DC2D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3670" y="2636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0" name="Line 112">
                <a:extLst>
                  <a:ext uri="{FF2B5EF4-FFF2-40B4-BE49-F238E27FC236}">
                    <a16:creationId xmlns:a16="http://schemas.microsoft.com/office/drawing/2014/main" id="{639DA32E-543C-FDA8-37E7-E16FC1583A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3668" y="2343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1" name="Line 113">
                <a:extLst>
                  <a:ext uri="{FF2B5EF4-FFF2-40B4-BE49-F238E27FC236}">
                    <a16:creationId xmlns:a16="http://schemas.microsoft.com/office/drawing/2014/main" id="{E88A665C-5E5B-E530-96F5-04FF5C94D7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6200000">
                <a:off x="4087" y="2461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2" name="Text Box 114">
                <a:extLst>
                  <a:ext uri="{FF2B5EF4-FFF2-40B4-BE49-F238E27FC236}">
                    <a16:creationId xmlns:a16="http://schemas.microsoft.com/office/drawing/2014/main" id="{233A0C24-744C-3077-7205-60E1625B27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2" y="2153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63" name="Text Box 115">
                <a:extLst>
                  <a:ext uri="{FF2B5EF4-FFF2-40B4-BE49-F238E27FC236}">
                    <a16:creationId xmlns:a16="http://schemas.microsoft.com/office/drawing/2014/main" id="{43CE7E3E-EB2C-FA86-929F-8647B80CE0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3" y="2720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64" name="Text Box 116">
                <a:extLst>
                  <a:ext uri="{FF2B5EF4-FFF2-40B4-BE49-F238E27FC236}">
                    <a16:creationId xmlns:a16="http://schemas.microsoft.com/office/drawing/2014/main" id="{7136E3AB-9CB5-2B14-4727-FA9E4E46A0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1" y="2728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65" name="Text Box 117">
                <a:extLst>
                  <a:ext uri="{FF2B5EF4-FFF2-40B4-BE49-F238E27FC236}">
                    <a16:creationId xmlns:a16="http://schemas.microsoft.com/office/drawing/2014/main" id="{E11ED650-7A24-1B61-7253-010115EE53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9" y="2443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27766" name="Text Box 118">
                <a:extLst>
                  <a:ext uri="{FF2B5EF4-FFF2-40B4-BE49-F238E27FC236}">
                    <a16:creationId xmlns:a16="http://schemas.microsoft.com/office/drawing/2014/main" id="{CE89AA8E-6F93-DA76-5DD5-24AD5233C2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1" y="2722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</p:grp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0A55F1E-AFCB-C84D-41A8-262B7D0533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מנגנון תגובת אלמיום</a:t>
            </a:r>
            <a:br>
              <a:rPr lang="he-IL" altLang="en-US" sz="4000">
                <a:solidFill>
                  <a:srgbClr val="339933"/>
                </a:solidFill>
              </a:rPr>
            </a:br>
            <a:r>
              <a:rPr lang="he-IL" altLang="en-US" sz="3200">
                <a:solidFill>
                  <a:schemeClr val="tx1"/>
                </a:solidFill>
              </a:rPr>
              <a:t>עמ' 123</a:t>
            </a:r>
            <a:r>
              <a:rPr lang="he-IL" altLang="en-US" sz="4000">
                <a:solidFill>
                  <a:srgbClr val="339933"/>
                </a:solidFill>
              </a:rPr>
              <a:t> </a:t>
            </a:r>
            <a:endParaRPr lang="en-US" altLang="en-US" sz="4000">
              <a:solidFill>
                <a:srgbClr val="339933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732E16C1-E35B-B055-6E2E-2E8958861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EA88D3BA-CC61-5EBA-7656-0385E934D4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9875" y="1597025"/>
            <a:ext cx="8229600" cy="4525963"/>
          </a:xfrm>
        </p:spPr>
        <p:txBody>
          <a:bodyPr/>
          <a:lstStyle/>
          <a:p>
            <a:r>
              <a:rPr lang="he-IL" altLang="en-US" u="sng">
                <a:solidFill>
                  <a:schemeClr val="accent2"/>
                </a:solidFill>
              </a:rPr>
              <a:t>שלב א</a:t>
            </a:r>
          </a:p>
          <a:p>
            <a:endParaRPr lang="he-IL" altLang="en-US" u="sng">
              <a:solidFill>
                <a:schemeClr val="accent2"/>
              </a:solidFill>
            </a:endParaRPr>
          </a:p>
          <a:p>
            <a:endParaRPr lang="he-IL" altLang="en-US" u="sng"/>
          </a:p>
          <a:p>
            <a:endParaRPr lang="he-IL" altLang="en-US" u="sng"/>
          </a:p>
          <a:p>
            <a:r>
              <a:rPr lang="he-IL" altLang="en-US" u="sng">
                <a:solidFill>
                  <a:schemeClr val="accent2"/>
                </a:solidFill>
              </a:rPr>
              <a:t>שלב ב'</a:t>
            </a:r>
          </a:p>
          <a:p>
            <a:endParaRPr lang="he-IL" altLang="en-US" u="sng">
              <a:solidFill>
                <a:schemeClr val="accent2"/>
              </a:solidFill>
            </a:endParaRPr>
          </a:p>
          <a:p>
            <a:endParaRPr lang="en-US" altLang="en-US" u="sng"/>
          </a:p>
        </p:txBody>
      </p:sp>
      <p:grpSp>
        <p:nvGrpSpPr>
          <p:cNvPr id="30877" name="Group 157" descr="שלב א במנגנון אלמיום">
            <a:extLst>
              <a:ext uri="{FF2B5EF4-FFF2-40B4-BE49-F238E27FC236}">
                <a16:creationId xmlns:a16="http://schemas.microsoft.com/office/drawing/2014/main" id="{FC40E1AE-8B78-CB06-7E0B-3CE9EB968FAC}"/>
              </a:ext>
            </a:extLst>
          </p:cNvPr>
          <p:cNvGrpSpPr>
            <a:grpSpLocks/>
          </p:cNvGrpSpPr>
          <p:nvPr/>
        </p:nvGrpSpPr>
        <p:grpSpPr bwMode="auto">
          <a:xfrm>
            <a:off x="869950" y="1714500"/>
            <a:ext cx="6772275" cy="1695450"/>
            <a:chOff x="548" y="1080"/>
            <a:chExt cx="4152" cy="994"/>
          </a:xfrm>
        </p:grpSpPr>
        <p:grpSp>
          <p:nvGrpSpPr>
            <p:cNvPr id="30753" name="Group 33">
              <a:extLst>
                <a:ext uri="{FF2B5EF4-FFF2-40B4-BE49-F238E27FC236}">
                  <a16:creationId xmlns:a16="http://schemas.microsoft.com/office/drawing/2014/main" id="{34DF38F7-2833-A053-49DC-CD425110B6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8" y="1216"/>
              <a:ext cx="1340" cy="858"/>
              <a:chOff x="1078" y="2230"/>
              <a:chExt cx="1340" cy="858"/>
            </a:xfrm>
          </p:grpSpPr>
          <p:grpSp>
            <p:nvGrpSpPr>
              <p:cNvPr id="30724" name="Group 4">
                <a:extLst>
                  <a:ext uri="{FF2B5EF4-FFF2-40B4-BE49-F238E27FC236}">
                    <a16:creationId xmlns:a16="http://schemas.microsoft.com/office/drawing/2014/main" id="{4D1D7CC2-9289-5293-6681-B0E83DE6862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78" y="2289"/>
                <a:ext cx="1340" cy="799"/>
                <a:chOff x="1077" y="2153"/>
                <a:chExt cx="1340" cy="799"/>
              </a:xfrm>
            </p:grpSpPr>
            <p:sp>
              <p:nvSpPr>
                <p:cNvPr id="30725" name="Text Box 5">
                  <a:extLst>
                    <a:ext uri="{FF2B5EF4-FFF2-40B4-BE49-F238E27FC236}">
                      <a16:creationId xmlns:a16="http://schemas.microsoft.com/office/drawing/2014/main" id="{C01437CE-BAE4-41B0-976F-CFDD5DAA03B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234" y="2395"/>
                  <a:ext cx="576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 altLang="en-US"/>
                </a:p>
              </p:txBody>
            </p:sp>
            <p:sp>
              <p:nvSpPr>
                <p:cNvPr id="30726" name="Text Box 6">
                  <a:extLst>
                    <a:ext uri="{FF2B5EF4-FFF2-40B4-BE49-F238E27FC236}">
                      <a16:creationId xmlns:a16="http://schemas.microsoft.com/office/drawing/2014/main" id="{68E5E9AF-103C-10CB-A0F6-00F00FBCCF1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53" y="2448"/>
                  <a:ext cx="219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C</a:t>
                  </a:r>
                </a:p>
              </p:txBody>
            </p:sp>
            <p:sp>
              <p:nvSpPr>
                <p:cNvPr id="30727" name="Text Box 7">
                  <a:extLst>
                    <a:ext uri="{FF2B5EF4-FFF2-40B4-BE49-F238E27FC236}">
                      <a16:creationId xmlns:a16="http://schemas.microsoft.com/office/drawing/2014/main" id="{55AC473D-3D28-01D7-4019-6B2FEBEBB15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77" y="2448"/>
                  <a:ext cx="219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sp>
              <p:nvSpPr>
                <p:cNvPr id="30728" name="Text Box 8">
                  <a:extLst>
                    <a:ext uri="{FF2B5EF4-FFF2-40B4-BE49-F238E27FC236}">
                      <a16:creationId xmlns:a16="http://schemas.microsoft.com/office/drawing/2014/main" id="{A627F037-C345-C7A1-C170-66E5DE050AD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45" y="2448"/>
                  <a:ext cx="219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C</a:t>
                  </a:r>
                </a:p>
              </p:txBody>
            </p:sp>
            <p:sp>
              <p:nvSpPr>
                <p:cNvPr id="30729" name="Text Box 9">
                  <a:extLst>
                    <a:ext uri="{FF2B5EF4-FFF2-40B4-BE49-F238E27FC236}">
                      <a16:creationId xmlns:a16="http://schemas.microsoft.com/office/drawing/2014/main" id="{E9CD4046-8E90-760B-35EA-2A79182842D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88" y="2153"/>
                  <a:ext cx="383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OH</a:t>
                  </a:r>
                </a:p>
              </p:txBody>
            </p:sp>
            <p:sp>
              <p:nvSpPr>
                <p:cNvPr id="30730" name="Text Box 10">
                  <a:extLst>
                    <a:ext uri="{FF2B5EF4-FFF2-40B4-BE49-F238E27FC236}">
                      <a16:creationId xmlns:a16="http://schemas.microsoft.com/office/drawing/2014/main" id="{CD76C07D-073F-0A99-8511-921DD7CE33D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07" y="2448"/>
                  <a:ext cx="219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C</a:t>
                  </a:r>
                </a:p>
              </p:txBody>
            </p:sp>
            <p:sp>
              <p:nvSpPr>
                <p:cNvPr id="30731" name="Text Box 11">
                  <a:extLst>
                    <a:ext uri="{FF2B5EF4-FFF2-40B4-BE49-F238E27FC236}">
                      <a16:creationId xmlns:a16="http://schemas.microsoft.com/office/drawing/2014/main" id="{AB4032B0-32C7-F894-DFB1-5384F26A69C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82" y="2451"/>
                  <a:ext cx="219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 altLang="en-US"/>
                </a:p>
              </p:txBody>
            </p:sp>
            <p:sp>
              <p:nvSpPr>
                <p:cNvPr id="30732" name="Line 12">
                  <a:extLst>
                    <a:ext uri="{FF2B5EF4-FFF2-40B4-BE49-F238E27FC236}">
                      <a16:creationId xmlns:a16="http://schemas.microsoft.com/office/drawing/2014/main" id="{99C2B774-9B0A-D2DC-EDD6-0B5B96709E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609" y="2505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33" name="Line 13">
                  <a:extLst>
                    <a:ext uri="{FF2B5EF4-FFF2-40B4-BE49-F238E27FC236}">
                      <a16:creationId xmlns:a16="http://schemas.microsoft.com/office/drawing/2014/main" id="{783D5C34-7896-6063-FD7E-87D531660E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873" y="2503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34" name="Line 14">
                  <a:extLst>
                    <a:ext uri="{FF2B5EF4-FFF2-40B4-BE49-F238E27FC236}">
                      <a16:creationId xmlns:a16="http://schemas.microsoft.com/office/drawing/2014/main" id="{3667755B-19F3-AB85-0F71-6F5D8EBBFF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2164" y="2502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35" name="Line 15">
                  <a:extLst>
                    <a:ext uri="{FF2B5EF4-FFF2-40B4-BE49-F238E27FC236}">
                      <a16:creationId xmlns:a16="http://schemas.microsoft.com/office/drawing/2014/main" id="{A18E3F60-EE5C-895E-8771-E23BF9A5AD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322" y="2502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36" name="Text Box 16">
                  <a:extLst>
                    <a:ext uri="{FF2B5EF4-FFF2-40B4-BE49-F238E27FC236}">
                      <a16:creationId xmlns:a16="http://schemas.microsoft.com/office/drawing/2014/main" id="{9F0A8B01-9C4A-0876-12B1-74403DF6559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53" y="2448"/>
                  <a:ext cx="219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C</a:t>
                  </a:r>
                </a:p>
              </p:txBody>
            </p:sp>
            <p:sp>
              <p:nvSpPr>
                <p:cNvPr id="30737" name="Line 17">
                  <a:extLst>
                    <a:ext uri="{FF2B5EF4-FFF2-40B4-BE49-F238E27FC236}">
                      <a16:creationId xmlns:a16="http://schemas.microsoft.com/office/drawing/2014/main" id="{D5096B65-3CAA-F7F3-5E5A-7C71F567C1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1609" y="2505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38" name="Line 18">
                  <a:extLst>
                    <a:ext uri="{FF2B5EF4-FFF2-40B4-BE49-F238E27FC236}">
                      <a16:creationId xmlns:a16="http://schemas.microsoft.com/office/drawing/2014/main" id="{28D340F4-86D5-3483-BFB7-7824934FEC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63" y="2641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39" name="Line 19">
                  <a:extLst>
                    <a:ext uri="{FF2B5EF4-FFF2-40B4-BE49-F238E27FC236}">
                      <a16:creationId xmlns:a16="http://schemas.microsoft.com/office/drawing/2014/main" id="{E2F500B1-924F-A548-BEF7-6C9B0689E0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10800000">
                  <a:off x="2017" y="2630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40" name="Line 20">
                  <a:extLst>
                    <a:ext uri="{FF2B5EF4-FFF2-40B4-BE49-F238E27FC236}">
                      <a16:creationId xmlns:a16="http://schemas.microsoft.com/office/drawing/2014/main" id="{C2404038-EDF8-C11F-9F9D-F4D5861EA8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10800000">
                  <a:off x="1459" y="2646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41" name="Line 21">
                  <a:extLst>
                    <a:ext uri="{FF2B5EF4-FFF2-40B4-BE49-F238E27FC236}">
                      <a16:creationId xmlns:a16="http://schemas.microsoft.com/office/drawing/2014/main" id="{868AC4CD-78D0-C993-56CE-8466CB857F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10800000">
                  <a:off x="1457" y="2353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42" name="Line 22">
                  <a:extLst>
                    <a:ext uri="{FF2B5EF4-FFF2-40B4-BE49-F238E27FC236}">
                      <a16:creationId xmlns:a16="http://schemas.microsoft.com/office/drawing/2014/main" id="{7802BAB8-3CB7-3E20-C682-0755BC6129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10800000">
                  <a:off x="1758" y="2352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43" name="Line 23">
                  <a:extLst>
                    <a:ext uri="{FF2B5EF4-FFF2-40B4-BE49-F238E27FC236}">
                      <a16:creationId xmlns:a16="http://schemas.microsoft.com/office/drawing/2014/main" id="{702A39A0-80ED-6956-3E12-DE9A8ADB0E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10800000">
                  <a:off x="2004" y="2350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44" name="Text Box 24">
                  <a:extLst>
                    <a:ext uri="{FF2B5EF4-FFF2-40B4-BE49-F238E27FC236}">
                      <a16:creationId xmlns:a16="http://schemas.microsoft.com/office/drawing/2014/main" id="{C3F11114-243F-78E4-961E-FBDAD62C9BF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51" y="2163"/>
                  <a:ext cx="219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sp>
              <p:nvSpPr>
                <p:cNvPr id="30745" name="Text Box 25">
                  <a:extLst>
                    <a:ext uri="{FF2B5EF4-FFF2-40B4-BE49-F238E27FC236}">
                      <a16:creationId xmlns:a16="http://schemas.microsoft.com/office/drawing/2014/main" id="{B8F2B0A5-46B3-DC53-3B32-91CC220B45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42" y="2730"/>
                  <a:ext cx="219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sp>
              <p:nvSpPr>
                <p:cNvPr id="30746" name="Text Box 26">
                  <a:extLst>
                    <a:ext uri="{FF2B5EF4-FFF2-40B4-BE49-F238E27FC236}">
                      <a16:creationId xmlns:a16="http://schemas.microsoft.com/office/drawing/2014/main" id="{5B88588E-AFCF-2068-C6C9-6DC6A4F8175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40" y="2738"/>
                  <a:ext cx="219" cy="21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sp>
              <p:nvSpPr>
                <p:cNvPr id="30747" name="Text Box 27">
                  <a:extLst>
                    <a:ext uri="{FF2B5EF4-FFF2-40B4-BE49-F238E27FC236}">
                      <a16:creationId xmlns:a16="http://schemas.microsoft.com/office/drawing/2014/main" id="{4A2ACE0B-0BD7-D105-447C-09D7844E3B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198" y="2453"/>
                  <a:ext cx="219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sp>
              <p:nvSpPr>
                <p:cNvPr id="30748" name="Text Box 28">
                  <a:extLst>
                    <a:ext uri="{FF2B5EF4-FFF2-40B4-BE49-F238E27FC236}">
                      <a16:creationId xmlns:a16="http://schemas.microsoft.com/office/drawing/2014/main" id="{50C9A0F6-DB80-3368-3530-FDB03A87DD1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95" y="2159"/>
                  <a:ext cx="219" cy="21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sp>
              <p:nvSpPr>
                <p:cNvPr id="30749" name="Text Box 29">
                  <a:extLst>
                    <a:ext uri="{FF2B5EF4-FFF2-40B4-BE49-F238E27FC236}">
                      <a16:creationId xmlns:a16="http://schemas.microsoft.com/office/drawing/2014/main" id="{F279AFEB-4736-ACDA-8FED-CD15ADF19B7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10" y="2732"/>
                  <a:ext cx="219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</p:grpSp>
          <p:sp>
            <p:nvSpPr>
              <p:cNvPr id="30751" name="Text Box 31">
                <a:extLst>
                  <a:ext uri="{FF2B5EF4-FFF2-40B4-BE49-F238E27FC236}">
                    <a16:creationId xmlns:a16="http://schemas.microsoft.com/office/drawing/2014/main" id="{E8310DB5-FE12-9E90-CAD2-E1C65525A4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2286"/>
                <a:ext cx="256" cy="2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he-IL" altLang="en-US" b="1"/>
                  <a:t>:</a:t>
                </a:r>
                <a:endParaRPr lang="en-US" altLang="en-US" b="1"/>
              </a:p>
            </p:txBody>
          </p:sp>
          <p:sp>
            <p:nvSpPr>
              <p:cNvPr id="30752" name="Text Box 32">
                <a:extLst>
                  <a:ext uri="{FF2B5EF4-FFF2-40B4-BE49-F238E27FC236}">
                    <a16:creationId xmlns:a16="http://schemas.microsoft.com/office/drawing/2014/main" id="{909E9F95-C6AC-F54B-3F84-65E58210AB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5400000">
                <a:off x="1622" y="2217"/>
                <a:ext cx="200" cy="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he-IL" altLang="en-US" b="1"/>
                  <a:t>:</a:t>
                </a:r>
                <a:endParaRPr lang="en-US" altLang="en-US" b="1"/>
              </a:p>
            </p:txBody>
          </p:sp>
        </p:grpSp>
        <p:sp>
          <p:nvSpPr>
            <p:cNvPr id="30754" name="Text Box 34">
              <a:extLst>
                <a:ext uri="{FF2B5EF4-FFF2-40B4-BE49-F238E27FC236}">
                  <a16:creationId xmlns:a16="http://schemas.microsoft.com/office/drawing/2014/main" id="{7709F472-3487-4D62-AAAD-A9644EB30D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3" y="1574"/>
              <a:ext cx="264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altLang="en-US" b="1"/>
                <a:t>+</a:t>
              </a:r>
              <a:endParaRPr lang="en-US" altLang="en-US" b="1"/>
            </a:p>
          </p:txBody>
        </p:sp>
        <p:sp>
          <p:nvSpPr>
            <p:cNvPr id="30757" name="Line 37">
              <a:extLst>
                <a:ext uri="{FF2B5EF4-FFF2-40B4-BE49-F238E27FC236}">
                  <a16:creationId xmlns:a16="http://schemas.microsoft.com/office/drawing/2014/main" id="{23C5AC2D-8D51-3F2B-BD1E-462F2E6872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48" y="1692"/>
              <a:ext cx="1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70" name="Group 150">
              <a:extLst>
                <a:ext uri="{FF2B5EF4-FFF2-40B4-BE49-F238E27FC236}">
                  <a16:creationId xmlns:a16="http://schemas.microsoft.com/office/drawing/2014/main" id="{1B4D24EA-C4BE-266B-47E2-C0280C503E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01" y="1582"/>
              <a:ext cx="506" cy="216"/>
              <a:chOff x="2001" y="1582"/>
              <a:chExt cx="506" cy="216"/>
            </a:xfrm>
          </p:grpSpPr>
          <p:sp>
            <p:nvSpPr>
              <p:cNvPr id="30756" name="Text Box 36">
                <a:extLst>
                  <a:ext uri="{FF2B5EF4-FFF2-40B4-BE49-F238E27FC236}">
                    <a16:creationId xmlns:a16="http://schemas.microsoft.com/office/drawing/2014/main" id="{45CA3495-2CAF-0606-4A4D-4359597661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1" y="1582"/>
                <a:ext cx="181" cy="2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0758" name="Text Box 38">
                <a:extLst>
                  <a:ext uri="{FF2B5EF4-FFF2-40B4-BE49-F238E27FC236}">
                    <a16:creationId xmlns:a16="http://schemas.microsoft.com/office/drawing/2014/main" id="{6CFEF5CE-779D-FD79-BD04-9ECDF6E007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96" y="1583"/>
                <a:ext cx="311" cy="2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A</a:t>
                </a:r>
              </a:p>
            </p:txBody>
          </p:sp>
        </p:grpSp>
        <p:sp>
          <p:nvSpPr>
            <p:cNvPr id="30759" name="Freeform 39">
              <a:extLst>
                <a:ext uri="{FF2B5EF4-FFF2-40B4-BE49-F238E27FC236}">
                  <a16:creationId xmlns:a16="http://schemas.microsoft.com/office/drawing/2014/main" id="{59C91795-8847-9DD9-5CE6-660B1111AB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" y="1087"/>
              <a:ext cx="869" cy="514"/>
            </a:xfrm>
            <a:custGeom>
              <a:avLst/>
              <a:gdLst>
                <a:gd name="T0" fmla="*/ 0 w 869"/>
                <a:gd name="T1" fmla="*/ 185 h 514"/>
                <a:gd name="T2" fmla="*/ 119 w 869"/>
                <a:gd name="T3" fmla="*/ 11 h 514"/>
                <a:gd name="T4" fmla="*/ 558 w 869"/>
                <a:gd name="T5" fmla="*/ 121 h 514"/>
                <a:gd name="T6" fmla="*/ 869 w 869"/>
                <a:gd name="T7" fmla="*/ 514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69" h="514">
                  <a:moveTo>
                    <a:pt x="0" y="185"/>
                  </a:moveTo>
                  <a:cubicBezTo>
                    <a:pt x="13" y="103"/>
                    <a:pt x="26" y="22"/>
                    <a:pt x="119" y="11"/>
                  </a:cubicBezTo>
                  <a:cubicBezTo>
                    <a:pt x="212" y="0"/>
                    <a:pt x="433" y="37"/>
                    <a:pt x="558" y="121"/>
                  </a:cubicBezTo>
                  <a:cubicBezTo>
                    <a:pt x="683" y="205"/>
                    <a:pt x="816" y="447"/>
                    <a:pt x="869" y="514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0" name="Line 40">
              <a:extLst>
                <a:ext uri="{FF2B5EF4-FFF2-40B4-BE49-F238E27FC236}">
                  <a16:creationId xmlns:a16="http://schemas.microsoft.com/office/drawing/2014/main" id="{6B171B5C-47F9-5E0D-C7CD-3FCD39CB62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5" y="1674"/>
              <a:ext cx="4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Text Box 41">
              <a:extLst>
                <a:ext uri="{FF2B5EF4-FFF2-40B4-BE49-F238E27FC236}">
                  <a16:creationId xmlns:a16="http://schemas.microsoft.com/office/drawing/2014/main" id="{8BD42FD8-A10A-1732-14F6-C561521A52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510"/>
              <a:ext cx="403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1600"/>
                <a:t>מהיר</a:t>
              </a:r>
              <a:endParaRPr lang="en-US" altLang="en-US" sz="1600"/>
            </a:p>
          </p:txBody>
        </p:sp>
        <p:grpSp>
          <p:nvGrpSpPr>
            <p:cNvPr id="30794" name="Group 74">
              <a:extLst>
                <a:ext uri="{FF2B5EF4-FFF2-40B4-BE49-F238E27FC236}">
                  <a16:creationId xmlns:a16="http://schemas.microsoft.com/office/drawing/2014/main" id="{ECFBF5D5-C94E-7B1F-7FBD-E28A8E3860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9" y="1080"/>
              <a:ext cx="1340" cy="956"/>
              <a:chOff x="3509" y="2094"/>
              <a:chExt cx="1340" cy="956"/>
            </a:xfrm>
          </p:grpSpPr>
          <p:grpSp>
            <p:nvGrpSpPr>
              <p:cNvPr id="30762" name="Group 42">
                <a:extLst>
                  <a:ext uri="{FF2B5EF4-FFF2-40B4-BE49-F238E27FC236}">
                    <a16:creationId xmlns:a16="http://schemas.microsoft.com/office/drawing/2014/main" id="{D3BB6C53-10BF-1152-F50F-F75EE834DE0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09" y="2192"/>
                <a:ext cx="1340" cy="858"/>
                <a:chOff x="1078" y="2230"/>
                <a:chExt cx="1340" cy="858"/>
              </a:xfrm>
            </p:grpSpPr>
            <p:grpSp>
              <p:nvGrpSpPr>
                <p:cNvPr id="30763" name="Group 43">
                  <a:extLst>
                    <a:ext uri="{FF2B5EF4-FFF2-40B4-BE49-F238E27FC236}">
                      <a16:creationId xmlns:a16="http://schemas.microsoft.com/office/drawing/2014/main" id="{29DBE467-43DA-27D6-DD79-56C5B9ACF54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78" y="2289"/>
                  <a:ext cx="1340" cy="799"/>
                  <a:chOff x="1077" y="2153"/>
                  <a:chExt cx="1340" cy="799"/>
                </a:xfrm>
              </p:grpSpPr>
              <p:sp>
                <p:nvSpPr>
                  <p:cNvPr id="30764" name="Text Box 44">
                    <a:extLst>
                      <a:ext uri="{FF2B5EF4-FFF2-40B4-BE49-F238E27FC236}">
                        <a16:creationId xmlns:a16="http://schemas.microsoft.com/office/drawing/2014/main" id="{2D7E9F2D-1FBB-265A-12C8-DA2089CD352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34" y="2395"/>
                    <a:ext cx="576" cy="21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endParaRPr lang="en-US" altLang="en-US"/>
                  </a:p>
                </p:txBody>
              </p:sp>
              <p:sp>
                <p:nvSpPr>
                  <p:cNvPr id="30765" name="Text Box 45">
                    <a:extLst>
                      <a:ext uri="{FF2B5EF4-FFF2-40B4-BE49-F238E27FC236}">
                        <a16:creationId xmlns:a16="http://schemas.microsoft.com/office/drawing/2014/main" id="{C1CD5714-20B3-4FD5-2E3D-442E26C1492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53" y="2448"/>
                    <a:ext cx="219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0766" name="Text Box 46">
                    <a:extLst>
                      <a:ext uri="{FF2B5EF4-FFF2-40B4-BE49-F238E27FC236}">
                        <a16:creationId xmlns:a16="http://schemas.microsoft.com/office/drawing/2014/main" id="{FE9AB637-2A06-CBDD-99BE-8CC456469BA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77" y="2448"/>
                    <a:ext cx="219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767" name="Text Box 47">
                    <a:extLst>
                      <a:ext uri="{FF2B5EF4-FFF2-40B4-BE49-F238E27FC236}">
                        <a16:creationId xmlns:a16="http://schemas.microsoft.com/office/drawing/2014/main" id="{001723F7-94EE-FD2F-5B0A-F5C7D539139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45" y="2448"/>
                    <a:ext cx="219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0768" name="Text Box 48">
                    <a:extLst>
                      <a:ext uri="{FF2B5EF4-FFF2-40B4-BE49-F238E27FC236}">
                        <a16:creationId xmlns:a16="http://schemas.microsoft.com/office/drawing/2014/main" id="{5AC2BF68-8578-35E5-A766-77A6A6F2AFF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88" y="2153"/>
                    <a:ext cx="383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OH</a:t>
                    </a:r>
                  </a:p>
                </p:txBody>
              </p:sp>
              <p:sp>
                <p:nvSpPr>
                  <p:cNvPr id="30769" name="Text Box 49">
                    <a:extLst>
                      <a:ext uri="{FF2B5EF4-FFF2-40B4-BE49-F238E27FC236}">
                        <a16:creationId xmlns:a16="http://schemas.microsoft.com/office/drawing/2014/main" id="{5730E8AC-6F2B-3DE9-65B2-2A6AE9AEA7E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07" y="2448"/>
                    <a:ext cx="219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0770" name="Text Box 50">
                    <a:extLst>
                      <a:ext uri="{FF2B5EF4-FFF2-40B4-BE49-F238E27FC236}">
                        <a16:creationId xmlns:a16="http://schemas.microsoft.com/office/drawing/2014/main" id="{3883FD49-DD9F-FE67-7114-91EABA9A27B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82" y="2451"/>
                    <a:ext cx="219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endParaRPr lang="en-US" altLang="en-US"/>
                  </a:p>
                </p:txBody>
              </p:sp>
              <p:sp>
                <p:nvSpPr>
                  <p:cNvPr id="30771" name="Line 51">
                    <a:extLst>
                      <a:ext uri="{FF2B5EF4-FFF2-40B4-BE49-F238E27FC236}">
                        <a16:creationId xmlns:a16="http://schemas.microsoft.com/office/drawing/2014/main" id="{6DF60F59-EA36-07F8-A679-BFD5DE2B687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609" y="2505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72" name="Line 52">
                    <a:extLst>
                      <a:ext uri="{FF2B5EF4-FFF2-40B4-BE49-F238E27FC236}">
                        <a16:creationId xmlns:a16="http://schemas.microsoft.com/office/drawing/2014/main" id="{BAD0332E-C20B-6E46-636B-981A42519CD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873" y="2503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73" name="Line 53">
                    <a:extLst>
                      <a:ext uri="{FF2B5EF4-FFF2-40B4-BE49-F238E27FC236}">
                        <a16:creationId xmlns:a16="http://schemas.microsoft.com/office/drawing/2014/main" id="{5B7CD81D-5F03-4B3A-3A90-71B090372EA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164" y="2502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74" name="Line 54">
                    <a:extLst>
                      <a:ext uri="{FF2B5EF4-FFF2-40B4-BE49-F238E27FC236}">
                        <a16:creationId xmlns:a16="http://schemas.microsoft.com/office/drawing/2014/main" id="{3C91256C-70AB-B212-E9EC-C49F0782F39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322" y="2502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75" name="Text Box 55">
                    <a:extLst>
                      <a:ext uri="{FF2B5EF4-FFF2-40B4-BE49-F238E27FC236}">
                        <a16:creationId xmlns:a16="http://schemas.microsoft.com/office/drawing/2014/main" id="{6F305BBF-6219-9333-CB16-0E4618F4A63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53" y="2448"/>
                    <a:ext cx="219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0776" name="Line 56">
                    <a:extLst>
                      <a:ext uri="{FF2B5EF4-FFF2-40B4-BE49-F238E27FC236}">
                        <a16:creationId xmlns:a16="http://schemas.microsoft.com/office/drawing/2014/main" id="{4EDFEAEA-A8CA-0E65-BD41-322D620FA6D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609" y="2505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77" name="Line 57">
                    <a:extLst>
                      <a:ext uri="{FF2B5EF4-FFF2-40B4-BE49-F238E27FC236}">
                        <a16:creationId xmlns:a16="http://schemas.microsoft.com/office/drawing/2014/main" id="{BDEA116B-0C90-7A16-6015-86358375050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763" y="2641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78" name="Line 58">
                    <a:extLst>
                      <a:ext uri="{FF2B5EF4-FFF2-40B4-BE49-F238E27FC236}">
                        <a16:creationId xmlns:a16="http://schemas.microsoft.com/office/drawing/2014/main" id="{C292D706-CD25-360C-B890-A5E5CA4A933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2017" y="2630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79" name="Line 59">
                    <a:extLst>
                      <a:ext uri="{FF2B5EF4-FFF2-40B4-BE49-F238E27FC236}">
                        <a16:creationId xmlns:a16="http://schemas.microsoft.com/office/drawing/2014/main" id="{6214B8CD-BC4A-8997-84BF-358F1BD0F5C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1459" y="2646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80" name="Line 60">
                    <a:extLst>
                      <a:ext uri="{FF2B5EF4-FFF2-40B4-BE49-F238E27FC236}">
                        <a16:creationId xmlns:a16="http://schemas.microsoft.com/office/drawing/2014/main" id="{D80C357C-282B-303D-E423-C4184DE3FAF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1457" y="2353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81" name="Line 61">
                    <a:extLst>
                      <a:ext uri="{FF2B5EF4-FFF2-40B4-BE49-F238E27FC236}">
                        <a16:creationId xmlns:a16="http://schemas.microsoft.com/office/drawing/2014/main" id="{43CEB923-6088-1F76-A04F-23783D003EF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1758" y="2352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82" name="Line 62">
                    <a:extLst>
                      <a:ext uri="{FF2B5EF4-FFF2-40B4-BE49-F238E27FC236}">
                        <a16:creationId xmlns:a16="http://schemas.microsoft.com/office/drawing/2014/main" id="{E67522F6-C578-5E07-7B03-769310DE1A3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2004" y="2350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783" name="Text Box 63">
                    <a:extLst>
                      <a:ext uri="{FF2B5EF4-FFF2-40B4-BE49-F238E27FC236}">
                        <a16:creationId xmlns:a16="http://schemas.microsoft.com/office/drawing/2014/main" id="{05096520-2049-5081-E75D-E574B91FEBC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51" y="2163"/>
                    <a:ext cx="219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784" name="Text Box 64">
                    <a:extLst>
                      <a:ext uri="{FF2B5EF4-FFF2-40B4-BE49-F238E27FC236}">
                        <a16:creationId xmlns:a16="http://schemas.microsoft.com/office/drawing/2014/main" id="{5E8F4909-3312-13E9-8F80-67B97A84078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42" y="2730"/>
                    <a:ext cx="219" cy="21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785" name="Text Box 65">
                    <a:extLst>
                      <a:ext uri="{FF2B5EF4-FFF2-40B4-BE49-F238E27FC236}">
                        <a16:creationId xmlns:a16="http://schemas.microsoft.com/office/drawing/2014/main" id="{86101003-ECBA-6729-26DE-2ACA461E4D0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40" y="2738"/>
                    <a:ext cx="219" cy="21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786" name="Text Box 66">
                    <a:extLst>
                      <a:ext uri="{FF2B5EF4-FFF2-40B4-BE49-F238E27FC236}">
                        <a16:creationId xmlns:a16="http://schemas.microsoft.com/office/drawing/2014/main" id="{6A062A9D-8050-65FF-B4FE-8BCFA3D668F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98" y="2453"/>
                    <a:ext cx="219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787" name="Text Box 67">
                    <a:extLst>
                      <a:ext uri="{FF2B5EF4-FFF2-40B4-BE49-F238E27FC236}">
                        <a16:creationId xmlns:a16="http://schemas.microsoft.com/office/drawing/2014/main" id="{BB663FF6-17FE-29A7-5134-049E2E1AC73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95" y="2159"/>
                    <a:ext cx="219" cy="21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788" name="Text Box 68">
                    <a:extLst>
                      <a:ext uri="{FF2B5EF4-FFF2-40B4-BE49-F238E27FC236}">
                        <a16:creationId xmlns:a16="http://schemas.microsoft.com/office/drawing/2014/main" id="{161CB9DC-6246-DB52-D8CC-3CA39A987CD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10" y="2732"/>
                    <a:ext cx="219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</p:grpSp>
            <p:sp>
              <p:nvSpPr>
                <p:cNvPr id="30789" name="Text Box 69">
                  <a:extLst>
                    <a:ext uri="{FF2B5EF4-FFF2-40B4-BE49-F238E27FC236}">
                      <a16:creationId xmlns:a16="http://schemas.microsoft.com/office/drawing/2014/main" id="{6F52F987-CC01-1B7A-CE0A-77AB4733FC8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36" y="2286"/>
                  <a:ext cx="256" cy="21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he-IL" altLang="en-US" b="1"/>
                    <a:t>:</a:t>
                  </a:r>
                  <a:endParaRPr lang="en-US" altLang="en-US" b="1"/>
                </a:p>
              </p:txBody>
            </p:sp>
            <p:sp>
              <p:nvSpPr>
                <p:cNvPr id="30790" name="Text Box 70">
                  <a:extLst>
                    <a:ext uri="{FF2B5EF4-FFF2-40B4-BE49-F238E27FC236}">
                      <a16:creationId xmlns:a16="http://schemas.microsoft.com/office/drawing/2014/main" id="{55BB267C-1CAC-7371-7EC5-74CECABCE71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-5400000">
                  <a:off x="1622" y="2217"/>
                  <a:ext cx="200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he-IL" altLang="en-US" b="1"/>
                    <a:t>:</a:t>
                  </a:r>
                  <a:endParaRPr lang="en-US" altLang="en-US" b="1"/>
                </a:p>
              </p:txBody>
            </p:sp>
          </p:grpSp>
          <p:sp>
            <p:nvSpPr>
              <p:cNvPr id="30791" name="Text Box 71">
                <a:extLst>
                  <a:ext uri="{FF2B5EF4-FFF2-40B4-BE49-F238E27FC236}">
                    <a16:creationId xmlns:a16="http://schemas.microsoft.com/office/drawing/2014/main" id="{E185A392-5B23-61CA-5AC7-8F9BACFA38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60" y="2094"/>
                <a:ext cx="448" cy="2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  <a:r>
                  <a:rPr lang="en-US" altLang="en-US" b="1" baseline="30000"/>
                  <a:t>+</a:t>
                </a:r>
                <a:endParaRPr lang="en-US" altLang="en-US" b="1"/>
              </a:p>
            </p:txBody>
          </p:sp>
        </p:grpSp>
        <p:sp>
          <p:nvSpPr>
            <p:cNvPr id="30792" name="Text Box 72">
              <a:extLst>
                <a:ext uri="{FF2B5EF4-FFF2-40B4-BE49-F238E27FC236}">
                  <a16:creationId xmlns:a16="http://schemas.microsoft.com/office/drawing/2014/main" id="{9AF75315-0C34-461D-7E2C-63DE2458A0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4" y="1536"/>
              <a:ext cx="264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altLang="en-US" b="1"/>
                <a:t>+</a:t>
              </a:r>
              <a:endParaRPr lang="en-US" altLang="en-US" b="1"/>
            </a:p>
          </p:txBody>
        </p:sp>
        <p:sp>
          <p:nvSpPr>
            <p:cNvPr id="30793" name="Text Box 73">
              <a:extLst>
                <a:ext uri="{FF2B5EF4-FFF2-40B4-BE49-F238E27FC236}">
                  <a16:creationId xmlns:a16="http://schemas.microsoft.com/office/drawing/2014/main" id="{18C585BA-1C15-552C-76D2-0D57E8BE99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9" y="1536"/>
              <a:ext cx="311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b="1"/>
                <a:t>A</a:t>
              </a:r>
              <a:r>
                <a:rPr lang="en-US" altLang="en-US" b="1" baseline="30000"/>
                <a:t>¯</a:t>
              </a:r>
            </a:p>
          </p:txBody>
        </p:sp>
        <p:sp>
          <p:nvSpPr>
            <p:cNvPr id="30797" name="Freeform 77">
              <a:extLst>
                <a:ext uri="{FF2B5EF4-FFF2-40B4-BE49-F238E27FC236}">
                  <a16:creationId xmlns:a16="http://schemas.microsoft.com/office/drawing/2014/main" id="{D96961EB-12AE-FBBA-63BF-86E5B6C441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3" y="1463"/>
              <a:ext cx="128" cy="183"/>
            </a:xfrm>
            <a:custGeom>
              <a:avLst/>
              <a:gdLst>
                <a:gd name="T0" fmla="*/ 0 w 128"/>
                <a:gd name="T1" fmla="*/ 183 h 183"/>
                <a:gd name="T2" fmla="*/ 36 w 128"/>
                <a:gd name="T3" fmla="*/ 9 h 183"/>
                <a:gd name="T4" fmla="*/ 128 w 128"/>
                <a:gd name="T5" fmla="*/ 128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8" h="183">
                  <a:moveTo>
                    <a:pt x="0" y="183"/>
                  </a:moveTo>
                  <a:cubicBezTo>
                    <a:pt x="7" y="100"/>
                    <a:pt x="15" y="18"/>
                    <a:pt x="36" y="9"/>
                  </a:cubicBezTo>
                  <a:cubicBezTo>
                    <a:pt x="57" y="0"/>
                    <a:pt x="113" y="108"/>
                    <a:pt x="128" y="12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76" name="Group 156" descr="שלב ב במנגנון אלמיום">
            <a:extLst>
              <a:ext uri="{FF2B5EF4-FFF2-40B4-BE49-F238E27FC236}">
                <a16:creationId xmlns:a16="http://schemas.microsoft.com/office/drawing/2014/main" id="{2B029503-1B29-62C9-579B-5F21925BCDA0}"/>
              </a:ext>
            </a:extLst>
          </p:cNvPr>
          <p:cNvGrpSpPr>
            <a:grpSpLocks/>
          </p:cNvGrpSpPr>
          <p:nvPr/>
        </p:nvGrpSpPr>
        <p:grpSpPr bwMode="auto">
          <a:xfrm>
            <a:off x="620713" y="3905250"/>
            <a:ext cx="6831012" cy="1573213"/>
            <a:chOff x="391" y="2460"/>
            <a:chExt cx="4303" cy="991"/>
          </a:xfrm>
        </p:grpSpPr>
        <p:grpSp>
          <p:nvGrpSpPr>
            <p:cNvPr id="30798" name="Group 78">
              <a:extLst>
                <a:ext uri="{FF2B5EF4-FFF2-40B4-BE49-F238E27FC236}">
                  <a16:creationId xmlns:a16="http://schemas.microsoft.com/office/drawing/2014/main" id="{28B1E982-DA85-A7DA-3D9B-AB0956B24E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1" y="2460"/>
              <a:ext cx="1340" cy="973"/>
              <a:chOff x="3509" y="2094"/>
              <a:chExt cx="1340" cy="973"/>
            </a:xfrm>
          </p:grpSpPr>
          <p:grpSp>
            <p:nvGrpSpPr>
              <p:cNvPr id="30799" name="Group 79">
                <a:extLst>
                  <a:ext uri="{FF2B5EF4-FFF2-40B4-BE49-F238E27FC236}">
                    <a16:creationId xmlns:a16="http://schemas.microsoft.com/office/drawing/2014/main" id="{49B4A890-B6E7-4B05-D505-D0E4CE29C7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09" y="2193"/>
                <a:ext cx="1340" cy="874"/>
                <a:chOff x="1078" y="2231"/>
                <a:chExt cx="1340" cy="874"/>
              </a:xfrm>
            </p:grpSpPr>
            <p:grpSp>
              <p:nvGrpSpPr>
                <p:cNvPr id="30800" name="Group 80">
                  <a:extLst>
                    <a:ext uri="{FF2B5EF4-FFF2-40B4-BE49-F238E27FC236}">
                      <a16:creationId xmlns:a16="http://schemas.microsoft.com/office/drawing/2014/main" id="{88C4232B-F2F6-CDF6-D4C5-1E381E14C26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78" y="2289"/>
                  <a:ext cx="1340" cy="816"/>
                  <a:chOff x="1077" y="2153"/>
                  <a:chExt cx="1340" cy="816"/>
                </a:xfrm>
              </p:grpSpPr>
              <p:sp>
                <p:nvSpPr>
                  <p:cNvPr id="30801" name="Text Box 81">
                    <a:extLst>
                      <a:ext uri="{FF2B5EF4-FFF2-40B4-BE49-F238E27FC236}">
                        <a16:creationId xmlns:a16="http://schemas.microsoft.com/office/drawing/2014/main" id="{56390534-779B-5814-C575-E9FCCDA3276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34" y="2395"/>
                    <a:ext cx="57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endParaRPr lang="en-US" altLang="en-US"/>
                  </a:p>
                </p:txBody>
              </p:sp>
              <p:sp>
                <p:nvSpPr>
                  <p:cNvPr id="30802" name="Text Box 82">
                    <a:extLst>
                      <a:ext uri="{FF2B5EF4-FFF2-40B4-BE49-F238E27FC236}">
                        <a16:creationId xmlns:a16="http://schemas.microsoft.com/office/drawing/2014/main" id="{A1FAB64E-6B60-B154-8EAA-FAB43D69212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53" y="2448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0803" name="Text Box 83">
                    <a:extLst>
                      <a:ext uri="{FF2B5EF4-FFF2-40B4-BE49-F238E27FC236}">
                        <a16:creationId xmlns:a16="http://schemas.microsoft.com/office/drawing/2014/main" id="{BCBC7D10-6B39-D303-A34D-A8CECA7934D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77" y="2448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804" name="Text Box 84">
                    <a:extLst>
                      <a:ext uri="{FF2B5EF4-FFF2-40B4-BE49-F238E27FC236}">
                        <a16:creationId xmlns:a16="http://schemas.microsoft.com/office/drawing/2014/main" id="{F34FBD86-B014-5F9C-809A-69468178BE7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45" y="2448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0805" name="Text Box 85">
                    <a:extLst>
                      <a:ext uri="{FF2B5EF4-FFF2-40B4-BE49-F238E27FC236}">
                        <a16:creationId xmlns:a16="http://schemas.microsoft.com/office/drawing/2014/main" id="{927FE313-D61B-22AC-0216-40354EF8DEE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88" y="2153"/>
                    <a:ext cx="383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OH</a:t>
                    </a:r>
                  </a:p>
                </p:txBody>
              </p:sp>
              <p:sp>
                <p:nvSpPr>
                  <p:cNvPr id="30806" name="Text Box 86">
                    <a:extLst>
                      <a:ext uri="{FF2B5EF4-FFF2-40B4-BE49-F238E27FC236}">
                        <a16:creationId xmlns:a16="http://schemas.microsoft.com/office/drawing/2014/main" id="{FE57F825-D9FA-364F-CDED-A7E595A2187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07" y="2448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0807" name="Text Box 87">
                    <a:extLst>
                      <a:ext uri="{FF2B5EF4-FFF2-40B4-BE49-F238E27FC236}">
                        <a16:creationId xmlns:a16="http://schemas.microsoft.com/office/drawing/2014/main" id="{F3EC0C6D-1EE1-33B2-A806-F1172CFA0C4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82" y="2451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endParaRPr lang="en-US" altLang="en-US"/>
                  </a:p>
                </p:txBody>
              </p:sp>
              <p:sp>
                <p:nvSpPr>
                  <p:cNvPr id="30808" name="Line 88">
                    <a:extLst>
                      <a:ext uri="{FF2B5EF4-FFF2-40B4-BE49-F238E27FC236}">
                        <a16:creationId xmlns:a16="http://schemas.microsoft.com/office/drawing/2014/main" id="{2D18D9FB-5459-92F0-C748-51394CFE4E6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609" y="2505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809" name="Line 89">
                    <a:extLst>
                      <a:ext uri="{FF2B5EF4-FFF2-40B4-BE49-F238E27FC236}">
                        <a16:creationId xmlns:a16="http://schemas.microsoft.com/office/drawing/2014/main" id="{BAD17FA3-7C00-8BF3-7753-645D018DAFE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873" y="2503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810" name="Line 90">
                    <a:extLst>
                      <a:ext uri="{FF2B5EF4-FFF2-40B4-BE49-F238E27FC236}">
                        <a16:creationId xmlns:a16="http://schemas.microsoft.com/office/drawing/2014/main" id="{1DAEE410-6734-948F-8600-BBC252BB5BD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164" y="2502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811" name="Line 91">
                    <a:extLst>
                      <a:ext uri="{FF2B5EF4-FFF2-40B4-BE49-F238E27FC236}">
                        <a16:creationId xmlns:a16="http://schemas.microsoft.com/office/drawing/2014/main" id="{815EACC7-0B24-0656-E3EF-EEDFFAFDD82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322" y="2502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812" name="Text Box 92">
                    <a:extLst>
                      <a:ext uri="{FF2B5EF4-FFF2-40B4-BE49-F238E27FC236}">
                        <a16:creationId xmlns:a16="http://schemas.microsoft.com/office/drawing/2014/main" id="{319B369C-1B1B-C01A-B330-9DA015B8FFB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53" y="2448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0813" name="Line 93">
                    <a:extLst>
                      <a:ext uri="{FF2B5EF4-FFF2-40B4-BE49-F238E27FC236}">
                        <a16:creationId xmlns:a16="http://schemas.microsoft.com/office/drawing/2014/main" id="{E4F6BF0B-DA75-3FAF-5CB8-F9E1B8F5055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609" y="2505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814" name="Line 94">
                    <a:extLst>
                      <a:ext uri="{FF2B5EF4-FFF2-40B4-BE49-F238E27FC236}">
                        <a16:creationId xmlns:a16="http://schemas.microsoft.com/office/drawing/2014/main" id="{0654DB81-67C7-3940-9CE8-15A8712F478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763" y="2641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815" name="Line 95">
                    <a:extLst>
                      <a:ext uri="{FF2B5EF4-FFF2-40B4-BE49-F238E27FC236}">
                        <a16:creationId xmlns:a16="http://schemas.microsoft.com/office/drawing/2014/main" id="{7C3F6FF3-B2FB-D315-6105-5F46E6D497D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2017" y="2630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816" name="Line 96">
                    <a:extLst>
                      <a:ext uri="{FF2B5EF4-FFF2-40B4-BE49-F238E27FC236}">
                        <a16:creationId xmlns:a16="http://schemas.microsoft.com/office/drawing/2014/main" id="{D936217C-64E3-2D3B-7E69-EC32AD3FD0B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1459" y="2646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817" name="Line 97">
                    <a:extLst>
                      <a:ext uri="{FF2B5EF4-FFF2-40B4-BE49-F238E27FC236}">
                        <a16:creationId xmlns:a16="http://schemas.microsoft.com/office/drawing/2014/main" id="{A1A69FEB-C309-A6BA-ABB7-2DCC0320BB3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1457" y="2353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818" name="Line 98">
                    <a:extLst>
                      <a:ext uri="{FF2B5EF4-FFF2-40B4-BE49-F238E27FC236}">
                        <a16:creationId xmlns:a16="http://schemas.microsoft.com/office/drawing/2014/main" id="{6CC6AE1B-323A-5F6A-7307-EFA8AA831C5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1758" y="2352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819" name="Line 99">
                    <a:extLst>
                      <a:ext uri="{FF2B5EF4-FFF2-40B4-BE49-F238E27FC236}">
                        <a16:creationId xmlns:a16="http://schemas.microsoft.com/office/drawing/2014/main" id="{CD59DF92-60F9-7BEB-D09A-70CF1356A8C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2004" y="2350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820" name="Text Box 100">
                    <a:extLst>
                      <a:ext uri="{FF2B5EF4-FFF2-40B4-BE49-F238E27FC236}">
                        <a16:creationId xmlns:a16="http://schemas.microsoft.com/office/drawing/2014/main" id="{29C8CB98-A44A-31C2-EDA3-AFC7D74AF80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51" y="2163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821" name="Text Box 101">
                    <a:extLst>
                      <a:ext uri="{FF2B5EF4-FFF2-40B4-BE49-F238E27FC236}">
                        <a16:creationId xmlns:a16="http://schemas.microsoft.com/office/drawing/2014/main" id="{D63ABA88-429B-6A07-63A4-09206D91FD9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42" y="2730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822" name="Text Box 102">
                    <a:extLst>
                      <a:ext uri="{FF2B5EF4-FFF2-40B4-BE49-F238E27FC236}">
                        <a16:creationId xmlns:a16="http://schemas.microsoft.com/office/drawing/2014/main" id="{268C4917-827F-0B98-D086-A03528A5A6B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40" y="2738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823" name="Text Box 103">
                    <a:extLst>
                      <a:ext uri="{FF2B5EF4-FFF2-40B4-BE49-F238E27FC236}">
                        <a16:creationId xmlns:a16="http://schemas.microsoft.com/office/drawing/2014/main" id="{047FF696-0E17-C445-7927-9AC03CD5EEC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98" y="2453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824" name="Text Box 104">
                    <a:extLst>
                      <a:ext uri="{FF2B5EF4-FFF2-40B4-BE49-F238E27FC236}">
                        <a16:creationId xmlns:a16="http://schemas.microsoft.com/office/drawing/2014/main" id="{76CF0288-43D4-CA32-4D81-76B53DD67C2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95" y="2159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0825" name="Text Box 105">
                    <a:extLst>
                      <a:ext uri="{FF2B5EF4-FFF2-40B4-BE49-F238E27FC236}">
                        <a16:creationId xmlns:a16="http://schemas.microsoft.com/office/drawing/2014/main" id="{203294E0-9DB9-F186-D45C-FB3BF2D1715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10" y="2732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</p:grpSp>
            <p:sp>
              <p:nvSpPr>
                <p:cNvPr id="30826" name="Text Box 106">
                  <a:extLst>
                    <a:ext uri="{FF2B5EF4-FFF2-40B4-BE49-F238E27FC236}">
                      <a16:creationId xmlns:a16="http://schemas.microsoft.com/office/drawing/2014/main" id="{7450823C-8342-B74F-BAF7-C2959B248D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36" y="2286"/>
                  <a:ext cx="25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he-IL" altLang="en-US" b="1"/>
                    <a:t>:</a:t>
                  </a:r>
                  <a:endParaRPr lang="en-US" altLang="en-US" b="1"/>
                </a:p>
              </p:txBody>
            </p:sp>
            <p:sp>
              <p:nvSpPr>
                <p:cNvPr id="30827" name="Text Box 107">
                  <a:extLst>
                    <a:ext uri="{FF2B5EF4-FFF2-40B4-BE49-F238E27FC236}">
                      <a16:creationId xmlns:a16="http://schemas.microsoft.com/office/drawing/2014/main" id="{33A66861-9BB4-CDB7-4F68-F6EBD0A77A8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-5400000">
                  <a:off x="1624" y="2215"/>
                  <a:ext cx="20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he-IL" altLang="en-US" b="1"/>
                    <a:t>:</a:t>
                  </a:r>
                  <a:endParaRPr lang="en-US" altLang="en-US" b="1"/>
                </a:p>
              </p:txBody>
            </p:sp>
          </p:grpSp>
          <p:sp>
            <p:nvSpPr>
              <p:cNvPr id="30828" name="Text Box 108">
                <a:extLst>
                  <a:ext uri="{FF2B5EF4-FFF2-40B4-BE49-F238E27FC236}">
                    <a16:creationId xmlns:a16="http://schemas.microsoft.com/office/drawing/2014/main" id="{041DDEA9-E686-CE8A-4BE6-D332B3753A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60" y="2094"/>
                <a:ext cx="44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  <a:r>
                  <a:rPr lang="en-US" altLang="en-US" b="1" baseline="30000"/>
                  <a:t>+</a:t>
                </a:r>
                <a:endParaRPr lang="en-US" altLang="en-US" b="1"/>
              </a:p>
            </p:txBody>
          </p:sp>
        </p:grpSp>
        <p:sp>
          <p:nvSpPr>
            <p:cNvPr id="30829" name="Freeform 109">
              <a:extLst>
                <a:ext uri="{FF2B5EF4-FFF2-40B4-BE49-F238E27FC236}">
                  <a16:creationId xmlns:a16="http://schemas.microsoft.com/office/drawing/2014/main" id="{5A11F19B-0105-B30F-D908-1B41504A6A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" y="2624"/>
              <a:ext cx="189" cy="283"/>
            </a:xfrm>
            <a:custGeom>
              <a:avLst/>
              <a:gdLst>
                <a:gd name="T0" fmla="*/ 189 w 189"/>
                <a:gd name="T1" fmla="*/ 283 h 283"/>
                <a:gd name="T2" fmla="*/ 34 w 189"/>
                <a:gd name="T3" fmla="*/ 165 h 283"/>
                <a:gd name="T4" fmla="*/ 6 w 189"/>
                <a:gd name="T5" fmla="*/ 27 h 283"/>
                <a:gd name="T6" fmla="*/ 70 w 189"/>
                <a:gd name="T7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9" h="283">
                  <a:moveTo>
                    <a:pt x="189" y="283"/>
                  </a:moveTo>
                  <a:cubicBezTo>
                    <a:pt x="126" y="245"/>
                    <a:pt x="64" y="208"/>
                    <a:pt x="34" y="165"/>
                  </a:cubicBezTo>
                  <a:cubicBezTo>
                    <a:pt x="4" y="122"/>
                    <a:pt x="0" y="54"/>
                    <a:pt x="6" y="27"/>
                  </a:cubicBezTo>
                  <a:cubicBezTo>
                    <a:pt x="12" y="0"/>
                    <a:pt x="59" y="4"/>
                    <a:pt x="70" y="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0" name="Line 110">
              <a:extLst>
                <a:ext uri="{FF2B5EF4-FFF2-40B4-BE49-F238E27FC236}">
                  <a16:creationId xmlns:a16="http://schemas.microsoft.com/office/drawing/2014/main" id="{A9896B0E-322D-BA63-B0BE-1E2EA87C72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953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1" name="Line 111">
              <a:extLst>
                <a:ext uri="{FF2B5EF4-FFF2-40B4-BE49-F238E27FC236}">
                  <a16:creationId xmlns:a16="http://schemas.microsoft.com/office/drawing/2014/main" id="{91364325-4051-8B30-23E0-B754DE78D6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4" y="3072"/>
              <a:ext cx="58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8" name="Text Box 138">
              <a:extLst>
                <a:ext uri="{FF2B5EF4-FFF2-40B4-BE49-F238E27FC236}">
                  <a16:creationId xmlns:a16="http://schemas.microsoft.com/office/drawing/2014/main" id="{4A27ADFB-45CD-29D3-186F-9F4088026A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2" y="2934"/>
              <a:ext cx="40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b="1"/>
                <a:t>H</a:t>
              </a:r>
              <a:r>
                <a:rPr lang="en-US" altLang="en-US" b="1" baseline="-25000"/>
                <a:t>2</a:t>
              </a:r>
              <a:r>
                <a:rPr lang="en-US" altLang="en-US" b="1"/>
                <a:t>O</a:t>
              </a:r>
            </a:p>
          </p:txBody>
        </p:sp>
        <p:grpSp>
          <p:nvGrpSpPr>
            <p:cNvPr id="30865" name="Group 145">
              <a:extLst>
                <a:ext uri="{FF2B5EF4-FFF2-40B4-BE49-F238E27FC236}">
                  <a16:creationId xmlns:a16="http://schemas.microsoft.com/office/drawing/2014/main" id="{87E916BE-E322-01D3-A4ED-327CE0A239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58" y="2645"/>
              <a:ext cx="1340" cy="806"/>
              <a:chOff x="2758" y="2645"/>
              <a:chExt cx="1340" cy="806"/>
            </a:xfrm>
          </p:grpSpPr>
          <p:sp>
            <p:nvSpPr>
              <p:cNvPr id="30854" name="Text Box 134">
                <a:extLst>
                  <a:ext uri="{FF2B5EF4-FFF2-40B4-BE49-F238E27FC236}">
                    <a16:creationId xmlns:a16="http://schemas.microsoft.com/office/drawing/2014/main" id="{06F435F2-B26E-B75B-453E-45005EC238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32" y="2645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grpSp>
            <p:nvGrpSpPr>
              <p:cNvPr id="30864" name="Group 144">
                <a:extLst>
                  <a:ext uri="{FF2B5EF4-FFF2-40B4-BE49-F238E27FC236}">
                    <a16:creationId xmlns:a16="http://schemas.microsoft.com/office/drawing/2014/main" id="{BEF13D83-560D-1F1A-D494-83DBF9E46A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58" y="2832"/>
                <a:ext cx="1340" cy="619"/>
                <a:chOff x="2758" y="2832"/>
                <a:chExt cx="1340" cy="619"/>
              </a:xfrm>
            </p:grpSpPr>
            <p:sp>
              <p:nvSpPr>
                <p:cNvPr id="30835" name="Text Box 115">
                  <a:extLst>
                    <a:ext uri="{FF2B5EF4-FFF2-40B4-BE49-F238E27FC236}">
                      <a16:creationId xmlns:a16="http://schemas.microsoft.com/office/drawing/2014/main" id="{6097F336-79E3-1B95-32C3-6C1FE0B4483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15" y="2877"/>
                  <a:ext cx="57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 altLang="en-US"/>
                </a:p>
              </p:txBody>
            </p:sp>
            <p:sp>
              <p:nvSpPr>
                <p:cNvPr id="30836" name="Text Box 116">
                  <a:extLst>
                    <a:ext uri="{FF2B5EF4-FFF2-40B4-BE49-F238E27FC236}">
                      <a16:creationId xmlns:a16="http://schemas.microsoft.com/office/drawing/2014/main" id="{95D708DA-0E05-C719-FC5E-DE64E875534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034" y="2930"/>
                  <a:ext cx="2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C</a:t>
                  </a:r>
                </a:p>
              </p:txBody>
            </p:sp>
            <p:sp>
              <p:nvSpPr>
                <p:cNvPr id="30837" name="Text Box 117">
                  <a:extLst>
                    <a:ext uri="{FF2B5EF4-FFF2-40B4-BE49-F238E27FC236}">
                      <a16:creationId xmlns:a16="http://schemas.microsoft.com/office/drawing/2014/main" id="{03B66A51-DA26-C2C4-161E-C4DF1130E0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758" y="2930"/>
                  <a:ext cx="2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sp>
              <p:nvSpPr>
                <p:cNvPr id="30838" name="Text Box 118">
                  <a:extLst>
                    <a:ext uri="{FF2B5EF4-FFF2-40B4-BE49-F238E27FC236}">
                      <a16:creationId xmlns:a16="http://schemas.microsoft.com/office/drawing/2014/main" id="{2123F99D-0533-3E76-1678-8D8FF00D2AB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26" y="2930"/>
                  <a:ext cx="2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C</a:t>
                  </a:r>
                </a:p>
              </p:txBody>
            </p:sp>
            <p:sp>
              <p:nvSpPr>
                <p:cNvPr id="30840" name="Text Box 120">
                  <a:extLst>
                    <a:ext uri="{FF2B5EF4-FFF2-40B4-BE49-F238E27FC236}">
                      <a16:creationId xmlns:a16="http://schemas.microsoft.com/office/drawing/2014/main" id="{448250D5-2E63-5068-7C8D-10954A7540A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88" y="2930"/>
                  <a:ext cx="2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C</a:t>
                  </a:r>
                </a:p>
              </p:txBody>
            </p:sp>
            <p:sp>
              <p:nvSpPr>
                <p:cNvPr id="30841" name="Text Box 121">
                  <a:extLst>
                    <a:ext uri="{FF2B5EF4-FFF2-40B4-BE49-F238E27FC236}">
                      <a16:creationId xmlns:a16="http://schemas.microsoft.com/office/drawing/2014/main" id="{5007603A-C956-A7DC-0EF0-EA1C74493D3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63" y="2933"/>
                  <a:ext cx="2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 altLang="en-US"/>
                </a:p>
              </p:txBody>
            </p:sp>
            <p:sp>
              <p:nvSpPr>
                <p:cNvPr id="30842" name="Line 122">
                  <a:extLst>
                    <a:ext uri="{FF2B5EF4-FFF2-40B4-BE49-F238E27FC236}">
                      <a16:creationId xmlns:a16="http://schemas.microsoft.com/office/drawing/2014/main" id="{5081867E-0731-ED96-593A-E0DCFA85D5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290" y="2987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3" name="Line 123">
                  <a:extLst>
                    <a:ext uri="{FF2B5EF4-FFF2-40B4-BE49-F238E27FC236}">
                      <a16:creationId xmlns:a16="http://schemas.microsoft.com/office/drawing/2014/main" id="{46E28DCC-E316-E3CF-03A3-3747FBCBAE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554" y="2985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4" name="Line 124">
                  <a:extLst>
                    <a:ext uri="{FF2B5EF4-FFF2-40B4-BE49-F238E27FC236}">
                      <a16:creationId xmlns:a16="http://schemas.microsoft.com/office/drawing/2014/main" id="{F701729A-140D-7364-3A25-51CB09E5B0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845" y="2984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5" name="Line 125">
                  <a:extLst>
                    <a:ext uri="{FF2B5EF4-FFF2-40B4-BE49-F238E27FC236}">
                      <a16:creationId xmlns:a16="http://schemas.microsoft.com/office/drawing/2014/main" id="{19ED7871-0D83-9B70-2F4B-C084D0D73B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003" y="2984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6" name="Text Box 126">
                  <a:extLst>
                    <a:ext uri="{FF2B5EF4-FFF2-40B4-BE49-F238E27FC236}">
                      <a16:creationId xmlns:a16="http://schemas.microsoft.com/office/drawing/2014/main" id="{175768E0-A8E6-0AC9-2856-64E7199AE1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034" y="2930"/>
                  <a:ext cx="2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C</a:t>
                  </a:r>
                </a:p>
              </p:txBody>
            </p:sp>
            <p:sp>
              <p:nvSpPr>
                <p:cNvPr id="30847" name="Line 127">
                  <a:extLst>
                    <a:ext uri="{FF2B5EF4-FFF2-40B4-BE49-F238E27FC236}">
                      <a16:creationId xmlns:a16="http://schemas.microsoft.com/office/drawing/2014/main" id="{95AC72F2-BCF9-25C9-A280-4E7F31F8B3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3290" y="2987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8" name="Line 128">
                  <a:extLst>
                    <a:ext uri="{FF2B5EF4-FFF2-40B4-BE49-F238E27FC236}">
                      <a16:creationId xmlns:a16="http://schemas.microsoft.com/office/drawing/2014/main" id="{6544A9DD-5EC3-6FDB-385D-C4E10BAAD9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44" y="3123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49" name="Line 129">
                  <a:extLst>
                    <a:ext uri="{FF2B5EF4-FFF2-40B4-BE49-F238E27FC236}">
                      <a16:creationId xmlns:a16="http://schemas.microsoft.com/office/drawing/2014/main" id="{741D319E-E881-6D50-07C3-4E328EB732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10800000">
                  <a:off x="3698" y="3112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0" name="Line 130">
                  <a:extLst>
                    <a:ext uri="{FF2B5EF4-FFF2-40B4-BE49-F238E27FC236}">
                      <a16:creationId xmlns:a16="http://schemas.microsoft.com/office/drawing/2014/main" id="{18D61C89-EC29-292D-3C80-EFAD00079F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10800000">
                  <a:off x="3140" y="3128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1" name="Line 131">
                  <a:extLst>
                    <a:ext uri="{FF2B5EF4-FFF2-40B4-BE49-F238E27FC236}">
                      <a16:creationId xmlns:a16="http://schemas.microsoft.com/office/drawing/2014/main" id="{3B3DD392-4651-CA83-9893-7A9BA5F404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10800000">
                  <a:off x="3138" y="2835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3" name="Line 133">
                  <a:extLst>
                    <a:ext uri="{FF2B5EF4-FFF2-40B4-BE49-F238E27FC236}">
                      <a16:creationId xmlns:a16="http://schemas.microsoft.com/office/drawing/2014/main" id="{6C4919F6-385F-CED2-DC2E-5A8DDF664F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10800000">
                  <a:off x="3685" y="2832"/>
                  <a:ext cx="0" cy="1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55" name="Text Box 135">
                  <a:extLst>
                    <a:ext uri="{FF2B5EF4-FFF2-40B4-BE49-F238E27FC236}">
                      <a16:creationId xmlns:a16="http://schemas.microsoft.com/office/drawing/2014/main" id="{0C9B26DC-CCA4-E0EA-4459-5363BC58491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23" y="3212"/>
                  <a:ext cx="2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sp>
              <p:nvSpPr>
                <p:cNvPr id="30856" name="Text Box 136">
                  <a:extLst>
                    <a:ext uri="{FF2B5EF4-FFF2-40B4-BE49-F238E27FC236}">
                      <a16:creationId xmlns:a16="http://schemas.microsoft.com/office/drawing/2014/main" id="{637FE6F7-0567-9A8D-7DA0-D094F914E54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021" y="3220"/>
                  <a:ext cx="2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sp>
              <p:nvSpPr>
                <p:cNvPr id="30857" name="Text Box 137">
                  <a:extLst>
                    <a:ext uri="{FF2B5EF4-FFF2-40B4-BE49-F238E27FC236}">
                      <a16:creationId xmlns:a16="http://schemas.microsoft.com/office/drawing/2014/main" id="{2CA7EDC3-AB7B-D194-B0B9-4FDA27ADB80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79" y="2935"/>
                  <a:ext cx="2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sp>
              <p:nvSpPr>
                <p:cNvPr id="30859" name="Text Box 139">
                  <a:extLst>
                    <a:ext uri="{FF2B5EF4-FFF2-40B4-BE49-F238E27FC236}">
                      <a16:creationId xmlns:a16="http://schemas.microsoft.com/office/drawing/2014/main" id="{C1A92DD0-BC87-58B3-62D0-710426250D5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91" y="3214"/>
                  <a:ext cx="2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sp>
              <p:nvSpPr>
                <p:cNvPr id="30863" name="Text Box 143">
                  <a:extLst>
                    <a:ext uri="{FF2B5EF4-FFF2-40B4-BE49-F238E27FC236}">
                      <a16:creationId xmlns:a16="http://schemas.microsoft.com/office/drawing/2014/main" id="{1550AD6E-A502-091F-C810-E47F3CB5E76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28" y="2835"/>
                  <a:ext cx="22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he-IL" altLang="en-US"/>
                    <a:t>+</a:t>
                  </a:r>
                  <a:endParaRPr lang="en-US" altLang="en-US"/>
                </a:p>
              </p:txBody>
            </p:sp>
          </p:grpSp>
        </p:grpSp>
        <p:sp>
          <p:nvSpPr>
            <p:cNvPr id="30866" name="Text Box 146">
              <a:extLst>
                <a:ext uri="{FF2B5EF4-FFF2-40B4-BE49-F238E27FC236}">
                  <a16:creationId xmlns:a16="http://schemas.microsoft.com/office/drawing/2014/main" id="{33182AB8-6062-34A6-F5A6-FB61FEF259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3" y="2934"/>
              <a:ext cx="18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+</a:t>
              </a:r>
            </a:p>
          </p:txBody>
        </p:sp>
        <p:sp>
          <p:nvSpPr>
            <p:cNvPr id="30867" name="Text Box 147">
              <a:extLst>
                <a:ext uri="{FF2B5EF4-FFF2-40B4-BE49-F238E27FC236}">
                  <a16:creationId xmlns:a16="http://schemas.microsoft.com/office/drawing/2014/main" id="{E84656D7-118C-BC0F-F4DF-1F041EAFE5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9" y="2642"/>
              <a:ext cx="26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H</a:t>
              </a:r>
            </a:p>
          </p:txBody>
        </p:sp>
        <p:sp>
          <p:nvSpPr>
            <p:cNvPr id="30874" name="Text Box 154">
              <a:extLst>
                <a:ext uri="{FF2B5EF4-FFF2-40B4-BE49-F238E27FC236}">
                  <a16:creationId xmlns:a16="http://schemas.microsoft.com/office/drawing/2014/main" id="{58155D64-53ED-C341-FC80-19D82594AC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7" y="2769"/>
              <a:ext cx="40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1600"/>
                <a:t>איטי</a:t>
              </a:r>
              <a:endParaRPr lang="en-US" altLang="en-US" sz="1600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8C967331-532E-50CB-7FD5-FE21B431F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>
                <a:solidFill>
                  <a:srgbClr val="339933"/>
                </a:solidFill>
              </a:rPr>
              <a:t>המשך מנגנון אלמיום</a:t>
            </a:r>
            <a:endParaRPr lang="en-US" altLang="en-US">
              <a:solidFill>
                <a:srgbClr val="339933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08FE0284-820B-46B4-6CAD-D807EA7CD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1FCFC45-D899-C7F9-2735-96027345C7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71625"/>
            <a:ext cx="8229600" cy="4525963"/>
          </a:xfrm>
        </p:spPr>
        <p:txBody>
          <a:bodyPr/>
          <a:lstStyle/>
          <a:p>
            <a:r>
              <a:rPr lang="he-IL" altLang="en-US" u="sng">
                <a:solidFill>
                  <a:schemeClr val="accent2"/>
                </a:solidFill>
              </a:rPr>
              <a:t>שלב ג'</a:t>
            </a:r>
            <a:endParaRPr lang="en-US" altLang="en-US" u="sng">
              <a:solidFill>
                <a:schemeClr val="accent2"/>
              </a:solidFill>
            </a:endParaRPr>
          </a:p>
        </p:txBody>
      </p:sp>
      <p:grpSp>
        <p:nvGrpSpPr>
          <p:cNvPr id="31825" name="Group 81" descr="שלב ג במנגנון אלמיום">
            <a:extLst>
              <a:ext uri="{FF2B5EF4-FFF2-40B4-BE49-F238E27FC236}">
                <a16:creationId xmlns:a16="http://schemas.microsoft.com/office/drawing/2014/main" id="{8C2B9A54-A0AE-33EB-CCC4-FA93CEDB30D7}"/>
              </a:ext>
            </a:extLst>
          </p:cNvPr>
          <p:cNvGrpSpPr>
            <a:grpSpLocks/>
          </p:cNvGrpSpPr>
          <p:nvPr/>
        </p:nvGrpSpPr>
        <p:grpSpPr bwMode="auto">
          <a:xfrm>
            <a:off x="808038" y="2836863"/>
            <a:ext cx="7424737" cy="1304925"/>
            <a:chOff x="509" y="1787"/>
            <a:chExt cx="4677" cy="822"/>
          </a:xfrm>
        </p:grpSpPr>
        <p:sp>
          <p:nvSpPr>
            <p:cNvPr id="31776" name="Text Box 32">
              <a:extLst>
                <a:ext uri="{FF2B5EF4-FFF2-40B4-BE49-F238E27FC236}">
                  <a16:creationId xmlns:a16="http://schemas.microsoft.com/office/drawing/2014/main" id="{0B03F982-DF3B-4EA2-9E05-C8340DE2F2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5" y="2103"/>
              <a:ext cx="45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A</a:t>
              </a:r>
              <a:r>
                <a:rPr lang="en-US" altLang="en-US" baseline="30000"/>
                <a:t>¯</a:t>
              </a:r>
              <a:endParaRPr lang="en-US" altLang="en-US"/>
            </a:p>
          </p:txBody>
        </p:sp>
        <p:sp>
          <p:nvSpPr>
            <p:cNvPr id="31780" name="Line 36">
              <a:extLst>
                <a:ext uri="{FF2B5EF4-FFF2-40B4-BE49-F238E27FC236}">
                  <a16:creationId xmlns:a16="http://schemas.microsoft.com/office/drawing/2014/main" id="{298FAF20-CB05-9640-50E7-D9CE0F6317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7" y="2194"/>
              <a:ext cx="6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815" name="Group 71">
              <a:extLst>
                <a:ext uri="{FF2B5EF4-FFF2-40B4-BE49-F238E27FC236}">
                  <a16:creationId xmlns:a16="http://schemas.microsoft.com/office/drawing/2014/main" id="{D44B3FE8-CA41-98B3-E646-E8788F15A6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51" y="1787"/>
              <a:ext cx="2035" cy="806"/>
              <a:chOff x="3151" y="1877"/>
              <a:chExt cx="2035" cy="806"/>
            </a:xfrm>
          </p:grpSpPr>
          <p:sp>
            <p:nvSpPr>
              <p:cNvPr id="31782" name="Text Box 38">
                <a:extLst>
                  <a:ext uri="{FF2B5EF4-FFF2-40B4-BE49-F238E27FC236}">
                    <a16:creationId xmlns:a16="http://schemas.microsoft.com/office/drawing/2014/main" id="{92EB4973-FF94-73AE-7C5B-844EB332D7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5" y="1877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1784" name="Text Box 40">
                <a:extLst>
                  <a:ext uri="{FF2B5EF4-FFF2-40B4-BE49-F238E27FC236}">
                    <a16:creationId xmlns:a16="http://schemas.microsoft.com/office/drawing/2014/main" id="{B19A92CA-4276-3EF6-8A28-9E65E67BED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08" y="2109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31785" name="Text Box 41">
                <a:extLst>
                  <a:ext uri="{FF2B5EF4-FFF2-40B4-BE49-F238E27FC236}">
                    <a16:creationId xmlns:a16="http://schemas.microsoft.com/office/drawing/2014/main" id="{D3D5EFF0-F4A6-A13A-6976-BA8AFFADC1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7" y="2162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1786" name="Text Box 42">
                <a:extLst>
                  <a:ext uri="{FF2B5EF4-FFF2-40B4-BE49-F238E27FC236}">
                    <a16:creationId xmlns:a16="http://schemas.microsoft.com/office/drawing/2014/main" id="{12A60139-A310-4AC9-E5EB-CC7ACCAE70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51" y="2162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1787" name="Text Box 43">
                <a:extLst>
                  <a:ext uri="{FF2B5EF4-FFF2-40B4-BE49-F238E27FC236}">
                    <a16:creationId xmlns:a16="http://schemas.microsoft.com/office/drawing/2014/main" id="{2F25C53A-7DDB-7F77-A071-3015B02958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19" y="2162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1788" name="Text Box 44">
                <a:extLst>
                  <a:ext uri="{FF2B5EF4-FFF2-40B4-BE49-F238E27FC236}">
                    <a16:creationId xmlns:a16="http://schemas.microsoft.com/office/drawing/2014/main" id="{0680A673-623D-FBBB-3EF5-8EC9456BEF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1" y="2162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1789" name="Text Box 45">
                <a:extLst>
                  <a:ext uri="{FF2B5EF4-FFF2-40B4-BE49-F238E27FC236}">
                    <a16:creationId xmlns:a16="http://schemas.microsoft.com/office/drawing/2014/main" id="{B93FA1C5-3737-FB3A-E77C-4C2D47D045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6" y="2165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31790" name="Line 46">
                <a:extLst>
                  <a:ext uri="{FF2B5EF4-FFF2-40B4-BE49-F238E27FC236}">
                    <a16:creationId xmlns:a16="http://schemas.microsoft.com/office/drawing/2014/main" id="{18D8309B-788B-D2F7-4288-1A370957AD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683" y="2219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1" name="Line 47">
                <a:extLst>
                  <a:ext uri="{FF2B5EF4-FFF2-40B4-BE49-F238E27FC236}">
                    <a16:creationId xmlns:a16="http://schemas.microsoft.com/office/drawing/2014/main" id="{6716A95C-449C-C5BB-7AA9-F1F1BDED56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947" y="2217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2" name="Line 48">
                <a:extLst>
                  <a:ext uri="{FF2B5EF4-FFF2-40B4-BE49-F238E27FC236}">
                    <a16:creationId xmlns:a16="http://schemas.microsoft.com/office/drawing/2014/main" id="{A7734B5D-860C-CBC6-6D7C-EF10FD876A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4238" y="2216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3" name="Line 49">
                <a:extLst>
                  <a:ext uri="{FF2B5EF4-FFF2-40B4-BE49-F238E27FC236}">
                    <a16:creationId xmlns:a16="http://schemas.microsoft.com/office/drawing/2014/main" id="{7AA36F9A-875A-6348-1149-EF1BD332A8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396" y="2216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4" name="Text Box 50">
                <a:extLst>
                  <a:ext uri="{FF2B5EF4-FFF2-40B4-BE49-F238E27FC236}">
                    <a16:creationId xmlns:a16="http://schemas.microsoft.com/office/drawing/2014/main" id="{2A8322FF-01FD-B74B-0AAD-7C49051ACB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7" y="2162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1795" name="Line 51">
                <a:extLst>
                  <a:ext uri="{FF2B5EF4-FFF2-40B4-BE49-F238E27FC236}">
                    <a16:creationId xmlns:a16="http://schemas.microsoft.com/office/drawing/2014/main" id="{8BE92FA9-D263-B605-366D-80454E246F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00000">
                <a:off x="3683" y="2219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6" name="Line 52">
                <a:extLst>
                  <a:ext uri="{FF2B5EF4-FFF2-40B4-BE49-F238E27FC236}">
                    <a16:creationId xmlns:a16="http://schemas.microsoft.com/office/drawing/2014/main" id="{E0904A63-7388-EEEB-8D28-796821B23F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37" y="2355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7" name="Line 53">
                <a:extLst>
                  <a:ext uri="{FF2B5EF4-FFF2-40B4-BE49-F238E27FC236}">
                    <a16:creationId xmlns:a16="http://schemas.microsoft.com/office/drawing/2014/main" id="{F60EA437-E648-18AD-A308-3D1826644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4091" y="2344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8" name="Line 54">
                <a:extLst>
                  <a:ext uri="{FF2B5EF4-FFF2-40B4-BE49-F238E27FC236}">
                    <a16:creationId xmlns:a16="http://schemas.microsoft.com/office/drawing/2014/main" id="{76B53D5D-E514-8849-C15E-C3686D0F08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3533" y="2360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9" name="Line 55">
                <a:extLst>
                  <a:ext uri="{FF2B5EF4-FFF2-40B4-BE49-F238E27FC236}">
                    <a16:creationId xmlns:a16="http://schemas.microsoft.com/office/drawing/2014/main" id="{95848EEF-75CB-1C1E-7DFA-F6F5B8C059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0800000">
                <a:off x="3531" y="2067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0" name="Line 56">
                <a:extLst>
                  <a:ext uri="{FF2B5EF4-FFF2-40B4-BE49-F238E27FC236}">
                    <a16:creationId xmlns:a16="http://schemas.microsoft.com/office/drawing/2014/main" id="{A988F942-A4E4-B22E-3981-9F6C3CE0AB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16200000">
                <a:off x="3959" y="2164"/>
                <a:ext cx="0" cy="1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1" name="Text Box 57">
                <a:extLst>
                  <a:ext uri="{FF2B5EF4-FFF2-40B4-BE49-F238E27FC236}">
                    <a16:creationId xmlns:a16="http://schemas.microsoft.com/office/drawing/2014/main" id="{0690B454-FF73-6799-77B5-0862B2E72C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16" y="2444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1802" name="Text Box 58">
                <a:extLst>
                  <a:ext uri="{FF2B5EF4-FFF2-40B4-BE49-F238E27FC236}">
                    <a16:creationId xmlns:a16="http://schemas.microsoft.com/office/drawing/2014/main" id="{BA9D1B40-504F-15B8-41FD-6629836CCD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14" y="2452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1803" name="Text Box 59">
                <a:extLst>
                  <a:ext uri="{FF2B5EF4-FFF2-40B4-BE49-F238E27FC236}">
                    <a16:creationId xmlns:a16="http://schemas.microsoft.com/office/drawing/2014/main" id="{7488F2C1-4802-0E68-F262-687A0E44B1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2167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1804" name="Text Box 60">
                <a:extLst>
                  <a:ext uri="{FF2B5EF4-FFF2-40B4-BE49-F238E27FC236}">
                    <a16:creationId xmlns:a16="http://schemas.microsoft.com/office/drawing/2014/main" id="{301E5604-3970-B642-C91B-D3DCE290FB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4" y="2446"/>
                <a:ext cx="21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1809" name="Text Box 65">
                <a:extLst>
                  <a:ext uri="{FF2B5EF4-FFF2-40B4-BE49-F238E27FC236}">
                    <a16:creationId xmlns:a16="http://schemas.microsoft.com/office/drawing/2014/main" id="{2064EBFD-44BF-8C78-01A2-F50B63DA1A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28" y="2156"/>
                <a:ext cx="3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he-IL" altLang="en-US" b="1"/>
                  <a:t>+</a:t>
                </a:r>
                <a:endParaRPr lang="en-US" altLang="en-US" b="1"/>
              </a:p>
            </p:txBody>
          </p:sp>
          <p:grpSp>
            <p:nvGrpSpPr>
              <p:cNvPr id="31814" name="Group 70">
                <a:extLst>
                  <a:ext uri="{FF2B5EF4-FFF2-40B4-BE49-F238E27FC236}">
                    <a16:creationId xmlns:a16="http://schemas.microsoft.com/office/drawing/2014/main" id="{C82604DF-B6A6-B614-C88A-F0725A9A9E4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80" y="2166"/>
                <a:ext cx="506" cy="232"/>
                <a:chOff x="4680" y="2139"/>
                <a:chExt cx="506" cy="232"/>
              </a:xfrm>
            </p:grpSpPr>
            <p:grpSp>
              <p:nvGrpSpPr>
                <p:cNvPr id="31810" name="Group 66">
                  <a:extLst>
                    <a:ext uri="{FF2B5EF4-FFF2-40B4-BE49-F238E27FC236}">
                      <a16:creationId xmlns:a16="http://schemas.microsoft.com/office/drawing/2014/main" id="{80A14059-D0A3-B46F-E48D-3D478B4CA7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80" y="2139"/>
                  <a:ext cx="506" cy="232"/>
                  <a:chOff x="2001" y="1582"/>
                  <a:chExt cx="506" cy="232"/>
                </a:xfrm>
              </p:grpSpPr>
              <p:sp>
                <p:nvSpPr>
                  <p:cNvPr id="31811" name="Text Box 67">
                    <a:extLst>
                      <a:ext uri="{FF2B5EF4-FFF2-40B4-BE49-F238E27FC236}">
                        <a16:creationId xmlns:a16="http://schemas.microsoft.com/office/drawing/2014/main" id="{154C33C7-A69D-4D24-23A9-A69E8178E0D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01" y="1582"/>
                    <a:ext cx="181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1812" name="Text Box 68">
                    <a:extLst>
                      <a:ext uri="{FF2B5EF4-FFF2-40B4-BE49-F238E27FC236}">
                        <a16:creationId xmlns:a16="http://schemas.microsoft.com/office/drawing/2014/main" id="{EC5921E3-64FB-1186-78F9-9D385D70A24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96" y="1583"/>
                    <a:ext cx="311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A</a:t>
                    </a:r>
                  </a:p>
                </p:txBody>
              </p:sp>
            </p:grpSp>
            <p:sp>
              <p:nvSpPr>
                <p:cNvPr id="31813" name="Line 69">
                  <a:extLst>
                    <a:ext uri="{FF2B5EF4-FFF2-40B4-BE49-F238E27FC236}">
                      <a16:creationId xmlns:a16="http://schemas.microsoft.com/office/drawing/2014/main" id="{81D470B4-59B6-A54D-0927-BDB665F36F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28" y="2239"/>
                  <a:ext cx="14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1817" name="Text Box 73">
              <a:extLst>
                <a:ext uri="{FF2B5EF4-FFF2-40B4-BE49-F238E27FC236}">
                  <a16:creationId xmlns:a16="http://schemas.microsoft.com/office/drawing/2014/main" id="{63ADA6F5-FA5A-94C5-E211-6007939A55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96" y="2012"/>
              <a:ext cx="53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1600"/>
                <a:t>מהיר</a:t>
              </a:r>
              <a:endParaRPr lang="en-US" altLang="en-US" sz="1600"/>
            </a:p>
          </p:txBody>
        </p:sp>
        <p:grpSp>
          <p:nvGrpSpPr>
            <p:cNvPr id="31824" name="Group 80">
              <a:extLst>
                <a:ext uri="{FF2B5EF4-FFF2-40B4-BE49-F238E27FC236}">
                  <a16:creationId xmlns:a16="http://schemas.microsoft.com/office/drawing/2014/main" id="{3230F8DA-1E98-0F9F-1DEA-B5AE701FD1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9" y="1803"/>
              <a:ext cx="1729" cy="806"/>
              <a:chOff x="509" y="1803"/>
              <a:chExt cx="1729" cy="806"/>
            </a:xfrm>
          </p:grpSpPr>
          <p:sp>
            <p:nvSpPr>
              <p:cNvPr id="31777" name="Text Box 33">
                <a:extLst>
                  <a:ext uri="{FF2B5EF4-FFF2-40B4-BE49-F238E27FC236}">
                    <a16:creationId xmlns:a16="http://schemas.microsoft.com/office/drawing/2014/main" id="{92E6D848-A175-BBBA-6110-BB6644D4F1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5400000">
                <a:off x="2031" y="2029"/>
                <a:ext cx="18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he-IL" altLang="en-US" b="1"/>
                  <a:t>:</a:t>
                </a:r>
                <a:endParaRPr lang="en-US" altLang="en-US" b="1"/>
              </a:p>
            </p:txBody>
          </p:sp>
          <p:sp>
            <p:nvSpPr>
              <p:cNvPr id="31779" name="Freeform 35">
                <a:extLst>
                  <a:ext uri="{FF2B5EF4-FFF2-40B4-BE49-F238E27FC236}">
                    <a16:creationId xmlns:a16="http://schemas.microsoft.com/office/drawing/2014/main" id="{D1FACDD9-09A2-13BF-33A1-70841ACFD0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87" y="2213"/>
                <a:ext cx="121" cy="139"/>
              </a:xfrm>
              <a:custGeom>
                <a:avLst/>
                <a:gdLst>
                  <a:gd name="T0" fmla="*/ 121 w 121"/>
                  <a:gd name="T1" fmla="*/ 128 h 139"/>
                  <a:gd name="T2" fmla="*/ 20 w 121"/>
                  <a:gd name="T3" fmla="*/ 118 h 139"/>
                  <a:gd name="T4" fmla="*/ 2 w 121"/>
                  <a:gd name="T5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1" h="139">
                    <a:moveTo>
                      <a:pt x="121" y="128"/>
                    </a:moveTo>
                    <a:cubicBezTo>
                      <a:pt x="80" y="133"/>
                      <a:pt x="40" y="139"/>
                      <a:pt x="20" y="118"/>
                    </a:cubicBezTo>
                    <a:cubicBezTo>
                      <a:pt x="0" y="97"/>
                      <a:pt x="5" y="20"/>
                      <a:pt x="2" y="0"/>
                    </a:cubicBez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8" name="Text Box 64">
                <a:extLst>
                  <a:ext uri="{FF2B5EF4-FFF2-40B4-BE49-F238E27FC236}">
                    <a16:creationId xmlns:a16="http://schemas.microsoft.com/office/drawing/2014/main" id="{3ABD2D00-B060-5D56-AEC9-32FCCBA3D9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87" y="1808"/>
                <a:ext cx="26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grpSp>
            <p:nvGrpSpPr>
              <p:cNvPr id="31748" name="Group 4">
                <a:extLst>
                  <a:ext uri="{FF2B5EF4-FFF2-40B4-BE49-F238E27FC236}">
                    <a16:creationId xmlns:a16="http://schemas.microsoft.com/office/drawing/2014/main" id="{5A665C33-E7AC-4B92-A6C8-F79D34D364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9" y="1803"/>
                <a:ext cx="1340" cy="806"/>
                <a:chOff x="2758" y="2645"/>
                <a:chExt cx="1340" cy="806"/>
              </a:xfrm>
            </p:grpSpPr>
            <p:sp>
              <p:nvSpPr>
                <p:cNvPr id="31749" name="Text Box 5">
                  <a:extLst>
                    <a:ext uri="{FF2B5EF4-FFF2-40B4-BE49-F238E27FC236}">
                      <a16:creationId xmlns:a16="http://schemas.microsoft.com/office/drawing/2014/main" id="{803A0031-A207-6E5A-592C-275901FAC01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032" y="2645"/>
                  <a:ext cx="2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/>
                    <a:t>H</a:t>
                  </a:r>
                </a:p>
              </p:txBody>
            </p:sp>
            <p:grpSp>
              <p:nvGrpSpPr>
                <p:cNvPr id="31750" name="Group 6">
                  <a:extLst>
                    <a:ext uri="{FF2B5EF4-FFF2-40B4-BE49-F238E27FC236}">
                      <a16:creationId xmlns:a16="http://schemas.microsoft.com/office/drawing/2014/main" id="{4211BAB1-27DF-1595-89E8-ACB645847C8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758" y="2832"/>
                  <a:ext cx="1340" cy="619"/>
                  <a:chOff x="2758" y="2832"/>
                  <a:chExt cx="1340" cy="619"/>
                </a:xfrm>
              </p:grpSpPr>
              <p:sp>
                <p:nvSpPr>
                  <p:cNvPr id="31751" name="Text Box 7">
                    <a:extLst>
                      <a:ext uri="{FF2B5EF4-FFF2-40B4-BE49-F238E27FC236}">
                        <a16:creationId xmlns:a16="http://schemas.microsoft.com/office/drawing/2014/main" id="{BA60A977-A376-DB4B-76F9-617C98E9AA8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5" y="2877"/>
                    <a:ext cx="57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endParaRPr lang="en-US" altLang="en-US"/>
                  </a:p>
                </p:txBody>
              </p:sp>
              <p:sp>
                <p:nvSpPr>
                  <p:cNvPr id="31752" name="Text Box 8">
                    <a:extLst>
                      <a:ext uri="{FF2B5EF4-FFF2-40B4-BE49-F238E27FC236}">
                        <a16:creationId xmlns:a16="http://schemas.microsoft.com/office/drawing/2014/main" id="{0291589E-6254-B1AF-1FF6-6E143A5F9E0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34" y="2930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1753" name="Text Box 9">
                    <a:extLst>
                      <a:ext uri="{FF2B5EF4-FFF2-40B4-BE49-F238E27FC236}">
                        <a16:creationId xmlns:a16="http://schemas.microsoft.com/office/drawing/2014/main" id="{60A30D41-8D7B-08AE-1E27-308FDCD3CA7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58" y="2930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1754" name="Text Box 10">
                    <a:extLst>
                      <a:ext uri="{FF2B5EF4-FFF2-40B4-BE49-F238E27FC236}">
                        <a16:creationId xmlns:a16="http://schemas.microsoft.com/office/drawing/2014/main" id="{38343BCD-6D07-8954-F315-0B393D7E54B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6" y="2930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1755" name="Text Box 11">
                    <a:extLst>
                      <a:ext uri="{FF2B5EF4-FFF2-40B4-BE49-F238E27FC236}">
                        <a16:creationId xmlns:a16="http://schemas.microsoft.com/office/drawing/2014/main" id="{7FCB930A-8AB1-2678-197C-2454D013933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88" y="2930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1756" name="Text Box 12">
                    <a:extLst>
                      <a:ext uri="{FF2B5EF4-FFF2-40B4-BE49-F238E27FC236}">
                        <a16:creationId xmlns:a16="http://schemas.microsoft.com/office/drawing/2014/main" id="{0691021C-26B0-FB27-23CF-2C9E16F5192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63" y="2933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endParaRPr lang="en-US" altLang="en-US"/>
                  </a:p>
                </p:txBody>
              </p:sp>
              <p:sp>
                <p:nvSpPr>
                  <p:cNvPr id="31757" name="Line 13">
                    <a:extLst>
                      <a:ext uri="{FF2B5EF4-FFF2-40B4-BE49-F238E27FC236}">
                        <a16:creationId xmlns:a16="http://schemas.microsoft.com/office/drawing/2014/main" id="{E09FAD6D-8D0D-2DB1-4576-140AA56AFD2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290" y="2987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58" name="Line 14">
                    <a:extLst>
                      <a:ext uri="{FF2B5EF4-FFF2-40B4-BE49-F238E27FC236}">
                        <a16:creationId xmlns:a16="http://schemas.microsoft.com/office/drawing/2014/main" id="{9154C910-F7C8-9648-2A87-EB5BC1312AB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554" y="2985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59" name="Line 15">
                    <a:extLst>
                      <a:ext uri="{FF2B5EF4-FFF2-40B4-BE49-F238E27FC236}">
                        <a16:creationId xmlns:a16="http://schemas.microsoft.com/office/drawing/2014/main" id="{08BC6091-FCE6-7B1E-52F4-52802A3E5E2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845" y="2984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60" name="Line 16">
                    <a:extLst>
                      <a:ext uri="{FF2B5EF4-FFF2-40B4-BE49-F238E27FC236}">
                        <a16:creationId xmlns:a16="http://schemas.microsoft.com/office/drawing/2014/main" id="{08E0CF7B-2B72-C50F-B95B-C96BFD8F74A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003" y="2984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61" name="Text Box 17">
                    <a:extLst>
                      <a:ext uri="{FF2B5EF4-FFF2-40B4-BE49-F238E27FC236}">
                        <a16:creationId xmlns:a16="http://schemas.microsoft.com/office/drawing/2014/main" id="{C4DA87B6-FB7A-AAEA-9790-DAE53B6308E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34" y="2930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C</a:t>
                    </a:r>
                  </a:p>
                </p:txBody>
              </p:sp>
              <p:sp>
                <p:nvSpPr>
                  <p:cNvPr id="31762" name="Line 18">
                    <a:extLst>
                      <a:ext uri="{FF2B5EF4-FFF2-40B4-BE49-F238E27FC236}">
                        <a16:creationId xmlns:a16="http://schemas.microsoft.com/office/drawing/2014/main" id="{5FE68E7D-8EB1-2CA4-B7DC-E4E42303012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290" y="2987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63" name="Line 19">
                    <a:extLst>
                      <a:ext uri="{FF2B5EF4-FFF2-40B4-BE49-F238E27FC236}">
                        <a16:creationId xmlns:a16="http://schemas.microsoft.com/office/drawing/2014/main" id="{13E426AF-E7E8-2EF7-814B-0DAA71C7303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444" y="3123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64" name="Line 20">
                    <a:extLst>
                      <a:ext uri="{FF2B5EF4-FFF2-40B4-BE49-F238E27FC236}">
                        <a16:creationId xmlns:a16="http://schemas.microsoft.com/office/drawing/2014/main" id="{4E5DFE30-2B02-E233-0E3E-8534572D821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3698" y="3112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65" name="Line 21">
                    <a:extLst>
                      <a:ext uri="{FF2B5EF4-FFF2-40B4-BE49-F238E27FC236}">
                        <a16:creationId xmlns:a16="http://schemas.microsoft.com/office/drawing/2014/main" id="{2C824344-BB91-BF1E-5190-7A6FFE8A602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3140" y="3128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66" name="Line 22">
                    <a:extLst>
                      <a:ext uri="{FF2B5EF4-FFF2-40B4-BE49-F238E27FC236}">
                        <a16:creationId xmlns:a16="http://schemas.microsoft.com/office/drawing/2014/main" id="{D98114F8-F09B-1B2B-05BE-D0F0830351E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3138" y="2835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67" name="Line 23">
                    <a:extLst>
                      <a:ext uri="{FF2B5EF4-FFF2-40B4-BE49-F238E27FC236}">
                        <a16:creationId xmlns:a16="http://schemas.microsoft.com/office/drawing/2014/main" id="{D7B44E2C-46E6-B4B2-DF03-969424FD982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10800000">
                    <a:off x="3685" y="2832"/>
                    <a:ext cx="0" cy="1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68" name="Text Box 24">
                    <a:extLst>
                      <a:ext uri="{FF2B5EF4-FFF2-40B4-BE49-F238E27FC236}">
                        <a16:creationId xmlns:a16="http://schemas.microsoft.com/office/drawing/2014/main" id="{113232E8-9FB7-5069-B6BB-1D170A618EB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3" y="3212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1769" name="Text Box 25">
                    <a:extLst>
                      <a:ext uri="{FF2B5EF4-FFF2-40B4-BE49-F238E27FC236}">
                        <a16:creationId xmlns:a16="http://schemas.microsoft.com/office/drawing/2014/main" id="{5880B774-7DCD-3ED9-8215-15571923CE0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21" y="3220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1770" name="Text Box 26">
                    <a:extLst>
                      <a:ext uri="{FF2B5EF4-FFF2-40B4-BE49-F238E27FC236}">
                        <a16:creationId xmlns:a16="http://schemas.microsoft.com/office/drawing/2014/main" id="{10D84754-8EF0-47B9-D763-0BB548DBEDE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79" y="2935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1771" name="Text Box 27">
                    <a:extLst>
                      <a:ext uri="{FF2B5EF4-FFF2-40B4-BE49-F238E27FC236}">
                        <a16:creationId xmlns:a16="http://schemas.microsoft.com/office/drawing/2014/main" id="{7983A375-A322-DF76-73EE-B5D2E7E8D0A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91" y="3214"/>
                    <a:ext cx="2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b="1"/>
                      <a:t>H</a:t>
                    </a:r>
                  </a:p>
                </p:txBody>
              </p:sp>
              <p:sp>
                <p:nvSpPr>
                  <p:cNvPr id="31772" name="Text Box 28">
                    <a:extLst>
                      <a:ext uri="{FF2B5EF4-FFF2-40B4-BE49-F238E27FC236}">
                        <a16:creationId xmlns:a16="http://schemas.microsoft.com/office/drawing/2014/main" id="{064DA7C2-BC7B-D151-FC8F-DCB618CB595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8" y="2835"/>
                    <a:ext cx="22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he-IL" altLang="en-US"/>
                      <a:t>+</a:t>
                    </a:r>
                    <a:endParaRPr lang="en-US" altLang="en-US"/>
                  </a:p>
                </p:txBody>
              </p:sp>
            </p:grpSp>
          </p:grpSp>
          <p:sp>
            <p:nvSpPr>
              <p:cNvPr id="31773" name="Text Box 29">
                <a:extLst>
                  <a:ext uri="{FF2B5EF4-FFF2-40B4-BE49-F238E27FC236}">
                    <a16:creationId xmlns:a16="http://schemas.microsoft.com/office/drawing/2014/main" id="{27323CF4-1B2A-9BD5-99A7-E5BE67B597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03" y="2093"/>
                <a:ext cx="3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he-IL" altLang="en-US" b="1"/>
                  <a:t>+</a:t>
                </a:r>
                <a:endParaRPr lang="en-US" altLang="en-US" b="1"/>
              </a:p>
            </p:txBody>
          </p:sp>
          <p:sp>
            <p:nvSpPr>
              <p:cNvPr id="31823" name="Freeform 79">
                <a:extLst>
                  <a:ext uri="{FF2B5EF4-FFF2-40B4-BE49-F238E27FC236}">
                    <a16:creationId xmlns:a16="http://schemas.microsoft.com/office/drawing/2014/main" id="{2DF4BEB9-A9A9-ABBA-C03A-83C1835AAA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838"/>
                <a:ext cx="652" cy="258"/>
              </a:xfrm>
              <a:custGeom>
                <a:avLst/>
                <a:gdLst>
                  <a:gd name="T0" fmla="*/ 652 w 652"/>
                  <a:gd name="T1" fmla="*/ 258 h 258"/>
                  <a:gd name="T2" fmla="*/ 491 w 652"/>
                  <a:gd name="T3" fmla="*/ 32 h 258"/>
                  <a:gd name="T4" fmla="*/ 0 w 652"/>
                  <a:gd name="T5" fmla="*/ 69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52" h="258">
                    <a:moveTo>
                      <a:pt x="652" y="258"/>
                    </a:moveTo>
                    <a:cubicBezTo>
                      <a:pt x="626" y="161"/>
                      <a:pt x="600" y="64"/>
                      <a:pt x="491" y="32"/>
                    </a:cubicBezTo>
                    <a:cubicBezTo>
                      <a:pt x="382" y="0"/>
                      <a:pt x="83" y="61"/>
                      <a:pt x="0" y="69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C40519C-84B9-ADD8-8194-6A3B1209BE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 dirty="0">
                <a:solidFill>
                  <a:srgbClr val="339933"/>
                </a:solidFill>
              </a:rPr>
              <a:t>סיפוח הלוגן </a:t>
            </a:r>
            <a:r>
              <a:rPr lang="he-IL" altLang="en-US" sz="4000" dirty="0" err="1">
                <a:solidFill>
                  <a:srgbClr val="339933"/>
                </a:solidFill>
              </a:rPr>
              <a:t>לאלקן</a:t>
            </a:r>
            <a:br>
              <a:rPr lang="en-US" altLang="en-US" sz="4000" dirty="0"/>
            </a:br>
            <a:r>
              <a:rPr lang="he-IL" altLang="en-US" sz="3200" dirty="0"/>
              <a:t>עמ'127   </a:t>
            </a:r>
            <a:r>
              <a:rPr lang="he-IL" altLang="en-US" sz="4000" dirty="0"/>
              <a:t>   </a:t>
            </a:r>
            <a:endParaRPr lang="en-US" altLang="en-US" sz="4000" dirty="0"/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662437DE-3518-403C-D2CC-838D59651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pic>
        <p:nvPicPr>
          <p:cNvPr id="41992" name="Picture 8" descr="סיפוח הלוגן לאלקן">
            <a:extLst>
              <a:ext uri="{FF2B5EF4-FFF2-40B4-BE49-F238E27FC236}">
                <a16:creationId xmlns:a16="http://schemas.microsoft.com/office/drawing/2014/main" id="{CCFD9096-9F8B-4ED5-9820-688C684F8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2992438"/>
            <a:ext cx="6818312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3BDA23B1-3DC1-9E95-2541-4DF6FF732D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סיפוח לקשר כפול</a:t>
            </a:r>
            <a:br>
              <a:rPr lang="he-IL" altLang="en-US" sz="4000">
                <a:solidFill>
                  <a:srgbClr val="339933"/>
                </a:solidFill>
              </a:rPr>
            </a:br>
            <a:r>
              <a:rPr lang="he-IL" altLang="en-US" sz="3200">
                <a:solidFill>
                  <a:schemeClr val="tx1"/>
                </a:solidFill>
              </a:rPr>
              <a:t>עמ' 128</a:t>
            </a:r>
            <a:endParaRPr lang="en-US" altLang="en-US" sz="3200">
              <a:solidFill>
                <a:schemeClr val="tx1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254681AA-D459-AE1D-AF24-214381CE0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43AFEAF9-1CE4-8A73-EDBD-B0835AD7EE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altLang="en-US"/>
              <a:t>C</a:t>
            </a:r>
            <a:r>
              <a:rPr lang="en-US" altLang="en-US" baseline="-25000"/>
              <a:t>2</a:t>
            </a:r>
            <a:r>
              <a:rPr lang="en-US" altLang="en-US"/>
              <a:t>H</a:t>
            </a:r>
            <a:r>
              <a:rPr lang="en-US" altLang="en-US" baseline="-25000"/>
              <a:t>4</a:t>
            </a:r>
            <a:r>
              <a:rPr lang="en-US" altLang="en-US"/>
              <a:t>(g) + Br</a:t>
            </a:r>
            <a:r>
              <a:rPr lang="en-US" altLang="en-US" baseline="-25000"/>
              <a:t>2</a:t>
            </a:r>
            <a:r>
              <a:rPr lang="en-US" altLang="en-US"/>
              <a:t>(l) </a:t>
            </a:r>
            <a:r>
              <a:rPr lang="en-US" altLang="en-US">
                <a:sym typeface="Symbol" panose="05050102010706020507" pitchFamily="18" charset="2"/>
              </a:rPr>
              <a:t> C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H</a:t>
            </a:r>
            <a:r>
              <a:rPr lang="en-US" altLang="en-US" baseline="-25000">
                <a:sym typeface="Symbol" panose="05050102010706020507" pitchFamily="18" charset="2"/>
              </a:rPr>
              <a:t>4</a:t>
            </a:r>
            <a:r>
              <a:rPr lang="en-US" altLang="en-US">
                <a:sym typeface="Symbol" panose="05050102010706020507" pitchFamily="18" charset="2"/>
              </a:rPr>
              <a:t>Br</a:t>
            </a:r>
            <a:r>
              <a:rPr lang="en-US" altLang="en-US" baseline="-25000">
                <a:sym typeface="Symbol" panose="05050102010706020507" pitchFamily="18" charset="2"/>
              </a:rPr>
              <a:t>2</a:t>
            </a:r>
            <a:r>
              <a:rPr lang="en-US" altLang="en-US">
                <a:sym typeface="Symbol" panose="05050102010706020507" pitchFamily="18" charset="2"/>
              </a:rPr>
              <a:t>(g)     </a:t>
            </a:r>
          </a:p>
        </p:txBody>
      </p:sp>
      <p:graphicFrame>
        <p:nvGraphicFramePr>
          <p:cNvPr id="32788" name="Group 20">
            <a:extLst>
              <a:ext uri="{FF2B5EF4-FFF2-40B4-BE49-F238E27FC236}">
                <a16:creationId xmlns:a16="http://schemas.microsoft.com/office/drawing/2014/main" id="{D1B37C9D-6227-6440-C251-01EB3A5733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254859"/>
              </p:ext>
            </p:extLst>
          </p:nvPr>
        </p:nvGraphicFramePr>
        <p:xfrm>
          <a:off x="1376363" y="2395538"/>
          <a:ext cx="5399087" cy="3530601"/>
        </p:xfrm>
        <a:graphic>
          <a:graphicData uri="http://schemas.openxmlformats.org/drawingml/2006/table">
            <a:tbl>
              <a:tblPr rtl="1" firstRow="1"/>
              <a:tblGrid>
                <a:gridCol w="2698750">
                  <a:extLst>
                    <a:ext uri="{9D8B030D-6E8A-4147-A177-3AD203B41FA5}">
                      <a16:colId xmlns:a16="http://schemas.microsoft.com/office/drawing/2014/main" val="590545377"/>
                    </a:ext>
                  </a:extLst>
                </a:gridCol>
                <a:gridCol w="2700337">
                  <a:extLst>
                    <a:ext uri="{9D8B030D-6E8A-4147-A177-3AD203B41FA5}">
                      <a16:colId xmlns:a16="http://schemas.microsoft.com/office/drawing/2014/main" val="4066709245"/>
                    </a:ext>
                  </a:extLst>
                </a:gridCol>
              </a:tblGrid>
              <a:tr h="1189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הקשר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אנתלפיית קשר</a:t>
                      </a:r>
                      <a:b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(kJ/mol)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8302979"/>
                  </a:ext>
                </a:extLst>
              </a:tr>
              <a:tr h="1171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C-C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801157"/>
                  </a:ext>
                </a:extLst>
              </a:tr>
              <a:tr h="1169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C=C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16839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B8F096A-608C-549F-45E4-A65B882812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dirty="0">
                <a:solidFill>
                  <a:srgbClr val="339933"/>
                </a:solidFill>
              </a:rPr>
              <a:t>קשר </a:t>
            </a:r>
            <a:r>
              <a:rPr lang="el-GR" altLang="en-US" dirty="0">
                <a:solidFill>
                  <a:srgbClr val="3399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he-IL" altLang="en-US" dirty="0">
                <a:solidFill>
                  <a:srgbClr val="3399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altLang="en-US" dirty="0">
                <a:solidFill>
                  <a:srgbClr val="339933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קשר</a:t>
            </a:r>
            <a:r>
              <a:rPr lang="he-IL" altLang="en-US" dirty="0">
                <a:solidFill>
                  <a:srgbClr val="3399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>
                <a:solidFill>
                  <a:srgbClr val="3399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he-I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l-G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60C1F664-D3FB-A9F0-46BA-DE97954A2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pic>
        <p:nvPicPr>
          <p:cNvPr id="33800" name="Picture 8" descr="קשר σ קשר π  ">
            <a:extLst>
              <a:ext uri="{FF2B5EF4-FFF2-40B4-BE49-F238E27FC236}">
                <a16:creationId xmlns:a16="http://schemas.microsoft.com/office/drawing/2014/main" id="{2188BF50-03DD-6390-0FE1-C703D417E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588" y="2205038"/>
            <a:ext cx="4286250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B346C886-F53D-7838-3BB8-B06ABFCEA7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3563" y="290513"/>
            <a:ext cx="8229600" cy="1143000"/>
          </a:xfrm>
        </p:spPr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  <a:ea typeface="Arial Unicode MS" pitchFamily="34" charset="-128"/>
              </a:rPr>
              <a:t>קשר </a:t>
            </a:r>
            <a:r>
              <a:rPr lang="el-GR" altLang="en-US" sz="4000">
                <a:solidFill>
                  <a:srgbClr val="339933"/>
                </a:solidFill>
                <a:latin typeface="Times New Roman" panose="02020603050405020304" pitchFamily="18" charset="0"/>
                <a:ea typeface="Arial Unicode MS" pitchFamily="34" charset="-128"/>
              </a:rPr>
              <a:t>π</a:t>
            </a:r>
            <a:r>
              <a:rPr lang="he-IL" altLang="en-US" sz="4000">
                <a:solidFill>
                  <a:srgbClr val="339933"/>
                </a:solidFill>
                <a:ea typeface="Arial Unicode MS" pitchFamily="34" charset="-128"/>
              </a:rPr>
              <a:t> – מאפיינים</a:t>
            </a:r>
            <a:br>
              <a:rPr lang="he-IL" altLang="en-US" sz="4000">
                <a:solidFill>
                  <a:srgbClr val="339933"/>
                </a:solidFill>
                <a:ea typeface="Arial Unicode MS" pitchFamily="34" charset="-128"/>
              </a:rPr>
            </a:br>
            <a:r>
              <a:rPr lang="he-IL" altLang="en-US" sz="3200">
                <a:solidFill>
                  <a:schemeClr val="tx1"/>
                </a:solidFill>
                <a:ea typeface="Arial Unicode MS" pitchFamily="34" charset="-128"/>
              </a:rPr>
              <a:t>עמ' 129</a:t>
            </a:r>
            <a:endParaRPr lang="el-GR" altLang="en-US" sz="3200">
              <a:solidFill>
                <a:schemeClr val="tx1"/>
              </a:solidFill>
              <a:ea typeface="Arial Unicode MS" pitchFamily="34" charset="-128"/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476B7A2E-E1D0-BD40-3AF1-FDAFA68C0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686034A-6E1B-A3B4-1B45-8F226B9F73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732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e-IL" altLang="en-US">
                <a:latin typeface="Arial Unicode MS" pitchFamily="34" charset="-128"/>
                <a:ea typeface="Arial Unicode MS" pitchFamily="34" charset="-128"/>
              </a:rPr>
              <a:t>חפיפה מצומצמת בענן האלקטרונים המשותף של קשר </a:t>
            </a:r>
            <a:r>
              <a:rPr lang="el-GR" altLang="en-US">
                <a:latin typeface="Arial Unicode MS" pitchFamily="34" charset="-128"/>
                <a:ea typeface="Arial Unicode MS" pitchFamily="34" charset="-128"/>
              </a:rPr>
              <a:t>π</a:t>
            </a:r>
            <a:r>
              <a:rPr lang="he-IL" altLang="en-US">
                <a:latin typeface="Arial Unicode MS" pitchFamily="34" charset="-128"/>
                <a:ea typeface="Arial Unicode MS" pitchFamily="34" charset="-128"/>
              </a:rPr>
              <a:t> גורמת לכך שנדרשת פחות אנרגיה על מנת לנתק אותו (יחסית לקשר </a:t>
            </a:r>
            <a:r>
              <a:rPr lang="el-GR" altLang="en-US">
                <a:latin typeface="Arial Unicode MS" pitchFamily="34" charset="-128"/>
                <a:ea typeface="Arial Unicode MS" pitchFamily="34" charset="-128"/>
              </a:rPr>
              <a:t>σ</a:t>
            </a:r>
            <a:r>
              <a:rPr lang="he-IL" altLang="en-US">
                <a:latin typeface="Arial Unicode MS" pitchFamily="34" charset="-128"/>
                <a:ea typeface="Arial Unicode MS" pitchFamily="34" charset="-128"/>
              </a:rPr>
              <a:t>).</a:t>
            </a:r>
          </a:p>
          <a:p>
            <a:pPr>
              <a:lnSpc>
                <a:spcPct val="90000"/>
              </a:lnSpc>
            </a:pPr>
            <a:r>
              <a:rPr lang="he-IL" altLang="en-US">
                <a:latin typeface="Arial Unicode MS" pitchFamily="34" charset="-128"/>
                <a:ea typeface="Arial Unicode MS" pitchFamily="34" charset="-128"/>
              </a:rPr>
              <a:t>אלקטרוני קשר </a:t>
            </a:r>
            <a:r>
              <a:rPr lang="el-GR" altLang="en-US">
                <a:latin typeface="Arial Unicode MS" pitchFamily="34" charset="-128"/>
                <a:ea typeface="Arial Unicode MS" pitchFamily="34" charset="-128"/>
              </a:rPr>
              <a:t>π</a:t>
            </a:r>
            <a:r>
              <a:rPr lang="he-IL" altLang="en-US">
                <a:latin typeface="Arial Unicode MS" pitchFamily="34" charset="-128"/>
                <a:ea typeface="Arial Unicode MS" pitchFamily="34" charset="-128"/>
              </a:rPr>
              <a:t> " חשופים"  יותר ולכן זמינים יותר להתקפה </a:t>
            </a:r>
            <a:r>
              <a:rPr lang="he-IL" altLang="en-US" u="sng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</a:rPr>
              <a:t>אלקטרופילית</a:t>
            </a:r>
            <a:r>
              <a:rPr lang="he-IL" altLang="en-US">
                <a:latin typeface="Arial Unicode MS" pitchFamily="34" charset="-128"/>
                <a:ea typeface="Arial Unicode MS" pitchFamily="34" charset="-128"/>
              </a:rPr>
              <a:t>.</a:t>
            </a:r>
          </a:p>
          <a:p>
            <a:pPr>
              <a:lnSpc>
                <a:spcPct val="90000"/>
              </a:lnSpc>
            </a:pPr>
            <a:endParaRPr lang="he-IL" altLang="en-US">
              <a:latin typeface="Arial Unicode MS" pitchFamily="34" charset="-128"/>
              <a:ea typeface="Arial Unicode MS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he-IL" altLang="en-US">
                <a:latin typeface="Arial Unicode MS" pitchFamily="34" charset="-128"/>
                <a:ea typeface="Arial Unicode MS" pitchFamily="34" charset="-128"/>
              </a:rPr>
              <a:t> </a:t>
            </a:r>
            <a:r>
              <a:rPr lang="he-IL" altLang="en-US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</a:rPr>
              <a:t>אלקטרופיל – חלקיק המתקיף אזור בעל צפיפות אלקטרונים גבוהה במולקולה ונקשר לזוג אלקטרונים</a:t>
            </a:r>
            <a:endParaRPr lang="el-GR" altLang="en-US">
              <a:solidFill>
                <a:schemeClr val="accent2"/>
              </a:solidFill>
              <a:latin typeface="Arial Unicode MS" pitchFamily="34" charset="-128"/>
              <a:ea typeface="Arial Unicode MS" pitchFamily="34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DDD6B38F-2141-1041-76D7-69B6020F01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 dirty="0">
                <a:solidFill>
                  <a:srgbClr val="339933"/>
                </a:solidFill>
              </a:rPr>
              <a:t>מנגנון סיפוח </a:t>
            </a:r>
            <a:r>
              <a:rPr lang="he-IL" altLang="en-US" sz="4000" dirty="0" err="1">
                <a:solidFill>
                  <a:srgbClr val="339933"/>
                </a:solidFill>
              </a:rPr>
              <a:t>אלקטרופילי</a:t>
            </a:r>
            <a:br>
              <a:rPr lang="en-US" altLang="en-US" sz="4000" dirty="0">
                <a:solidFill>
                  <a:srgbClr val="339933"/>
                </a:solidFill>
              </a:rPr>
            </a:br>
            <a:r>
              <a:rPr lang="he-IL" altLang="en-US" sz="3200" dirty="0">
                <a:solidFill>
                  <a:schemeClr val="tx1"/>
                </a:solidFill>
              </a:rPr>
              <a:t>עמ' 131</a:t>
            </a:r>
            <a:endParaRPr lang="en-US" alt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76659276-279B-6179-8FD1-39DA8F0BAE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377E5D69-E3E6-B54B-AF8A-D676B4D19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1622425"/>
            <a:ext cx="80835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/>
              <a:t>CH</a:t>
            </a:r>
            <a:r>
              <a:rPr lang="en-US" altLang="en-US" sz="3200" baseline="-25000"/>
              <a:t>3</a:t>
            </a:r>
            <a:r>
              <a:rPr lang="en-US" altLang="en-US" sz="3200"/>
              <a:t>CH=CHCH</a:t>
            </a:r>
            <a:r>
              <a:rPr lang="en-US" altLang="en-US" sz="3200" baseline="-25000"/>
              <a:t>3</a:t>
            </a:r>
            <a:r>
              <a:rPr lang="en-US" altLang="en-US" sz="3200"/>
              <a:t> + HBr </a:t>
            </a:r>
            <a:r>
              <a:rPr lang="en-US" altLang="en-US" sz="3200">
                <a:sym typeface="Symbol" panose="05050102010706020507" pitchFamily="18" charset="2"/>
              </a:rPr>
              <a:t> CH</a:t>
            </a:r>
            <a:r>
              <a:rPr lang="en-US" altLang="en-US" sz="3200" baseline="-25000">
                <a:sym typeface="Symbol" panose="05050102010706020507" pitchFamily="18" charset="2"/>
              </a:rPr>
              <a:t>3</a:t>
            </a:r>
            <a:r>
              <a:rPr lang="en-US" altLang="en-US" sz="3200">
                <a:sym typeface="Symbol" panose="05050102010706020507" pitchFamily="18" charset="2"/>
              </a:rPr>
              <a:t>CH</a:t>
            </a:r>
            <a:r>
              <a:rPr lang="en-US" altLang="en-US" sz="3200" baseline="-25000">
                <a:sym typeface="Symbol" panose="05050102010706020507" pitchFamily="18" charset="2"/>
              </a:rPr>
              <a:t>2</a:t>
            </a:r>
            <a:r>
              <a:rPr lang="en-US" altLang="en-US" sz="3200">
                <a:sym typeface="Symbol" panose="05050102010706020507" pitchFamily="18" charset="2"/>
              </a:rPr>
              <a:t>CHBrCH</a:t>
            </a:r>
            <a:r>
              <a:rPr lang="en-US" altLang="en-US" sz="3200" baseline="-25000">
                <a:sym typeface="Symbol" panose="05050102010706020507" pitchFamily="18" charset="2"/>
              </a:rPr>
              <a:t>3</a:t>
            </a:r>
          </a:p>
        </p:txBody>
      </p:sp>
      <p:sp>
        <p:nvSpPr>
          <p:cNvPr id="35847" name="Text Box 7">
            <a:extLst>
              <a:ext uri="{FF2B5EF4-FFF2-40B4-BE49-F238E27FC236}">
                <a16:creationId xmlns:a16="http://schemas.microsoft.com/office/drawing/2014/main" id="{B4567448-B71D-7F24-C5F1-AE95E4A3D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763" y="2295525"/>
            <a:ext cx="320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>
                <a:solidFill>
                  <a:schemeClr val="accent2"/>
                </a:solidFill>
              </a:rPr>
              <a:t>שלב א' – התקפה אלקטרופילית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35912" name="Text Box 72">
            <a:extLst>
              <a:ext uri="{FF2B5EF4-FFF2-40B4-BE49-F238E27FC236}">
                <a16:creationId xmlns:a16="http://schemas.microsoft.com/office/drawing/2014/main" id="{F9D52974-5B05-928E-C7FB-82AA5A35E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3350" y="4225925"/>
            <a:ext cx="320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>
                <a:solidFill>
                  <a:schemeClr val="accent2"/>
                </a:solidFill>
              </a:rPr>
              <a:t>שלב ב' – יצירת אלקיל הליד</a:t>
            </a:r>
            <a:endParaRPr lang="en-US" altLang="en-US">
              <a:solidFill>
                <a:schemeClr val="accent2"/>
              </a:solidFill>
            </a:endParaRPr>
          </a:p>
        </p:txBody>
      </p:sp>
      <p:grpSp>
        <p:nvGrpSpPr>
          <p:cNvPr id="36005" name="Group 165">
            <a:extLst>
              <a:ext uri="{FF2B5EF4-FFF2-40B4-BE49-F238E27FC236}">
                <a16:creationId xmlns:a16="http://schemas.microsoft.com/office/drawing/2014/main" id="{EBAEA3C0-5901-CF04-DA65-D4422EA44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522288" y="2779713"/>
            <a:ext cx="7824787" cy="1395412"/>
            <a:chOff x="329" y="1751"/>
            <a:chExt cx="4929" cy="879"/>
          </a:xfrm>
        </p:grpSpPr>
        <p:grpSp>
          <p:nvGrpSpPr>
            <p:cNvPr id="35996" name="Group 156">
              <a:extLst>
                <a:ext uri="{FF2B5EF4-FFF2-40B4-BE49-F238E27FC236}">
                  <a16:creationId xmlns:a16="http://schemas.microsoft.com/office/drawing/2014/main" id="{3962199F-82AD-8DC0-E7AA-ACC78BF1C9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9" y="1813"/>
              <a:ext cx="1400" cy="655"/>
              <a:chOff x="401" y="1831"/>
              <a:chExt cx="1400" cy="655"/>
            </a:xfrm>
          </p:grpSpPr>
          <p:sp>
            <p:nvSpPr>
              <p:cNvPr id="35845" name="Text Box 5">
                <a:extLst>
                  <a:ext uri="{FF2B5EF4-FFF2-40B4-BE49-F238E27FC236}">
                    <a16:creationId xmlns:a16="http://schemas.microsoft.com/office/drawing/2014/main" id="{C7391BBB-00C5-15FC-8250-13786514DF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6" y="2034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5846" name="Text Box 6">
                <a:extLst>
                  <a:ext uri="{FF2B5EF4-FFF2-40B4-BE49-F238E27FC236}">
                    <a16:creationId xmlns:a16="http://schemas.microsoft.com/office/drawing/2014/main" id="{6F5505C3-1353-6939-E9FE-2269361663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60" y="2033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5848" name="Line 8">
                <a:extLst>
                  <a:ext uri="{FF2B5EF4-FFF2-40B4-BE49-F238E27FC236}">
                    <a16:creationId xmlns:a16="http://schemas.microsoft.com/office/drawing/2014/main" id="{0920209C-D481-994C-CE62-B056C6A69E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68" y="2116"/>
                <a:ext cx="1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49" name="Line 9">
                <a:extLst>
                  <a:ext uri="{FF2B5EF4-FFF2-40B4-BE49-F238E27FC236}">
                    <a16:creationId xmlns:a16="http://schemas.microsoft.com/office/drawing/2014/main" id="{063A10B6-DD9C-3B62-2406-225D4B32A8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69" y="2162"/>
                <a:ext cx="1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50" name="Line 10">
                <a:extLst>
                  <a:ext uri="{FF2B5EF4-FFF2-40B4-BE49-F238E27FC236}">
                    <a16:creationId xmlns:a16="http://schemas.microsoft.com/office/drawing/2014/main" id="{3E1734BB-6B73-39A3-FA45-A033F8E2E9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784" y="1978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51" name="Line 11">
                <a:extLst>
                  <a:ext uri="{FF2B5EF4-FFF2-40B4-BE49-F238E27FC236}">
                    <a16:creationId xmlns:a16="http://schemas.microsoft.com/office/drawing/2014/main" id="{5391231C-0A8F-7871-BBA6-534F1A3F75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334" y="2204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52" name="Line 12">
                <a:extLst>
                  <a:ext uri="{FF2B5EF4-FFF2-40B4-BE49-F238E27FC236}">
                    <a16:creationId xmlns:a16="http://schemas.microsoft.com/office/drawing/2014/main" id="{225D42BC-7FDB-6B37-AA1E-BCA405B12C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85" y="2195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53" name="Line 13">
                <a:extLst>
                  <a:ext uri="{FF2B5EF4-FFF2-40B4-BE49-F238E27FC236}">
                    <a16:creationId xmlns:a16="http://schemas.microsoft.com/office/drawing/2014/main" id="{32C47127-8296-3EC1-DA30-42C1831B96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44" y="1971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54" name="Text Box 14">
                <a:extLst>
                  <a:ext uri="{FF2B5EF4-FFF2-40B4-BE49-F238E27FC236}">
                    <a16:creationId xmlns:a16="http://schemas.microsoft.com/office/drawing/2014/main" id="{E1A152EE-0898-3C13-AF9F-AA2C11A0D2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33" y="1831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5855" name="Text Box 15">
                <a:extLst>
                  <a:ext uri="{FF2B5EF4-FFF2-40B4-BE49-F238E27FC236}">
                    <a16:creationId xmlns:a16="http://schemas.microsoft.com/office/drawing/2014/main" id="{9176BC3E-83E2-9563-DA04-6BE52D8C8C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9" y="2254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5856" name="Text Box 16">
                <a:extLst>
                  <a:ext uri="{FF2B5EF4-FFF2-40B4-BE49-F238E27FC236}">
                    <a16:creationId xmlns:a16="http://schemas.microsoft.com/office/drawing/2014/main" id="{95E487B3-8FC3-B0F6-E48C-582C23DDC0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1" y="1832"/>
                <a:ext cx="43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  <a:r>
                  <a:rPr lang="en-US" altLang="en-US" b="1" baseline="-25000"/>
                  <a:t>3</a:t>
                </a:r>
                <a:r>
                  <a:rPr lang="en-US" altLang="en-US" b="1"/>
                  <a:t>C</a:t>
                </a:r>
              </a:p>
            </p:txBody>
          </p:sp>
          <p:sp>
            <p:nvSpPr>
              <p:cNvPr id="35857" name="Text Box 17">
                <a:extLst>
                  <a:ext uri="{FF2B5EF4-FFF2-40B4-BE49-F238E27FC236}">
                    <a16:creationId xmlns:a16="http://schemas.microsoft.com/office/drawing/2014/main" id="{7BE042B2-95D3-7858-6698-1F2FF0953D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1" y="2255"/>
                <a:ext cx="43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3</a:t>
                </a:r>
                <a:endParaRPr lang="en-US" altLang="en-US" b="1"/>
              </a:p>
            </p:txBody>
          </p:sp>
        </p:grpSp>
        <p:sp>
          <p:nvSpPr>
            <p:cNvPr id="35861" name="Text Box 21">
              <a:extLst>
                <a:ext uri="{FF2B5EF4-FFF2-40B4-BE49-F238E27FC236}">
                  <a16:creationId xmlns:a16="http://schemas.microsoft.com/office/drawing/2014/main" id="{9F61CF39-1062-D711-24A5-4A16A83D3F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2" y="2016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+</a:t>
              </a:r>
            </a:p>
          </p:txBody>
        </p:sp>
        <p:grpSp>
          <p:nvGrpSpPr>
            <p:cNvPr id="35997" name="Group 157">
              <a:extLst>
                <a:ext uri="{FF2B5EF4-FFF2-40B4-BE49-F238E27FC236}">
                  <a16:creationId xmlns:a16="http://schemas.microsoft.com/office/drawing/2014/main" id="{01E971B9-7CDB-3518-A8E0-A8E69DED63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00" y="1821"/>
              <a:ext cx="638" cy="426"/>
              <a:chOff x="2072" y="1839"/>
              <a:chExt cx="638" cy="426"/>
            </a:xfrm>
          </p:grpSpPr>
          <p:sp>
            <p:nvSpPr>
              <p:cNvPr id="35858" name="Text Box 18">
                <a:extLst>
                  <a:ext uri="{FF2B5EF4-FFF2-40B4-BE49-F238E27FC236}">
                    <a16:creationId xmlns:a16="http://schemas.microsoft.com/office/drawing/2014/main" id="{A79FA471-6EA3-7DEE-EF27-BDF5011D85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86" y="2034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5859" name="Text Box 19">
                <a:extLst>
                  <a:ext uri="{FF2B5EF4-FFF2-40B4-BE49-F238E27FC236}">
                    <a16:creationId xmlns:a16="http://schemas.microsoft.com/office/drawing/2014/main" id="{8A927BE9-AD7A-9926-6E62-690E6B1543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1" y="2034"/>
                <a:ext cx="3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Br</a:t>
                </a:r>
              </a:p>
            </p:txBody>
          </p:sp>
          <p:sp>
            <p:nvSpPr>
              <p:cNvPr id="35860" name="Line 20">
                <a:extLst>
                  <a:ext uri="{FF2B5EF4-FFF2-40B4-BE49-F238E27FC236}">
                    <a16:creationId xmlns:a16="http://schemas.microsoft.com/office/drawing/2014/main" id="{1E1D3CBE-DCE5-1965-12DE-4C9AB052E6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91" y="2151"/>
                <a:ext cx="15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62" name="Text Box 22">
                <a:extLst>
                  <a:ext uri="{FF2B5EF4-FFF2-40B4-BE49-F238E27FC236}">
                    <a16:creationId xmlns:a16="http://schemas.microsoft.com/office/drawing/2014/main" id="{4AA22C80-7D38-142C-6648-39A3B19D94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72" y="1849"/>
                <a:ext cx="29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 altLang="en-US"/>
                  <a:t>δ</a:t>
                </a:r>
                <a:r>
                  <a:rPr lang="en-US" altLang="en-US"/>
                  <a:t>+</a:t>
                </a:r>
                <a:endParaRPr lang="el-GR" altLang="en-US"/>
              </a:p>
            </p:txBody>
          </p:sp>
          <p:sp>
            <p:nvSpPr>
              <p:cNvPr id="35863" name="Text Box 23">
                <a:extLst>
                  <a:ext uri="{FF2B5EF4-FFF2-40B4-BE49-F238E27FC236}">
                    <a16:creationId xmlns:a16="http://schemas.microsoft.com/office/drawing/2014/main" id="{BA1B8716-94B6-0511-D930-2D811BC413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00" y="1839"/>
                <a:ext cx="29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 altLang="en-US"/>
                  <a:t>δ</a:t>
                </a:r>
                <a:r>
                  <a:rPr lang="en-US" altLang="en-US"/>
                  <a:t>-</a:t>
                </a:r>
                <a:endParaRPr lang="el-GR" altLang="en-US"/>
              </a:p>
            </p:txBody>
          </p:sp>
          <p:grpSp>
            <p:nvGrpSpPr>
              <p:cNvPr id="35866" name="Group 26">
                <a:extLst>
                  <a:ext uri="{FF2B5EF4-FFF2-40B4-BE49-F238E27FC236}">
                    <a16:creationId xmlns:a16="http://schemas.microsoft.com/office/drawing/2014/main" id="{9363EAFE-C0C0-E033-E923-DB2FDF7FB2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08" y="2036"/>
                <a:ext cx="96" cy="24"/>
                <a:chOff x="2944" y="2270"/>
                <a:chExt cx="96" cy="24"/>
              </a:xfrm>
            </p:grpSpPr>
            <p:sp>
              <p:nvSpPr>
                <p:cNvPr id="35864" name="Oval 24">
                  <a:extLst>
                    <a:ext uri="{FF2B5EF4-FFF2-40B4-BE49-F238E27FC236}">
                      <a16:creationId xmlns:a16="http://schemas.microsoft.com/office/drawing/2014/main" id="{D2128064-4DD5-618E-06B2-40969A00D6BA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5" name="Oval 25">
                  <a:extLst>
                    <a:ext uri="{FF2B5EF4-FFF2-40B4-BE49-F238E27FC236}">
                      <a16:creationId xmlns:a16="http://schemas.microsoft.com/office/drawing/2014/main" id="{AA9D804B-0CB9-8737-3B7E-1E36129A86B5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867" name="Group 27">
                <a:extLst>
                  <a:ext uri="{FF2B5EF4-FFF2-40B4-BE49-F238E27FC236}">
                    <a16:creationId xmlns:a16="http://schemas.microsoft.com/office/drawing/2014/main" id="{542D673B-0470-3703-439B-A696ABD91C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08" y="2226"/>
                <a:ext cx="96" cy="24"/>
                <a:chOff x="2944" y="2270"/>
                <a:chExt cx="96" cy="24"/>
              </a:xfrm>
            </p:grpSpPr>
            <p:sp>
              <p:nvSpPr>
                <p:cNvPr id="35868" name="Oval 28">
                  <a:extLst>
                    <a:ext uri="{FF2B5EF4-FFF2-40B4-BE49-F238E27FC236}">
                      <a16:creationId xmlns:a16="http://schemas.microsoft.com/office/drawing/2014/main" id="{9DA9666B-6EE3-7541-F91F-EEDDE5F94582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9" name="Oval 29">
                  <a:extLst>
                    <a:ext uri="{FF2B5EF4-FFF2-40B4-BE49-F238E27FC236}">
                      <a16:creationId xmlns:a16="http://schemas.microsoft.com/office/drawing/2014/main" id="{64BC4225-45FF-2CA4-6944-ABDE6624B852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870" name="Group 30">
                <a:extLst>
                  <a:ext uri="{FF2B5EF4-FFF2-40B4-BE49-F238E27FC236}">
                    <a16:creationId xmlns:a16="http://schemas.microsoft.com/office/drawing/2014/main" id="{FFD68F64-A8F6-9090-4FF5-3E90B4BF842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2639" y="2136"/>
                <a:ext cx="96" cy="24"/>
                <a:chOff x="2944" y="2270"/>
                <a:chExt cx="96" cy="24"/>
              </a:xfrm>
            </p:grpSpPr>
            <p:sp>
              <p:nvSpPr>
                <p:cNvPr id="35871" name="Oval 31">
                  <a:extLst>
                    <a:ext uri="{FF2B5EF4-FFF2-40B4-BE49-F238E27FC236}">
                      <a16:creationId xmlns:a16="http://schemas.microsoft.com/office/drawing/2014/main" id="{5D63F785-14A5-365D-F23A-D1B4557572C0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72" name="Oval 32">
                  <a:extLst>
                    <a:ext uri="{FF2B5EF4-FFF2-40B4-BE49-F238E27FC236}">
                      <a16:creationId xmlns:a16="http://schemas.microsoft.com/office/drawing/2014/main" id="{7D7C2AEE-7035-B0B9-5FD8-F65D3214031F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5873" name="Freeform 33">
              <a:extLst>
                <a:ext uri="{FF2B5EF4-FFF2-40B4-BE49-F238E27FC236}">
                  <a16:creationId xmlns:a16="http://schemas.microsoft.com/office/drawing/2014/main" id="{7CBBA846-EFDB-826D-86A2-EA80529A38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0" y="2227"/>
              <a:ext cx="1061" cy="403"/>
            </a:xfrm>
            <a:custGeom>
              <a:avLst/>
              <a:gdLst>
                <a:gd name="T0" fmla="*/ 0 w 1061"/>
                <a:gd name="T1" fmla="*/ 9 h 403"/>
                <a:gd name="T2" fmla="*/ 567 w 1061"/>
                <a:gd name="T3" fmla="*/ 402 h 403"/>
                <a:gd name="T4" fmla="*/ 1061 w 1061"/>
                <a:gd name="T5" fmla="*/ 0 h 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1" h="403">
                  <a:moveTo>
                    <a:pt x="0" y="9"/>
                  </a:moveTo>
                  <a:cubicBezTo>
                    <a:pt x="195" y="206"/>
                    <a:pt x="390" y="403"/>
                    <a:pt x="567" y="402"/>
                  </a:cubicBezTo>
                  <a:cubicBezTo>
                    <a:pt x="744" y="401"/>
                    <a:pt x="902" y="200"/>
                    <a:pt x="1061" y="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973" name="Group 133">
              <a:extLst>
                <a:ext uri="{FF2B5EF4-FFF2-40B4-BE49-F238E27FC236}">
                  <a16:creationId xmlns:a16="http://schemas.microsoft.com/office/drawing/2014/main" id="{A679BBEA-17B3-0202-236C-93857BE790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07" y="1776"/>
              <a:ext cx="1373" cy="754"/>
              <a:chOff x="3279" y="1794"/>
              <a:chExt cx="1373" cy="754"/>
            </a:xfrm>
          </p:grpSpPr>
          <p:sp>
            <p:nvSpPr>
              <p:cNvPr id="35878" name="Text Box 38">
                <a:extLst>
                  <a:ext uri="{FF2B5EF4-FFF2-40B4-BE49-F238E27FC236}">
                    <a16:creationId xmlns:a16="http://schemas.microsoft.com/office/drawing/2014/main" id="{9B081EBD-5893-DC70-E9A4-17D39A4913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4" y="2033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5879" name="Text Box 39">
                <a:extLst>
                  <a:ext uri="{FF2B5EF4-FFF2-40B4-BE49-F238E27FC236}">
                    <a16:creationId xmlns:a16="http://schemas.microsoft.com/office/drawing/2014/main" id="{BD520D1E-3A7E-D55F-5D40-FF1D270CAC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8" y="2032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5881" name="Line 41">
                <a:extLst>
                  <a:ext uri="{FF2B5EF4-FFF2-40B4-BE49-F238E27FC236}">
                    <a16:creationId xmlns:a16="http://schemas.microsoft.com/office/drawing/2014/main" id="{199F8A44-1789-EF33-97F8-DDAAA032E5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7" y="2143"/>
                <a:ext cx="1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2" name="Line 42">
                <a:extLst>
                  <a:ext uri="{FF2B5EF4-FFF2-40B4-BE49-F238E27FC236}">
                    <a16:creationId xmlns:a16="http://schemas.microsoft.com/office/drawing/2014/main" id="{DD3F4CAA-0D03-F37E-6A1C-3E17DAF585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62" y="1977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3" name="Line 43">
                <a:extLst>
                  <a:ext uri="{FF2B5EF4-FFF2-40B4-BE49-F238E27FC236}">
                    <a16:creationId xmlns:a16="http://schemas.microsoft.com/office/drawing/2014/main" id="{6D530092-71DD-1D3C-58CE-C2AF099877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185" y="2230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4" name="Line 44">
                <a:extLst>
                  <a:ext uri="{FF2B5EF4-FFF2-40B4-BE49-F238E27FC236}">
                    <a16:creationId xmlns:a16="http://schemas.microsoft.com/office/drawing/2014/main" id="{2A606E55-ACB3-4F69-6BE1-E22101F8D9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63" y="2194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5" name="Line 45">
                <a:extLst>
                  <a:ext uri="{FF2B5EF4-FFF2-40B4-BE49-F238E27FC236}">
                    <a16:creationId xmlns:a16="http://schemas.microsoft.com/office/drawing/2014/main" id="{E33B4484-6041-6926-99E8-E3E7A40603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86" y="1943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6" name="Text Box 46">
                <a:extLst>
                  <a:ext uri="{FF2B5EF4-FFF2-40B4-BE49-F238E27FC236}">
                    <a16:creationId xmlns:a16="http://schemas.microsoft.com/office/drawing/2014/main" id="{AD710FE4-20A9-A933-935C-9ED99D3816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93" y="1794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5887" name="Text Box 47">
                <a:extLst>
                  <a:ext uri="{FF2B5EF4-FFF2-40B4-BE49-F238E27FC236}">
                    <a16:creationId xmlns:a16="http://schemas.microsoft.com/office/drawing/2014/main" id="{C299DBE2-85E5-E0C2-86FB-81BD4DC87E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7" y="2253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5888" name="Text Box 48">
                <a:extLst>
                  <a:ext uri="{FF2B5EF4-FFF2-40B4-BE49-F238E27FC236}">
                    <a16:creationId xmlns:a16="http://schemas.microsoft.com/office/drawing/2014/main" id="{61819700-6B51-4215-F1BE-C58B0ACC72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9" y="1831"/>
                <a:ext cx="43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  <a:r>
                  <a:rPr lang="en-US" altLang="en-US" b="1" baseline="-25000"/>
                  <a:t>3</a:t>
                </a:r>
                <a:r>
                  <a:rPr lang="en-US" altLang="en-US" b="1"/>
                  <a:t>C</a:t>
                </a:r>
              </a:p>
            </p:txBody>
          </p:sp>
          <p:sp>
            <p:nvSpPr>
              <p:cNvPr id="35889" name="Text Box 49">
                <a:extLst>
                  <a:ext uri="{FF2B5EF4-FFF2-40B4-BE49-F238E27FC236}">
                    <a16:creationId xmlns:a16="http://schemas.microsoft.com/office/drawing/2014/main" id="{7C061E3E-AFA1-58B6-2331-80E418CA55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2" y="2317"/>
                <a:ext cx="43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3</a:t>
                </a:r>
                <a:endParaRPr lang="en-US" altLang="en-US" b="1"/>
              </a:p>
            </p:txBody>
          </p:sp>
          <p:sp>
            <p:nvSpPr>
              <p:cNvPr id="35890" name="Line 50">
                <a:extLst>
                  <a:ext uri="{FF2B5EF4-FFF2-40B4-BE49-F238E27FC236}">
                    <a16:creationId xmlns:a16="http://schemas.microsoft.com/office/drawing/2014/main" id="{0FF74032-9259-EF20-AFD1-EFA761B6E9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33" y="2143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91" name="Text Box 51">
                <a:extLst>
                  <a:ext uri="{FF2B5EF4-FFF2-40B4-BE49-F238E27FC236}">
                    <a16:creationId xmlns:a16="http://schemas.microsoft.com/office/drawing/2014/main" id="{D697F6FF-3F10-3421-7CD5-619CCEBFE6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93" y="2020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5892" name="Text Box 52">
                <a:extLst>
                  <a:ext uri="{FF2B5EF4-FFF2-40B4-BE49-F238E27FC236}">
                    <a16:creationId xmlns:a16="http://schemas.microsoft.com/office/drawing/2014/main" id="{65F1F256-1945-1805-362F-414358F860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1" y="2162"/>
                <a:ext cx="23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+</a:t>
                </a:r>
              </a:p>
            </p:txBody>
          </p:sp>
        </p:grpSp>
        <p:sp>
          <p:nvSpPr>
            <p:cNvPr id="35893" name="Text Box 53">
              <a:extLst>
                <a:ext uri="{FF2B5EF4-FFF2-40B4-BE49-F238E27FC236}">
                  <a16:creationId xmlns:a16="http://schemas.microsoft.com/office/drawing/2014/main" id="{FEB111EB-1E5A-C176-5421-12A1DEBBB5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4" y="2015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+</a:t>
              </a:r>
            </a:p>
          </p:txBody>
        </p:sp>
        <p:sp>
          <p:nvSpPr>
            <p:cNvPr id="35896" name="Text Box 56">
              <a:extLst>
                <a:ext uri="{FF2B5EF4-FFF2-40B4-BE49-F238E27FC236}">
                  <a16:creationId xmlns:a16="http://schemas.microsoft.com/office/drawing/2014/main" id="{B3BF2DD8-5F70-CE6C-A365-3A9FD9A5E3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9" y="2014"/>
              <a:ext cx="32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Br</a:t>
              </a:r>
            </a:p>
          </p:txBody>
        </p:sp>
        <p:grpSp>
          <p:nvGrpSpPr>
            <p:cNvPr id="35999" name="Group 159">
              <a:extLst>
                <a:ext uri="{FF2B5EF4-FFF2-40B4-BE49-F238E27FC236}">
                  <a16:creationId xmlns:a16="http://schemas.microsoft.com/office/drawing/2014/main" id="{AC0AEA6A-2B3F-C031-CB83-1E2F5DF391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0" y="2015"/>
              <a:ext cx="328" cy="215"/>
              <a:chOff x="5002" y="2033"/>
              <a:chExt cx="328" cy="215"/>
            </a:xfrm>
          </p:grpSpPr>
          <p:grpSp>
            <p:nvGrpSpPr>
              <p:cNvPr id="35897" name="Group 57">
                <a:extLst>
                  <a:ext uri="{FF2B5EF4-FFF2-40B4-BE49-F238E27FC236}">
                    <a16:creationId xmlns:a16="http://schemas.microsoft.com/office/drawing/2014/main" id="{17BC4C8A-330B-4230-89C2-72EC1F7C1D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68" y="2034"/>
                <a:ext cx="96" cy="24"/>
                <a:chOff x="2944" y="2270"/>
                <a:chExt cx="96" cy="24"/>
              </a:xfrm>
            </p:grpSpPr>
            <p:sp>
              <p:nvSpPr>
                <p:cNvPr id="35898" name="Oval 58">
                  <a:extLst>
                    <a:ext uri="{FF2B5EF4-FFF2-40B4-BE49-F238E27FC236}">
                      <a16:creationId xmlns:a16="http://schemas.microsoft.com/office/drawing/2014/main" id="{B9DC6FFF-AE17-3136-E0AE-EB98438B5A22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99" name="Oval 59">
                  <a:extLst>
                    <a:ext uri="{FF2B5EF4-FFF2-40B4-BE49-F238E27FC236}">
                      <a16:creationId xmlns:a16="http://schemas.microsoft.com/office/drawing/2014/main" id="{763ED141-4A49-1D82-6558-8BD047563772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900" name="Group 60">
                <a:extLst>
                  <a:ext uri="{FF2B5EF4-FFF2-40B4-BE49-F238E27FC236}">
                    <a16:creationId xmlns:a16="http://schemas.microsoft.com/office/drawing/2014/main" id="{071111AA-57A2-6BF4-C1A8-406272D5D44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68" y="2224"/>
                <a:ext cx="96" cy="24"/>
                <a:chOff x="2944" y="2270"/>
                <a:chExt cx="96" cy="24"/>
              </a:xfrm>
            </p:grpSpPr>
            <p:sp>
              <p:nvSpPr>
                <p:cNvPr id="35901" name="Oval 61">
                  <a:extLst>
                    <a:ext uri="{FF2B5EF4-FFF2-40B4-BE49-F238E27FC236}">
                      <a16:creationId xmlns:a16="http://schemas.microsoft.com/office/drawing/2014/main" id="{BBF4C248-B171-1537-C846-44D35D2BB62B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02" name="Oval 62">
                  <a:extLst>
                    <a:ext uri="{FF2B5EF4-FFF2-40B4-BE49-F238E27FC236}">
                      <a16:creationId xmlns:a16="http://schemas.microsoft.com/office/drawing/2014/main" id="{E88FB3BF-A062-B8D9-1611-770512CA63B7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903" name="Group 63">
                <a:extLst>
                  <a:ext uri="{FF2B5EF4-FFF2-40B4-BE49-F238E27FC236}">
                    <a16:creationId xmlns:a16="http://schemas.microsoft.com/office/drawing/2014/main" id="{32BDC9BF-29DC-66FA-BBEA-B48AEAFEA7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5199" y="2134"/>
                <a:ext cx="96" cy="24"/>
                <a:chOff x="2944" y="2270"/>
                <a:chExt cx="96" cy="24"/>
              </a:xfrm>
            </p:grpSpPr>
            <p:sp>
              <p:nvSpPr>
                <p:cNvPr id="35904" name="Oval 64">
                  <a:extLst>
                    <a:ext uri="{FF2B5EF4-FFF2-40B4-BE49-F238E27FC236}">
                      <a16:creationId xmlns:a16="http://schemas.microsoft.com/office/drawing/2014/main" id="{CD4A7E15-C3B3-7D86-4B78-E96E61E616A9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05" name="Oval 65">
                  <a:extLst>
                    <a:ext uri="{FF2B5EF4-FFF2-40B4-BE49-F238E27FC236}">
                      <a16:creationId xmlns:a16="http://schemas.microsoft.com/office/drawing/2014/main" id="{551656A1-F1EF-D7B0-DE3D-FC620F683E3C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906" name="Group 66">
                <a:extLst>
                  <a:ext uri="{FF2B5EF4-FFF2-40B4-BE49-F238E27FC236}">
                    <a16:creationId xmlns:a16="http://schemas.microsoft.com/office/drawing/2014/main" id="{6D7570FF-70AD-3C14-EAEB-1F1166EAC2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4966" y="2134"/>
                <a:ext cx="96" cy="24"/>
                <a:chOff x="2944" y="2270"/>
                <a:chExt cx="96" cy="24"/>
              </a:xfrm>
            </p:grpSpPr>
            <p:sp>
              <p:nvSpPr>
                <p:cNvPr id="35907" name="Oval 67">
                  <a:extLst>
                    <a:ext uri="{FF2B5EF4-FFF2-40B4-BE49-F238E27FC236}">
                      <a16:creationId xmlns:a16="http://schemas.microsoft.com/office/drawing/2014/main" id="{9E776575-FD75-3861-5979-2AE838831F02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08" name="Oval 68">
                  <a:extLst>
                    <a:ext uri="{FF2B5EF4-FFF2-40B4-BE49-F238E27FC236}">
                      <a16:creationId xmlns:a16="http://schemas.microsoft.com/office/drawing/2014/main" id="{02D6BAC6-0836-DEC3-BEF6-0944623968F4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5910" name="Line 70">
                <a:extLst>
                  <a:ext uri="{FF2B5EF4-FFF2-40B4-BE49-F238E27FC236}">
                    <a16:creationId xmlns:a16="http://schemas.microsoft.com/office/drawing/2014/main" id="{3F996F49-5CFC-5ABD-2DC2-763A579908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9" y="2033"/>
                <a:ext cx="9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5998" name="Group 158">
              <a:extLst>
                <a:ext uri="{FF2B5EF4-FFF2-40B4-BE49-F238E27FC236}">
                  <a16:creationId xmlns:a16="http://schemas.microsoft.com/office/drawing/2014/main" id="{8381B695-C6D4-5E3F-88EE-0A0FA64A45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96" y="1924"/>
              <a:ext cx="521" cy="307"/>
              <a:chOff x="2768" y="1942"/>
              <a:chExt cx="521" cy="307"/>
            </a:xfrm>
          </p:grpSpPr>
          <p:sp>
            <p:nvSpPr>
              <p:cNvPr id="35874" name="Line 34">
                <a:extLst>
                  <a:ext uri="{FF2B5EF4-FFF2-40B4-BE49-F238E27FC236}">
                    <a16:creationId xmlns:a16="http://schemas.microsoft.com/office/drawing/2014/main" id="{6A2D85D5-743B-C770-F13B-9BBBC5C6DA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3" y="2143"/>
                <a:ext cx="4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75" name="Text Box 35">
                <a:extLst>
                  <a:ext uri="{FF2B5EF4-FFF2-40B4-BE49-F238E27FC236}">
                    <a16:creationId xmlns:a16="http://schemas.microsoft.com/office/drawing/2014/main" id="{E9C32A77-7BA6-5266-13C4-143563439E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68" y="1942"/>
                <a:ext cx="4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he-IL" altLang="en-US"/>
                  <a:t>איטי</a:t>
                </a:r>
                <a:endParaRPr lang="en-US" altLang="en-US"/>
              </a:p>
            </p:txBody>
          </p:sp>
          <p:sp>
            <p:nvSpPr>
              <p:cNvPr id="35990" name="Line 150">
                <a:extLst>
                  <a:ext uri="{FF2B5EF4-FFF2-40B4-BE49-F238E27FC236}">
                    <a16:creationId xmlns:a16="http://schemas.microsoft.com/office/drawing/2014/main" id="{95363556-D180-8967-5AFB-D3C28D007B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98" y="2249"/>
                <a:ext cx="45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000" name="Freeform 160">
              <a:extLst>
                <a:ext uri="{FF2B5EF4-FFF2-40B4-BE49-F238E27FC236}">
                  <a16:creationId xmlns:a16="http://schemas.microsoft.com/office/drawing/2014/main" id="{C2361A0A-A9EC-E128-6912-9CDD4886B4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8" y="1751"/>
              <a:ext cx="183" cy="334"/>
            </a:xfrm>
            <a:custGeom>
              <a:avLst/>
              <a:gdLst>
                <a:gd name="T0" fmla="*/ 0 w 183"/>
                <a:gd name="T1" fmla="*/ 334 h 334"/>
                <a:gd name="T2" fmla="*/ 73 w 183"/>
                <a:gd name="T3" fmla="*/ 41 h 334"/>
                <a:gd name="T4" fmla="*/ 183 w 183"/>
                <a:gd name="T5" fmla="*/ 8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3" h="334">
                  <a:moveTo>
                    <a:pt x="0" y="334"/>
                  </a:moveTo>
                  <a:cubicBezTo>
                    <a:pt x="21" y="208"/>
                    <a:pt x="42" y="82"/>
                    <a:pt x="73" y="41"/>
                  </a:cubicBezTo>
                  <a:cubicBezTo>
                    <a:pt x="104" y="0"/>
                    <a:pt x="143" y="43"/>
                    <a:pt x="183" y="87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009" name="Group 169">
            <a:extLst>
              <a:ext uri="{FF2B5EF4-FFF2-40B4-BE49-F238E27FC236}">
                <a16:creationId xmlns:a16="http://schemas.microsoft.com/office/drawing/2014/main" id="{A832E533-E128-2188-8878-9BD946289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71488" y="4786313"/>
            <a:ext cx="7086600" cy="1670050"/>
            <a:chOff x="297" y="3015"/>
            <a:chExt cx="4464" cy="1052"/>
          </a:xfrm>
        </p:grpSpPr>
        <p:sp>
          <p:nvSpPr>
            <p:cNvPr id="35942" name="Line 102">
              <a:extLst>
                <a:ext uri="{FF2B5EF4-FFF2-40B4-BE49-F238E27FC236}">
                  <a16:creationId xmlns:a16="http://schemas.microsoft.com/office/drawing/2014/main" id="{49ADBDAF-906C-C05D-447E-27EB15E20A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5" y="3359"/>
              <a:ext cx="4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3" name="Text Box 103">
              <a:extLst>
                <a:ext uri="{FF2B5EF4-FFF2-40B4-BE49-F238E27FC236}">
                  <a16:creationId xmlns:a16="http://schemas.microsoft.com/office/drawing/2014/main" id="{A19084FF-47F0-6D11-1705-EA22298B53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7" y="3158"/>
              <a:ext cx="4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/>
                <a:t>מהיר</a:t>
              </a:r>
              <a:endParaRPr lang="en-US" altLang="en-US"/>
            </a:p>
          </p:txBody>
        </p:sp>
        <p:sp>
          <p:nvSpPr>
            <p:cNvPr id="35944" name="Text Box 104">
              <a:extLst>
                <a:ext uri="{FF2B5EF4-FFF2-40B4-BE49-F238E27FC236}">
                  <a16:creationId xmlns:a16="http://schemas.microsoft.com/office/drawing/2014/main" id="{D784FA61-485D-6ACC-A125-02BD48BA5D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3" y="3249"/>
              <a:ext cx="22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C</a:t>
              </a:r>
            </a:p>
          </p:txBody>
        </p:sp>
        <p:sp>
          <p:nvSpPr>
            <p:cNvPr id="35945" name="Text Box 105">
              <a:extLst>
                <a:ext uri="{FF2B5EF4-FFF2-40B4-BE49-F238E27FC236}">
                  <a16:creationId xmlns:a16="http://schemas.microsoft.com/office/drawing/2014/main" id="{5762B312-8928-EA01-33F8-2B8AD0C94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7" y="3248"/>
              <a:ext cx="22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C</a:t>
              </a:r>
            </a:p>
          </p:txBody>
        </p:sp>
        <p:sp>
          <p:nvSpPr>
            <p:cNvPr id="35946" name="Line 106">
              <a:extLst>
                <a:ext uri="{FF2B5EF4-FFF2-40B4-BE49-F238E27FC236}">
                  <a16:creationId xmlns:a16="http://schemas.microsoft.com/office/drawing/2014/main" id="{2F724CC2-BF76-7491-D2C2-77EA262F74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6" y="3359"/>
              <a:ext cx="1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7" name="Line 107">
              <a:extLst>
                <a:ext uri="{FF2B5EF4-FFF2-40B4-BE49-F238E27FC236}">
                  <a16:creationId xmlns:a16="http://schemas.microsoft.com/office/drawing/2014/main" id="{E2A242EA-E598-DFAD-C02A-F4300CCC4D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89" y="3148"/>
              <a:ext cx="128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8" name="Line 108">
              <a:extLst>
                <a:ext uri="{FF2B5EF4-FFF2-40B4-BE49-F238E27FC236}">
                  <a16:creationId xmlns:a16="http://schemas.microsoft.com/office/drawing/2014/main" id="{AF0844F7-DF18-CDC5-AA5D-69DA69C497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94" y="3446"/>
              <a:ext cx="128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9" name="Line 109">
              <a:extLst>
                <a:ext uri="{FF2B5EF4-FFF2-40B4-BE49-F238E27FC236}">
                  <a16:creationId xmlns:a16="http://schemas.microsoft.com/office/drawing/2014/main" id="{5F7D9CF6-C39F-F667-5AFE-5C6E26E3C0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7" y="3464"/>
              <a:ext cx="128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110">
              <a:extLst>
                <a:ext uri="{FF2B5EF4-FFF2-40B4-BE49-F238E27FC236}">
                  <a16:creationId xmlns:a16="http://schemas.microsoft.com/office/drawing/2014/main" id="{AF19605A-00D1-EC19-06E5-68433D5B03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95" y="3159"/>
              <a:ext cx="128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1" name="Text Box 111">
              <a:extLst>
                <a:ext uri="{FF2B5EF4-FFF2-40B4-BE49-F238E27FC236}">
                  <a16:creationId xmlns:a16="http://schemas.microsoft.com/office/drawing/2014/main" id="{0E3BA212-1A0E-14BE-3379-60BED7793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2" y="3015"/>
              <a:ext cx="22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H</a:t>
              </a:r>
            </a:p>
          </p:txBody>
        </p:sp>
        <p:sp>
          <p:nvSpPr>
            <p:cNvPr id="35952" name="Text Box 112">
              <a:extLst>
                <a:ext uri="{FF2B5EF4-FFF2-40B4-BE49-F238E27FC236}">
                  <a16:creationId xmlns:a16="http://schemas.microsoft.com/office/drawing/2014/main" id="{70040436-144B-05CB-291F-FA07FAE21C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1" y="3250"/>
              <a:ext cx="22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H</a:t>
              </a:r>
            </a:p>
          </p:txBody>
        </p:sp>
        <p:sp>
          <p:nvSpPr>
            <p:cNvPr id="35953" name="Text Box 113">
              <a:extLst>
                <a:ext uri="{FF2B5EF4-FFF2-40B4-BE49-F238E27FC236}">
                  <a16:creationId xmlns:a16="http://schemas.microsoft.com/office/drawing/2014/main" id="{DF4FB54D-DCE0-5C4E-5198-F9694AF486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8" y="3015"/>
              <a:ext cx="43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H</a:t>
              </a:r>
              <a:r>
                <a:rPr lang="en-US" altLang="en-US" b="1" baseline="-25000"/>
                <a:t>3</a:t>
              </a:r>
              <a:r>
                <a:rPr lang="en-US" altLang="en-US" b="1"/>
                <a:t>C</a:t>
              </a:r>
            </a:p>
          </p:txBody>
        </p:sp>
        <p:sp>
          <p:nvSpPr>
            <p:cNvPr id="35954" name="Text Box 114">
              <a:extLst>
                <a:ext uri="{FF2B5EF4-FFF2-40B4-BE49-F238E27FC236}">
                  <a16:creationId xmlns:a16="http://schemas.microsoft.com/office/drawing/2014/main" id="{5E344D4B-3869-6E8A-71E9-CE19A0B120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1" y="3533"/>
              <a:ext cx="43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CH</a:t>
              </a:r>
              <a:r>
                <a:rPr lang="en-US" altLang="en-US" b="1" baseline="-25000"/>
                <a:t>3</a:t>
              </a:r>
              <a:endParaRPr lang="en-US" altLang="en-US" b="1"/>
            </a:p>
          </p:txBody>
        </p:sp>
        <p:sp>
          <p:nvSpPr>
            <p:cNvPr id="35955" name="Line 115">
              <a:extLst>
                <a:ext uri="{FF2B5EF4-FFF2-40B4-BE49-F238E27FC236}">
                  <a16:creationId xmlns:a16="http://schemas.microsoft.com/office/drawing/2014/main" id="{54CCF0E9-ABBD-1062-643B-0084F54D0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2" y="3359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6" name="Text Box 116">
              <a:extLst>
                <a:ext uri="{FF2B5EF4-FFF2-40B4-BE49-F238E27FC236}">
                  <a16:creationId xmlns:a16="http://schemas.microsoft.com/office/drawing/2014/main" id="{2DD32B8B-183F-82B5-764C-17B14555AF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2" y="3236"/>
              <a:ext cx="22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H</a:t>
              </a:r>
            </a:p>
          </p:txBody>
        </p:sp>
        <p:sp>
          <p:nvSpPr>
            <p:cNvPr id="35991" name="Line 151">
              <a:extLst>
                <a:ext uri="{FF2B5EF4-FFF2-40B4-BE49-F238E27FC236}">
                  <a16:creationId xmlns:a16="http://schemas.microsoft.com/office/drawing/2014/main" id="{4B4D8B1F-1BA4-2650-D4B0-D0D334C434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67" y="3359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92" name="Text Box 152">
              <a:extLst>
                <a:ext uri="{FF2B5EF4-FFF2-40B4-BE49-F238E27FC236}">
                  <a16:creationId xmlns:a16="http://schemas.microsoft.com/office/drawing/2014/main" id="{CEB0C2EC-6EAC-9CF3-EBE7-48EAA8C342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8" y="3529"/>
              <a:ext cx="3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Br</a:t>
              </a:r>
            </a:p>
          </p:txBody>
        </p:sp>
        <p:sp>
          <p:nvSpPr>
            <p:cNvPr id="35926" name="Text Box 86">
              <a:extLst>
                <a:ext uri="{FF2B5EF4-FFF2-40B4-BE49-F238E27FC236}">
                  <a16:creationId xmlns:a16="http://schemas.microsoft.com/office/drawing/2014/main" id="{BF68ACC9-FF97-D619-606B-0C19FC8719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3250"/>
              <a:ext cx="2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+</a:t>
              </a:r>
            </a:p>
          </p:txBody>
        </p:sp>
        <p:grpSp>
          <p:nvGrpSpPr>
            <p:cNvPr id="36008" name="Group 168">
              <a:extLst>
                <a:ext uri="{FF2B5EF4-FFF2-40B4-BE49-F238E27FC236}">
                  <a16:creationId xmlns:a16="http://schemas.microsoft.com/office/drawing/2014/main" id="{6DCF17DB-6752-E076-37FC-E4F8266A52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61" y="3257"/>
              <a:ext cx="398" cy="231"/>
              <a:chOff x="1861" y="3257"/>
              <a:chExt cx="398" cy="231"/>
            </a:xfrm>
          </p:grpSpPr>
          <p:sp>
            <p:nvSpPr>
              <p:cNvPr id="35959" name="Text Box 119">
                <a:extLst>
                  <a:ext uri="{FF2B5EF4-FFF2-40B4-BE49-F238E27FC236}">
                    <a16:creationId xmlns:a16="http://schemas.microsoft.com/office/drawing/2014/main" id="{0ED3D351-F6EE-E578-153C-7708674F0C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1" y="3257"/>
                <a:ext cx="3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Br</a:t>
                </a:r>
              </a:p>
            </p:txBody>
          </p:sp>
          <p:grpSp>
            <p:nvGrpSpPr>
              <p:cNvPr id="35960" name="Group 120">
                <a:extLst>
                  <a:ext uri="{FF2B5EF4-FFF2-40B4-BE49-F238E27FC236}">
                    <a16:creationId xmlns:a16="http://schemas.microsoft.com/office/drawing/2014/main" id="{6F75D554-4E5F-A8C9-E3AC-8D7F092B41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97" y="3259"/>
                <a:ext cx="96" cy="24"/>
                <a:chOff x="2944" y="2270"/>
                <a:chExt cx="96" cy="24"/>
              </a:xfrm>
            </p:grpSpPr>
            <p:sp>
              <p:nvSpPr>
                <p:cNvPr id="35961" name="Oval 121">
                  <a:extLst>
                    <a:ext uri="{FF2B5EF4-FFF2-40B4-BE49-F238E27FC236}">
                      <a16:creationId xmlns:a16="http://schemas.microsoft.com/office/drawing/2014/main" id="{6E2BCDB5-1E86-404F-9312-C16A909E78D2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62" name="Oval 122">
                  <a:extLst>
                    <a:ext uri="{FF2B5EF4-FFF2-40B4-BE49-F238E27FC236}">
                      <a16:creationId xmlns:a16="http://schemas.microsoft.com/office/drawing/2014/main" id="{9D28DF62-D4A2-4B6C-A2AD-ADDA99E87AA1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963" name="Group 123">
                <a:extLst>
                  <a:ext uri="{FF2B5EF4-FFF2-40B4-BE49-F238E27FC236}">
                    <a16:creationId xmlns:a16="http://schemas.microsoft.com/office/drawing/2014/main" id="{0805946E-56B4-46D4-9E5A-D7C0E3E19B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97" y="3449"/>
                <a:ext cx="96" cy="24"/>
                <a:chOff x="2944" y="2270"/>
                <a:chExt cx="96" cy="24"/>
              </a:xfrm>
            </p:grpSpPr>
            <p:sp>
              <p:nvSpPr>
                <p:cNvPr id="35964" name="Oval 124">
                  <a:extLst>
                    <a:ext uri="{FF2B5EF4-FFF2-40B4-BE49-F238E27FC236}">
                      <a16:creationId xmlns:a16="http://schemas.microsoft.com/office/drawing/2014/main" id="{AA45DB6A-048C-6E52-AF30-4C5AB7B159F5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65" name="Oval 125">
                  <a:extLst>
                    <a:ext uri="{FF2B5EF4-FFF2-40B4-BE49-F238E27FC236}">
                      <a16:creationId xmlns:a16="http://schemas.microsoft.com/office/drawing/2014/main" id="{AD633BE2-4031-4C42-BC85-1C2F4D50914B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966" name="Group 126">
                <a:extLst>
                  <a:ext uri="{FF2B5EF4-FFF2-40B4-BE49-F238E27FC236}">
                    <a16:creationId xmlns:a16="http://schemas.microsoft.com/office/drawing/2014/main" id="{96BC4EB9-E8B7-4427-6026-F37A442FB8B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2128" y="3359"/>
                <a:ext cx="96" cy="24"/>
                <a:chOff x="2944" y="2270"/>
                <a:chExt cx="96" cy="24"/>
              </a:xfrm>
            </p:grpSpPr>
            <p:sp>
              <p:nvSpPr>
                <p:cNvPr id="35967" name="Oval 127">
                  <a:extLst>
                    <a:ext uri="{FF2B5EF4-FFF2-40B4-BE49-F238E27FC236}">
                      <a16:creationId xmlns:a16="http://schemas.microsoft.com/office/drawing/2014/main" id="{0CA4114D-0F0F-BD45-E799-0CB1F91DE972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68" name="Oval 128">
                  <a:extLst>
                    <a:ext uri="{FF2B5EF4-FFF2-40B4-BE49-F238E27FC236}">
                      <a16:creationId xmlns:a16="http://schemas.microsoft.com/office/drawing/2014/main" id="{72858EAA-E28A-EB15-2528-BF1CF7B6B1BE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969" name="Group 129">
                <a:extLst>
                  <a:ext uri="{FF2B5EF4-FFF2-40B4-BE49-F238E27FC236}">
                    <a16:creationId xmlns:a16="http://schemas.microsoft.com/office/drawing/2014/main" id="{32420985-BFB8-807D-C8E6-75C2E8C4A7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1895" y="3359"/>
                <a:ext cx="96" cy="24"/>
                <a:chOff x="2944" y="2270"/>
                <a:chExt cx="96" cy="24"/>
              </a:xfrm>
            </p:grpSpPr>
            <p:sp>
              <p:nvSpPr>
                <p:cNvPr id="35970" name="Oval 130">
                  <a:extLst>
                    <a:ext uri="{FF2B5EF4-FFF2-40B4-BE49-F238E27FC236}">
                      <a16:creationId xmlns:a16="http://schemas.microsoft.com/office/drawing/2014/main" id="{3838FC26-68C8-7C8C-5A25-27F67BFCBB18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71" name="Oval 131">
                  <a:extLst>
                    <a:ext uri="{FF2B5EF4-FFF2-40B4-BE49-F238E27FC236}">
                      <a16:creationId xmlns:a16="http://schemas.microsoft.com/office/drawing/2014/main" id="{7D76B3FB-6159-2490-75AF-01A42E121801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5972" name="Line 132">
                <a:extLst>
                  <a:ext uri="{FF2B5EF4-FFF2-40B4-BE49-F238E27FC236}">
                    <a16:creationId xmlns:a16="http://schemas.microsoft.com/office/drawing/2014/main" id="{444CD30F-FA73-0A78-FE47-032BC039FA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8" y="3258"/>
                <a:ext cx="9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5974" name="Group 134">
              <a:extLst>
                <a:ext uri="{FF2B5EF4-FFF2-40B4-BE49-F238E27FC236}">
                  <a16:creationId xmlns:a16="http://schemas.microsoft.com/office/drawing/2014/main" id="{9080EF34-10BD-4510-99C9-C7FE0C44AE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" y="3027"/>
              <a:ext cx="1373" cy="754"/>
              <a:chOff x="3279" y="1794"/>
              <a:chExt cx="1373" cy="754"/>
            </a:xfrm>
          </p:grpSpPr>
          <p:sp>
            <p:nvSpPr>
              <p:cNvPr id="35975" name="Text Box 135">
                <a:extLst>
                  <a:ext uri="{FF2B5EF4-FFF2-40B4-BE49-F238E27FC236}">
                    <a16:creationId xmlns:a16="http://schemas.microsoft.com/office/drawing/2014/main" id="{B0A3B43F-B3E8-A59F-DE83-4EF0E10C01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4" y="2033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5976" name="Text Box 136">
                <a:extLst>
                  <a:ext uri="{FF2B5EF4-FFF2-40B4-BE49-F238E27FC236}">
                    <a16:creationId xmlns:a16="http://schemas.microsoft.com/office/drawing/2014/main" id="{802DC41A-1D66-AD3A-0069-0A6FF42241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8" y="2032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5977" name="Line 137">
                <a:extLst>
                  <a:ext uri="{FF2B5EF4-FFF2-40B4-BE49-F238E27FC236}">
                    <a16:creationId xmlns:a16="http://schemas.microsoft.com/office/drawing/2014/main" id="{DC951223-5000-B223-9C56-3CA2840718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7" y="2143"/>
                <a:ext cx="1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78" name="Line 138">
                <a:extLst>
                  <a:ext uri="{FF2B5EF4-FFF2-40B4-BE49-F238E27FC236}">
                    <a16:creationId xmlns:a16="http://schemas.microsoft.com/office/drawing/2014/main" id="{662E5C47-A6AD-4829-2AFA-5CDB22F256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62" y="1977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79" name="Line 139">
                <a:extLst>
                  <a:ext uri="{FF2B5EF4-FFF2-40B4-BE49-F238E27FC236}">
                    <a16:creationId xmlns:a16="http://schemas.microsoft.com/office/drawing/2014/main" id="{78E72B9D-3512-F16F-3456-99D84D176F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185" y="2230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80" name="Line 140">
                <a:extLst>
                  <a:ext uri="{FF2B5EF4-FFF2-40B4-BE49-F238E27FC236}">
                    <a16:creationId xmlns:a16="http://schemas.microsoft.com/office/drawing/2014/main" id="{40AA6FF7-5ABE-60EA-29EF-5F9DF6D843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63" y="2194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81" name="Line 141">
                <a:extLst>
                  <a:ext uri="{FF2B5EF4-FFF2-40B4-BE49-F238E27FC236}">
                    <a16:creationId xmlns:a16="http://schemas.microsoft.com/office/drawing/2014/main" id="{BF112AE6-0539-7EB8-6471-100316DE76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86" y="1943"/>
                <a:ext cx="128" cy="1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82" name="Text Box 142">
                <a:extLst>
                  <a:ext uri="{FF2B5EF4-FFF2-40B4-BE49-F238E27FC236}">
                    <a16:creationId xmlns:a16="http://schemas.microsoft.com/office/drawing/2014/main" id="{4B4FCE5E-8594-BFC9-F99A-221C3DDC9E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93" y="1794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5983" name="Text Box 143">
                <a:extLst>
                  <a:ext uri="{FF2B5EF4-FFF2-40B4-BE49-F238E27FC236}">
                    <a16:creationId xmlns:a16="http://schemas.microsoft.com/office/drawing/2014/main" id="{9F67FB19-763D-6B51-475C-85B3B232C8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7" y="2253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5984" name="Text Box 144">
                <a:extLst>
                  <a:ext uri="{FF2B5EF4-FFF2-40B4-BE49-F238E27FC236}">
                    <a16:creationId xmlns:a16="http://schemas.microsoft.com/office/drawing/2014/main" id="{6078B584-3C63-9B5C-82CD-51F54C1BEB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9" y="1831"/>
                <a:ext cx="43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  <a:r>
                  <a:rPr lang="en-US" altLang="en-US" b="1" baseline="-25000"/>
                  <a:t>3</a:t>
                </a:r>
                <a:r>
                  <a:rPr lang="en-US" altLang="en-US" b="1"/>
                  <a:t>C</a:t>
                </a:r>
              </a:p>
            </p:txBody>
          </p:sp>
          <p:sp>
            <p:nvSpPr>
              <p:cNvPr id="35985" name="Text Box 145">
                <a:extLst>
                  <a:ext uri="{FF2B5EF4-FFF2-40B4-BE49-F238E27FC236}">
                    <a16:creationId xmlns:a16="http://schemas.microsoft.com/office/drawing/2014/main" id="{6D3F5AE6-3574-4B20-4E1D-1D7F492F91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2" y="2317"/>
                <a:ext cx="43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3</a:t>
                </a:r>
                <a:endParaRPr lang="en-US" altLang="en-US" b="1"/>
              </a:p>
            </p:txBody>
          </p:sp>
          <p:sp>
            <p:nvSpPr>
              <p:cNvPr id="35986" name="Line 146">
                <a:extLst>
                  <a:ext uri="{FF2B5EF4-FFF2-40B4-BE49-F238E27FC236}">
                    <a16:creationId xmlns:a16="http://schemas.microsoft.com/office/drawing/2014/main" id="{57923230-E9DF-18A5-B175-81479057DD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33" y="2143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87" name="Text Box 147">
                <a:extLst>
                  <a:ext uri="{FF2B5EF4-FFF2-40B4-BE49-F238E27FC236}">
                    <a16:creationId xmlns:a16="http://schemas.microsoft.com/office/drawing/2014/main" id="{B5116854-0DB2-7AF2-B3C0-39C48E4D0F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93" y="2020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5988" name="Text Box 148">
                <a:extLst>
                  <a:ext uri="{FF2B5EF4-FFF2-40B4-BE49-F238E27FC236}">
                    <a16:creationId xmlns:a16="http://schemas.microsoft.com/office/drawing/2014/main" id="{33B06C9E-7D99-74E4-44A2-D6783FD292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1" y="2162"/>
                <a:ext cx="23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+</a:t>
                </a:r>
              </a:p>
            </p:txBody>
          </p:sp>
        </p:grpSp>
        <p:sp>
          <p:nvSpPr>
            <p:cNvPr id="36001" name="Freeform 161">
              <a:extLst>
                <a:ext uri="{FF2B5EF4-FFF2-40B4-BE49-F238E27FC236}">
                  <a16:creationId xmlns:a16="http://schemas.microsoft.com/office/drawing/2014/main" id="{8CC6268D-BD43-08B5-1BBB-129B81820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" y="3502"/>
              <a:ext cx="1097" cy="565"/>
            </a:xfrm>
            <a:custGeom>
              <a:avLst/>
              <a:gdLst>
                <a:gd name="T0" fmla="*/ 1097 w 1097"/>
                <a:gd name="T1" fmla="*/ 0 h 565"/>
                <a:gd name="T2" fmla="*/ 494 w 1097"/>
                <a:gd name="T3" fmla="*/ 548 h 565"/>
                <a:gd name="T4" fmla="*/ 0 w 1097"/>
                <a:gd name="T5" fmla="*/ 10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97" h="565">
                  <a:moveTo>
                    <a:pt x="1097" y="0"/>
                  </a:moveTo>
                  <a:cubicBezTo>
                    <a:pt x="887" y="265"/>
                    <a:pt x="677" y="531"/>
                    <a:pt x="494" y="548"/>
                  </a:cubicBezTo>
                  <a:cubicBezTo>
                    <a:pt x="311" y="565"/>
                    <a:pt x="85" y="176"/>
                    <a:pt x="0" y="10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A71E3E07-EAB5-2A23-266B-842B3C08F5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 dirty="0">
                <a:solidFill>
                  <a:srgbClr val="339933"/>
                </a:solidFill>
              </a:rPr>
              <a:t>סיפוח – היבט מרחבי</a:t>
            </a:r>
            <a:br>
              <a:rPr lang="en-US" altLang="en-US" sz="4000" dirty="0">
                <a:solidFill>
                  <a:srgbClr val="339933"/>
                </a:solidFill>
              </a:rPr>
            </a:br>
            <a:r>
              <a:rPr lang="he-IL" altLang="en-US" sz="3200" dirty="0">
                <a:solidFill>
                  <a:schemeClr val="tx1"/>
                </a:solidFill>
              </a:rPr>
              <a:t>סדנת מודלים עמ' 133</a:t>
            </a:r>
            <a:endParaRPr lang="en-US" altLang="en-US" sz="3200" dirty="0">
              <a:solidFill>
                <a:schemeClr val="tx1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99667A8B-EA6B-E914-6A45-6C03DB51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pSp>
        <p:nvGrpSpPr>
          <p:cNvPr id="4" name="קבוצה 3" descr="סיפוח – היבט מרחבי">
            <a:extLst>
              <a:ext uri="{FF2B5EF4-FFF2-40B4-BE49-F238E27FC236}">
                <a16:creationId xmlns:a16="http://schemas.microsoft.com/office/drawing/2014/main" id="{FEB01DA5-3428-A4EA-AE4E-A28993157C4D}"/>
              </a:ext>
            </a:extLst>
          </p:cNvPr>
          <p:cNvGrpSpPr/>
          <p:nvPr/>
        </p:nvGrpSpPr>
        <p:grpSpPr>
          <a:xfrm>
            <a:off x="360363" y="1811338"/>
            <a:ext cx="7839075" cy="3433762"/>
            <a:chOff x="360363" y="1811338"/>
            <a:chExt cx="7839075" cy="3433762"/>
          </a:xfrm>
        </p:grpSpPr>
        <p:grpSp>
          <p:nvGrpSpPr>
            <p:cNvPr id="36953" name="Group 89">
              <a:extLst>
                <a:ext uri="{FF2B5EF4-FFF2-40B4-BE49-F238E27FC236}">
                  <a16:creationId xmlns:a16="http://schemas.microsoft.com/office/drawing/2014/main" id="{A6385CED-B3E9-FB31-70DB-0EFB1C7298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363" y="2982913"/>
              <a:ext cx="2287587" cy="1017587"/>
              <a:chOff x="227" y="1879"/>
              <a:chExt cx="1441" cy="641"/>
            </a:xfrm>
          </p:grpSpPr>
          <p:sp>
            <p:nvSpPr>
              <p:cNvPr id="36868" name="Text Box 4">
                <a:extLst>
                  <a:ext uri="{FF2B5EF4-FFF2-40B4-BE49-F238E27FC236}">
                    <a16:creationId xmlns:a16="http://schemas.microsoft.com/office/drawing/2014/main" id="{D0364796-A0C3-34A3-694B-9188FB05CF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7" y="1879"/>
                <a:ext cx="49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  <a:r>
                  <a:rPr lang="en-US" altLang="en-US" b="1" baseline="-25000"/>
                  <a:t>2</a:t>
                </a:r>
                <a:r>
                  <a:rPr lang="en-US" altLang="en-US" b="1"/>
                  <a:t>H</a:t>
                </a:r>
                <a:r>
                  <a:rPr lang="en-US" altLang="en-US" b="1" baseline="-25000"/>
                  <a:t>5</a:t>
                </a:r>
              </a:p>
            </p:txBody>
          </p:sp>
          <p:sp>
            <p:nvSpPr>
              <p:cNvPr id="36869" name="Line 5">
                <a:extLst>
                  <a:ext uri="{FF2B5EF4-FFF2-40B4-BE49-F238E27FC236}">
                    <a16:creationId xmlns:a16="http://schemas.microsoft.com/office/drawing/2014/main" id="{21E94CE0-C847-0D74-E725-C6FD13C9EB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3" y="2000"/>
                <a:ext cx="1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70" name="Text Box 6">
                <a:extLst>
                  <a:ext uri="{FF2B5EF4-FFF2-40B4-BE49-F238E27FC236}">
                    <a16:creationId xmlns:a16="http://schemas.microsoft.com/office/drawing/2014/main" id="{EBE37810-BB20-2F01-DCFB-19013C4923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3" y="1889"/>
                <a:ext cx="33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</a:p>
            </p:txBody>
          </p:sp>
          <p:grpSp>
            <p:nvGrpSpPr>
              <p:cNvPr id="36952" name="Group 88">
                <a:extLst>
                  <a:ext uri="{FF2B5EF4-FFF2-40B4-BE49-F238E27FC236}">
                    <a16:creationId xmlns:a16="http://schemas.microsoft.com/office/drawing/2014/main" id="{AD07F86B-6F21-FB48-6686-D65995A838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26" y="1984"/>
                <a:ext cx="164" cy="46"/>
                <a:chOff x="1126" y="1984"/>
                <a:chExt cx="164" cy="46"/>
              </a:xfrm>
            </p:grpSpPr>
            <p:sp>
              <p:nvSpPr>
                <p:cNvPr id="36871" name="Line 7">
                  <a:extLst>
                    <a:ext uri="{FF2B5EF4-FFF2-40B4-BE49-F238E27FC236}">
                      <a16:creationId xmlns:a16="http://schemas.microsoft.com/office/drawing/2014/main" id="{740263E9-129B-7B20-52C2-B83FCC6DF4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27" y="1984"/>
                  <a:ext cx="16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872" name="Line 8">
                  <a:extLst>
                    <a:ext uri="{FF2B5EF4-FFF2-40B4-BE49-F238E27FC236}">
                      <a16:creationId xmlns:a16="http://schemas.microsoft.com/office/drawing/2014/main" id="{B3FA1C65-5850-828C-9701-E0A02A0940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26" y="2030"/>
                  <a:ext cx="16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6874" name="Text Box 10">
                <a:extLst>
                  <a:ext uri="{FF2B5EF4-FFF2-40B4-BE49-F238E27FC236}">
                    <a16:creationId xmlns:a16="http://schemas.microsoft.com/office/drawing/2014/main" id="{9B24977A-8AD0-2BEC-2A35-12FC14E2F1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8" y="1890"/>
                <a:ext cx="4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2</a:t>
                </a:r>
              </a:p>
            </p:txBody>
          </p:sp>
          <p:sp>
            <p:nvSpPr>
              <p:cNvPr id="36878" name="Line 14">
                <a:extLst>
                  <a:ext uri="{FF2B5EF4-FFF2-40B4-BE49-F238E27FC236}">
                    <a16:creationId xmlns:a16="http://schemas.microsoft.com/office/drawing/2014/main" id="{01DAD96D-0332-26EA-7D10-CEE6142736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7" y="2087"/>
                <a:ext cx="76" cy="22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75" name="Text Box 11">
                <a:extLst>
                  <a:ext uri="{FF2B5EF4-FFF2-40B4-BE49-F238E27FC236}">
                    <a16:creationId xmlns:a16="http://schemas.microsoft.com/office/drawing/2014/main" id="{CEA7AB52-D487-23D7-9AD0-D80CA5586D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6" y="2289"/>
                <a:ext cx="21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6876" name="Text Box 12">
                <a:extLst>
                  <a:ext uri="{FF2B5EF4-FFF2-40B4-BE49-F238E27FC236}">
                    <a16:creationId xmlns:a16="http://schemas.microsoft.com/office/drawing/2014/main" id="{CAF13AC9-97F5-C942-BF18-D187658D02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46" y="2289"/>
                <a:ext cx="21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X</a:t>
                </a:r>
              </a:p>
            </p:txBody>
          </p:sp>
          <p:sp>
            <p:nvSpPr>
              <p:cNvPr id="36877" name="Line 13">
                <a:extLst>
                  <a:ext uri="{FF2B5EF4-FFF2-40B4-BE49-F238E27FC236}">
                    <a16:creationId xmlns:a16="http://schemas.microsoft.com/office/drawing/2014/main" id="{26C0C10B-24B9-C007-3E27-45F16E0853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36" y="2404"/>
                <a:ext cx="1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6879" name="Group 15">
                <a:extLst>
                  <a:ext uri="{FF2B5EF4-FFF2-40B4-BE49-F238E27FC236}">
                    <a16:creationId xmlns:a16="http://schemas.microsoft.com/office/drawing/2014/main" id="{489D8D14-9B44-97EF-4690-2166F004C8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1512" y="2307"/>
                <a:ext cx="96" cy="24"/>
                <a:chOff x="2944" y="2270"/>
                <a:chExt cx="96" cy="24"/>
              </a:xfrm>
            </p:grpSpPr>
            <p:sp>
              <p:nvSpPr>
                <p:cNvPr id="36880" name="Oval 16">
                  <a:extLst>
                    <a:ext uri="{FF2B5EF4-FFF2-40B4-BE49-F238E27FC236}">
                      <a16:creationId xmlns:a16="http://schemas.microsoft.com/office/drawing/2014/main" id="{78776478-3555-E3ED-CF56-27EE004197B9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881" name="Oval 17">
                  <a:extLst>
                    <a:ext uri="{FF2B5EF4-FFF2-40B4-BE49-F238E27FC236}">
                      <a16:creationId xmlns:a16="http://schemas.microsoft.com/office/drawing/2014/main" id="{ED920818-E73A-7525-4CE0-0BF2E99C263C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882" name="Group 18">
                <a:extLst>
                  <a:ext uri="{FF2B5EF4-FFF2-40B4-BE49-F238E27FC236}">
                    <a16:creationId xmlns:a16="http://schemas.microsoft.com/office/drawing/2014/main" id="{104E14CB-5CE7-0564-D775-83D17FAD58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1608" y="2393"/>
                <a:ext cx="96" cy="24"/>
                <a:chOff x="2944" y="2270"/>
                <a:chExt cx="96" cy="24"/>
              </a:xfrm>
            </p:grpSpPr>
            <p:sp>
              <p:nvSpPr>
                <p:cNvPr id="36883" name="Oval 19">
                  <a:extLst>
                    <a:ext uri="{FF2B5EF4-FFF2-40B4-BE49-F238E27FC236}">
                      <a16:creationId xmlns:a16="http://schemas.microsoft.com/office/drawing/2014/main" id="{390616F5-7303-1CFF-AD2D-E5E93A781F52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884" name="Oval 20">
                  <a:extLst>
                    <a:ext uri="{FF2B5EF4-FFF2-40B4-BE49-F238E27FC236}">
                      <a16:creationId xmlns:a16="http://schemas.microsoft.com/office/drawing/2014/main" id="{2E658B91-83FC-47D0-14AD-90055E9DD954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885" name="Group 21">
                <a:extLst>
                  <a:ext uri="{FF2B5EF4-FFF2-40B4-BE49-F238E27FC236}">
                    <a16:creationId xmlns:a16="http://schemas.microsoft.com/office/drawing/2014/main" id="{F582FE5D-0C6B-DDBB-622C-E9F953C51D7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1518" y="2483"/>
                <a:ext cx="96" cy="24"/>
                <a:chOff x="2944" y="2270"/>
                <a:chExt cx="96" cy="24"/>
              </a:xfrm>
            </p:grpSpPr>
            <p:sp>
              <p:nvSpPr>
                <p:cNvPr id="36886" name="Oval 22">
                  <a:extLst>
                    <a:ext uri="{FF2B5EF4-FFF2-40B4-BE49-F238E27FC236}">
                      <a16:creationId xmlns:a16="http://schemas.microsoft.com/office/drawing/2014/main" id="{724E1BDE-915D-48DE-494C-CA7C9FAB6C9F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887" name="Oval 23">
                  <a:extLst>
                    <a:ext uri="{FF2B5EF4-FFF2-40B4-BE49-F238E27FC236}">
                      <a16:creationId xmlns:a16="http://schemas.microsoft.com/office/drawing/2014/main" id="{372868FA-EA44-783E-8496-37AA521E4809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6888" name="Freeform 24">
                <a:extLst>
                  <a:ext uri="{FF2B5EF4-FFF2-40B4-BE49-F238E27FC236}">
                    <a16:creationId xmlns:a16="http://schemas.microsoft.com/office/drawing/2014/main" id="{7218A1FF-AB5D-827E-771C-A33AC93803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9" y="2196"/>
                <a:ext cx="173" cy="169"/>
              </a:xfrm>
              <a:custGeom>
                <a:avLst/>
                <a:gdLst>
                  <a:gd name="T0" fmla="*/ 0 w 173"/>
                  <a:gd name="T1" fmla="*/ 169 h 169"/>
                  <a:gd name="T2" fmla="*/ 58 w 173"/>
                  <a:gd name="T3" fmla="*/ 16 h 169"/>
                  <a:gd name="T4" fmla="*/ 173 w 173"/>
                  <a:gd name="T5" fmla="*/ 73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3" h="169">
                    <a:moveTo>
                      <a:pt x="0" y="169"/>
                    </a:moveTo>
                    <a:cubicBezTo>
                      <a:pt x="14" y="100"/>
                      <a:pt x="29" y="32"/>
                      <a:pt x="58" y="16"/>
                    </a:cubicBezTo>
                    <a:cubicBezTo>
                      <a:pt x="87" y="0"/>
                      <a:pt x="130" y="36"/>
                      <a:pt x="173" y="73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889" name="Line 25">
              <a:extLst>
                <a:ext uri="{FF2B5EF4-FFF2-40B4-BE49-F238E27FC236}">
                  <a16:creationId xmlns:a16="http://schemas.microsoft.com/office/drawing/2014/main" id="{892F35F3-E6C2-AA04-A04D-02D7B5AACC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0488" y="3160713"/>
              <a:ext cx="5349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Line 52">
              <a:extLst>
                <a:ext uri="{FF2B5EF4-FFF2-40B4-BE49-F238E27FC236}">
                  <a16:creationId xmlns:a16="http://schemas.microsoft.com/office/drawing/2014/main" id="{536AA67F-1C20-4BD5-CCEB-E313820649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37263" y="3432175"/>
              <a:ext cx="395287" cy="5635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956" name="Group 92">
              <a:extLst>
                <a:ext uri="{FF2B5EF4-FFF2-40B4-BE49-F238E27FC236}">
                  <a16:creationId xmlns:a16="http://schemas.microsoft.com/office/drawing/2014/main" id="{352C8747-0759-8EC5-0C73-D57F5DC5B2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37263" y="1811338"/>
              <a:ext cx="2089150" cy="1236662"/>
              <a:chOff x="3803" y="1141"/>
              <a:chExt cx="1316" cy="779"/>
            </a:xfrm>
          </p:grpSpPr>
          <p:sp>
            <p:nvSpPr>
              <p:cNvPr id="36915" name="Line 51">
                <a:extLst>
                  <a:ext uri="{FF2B5EF4-FFF2-40B4-BE49-F238E27FC236}">
                    <a16:creationId xmlns:a16="http://schemas.microsoft.com/office/drawing/2014/main" id="{FC820632-8A29-3D74-90EA-AD91237068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03" y="1516"/>
                <a:ext cx="249" cy="35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7" name="Text Box 53">
                <a:extLst>
                  <a:ext uri="{FF2B5EF4-FFF2-40B4-BE49-F238E27FC236}">
                    <a16:creationId xmlns:a16="http://schemas.microsoft.com/office/drawing/2014/main" id="{B568B09E-5A5A-00E0-3853-019BF2281F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16" y="1393"/>
                <a:ext cx="45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  <a:r>
                  <a:rPr lang="en-US" altLang="en-US" b="1" baseline="-25000"/>
                  <a:t>2</a:t>
                </a:r>
                <a:r>
                  <a:rPr lang="en-US" altLang="en-US" b="1"/>
                  <a:t>H</a:t>
                </a:r>
                <a:r>
                  <a:rPr lang="en-US" altLang="en-US" b="1" baseline="-25000"/>
                  <a:t>5</a:t>
                </a:r>
              </a:p>
            </p:txBody>
          </p:sp>
          <p:sp>
            <p:nvSpPr>
              <p:cNvPr id="36918" name="Line 54">
                <a:extLst>
                  <a:ext uri="{FF2B5EF4-FFF2-40B4-BE49-F238E27FC236}">
                    <a16:creationId xmlns:a16="http://schemas.microsoft.com/office/drawing/2014/main" id="{7D572209-3B2C-7DD5-DEBD-C456664905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7" y="1502"/>
                <a:ext cx="1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9" name="Text Box 55">
                <a:extLst>
                  <a:ext uri="{FF2B5EF4-FFF2-40B4-BE49-F238E27FC236}">
                    <a16:creationId xmlns:a16="http://schemas.microsoft.com/office/drawing/2014/main" id="{A36B7CD1-E326-16BD-C2B3-A2E13766F4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46" y="1393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6920" name="Line 56">
                <a:extLst>
                  <a:ext uri="{FF2B5EF4-FFF2-40B4-BE49-F238E27FC236}">
                    <a16:creationId xmlns:a16="http://schemas.microsoft.com/office/drawing/2014/main" id="{89D22531-AD48-6D1A-E095-4434C430A9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20" y="1324"/>
                <a:ext cx="86" cy="10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2" name="Text Box 58">
                <a:extLst>
                  <a:ext uri="{FF2B5EF4-FFF2-40B4-BE49-F238E27FC236}">
                    <a16:creationId xmlns:a16="http://schemas.microsoft.com/office/drawing/2014/main" id="{D4F2815F-0D23-AC98-D377-48B8B005CF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9" y="1141"/>
                <a:ext cx="24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X</a:t>
                </a:r>
              </a:p>
            </p:txBody>
          </p:sp>
          <p:sp>
            <p:nvSpPr>
              <p:cNvPr id="36924" name="Line 60">
                <a:extLst>
                  <a:ext uri="{FF2B5EF4-FFF2-40B4-BE49-F238E27FC236}">
                    <a16:creationId xmlns:a16="http://schemas.microsoft.com/office/drawing/2014/main" id="{7A7AF864-E9D1-352E-888F-EEBC14A088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33" y="1528"/>
                <a:ext cx="153" cy="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5" name="Text Box 61">
                <a:extLst>
                  <a:ext uri="{FF2B5EF4-FFF2-40B4-BE49-F238E27FC236}">
                    <a16:creationId xmlns:a16="http://schemas.microsoft.com/office/drawing/2014/main" id="{569A3620-426B-F942-DC22-8CC59F78D5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4" y="1466"/>
                <a:ext cx="2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6928" name="AutoShape 64">
                <a:extLst>
                  <a:ext uri="{FF2B5EF4-FFF2-40B4-BE49-F238E27FC236}">
                    <a16:creationId xmlns:a16="http://schemas.microsoft.com/office/drawing/2014/main" id="{93C4307D-0C0B-B253-5563-44158F817D6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 rot="-1695423">
                <a:off x="4726" y="1568"/>
                <a:ext cx="32" cy="211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1" name="Text Box 67">
                <a:extLst>
                  <a:ext uri="{FF2B5EF4-FFF2-40B4-BE49-F238E27FC236}">
                    <a16:creationId xmlns:a16="http://schemas.microsoft.com/office/drawing/2014/main" id="{68CA2A4A-4493-CE13-E2A6-B5846A0113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20" y="1689"/>
                <a:ext cx="49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3</a:t>
                </a:r>
              </a:p>
            </p:txBody>
          </p:sp>
        </p:grpSp>
        <p:grpSp>
          <p:nvGrpSpPr>
            <p:cNvPr id="36955" name="Group 91">
              <a:extLst>
                <a:ext uri="{FF2B5EF4-FFF2-40B4-BE49-F238E27FC236}">
                  <a16:creationId xmlns:a16="http://schemas.microsoft.com/office/drawing/2014/main" id="{90F853BC-2460-7D1F-DF38-9C03A37C43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16675" y="3478213"/>
              <a:ext cx="1782763" cy="1163637"/>
              <a:chOff x="4042" y="2191"/>
              <a:chExt cx="1123" cy="733"/>
            </a:xfrm>
          </p:grpSpPr>
          <p:sp>
            <p:nvSpPr>
              <p:cNvPr id="36932" name="Text Box 68">
                <a:extLst>
                  <a:ext uri="{FF2B5EF4-FFF2-40B4-BE49-F238E27FC236}">
                    <a16:creationId xmlns:a16="http://schemas.microsoft.com/office/drawing/2014/main" id="{F067D406-027E-1EF8-07BE-FA396141AB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42" y="2405"/>
                <a:ext cx="45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  <a:r>
                  <a:rPr lang="en-US" altLang="en-US" b="1" baseline="-25000"/>
                  <a:t>2</a:t>
                </a:r>
                <a:r>
                  <a:rPr lang="en-US" altLang="en-US" b="1"/>
                  <a:t>H</a:t>
                </a:r>
                <a:r>
                  <a:rPr lang="en-US" altLang="en-US" b="1" baseline="-25000"/>
                  <a:t>5</a:t>
                </a:r>
              </a:p>
            </p:txBody>
          </p:sp>
          <p:sp>
            <p:nvSpPr>
              <p:cNvPr id="36933" name="Line 69">
                <a:extLst>
                  <a:ext uri="{FF2B5EF4-FFF2-40B4-BE49-F238E27FC236}">
                    <a16:creationId xmlns:a16="http://schemas.microsoft.com/office/drawing/2014/main" id="{1B06E700-39A3-94C6-0441-84F3572CB5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43" y="2514"/>
                <a:ext cx="1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34" name="Text Box 70">
                <a:extLst>
                  <a:ext uri="{FF2B5EF4-FFF2-40B4-BE49-F238E27FC236}">
                    <a16:creationId xmlns:a16="http://schemas.microsoft.com/office/drawing/2014/main" id="{02F3BDB3-C28A-7F57-4E40-A297D7682C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" y="2405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6935" name="Line 71">
                <a:extLst>
                  <a:ext uri="{FF2B5EF4-FFF2-40B4-BE49-F238E27FC236}">
                    <a16:creationId xmlns:a16="http://schemas.microsoft.com/office/drawing/2014/main" id="{C1AED1D0-409E-C31A-03E1-CF2EDFF090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46" y="2336"/>
                <a:ext cx="86" cy="10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36" name="Text Box 72">
                <a:extLst>
                  <a:ext uri="{FF2B5EF4-FFF2-40B4-BE49-F238E27FC236}">
                    <a16:creationId xmlns:a16="http://schemas.microsoft.com/office/drawing/2014/main" id="{E08464C2-C710-A4E9-EFA5-18110F0ECA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5" y="2693"/>
                <a:ext cx="24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X</a:t>
                </a:r>
              </a:p>
            </p:txBody>
          </p:sp>
          <p:sp>
            <p:nvSpPr>
              <p:cNvPr id="36937" name="Line 73">
                <a:extLst>
                  <a:ext uri="{FF2B5EF4-FFF2-40B4-BE49-F238E27FC236}">
                    <a16:creationId xmlns:a16="http://schemas.microsoft.com/office/drawing/2014/main" id="{7895E575-A586-D453-8509-A367A4E30E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9" y="2540"/>
                <a:ext cx="153" cy="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38" name="Text Box 74">
                <a:extLst>
                  <a:ext uri="{FF2B5EF4-FFF2-40B4-BE49-F238E27FC236}">
                    <a16:creationId xmlns:a16="http://schemas.microsoft.com/office/drawing/2014/main" id="{992A1FA5-759B-2777-E908-6833E85A2E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60" y="2478"/>
                <a:ext cx="2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6939" name="AutoShape 75">
                <a:extLst>
                  <a:ext uri="{FF2B5EF4-FFF2-40B4-BE49-F238E27FC236}">
                    <a16:creationId xmlns:a16="http://schemas.microsoft.com/office/drawing/2014/main" id="{36EE3722-DDC3-3649-9D46-F96D0A46CDC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 rot="-1695423">
                <a:off x="4752" y="2580"/>
                <a:ext cx="32" cy="211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0" name="Text Box 76">
                <a:extLst>
                  <a:ext uri="{FF2B5EF4-FFF2-40B4-BE49-F238E27FC236}">
                    <a16:creationId xmlns:a16="http://schemas.microsoft.com/office/drawing/2014/main" id="{6A58C77D-A140-B11E-E9D3-82E2A34C19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66" y="2191"/>
                <a:ext cx="49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3</a:t>
                </a:r>
              </a:p>
            </p:txBody>
          </p:sp>
        </p:grpSp>
        <p:grpSp>
          <p:nvGrpSpPr>
            <p:cNvPr id="36954" name="Group 90">
              <a:extLst>
                <a:ext uri="{FF2B5EF4-FFF2-40B4-BE49-F238E27FC236}">
                  <a16:creationId xmlns:a16="http://schemas.microsoft.com/office/drawing/2014/main" id="{99DB6E9C-6744-9465-F686-426791E905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0225" y="2247900"/>
              <a:ext cx="2841625" cy="1816100"/>
              <a:chOff x="1934" y="1416"/>
              <a:chExt cx="1790" cy="1144"/>
            </a:xfrm>
          </p:grpSpPr>
          <p:sp>
            <p:nvSpPr>
              <p:cNvPr id="36900" name="Text Box 36">
                <a:extLst>
                  <a:ext uri="{FF2B5EF4-FFF2-40B4-BE49-F238E27FC236}">
                    <a16:creationId xmlns:a16="http://schemas.microsoft.com/office/drawing/2014/main" id="{CC269E9F-A367-D893-180D-2A47FF545E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31" y="1894"/>
                <a:ext cx="19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+</a:t>
                </a:r>
              </a:p>
            </p:txBody>
          </p:sp>
          <p:sp>
            <p:nvSpPr>
              <p:cNvPr id="36901" name="Text Box 37">
                <a:extLst>
                  <a:ext uri="{FF2B5EF4-FFF2-40B4-BE49-F238E27FC236}">
                    <a16:creationId xmlns:a16="http://schemas.microsoft.com/office/drawing/2014/main" id="{C91DBDB0-E1BD-E3FD-94A1-C9D3A4722D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98" y="1897"/>
                <a:ext cx="21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X</a:t>
                </a:r>
              </a:p>
            </p:txBody>
          </p:sp>
          <p:grpSp>
            <p:nvGrpSpPr>
              <p:cNvPr id="36902" name="Group 38">
                <a:extLst>
                  <a:ext uri="{FF2B5EF4-FFF2-40B4-BE49-F238E27FC236}">
                    <a16:creationId xmlns:a16="http://schemas.microsoft.com/office/drawing/2014/main" id="{008D4228-5A94-2BC6-620A-7BFA2D2847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3464" y="1915"/>
                <a:ext cx="96" cy="24"/>
                <a:chOff x="2944" y="2270"/>
                <a:chExt cx="96" cy="24"/>
              </a:xfrm>
            </p:grpSpPr>
            <p:sp>
              <p:nvSpPr>
                <p:cNvPr id="36903" name="Oval 39">
                  <a:extLst>
                    <a:ext uri="{FF2B5EF4-FFF2-40B4-BE49-F238E27FC236}">
                      <a16:creationId xmlns:a16="http://schemas.microsoft.com/office/drawing/2014/main" id="{8F66D6D8-7D47-BF9E-EF76-613420D0FFB1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04" name="Oval 40">
                  <a:extLst>
                    <a:ext uri="{FF2B5EF4-FFF2-40B4-BE49-F238E27FC236}">
                      <a16:creationId xmlns:a16="http://schemas.microsoft.com/office/drawing/2014/main" id="{5FD6A4A6-5DDD-E028-60B3-0E0C5618CDA0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905" name="Group 41">
                <a:extLst>
                  <a:ext uri="{FF2B5EF4-FFF2-40B4-BE49-F238E27FC236}">
                    <a16:creationId xmlns:a16="http://schemas.microsoft.com/office/drawing/2014/main" id="{838E5F82-0BE8-9D2E-FE66-1F81DAE9578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560" y="2001"/>
                <a:ext cx="96" cy="24"/>
                <a:chOff x="2944" y="2270"/>
                <a:chExt cx="96" cy="24"/>
              </a:xfrm>
            </p:grpSpPr>
            <p:sp>
              <p:nvSpPr>
                <p:cNvPr id="36906" name="Oval 42">
                  <a:extLst>
                    <a:ext uri="{FF2B5EF4-FFF2-40B4-BE49-F238E27FC236}">
                      <a16:creationId xmlns:a16="http://schemas.microsoft.com/office/drawing/2014/main" id="{460EF99C-5862-BB27-781B-EAD86E6CBE07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07" name="Oval 43">
                  <a:extLst>
                    <a:ext uri="{FF2B5EF4-FFF2-40B4-BE49-F238E27FC236}">
                      <a16:creationId xmlns:a16="http://schemas.microsoft.com/office/drawing/2014/main" id="{2CA02219-D926-35A2-88F0-D788546E69F7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908" name="Group 44">
                <a:extLst>
                  <a:ext uri="{FF2B5EF4-FFF2-40B4-BE49-F238E27FC236}">
                    <a16:creationId xmlns:a16="http://schemas.microsoft.com/office/drawing/2014/main" id="{1C274499-9546-FF76-5248-423F9FC96B5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3470" y="2091"/>
                <a:ext cx="96" cy="24"/>
                <a:chOff x="2944" y="2270"/>
                <a:chExt cx="96" cy="24"/>
              </a:xfrm>
            </p:grpSpPr>
            <p:sp>
              <p:nvSpPr>
                <p:cNvPr id="36909" name="Oval 45">
                  <a:extLst>
                    <a:ext uri="{FF2B5EF4-FFF2-40B4-BE49-F238E27FC236}">
                      <a16:creationId xmlns:a16="http://schemas.microsoft.com/office/drawing/2014/main" id="{8CD6F1F4-CAEB-78C1-EFB7-701A6AA587C8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10" name="Oval 46">
                  <a:extLst>
                    <a:ext uri="{FF2B5EF4-FFF2-40B4-BE49-F238E27FC236}">
                      <a16:creationId xmlns:a16="http://schemas.microsoft.com/office/drawing/2014/main" id="{3EE8350D-9D8F-6F79-BFEC-09FC95011AE3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911" name="Group 47">
                <a:extLst>
                  <a:ext uri="{FF2B5EF4-FFF2-40B4-BE49-F238E27FC236}">
                    <a16:creationId xmlns:a16="http://schemas.microsoft.com/office/drawing/2014/main" id="{0840B6D2-4F92-662E-A117-8794E661882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376" y="1997"/>
                <a:ext cx="96" cy="24"/>
                <a:chOff x="2944" y="2270"/>
                <a:chExt cx="96" cy="24"/>
              </a:xfrm>
            </p:grpSpPr>
            <p:sp>
              <p:nvSpPr>
                <p:cNvPr id="36912" name="Oval 48">
                  <a:extLst>
                    <a:ext uri="{FF2B5EF4-FFF2-40B4-BE49-F238E27FC236}">
                      <a16:creationId xmlns:a16="http://schemas.microsoft.com/office/drawing/2014/main" id="{CC5DDC05-95CE-FD20-0C5B-8EF5CBAD1409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2944" y="2270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13" name="Oval 49">
                  <a:extLst>
                    <a:ext uri="{FF2B5EF4-FFF2-40B4-BE49-F238E27FC236}">
                      <a16:creationId xmlns:a16="http://schemas.microsoft.com/office/drawing/2014/main" id="{99267C81-1EAB-B0F5-BF15-EE6884926E00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3017" y="2271"/>
                  <a:ext cx="23" cy="2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6914" name="Line 50">
                <a:extLst>
                  <a:ext uri="{FF2B5EF4-FFF2-40B4-BE49-F238E27FC236}">
                    <a16:creationId xmlns:a16="http://schemas.microsoft.com/office/drawing/2014/main" id="{70671ABF-9228-95FD-29C2-8108E01E84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9" y="1914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0" name="Text Box 26">
                <a:extLst>
                  <a:ext uri="{FF2B5EF4-FFF2-40B4-BE49-F238E27FC236}">
                    <a16:creationId xmlns:a16="http://schemas.microsoft.com/office/drawing/2014/main" id="{4C539746-0253-6696-0903-DD0738EF5B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34" y="1879"/>
                <a:ext cx="49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  <a:r>
                  <a:rPr lang="en-US" altLang="en-US" b="1" baseline="-25000"/>
                  <a:t>2</a:t>
                </a:r>
                <a:r>
                  <a:rPr lang="en-US" altLang="en-US" b="1"/>
                  <a:t>H</a:t>
                </a:r>
                <a:r>
                  <a:rPr lang="en-US" altLang="en-US" b="1" baseline="-25000"/>
                  <a:t>5</a:t>
                </a:r>
              </a:p>
            </p:txBody>
          </p:sp>
          <p:sp>
            <p:nvSpPr>
              <p:cNvPr id="36892" name="Line 28">
                <a:extLst>
                  <a:ext uri="{FF2B5EF4-FFF2-40B4-BE49-F238E27FC236}">
                    <a16:creationId xmlns:a16="http://schemas.microsoft.com/office/drawing/2014/main" id="{8B629D4D-DE6E-0306-04A9-93B21EB272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94" y="1991"/>
                <a:ext cx="1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3" name="Text Box 29">
                <a:extLst>
                  <a:ext uri="{FF2B5EF4-FFF2-40B4-BE49-F238E27FC236}">
                    <a16:creationId xmlns:a16="http://schemas.microsoft.com/office/drawing/2014/main" id="{9BA35F72-FA71-C57A-7921-11DABD2F77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5" y="1875"/>
                <a:ext cx="24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</a:t>
                </a:r>
              </a:p>
            </p:txBody>
          </p:sp>
          <p:sp>
            <p:nvSpPr>
              <p:cNvPr id="36894" name="Line 30">
                <a:extLst>
                  <a:ext uri="{FF2B5EF4-FFF2-40B4-BE49-F238E27FC236}">
                    <a16:creationId xmlns:a16="http://schemas.microsoft.com/office/drawing/2014/main" id="{A5FE886A-09C7-1D65-4667-DD396CFA53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95" y="1828"/>
                <a:ext cx="125" cy="10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5" name="Text Box 31">
                <a:extLst>
                  <a:ext uri="{FF2B5EF4-FFF2-40B4-BE49-F238E27FC236}">
                    <a16:creationId xmlns:a16="http://schemas.microsoft.com/office/drawing/2014/main" id="{FF1B013C-15CB-1C9E-815B-FEE6BCC4E0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0" y="1684"/>
                <a:ext cx="26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H</a:t>
                </a:r>
              </a:p>
            </p:txBody>
          </p:sp>
          <p:sp>
            <p:nvSpPr>
              <p:cNvPr id="36897" name="Text Box 33">
                <a:extLst>
                  <a:ext uri="{FF2B5EF4-FFF2-40B4-BE49-F238E27FC236}">
                    <a16:creationId xmlns:a16="http://schemas.microsoft.com/office/drawing/2014/main" id="{6F2FCA18-4533-4B10-A715-56D500D926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70" y="2110"/>
                <a:ext cx="49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3</a:t>
                </a:r>
              </a:p>
            </p:txBody>
          </p:sp>
          <p:sp>
            <p:nvSpPr>
              <p:cNvPr id="36929" name="Line 65">
                <a:extLst>
                  <a:ext uri="{FF2B5EF4-FFF2-40B4-BE49-F238E27FC236}">
                    <a16:creationId xmlns:a16="http://schemas.microsoft.com/office/drawing/2014/main" id="{54C4A08B-AB11-242B-B654-2239ADE81F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1" y="2074"/>
                <a:ext cx="125" cy="10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30" name="Text Box 66">
                <a:extLst>
                  <a:ext uri="{FF2B5EF4-FFF2-40B4-BE49-F238E27FC236}">
                    <a16:creationId xmlns:a16="http://schemas.microsoft.com/office/drawing/2014/main" id="{52071C2D-EAA0-FB43-1CDA-51F0316DC8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6" y="1754"/>
                <a:ext cx="17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+</a:t>
                </a:r>
              </a:p>
            </p:txBody>
          </p:sp>
          <p:sp>
            <p:nvSpPr>
              <p:cNvPr id="36941" name="Freeform 77">
                <a:extLst>
                  <a:ext uri="{FF2B5EF4-FFF2-40B4-BE49-F238E27FC236}">
                    <a16:creationId xmlns:a16="http://schemas.microsoft.com/office/drawing/2014/main" id="{7F570144-0A26-55F8-37E3-0B53FA3203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1416"/>
                <a:ext cx="844" cy="408"/>
              </a:xfrm>
              <a:custGeom>
                <a:avLst/>
                <a:gdLst>
                  <a:gd name="T0" fmla="*/ 844 w 844"/>
                  <a:gd name="T1" fmla="*/ 408 h 408"/>
                  <a:gd name="T2" fmla="*/ 297 w 844"/>
                  <a:gd name="T3" fmla="*/ 5 h 408"/>
                  <a:gd name="T4" fmla="*/ 0 w 844"/>
                  <a:gd name="T5" fmla="*/ 379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44" h="408">
                    <a:moveTo>
                      <a:pt x="844" y="408"/>
                    </a:moveTo>
                    <a:cubicBezTo>
                      <a:pt x="641" y="209"/>
                      <a:pt x="438" y="10"/>
                      <a:pt x="297" y="5"/>
                    </a:cubicBezTo>
                    <a:cubicBezTo>
                      <a:pt x="156" y="0"/>
                      <a:pt x="78" y="189"/>
                      <a:pt x="0" y="379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42" name="Freeform 78">
                <a:extLst>
                  <a:ext uri="{FF2B5EF4-FFF2-40B4-BE49-F238E27FC236}">
                    <a16:creationId xmlns:a16="http://schemas.microsoft.com/office/drawing/2014/main" id="{E9AE6FE7-7340-D795-4F6B-CF87142C41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3" y="2112"/>
                <a:ext cx="847" cy="448"/>
              </a:xfrm>
              <a:custGeom>
                <a:avLst/>
                <a:gdLst>
                  <a:gd name="T0" fmla="*/ 866 w 866"/>
                  <a:gd name="T1" fmla="*/ 39 h 448"/>
                  <a:gd name="T2" fmla="*/ 319 w 866"/>
                  <a:gd name="T3" fmla="*/ 442 h 448"/>
                  <a:gd name="T4" fmla="*/ 0 w 866"/>
                  <a:gd name="T5" fmla="*/ 0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66" h="448">
                    <a:moveTo>
                      <a:pt x="866" y="39"/>
                    </a:moveTo>
                    <a:cubicBezTo>
                      <a:pt x="663" y="238"/>
                      <a:pt x="463" y="448"/>
                      <a:pt x="319" y="442"/>
                    </a:cubicBezTo>
                    <a:cubicBezTo>
                      <a:pt x="175" y="436"/>
                      <a:pt x="66" y="92"/>
                      <a:pt x="0" y="0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943" name="Text Box 79">
              <a:extLst>
                <a:ext uri="{FF2B5EF4-FFF2-40B4-BE49-F238E27FC236}">
                  <a16:creationId xmlns:a16="http://schemas.microsoft.com/office/drawing/2014/main" id="{28F61FBB-EAE4-4D4E-F667-96C638728A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6100" y="3841750"/>
              <a:ext cx="1555750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altLang="en-US" sz="2200"/>
                <a:t>יון קרבוניום מישורי</a:t>
              </a:r>
              <a:endParaRPr lang="en-US" altLang="en-US" sz="2200"/>
            </a:p>
          </p:txBody>
        </p:sp>
        <p:sp>
          <p:nvSpPr>
            <p:cNvPr id="36944" name="Text Box 80">
              <a:extLst>
                <a:ext uri="{FF2B5EF4-FFF2-40B4-BE49-F238E27FC236}">
                  <a16:creationId xmlns:a16="http://schemas.microsoft.com/office/drawing/2014/main" id="{8D566071-12B6-C730-738E-292573204D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50013" y="4483100"/>
              <a:ext cx="1311275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altLang="en-US" sz="2200"/>
                <a:t>תערובת רצמית</a:t>
              </a:r>
              <a:endParaRPr lang="en-US" altLang="en-US" sz="220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58B41977-0541-DD7C-1A8E-2CDA4DA97A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 dirty="0">
                <a:solidFill>
                  <a:srgbClr val="339933"/>
                </a:solidFill>
              </a:rPr>
              <a:t>מנגנון תגובת אלימינציה – </a:t>
            </a:r>
            <a:r>
              <a:rPr lang="en-US" altLang="en-US" sz="4000" dirty="0">
                <a:solidFill>
                  <a:srgbClr val="339933"/>
                </a:solidFill>
              </a:rPr>
              <a:t>E2</a:t>
            </a:r>
            <a:br>
              <a:rPr lang="he-IL" altLang="en-US" sz="4000" dirty="0">
                <a:solidFill>
                  <a:srgbClr val="339933"/>
                </a:solidFill>
              </a:rPr>
            </a:br>
            <a:r>
              <a:rPr lang="he-IL" altLang="en-US" sz="3200" dirty="0">
                <a:solidFill>
                  <a:schemeClr val="tx1"/>
                </a:solidFill>
              </a:rPr>
              <a:t>עמ' 100</a:t>
            </a:r>
            <a:endParaRPr lang="en-US" altLang="en-US" sz="3200" dirty="0">
              <a:solidFill>
                <a:schemeClr val="tx1"/>
              </a:solidFill>
            </a:endParaRPr>
          </a:p>
        </p:txBody>
      </p:sp>
      <p:sp>
        <p:nvSpPr>
          <p:cNvPr id="3" name="מציין מיקום של כותרת תחתונה 3">
            <a:extLst>
              <a:ext uri="{FF2B5EF4-FFF2-40B4-BE49-F238E27FC236}">
                <a16:creationId xmlns:a16="http://schemas.microsoft.com/office/drawing/2014/main" id="{7F865692-B45F-30D9-9D5B-C927ABD8C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2073" name="Text Box 25">
            <a:extLst>
              <a:ext uri="{FF2B5EF4-FFF2-40B4-BE49-F238E27FC236}">
                <a16:creationId xmlns:a16="http://schemas.microsoft.com/office/drawing/2014/main" id="{1C7B52B0-5387-19E2-436F-804425F09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07988" y="4608513"/>
            <a:ext cx="955198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he-IL" altLang="en-US" sz="4000"/>
              <a:t>הקונפורמציה המועדפת לאלימניציה</a:t>
            </a:r>
            <a:br>
              <a:rPr lang="en-US" altLang="en-US" sz="4000"/>
            </a:br>
            <a:r>
              <a:rPr lang="he-IL" altLang="en-US" sz="4000"/>
              <a:t> היא קונפורמציה חורגת.</a:t>
            </a:r>
            <a:r>
              <a:rPr lang="he-IL" altLang="en-US" sz="3200"/>
              <a:t> </a:t>
            </a:r>
            <a:endParaRPr lang="en-US" altLang="en-US" sz="3200"/>
          </a:p>
        </p:txBody>
      </p:sp>
      <p:grpSp>
        <p:nvGrpSpPr>
          <p:cNvPr id="2099" name="Group 51" descr="מנגנון תגובת אלימינציה – E2&#10;">
            <a:extLst>
              <a:ext uri="{FF2B5EF4-FFF2-40B4-BE49-F238E27FC236}">
                <a16:creationId xmlns:a16="http://schemas.microsoft.com/office/drawing/2014/main" id="{A6A658D4-856B-B351-F675-C7CD384C6D2B}"/>
              </a:ext>
            </a:extLst>
          </p:cNvPr>
          <p:cNvGrpSpPr>
            <a:grpSpLocks/>
          </p:cNvGrpSpPr>
          <p:nvPr/>
        </p:nvGrpSpPr>
        <p:grpSpPr bwMode="auto">
          <a:xfrm>
            <a:off x="531813" y="1573213"/>
            <a:ext cx="8289925" cy="2338387"/>
            <a:chOff x="335" y="991"/>
            <a:chExt cx="5222" cy="1473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19D9BF14-2B6C-9993-95CB-009D0BCD296A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" y="1244"/>
              <a:ext cx="1538" cy="11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>
              <a:extLst>
                <a:ext uri="{FF2B5EF4-FFF2-40B4-BE49-F238E27FC236}">
                  <a16:creationId xmlns:a16="http://schemas.microsoft.com/office/drawing/2014/main" id="{86704B48-158C-5C7D-0378-136486147F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3" y="1259"/>
              <a:ext cx="1754" cy="10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69" name="Text Box 21">
              <a:extLst>
                <a:ext uri="{FF2B5EF4-FFF2-40B4-BE49-F238E27FC236}">
                  <a16:creationId xmlns:a16="http://schemas.microsoft.com/office/drawing/2014/main" id="{2CB7CE47-CAE7-926C-01A1-ACF34595B0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" y="2217"/>
              <a:ext cx="7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e-IL" altLang="en-US" b="1"/>
                <a:t>נוקליאופיל</a:t>
              </a:r>
              <a:endParaRPr lang="en-US" altLang="en-US" b="1"/>
            </a:p>
          </p:txBody>
        </p:sp>
        <p:sp>
          <p:nvSpPr>
            <p:cNvPr id="2070" name="Text Box 22">
              <a:extLst>
                <a:ext uri="{FF2B5EF4-FFF2-40B4-BE49-F238E27FC236}">
                  <a16:creationId xmlns:a16="http://schemas.microsoft.com/office/drawing/2014/main" id="{06912DA5-E50A-92A5-118D-053C1470A9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8" y="991"/>
              <a:ext cx="7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e-IL" altLang="en-US" b="1"/>
                <a:t>אלקיל הליד</a:t>
              </a:r>
              <a:endParaRPr lang="en-US" altLang="en-US" b="1"/>
            </a:p>
          </p:txBody>
        </p:sp>
        <p:sp>
          <p:nvSpPr>
            <p:cNvPr id="2071" name="Text Box 23">
              <a:extLst>
                <a:ext uri="{FF2B5EF4-FFF2-40B4-BE49-F238E27FC236}">
                  <a16:creationId xmlns:a16="http://schemas.microsoft.com/office/drawing/2014/main" id="{8326DF84-1D9F-3C38-4085-784387C546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9" y="2233"/>
              <a:ext cx="7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e-IL" altLang="en-US" b="1"/>
                <a:t>מצב מעבר</a:t>
              </a:r>
              <a:endParaRPr lang="en-US" altLang="en-US" b="1"/>
            </a:p>
          </p:txBody>
        </p:sp>
        <p:sp>
          <p:nvSpPr>
            <p:cNvPr id="2072" name="Text Box 24">
              <a:extLst>
                <a:ext uri="{FF2B5EF4-FFF2-40B4-BE49-F238E27FC236}">
                  <a16:creationId xmlns:a16="http://schemas.microsoft.com/office/drawing/2014/main" id="{D4309FDE-AE93-344B-56FF-830EBE4A76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1063"/>
              <a:ext cx="3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e-IL" altLang="en-US" b="1"/>
                <a:t>אלקן</a:t>
              </a:r>
              <a:endParaRPr lang="en-US" altLang="en-US" b="1"/>
            </a:p>
          </p:txBody>
        </p:sp>
        <p:pic>
          <p:nvPicPr>
            <p:cNvPr id="2065" name="Picture 17">
              <a:extLst>
                <a:ext uri="{FF2B5EF4-FFF2-40B4-BE49-F238E27FC236}">
                  <a16:creationId xmlns:a16="http://schemas.microsoft.com/office/drawing/2014/main" id="{269D003F-780E-5F35-FE51-E3331FE03A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5" y="1228"/>
              <a:ext cx="1595" cy="1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59" name="Freeform 11">
              <a:extLst>
                <a:ext uri="{FF2B5EF4-FFF2-40B4-BE49-F238E27FC236}">
                  <a16:creationId xmlns:a16="http://schemas.microsoft.com/office/drawing/2014/main" id="{36712898-48B5-8B71-EA1F-BAB034A8B4F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" y="1764"/>
              <a:ext cx="109" cy="283"/>
            </a:xfrm>
            <a:custGeom>
              <a:avLst/>
              <a:gdLst>
                <a:gd name="T0" fmla="*/ 109 w 109"/>
                <a:gd name="T1" fmla="*/ 283 h 283"/>
                <a:gd name="T2" fmla="*/ 8 w 109"/>
                <a:gd name="T3" fmla="*/ 100 h 283"/>
                <a:gd name="T4" fmla="*/ 63 w 109"/>
                <a:gd name="T5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9" h="283">
                  <a:moveTo>
                    <a:pt x="109" y="283"/>
                  </a:moveTo>
                  <a:cubicBezTo>
                    <a:pt x="62" y="215"/>
                    <a:pt x="16" y="147"/>
                    <a:pt x="8" y="100"/>
                  </a:cubicBezTo>
                  <a:cubicBezTo>
                    <a:pt x="0" y="53"/>
                    <a:pt x="39" y="9"/>
                    <a:pt x="63" y="0"/>
                  </a:cubicBezTo>
                </a:path>
              </a:pathLst>
            </a:custGeom>
            <a:noFill/>
            <a:ln w="19050" cmpd="sng">
              <a:solidFill>
                <a:srgbClr val="339933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4">
              <a:extLst>
                <a:ext uri="{FF2B5EF4-FFF2-40B4-BE49-F238E27FC236}">
                  <a16:creationId xmlns:a16="http://schemas.microsoft.com/office/drawing/2014/main" id="{9B4B7F8D-B7E0-6E81-1D30-C48DF06581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4" y="1629"/>
              <a:ext cx="144" cy="58"/>
            </a:xfrm>
            <a:custGeom>
              <a:avLst/>
              <a:gdLst>
                <a:gd name="T0" fmla="*/ 0 w 144"/>
                <a:gd name="T1" fmla="*/ 51 h 58"/>
                <a:gd name="T2" fmla="*/ 99 w 144"/>
                <a:gd name="T3" fmla="*/ 48 h 58"/>
                <a:gd name="T4" fmla="*/ 144 w 144"/>
                <a:gd name="T5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58">
                  <a:moveTo>
                    <a:pt x="0" y="51"/>
                  </a:moveTo>
                  <a:cubicBezTo>
                    <a:pt x="33" y="58"/>
                    <a:pt x="67" y="56"/>
                    <a:pt x="99" y="48"/>
                  </a:cubicBezTo>
                  <a:cubicBezTo>
                    <a:pt x="118" y="35"/>
                    <a:pt x="144" y="28"/>
                    <a:pt x="144" y="0"/>
                  </a:cubicBezTo>
                </a:path>
              </a:pathLst>
            </a:custGeom>
            <a:noFill/>
            <a:ln w="19050" cmpd="sng">
              <a:solidFill>
                <a:srgbClr val="339933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6">
              <a:extLst>
                <a:ext uri="{FF2B5EF4-FFF2-40B4-BE49-F238E27FC236}">
                  <a16:creationId xmlns:a16="http://schemas.microsoft.com/office/drawing/2014/main" id="{B595AC40-18E9-059A-AA0D-597337B115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8" y="1380"/>
              <a:ext cx="87" cy="156"/>
            </a:xfrm>
            <a:custGeom>
              <a:avLst/>
              <a:gdLst>
                <a:gd name="T0" fmla="*/ 12 w 87"/>
                <a:gd name="T1" fmla="*/ 156 h 156"/>
                <a:gd name="T2" fmla="*/ 15 w 87"/>
                <a:gd name="T3" fmla="*/ 42 h 156"/>
                <a:gd name="T4" fmla="*/ 21 w 87"/>
                <a:gd name="T5" fmla="*/ 21 h 156"/>
                <a:gd name="T6" fmla="*/ 57 w 87"/>
                <a:gd name="T7" fmla="*/ 0 h 156"/>
                <a:gd name="T8" fmla="*/ 87 w 87"/>
                <a:gd name="T9" fmla="*/ 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" h="156">
                  <a:moveTo>
                    <a:pt x="12" y="156"/>
                  </a:moveTo>
                  <a:cubicBezTo>
                    <a:pt x="0" y="121"/>
                    <a:pt x="8" y="79"/>
                    <a:pt x="15" y="42"/>
                  </a:cubicBezTo>
                  <a:cubicBezTo>
                    <a:pt x="16" y="35"/>
                    <a:pt x="16" y="26"/>
                    <a:pt x="21" y="21"/>
                  </a:cubicBezTo>
                  <a:cubicBezTo>
                    <a:pt x="30" y="10"/>
                    <a:pt x="46" y="8"/>
                    <a:pt x="57" y="0"/>
                  </a:cubicBezTo>
                  <a:cubicBezTo>
                    <a:pt x="67" y="1"/>
                    <a:pt x="87" y="3"/>
                    <a:pt x="87" y="3"/>
                  </a:cubicBezTo>
                </a:path>
              </a:pathLst>
            </a:custGeom>
            <a:noFill/>
            <a:ln w="19050" cmpd="sng">
              <a:solidFill>
                <a:srgbClr val="339933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Line 18">
              <a:extLst>
                <a:ext uri="{FF2B5EF4-FFF2-40B4-BE49-F238E27FC236}">
                  <a16:creationId xmlns:a16="http://schemas.microsoft.com/office/drawing/2014/main" id="{1233BA96-E8C4-0F42-8C4C-E58797FD7C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1" y="1690"/>
              <a:ext cx="1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Line 19">
              <a:extLst>
                <a:ext uri="{FF2B5EF4-FFF2-40B4-BE49-F238E27FC236}">
                  <a16:creationId xmlns:a16="http://schemas.microsoft.com/office/drawing/2014/main" id="{D6932AF8-982F-CA35-0D19-3541E24704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4" y="1689"/>
              <a:ext cx="1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87" name="Group 39">
              <a:extLst>
                <a:ext uri="{FF2B5EF4-FFF2-40B4-BE49-F238E27FC236}">
                  <a16:creationId xmlns:a16="http://schemas.microsoft.com/office/drawing/2014/main" id="{69F3D65D-7EE5-4098-8AC8-38C3676DB1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2" y="1297"/>
              <a:ext cx="159" cy="213"/>
              <a:chOff x="3362" y="1297"/>
              <a:chExt cx="159" cy="213"/>
            </a:xfrm>
          </p:grpSpPr>
          <p:grpSp>
            <p:nvGrpSpPr>
              <p:cNvPr id="2080" name="Group 32">
                <a:extLst>
                  <a:ext uri="{FF2B5EF4-FFF2-40B4-BE49-F238E27FC236}">
                    <a16:creationId xmlns:a16="http://schemas.microsoft.com/office/drawing/2014/main" id="{89497940-685E-19C0-7E95-3702CABDFB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2" y="1297"/>
                <a:ext cx="87" cy="23"/>
                <a:chOff x="3362" y="1297"/>
                <a:chExt cx="87" cy="23"/>
              </a:xfrm>
            </p:grpSpPr>
            <p:sp>
              <p:nvSpPr>
                <p:cNvPr id="2078" name="Oval 30">
                  <a:extLst>
                    <a:ext uri="{FF2B5EF4-FFF2-40B4-BE49-F238E27FC236}">
                      <a16:creationId xmlns:a16="http://schemas.microsoft.com/office/drawing/2014/main" id="{DA7BDE98-7F89-1B10-6F27-312073AA26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2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9" name="Oval 31">
                  <a:extLst>
                    <a:ext uri="{FF2B5EF4-FFF2-40B4-BE49-F238E27FC236}">
                      <a16:creationId xmlns:a16="http://schemas.microsoft.com/office/drawing/2014/main" id="{3DB05D76-AD66-9720-8708-E2995EABE0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26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81" name="Group 33">
                <a:extLst>
                  <a:ext uri="{FF2B5EF4-FFF2-40B4-BE49-F238E27FC236}">
                    <a16:creationId xmlns:a16="http://schemas.microsoft.com/office/drawing/2014/main" id="{85A844A4-5A9B-AAB9-3FE9-79275FC99B8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2" y="1487"/>
                <a:ext cx="87" cy="23"/>
                <a:chOff x="3362" y="1297"/>
                <a:chExt cx="87" cy="23"/>
              </a:xfrm>
            </p:grpSpPr>
            <p:sp>
              <p:nvSpPr>
                <p:cNvPr id="2082" name="Oval 34">
                  <a:extLst>
                    <a:ext uri="{FF2B5EF4-FFF2-40B4-BE49-F238E27FC236}">
                      <a16:creationId xmlns:a16="http://schemas.microsoft.com/office/drawing/2014/main" id="{44102809-F144-DE4C-65D9-F4EB8D5085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2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83" name="Oval 35">
                  <a:extLst>
                    <a:ext uri="{FF2B5EF4-FFF2-40B4-BE49-F238E27FC236}">
                      <a16:creationId xmlns:a16="http://schemas.microsoft.com/office/drawing/2014/main" id="{07C7132F-5068-220D-1246-939A35D12A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26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84" name="Group 36">
                <a:extLst>
                  <a:ext uri="{FF2B5EF4-FFF2-40B4-BE49-F238E27FC236}">
                    <a16:creationId xmlns:a16="http://schemas.microsoft.com/office/drawing/2014/main" id="{41F60345-0F87-6D74-3E0A-5CE40A559AD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3466" y="1399"/>
                <a:ext cx="87" cy="23"/>
                <a:chOff x="3362" y="1297"/>
                <a:chExt cx="87" cy="23"/>
              </a:xfrm>
            </p:grpSpPr>
            <p:sp>
              <p:nvSpPr>
                <p:cNvPr id="2085" name="Oval 37">
                  <a:extLst>
                    <a:ext uri="{FF2B5EF4-FFF2-40B4-BE49-F238E27FC236}">
                      <a16:creationId xmlns:a16="http://schemas.microsoft.com/office/drawing/2014/main" id="{13C7F9EF-D125-FB88-B005-95537544B4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2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86" name="Oval 38">
                  <a:extLst>
                    <a:ext uri="{FF2B5EF4-FFF2-40B4-BE49-F238E27FC236}">
                      <a16:creationId xmlns:a16="http://schemas.microsoft.com/office/drawing/2014/main" id="{8A3C38FD-6D5F-A368-F7E4-BEEF26B5FB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26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88" name="Group 40">
              <a:extLst>
                <a:ext uri="{FF2B5EF4-FFF2-40B4-BE49-F238E27FC236}">
                  <a16:creationId xmlns:a16="http://schemas.microsoft.com/office/drawing/2014/main" id="{83BFB05C-204D-E3C0-C872-A049C07626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6" y="1353"/>
              <a:ext cx="159" cy="213"/>
              <a:chOff x="3362" y="1297"/>
              <a:chExt cx="159" cy="213"/>
            </a:xfrm>
          </p:grpSpPr>
          <p:grpSp>
            <p:nvGrpSpPr>
              <p:cNvPr id="2089" name="Group 41">
                <a:extLst>
                  <a:ext uri="{FF2B5EF4-FFF2-40B4-BE49-F238E27FC236}">
                    <a16:creationId xmlns:a16="http://schemas.microsoft.com/office/drawing/2014/main" id="{2CFA0376-4235-03B2-0206-EDD99AD06E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2" y="1297"/>
                <a:ext cx="87" cy="23"/>
                <a:chOff x="3362" y="1297"/>
                <a:chExt cx="87" cy="23"/>
              </a:xfrm>
            </p:grpSpPr>
            <p:sp>
              <p:nvSpPr>
                <p:cNvPr id="2090" name="Oval 42">
                  <a:extLst>
                    <a:ext uri="{FF2B5EF4-FFF2-40B4-BE49-F238E27FC236}">
                      <a16:creationId xmlns:a16="http://schemas.microsoft.com/office/drawing/2014/main" id="{72E0C49A-F909-BAAF-0A63-62623002C7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2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91" name="Oval 43">
                  <a:extLst>
                    <a:ext uri="{FF2B5EF4-FFF2-40B4-BE49-F238E27FC236}">
                      <a16:creationId xmlns:a16="http://schemas.microsoft.com/office/drawing/2014/main" id="{1782EB50-1A1F-6E9D-A149-7CFB24502D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26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92" name="Group 44">
                <a:extLst>
                  <a:ext uri="{FF2B5EF4-FFF2-40B4-BE49-F238E27FC236}">
                    <a16:creationId xmlns:a16="http://schemas.microsoft.com/office/drawing/2014/main" id="{4A778458-1EC0-EF82-AB1C-BC58C4760D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2" y="1487"/>
                <a:ext cx="87" cy="23"/>
                <a:chOff x="3362" y="1297"/>
                <a:chExt cx="87" cy="23"/>
              </a:xfrm>
            </p:grpSpPr>
            <p:sp>
              <p:nvSpPr>
                <p:cNvPr id="2093" name="Oval 45">
                  <a:extLst>
                    <a:ext uri="{FF2B5EF4-FFF2-40B4-BE49-F238E27FC236}">
                      <a16:creationId xmlns:a16="http://schemas.microsoft.com/office/drawing/2014/main" id="{E4B18201-2FCD-8695-C305-FA176D50C0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2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94" name="Oval 46">
                  <a:extLst>
                    <a:ext uri="{FF2B5EF4-FFF2-40B4-BE49-F238E27FC236}">
                      <a16:creationId xmlns:a16="http://schemas.microsoft.com/office/drawing/2014/main" id="{2D26CE3F-93F8-4B45-7AC0-23053EA5D1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26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95" name="Group 47">
                <a:extLst>
                  <a:ext uri="{FF2B5EF4-FFF2-40B4-BE49-F238E27FC236}">
                    <a16:creationId xmlns:a16="http://schemas.microsoft.com/office/drawing/2014/main" id="{B74082A3-2548-1A85-2E17-9747B05CE5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3466" y="1399"/>
                <a:ext cx="87" cy="23"/>
                <a:chOff x="3362" y="1297"/>
                <a:chExt cx="87" cy="23"/>
              </a:xfrm>
            </p:grpSpPr>
            <p:sp>
              <p:nvSpPr>
                <p:cNvPr id="2096" name="Oval 48">
                  <a:extLst>
                    <a:ext uri="{FF2B5EF4-FFF2-40B4-BE49-F238E27FC236}">
                      <a16:creationId xmlns:a16="http://schemas.microsoft.com/office/drawing/2014/main" id="{44CB4CD7-6094-8F13-E124-9915AB7615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2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97" name="Oval 49">
                  <a:extLst>
                    <a:ext uri="{FF2B5EF4-FFF2-40B4-BE49-F238E27FC236}">
                      <a16:creationId xmlns:a16="http://schemas.microsoft.com/office/drawing/2014/main" id="{38F54600-648E-4F11-B6C2-5D6CF63AFC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26" y="1297"/>
                  <a:ext cx="23" cy="23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FF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058" name="AutoShape 10">
              <a:extLst>
                <a:ext uri="{FF2B5EF4-FFF2-40B4-BE49-F238E27FC236}">
                  <a16:creationId xmlns:a16="http://schemas.microsoft.com/office/drawing/2014/main" id="{C94D7BFB-EC15-C74F-F945-BCD5856B7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5" y="1233"/>
              <a:ext cx="1490" cy="997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A5C6A8B-587A-0FE1-5DD0-6113152DC2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כלל מרקובניקוב</a:t>
            </a:r>
            <a:br>
              <a:rPr lang="en-US" altLang="en-US" sz="4000">
                <a:solidFill>
                  <a:srgbClr val="339933"/>
                </a:solidFill>
              </a:rPr>
            </a:br>
            <a:r>
              <a:rPr lang="he-IL" altLang="en-US" sz="3200">
                <a:solidFill>
                  <a:schemeClr val="tx1"/>
                </a:solidFill>
              </a:rPr>
              <a:t>עמ' 134</a:t>
            </a:r>
            <a:endParaRPr lang="en-US" altLang="en-US" sz="3200">
              <a:solidFill>
                <a:schemeClr val="tx1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3E25F53B-9112-B04A-D30B-F0D94813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ED26F571-D03B-F965-A2C3-2E15AE6298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e-IL" altLang="en-US">
                <a:solidFill>
                  <a:srgbClr val="FF0000"/>
                </a:solidFill>
              </a:rPr>
              <a:t>בסיפוח לאלקן אסימטרי, הקצה בעל המטען החלקי החיובי של מולקולת </a:t>
            </a:r>
            <a:r>
              <a:rPr lang="en-US" altLang="en-US">
                <a:solidFill>
                  <a:srgbClr val="FF0000"/>
                </a:solidFill>
              </a:rPr>
              <a:t>HX</a:t>
            </a:r>
            <a:r>
              <a:rPr lang="he-IL" altLang="en-US">
                <a:solidFill>
                  <a:srgbClr val="FF0000"/>
                </a:solidFill>
              </a:rPr>
              <a:t> נקשר למולקולת האלקן כך שיתקבל יון קרבוניום היציב ביותר</a:t>
            </a:r>
            <a:r>
              <a:rPr lang="he-IL" altLang="en-US"/>
              <a:t>. </a:t>
            </a:r>
          </a:p>
          <a:p>
            <a:pPr>
              <a:lnSpc>
                <a:spcPct val="90000"/>
              </a:lnSpc>
            </a:pPr>
            <a:r>
              <a:rPr lang="he-IL" altLang="en-US"/>
              <a:t>יון הקרבוניום המחובר לפחמנים רבים יותר יהיה יציב יותר בגלל האפקט האינדוקטיבי.</a:t>
            </a:r>
          </a:p>
          <a:p>
            <a:pPr>
              <a:lnSpc>
                <a:spcPct val="90000"/>
              </a:lnSpc>
            </a:pPr>
            <a:r>
              <a:rPr lang="he-IL" altLang="en-US">
                <a:solidFill>
                  <a:srgbClr val="0000FF"/>
                </a:solidFill>
              </a:rPr>
              <a:t>בשלב הראשון</a:t>
            </a:r>
            <a:r>
              <a:rPr lang="he-IL" altLang="en-US"/>
              <a:t> נקשר המימן בעל המטען החלקי החיובי לפחמן עליו יש יותר מימנים, נוצר יון קרבוניום. </a:t>
            </a:r>
            <a:r>
              <a:rPr lang="he-IL" altLang="en-US">
                <a:solidFill>
                  <a:srgbClr val="0000FF"/>
                </a:solidFill>
              </a:rPr>
              <a:t>בשלב השני</a:t>
            </a:r>
            <a:r>
              <a:rPr lang="he-IL" altLang="en-US"/>
              <a:t> יקשר אל הפחמן החיובי האטום בעל המטען החלקי השלילי.</a:t>
            </a:r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8D863736-630C-63A8-4DE8-CB92B6CC02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dirty="0">
                <a:solidFill>
                  <a:srgbClr val="339933"/>
                </a:solidFill>
              </a:rPr>
              <a:t>כלל </a:t>
            </a:r>
            <a:r>
              <a:rPr lang="he-IL" altLang="en-US" dirty="0" err="1">
                <a:solidFill>
                  <a:srgbClr val="339933"/>
                </a:solidFill>
              </a:rPr>
              <a:t>מרקובניקוב</a:t>
            </a:r>
            <a:endParaRPr lang="en-US" altLang="en-US" dirty="0">
              <a:solidFill>
                <a:srgbClr val="339933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B975AA83-D73A-509D-68F0-516835770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pSp>
        <p:nvGrpSpPr>
          <p:cNvPr id="37924" name="Group 36" descr="כלל מרקובניקוב">
            <a:extLst>
              <a:ext uri="{FF2B5EF4-FFF2-40B4-BE49-F238E27FC236}">
                <a16:creationId xmlns:a16="http://schemas.microsoft.com/office/drawing/2014/main" id="{A90DCCC7-0F07-3A6C-0DA8-F04BC7B1284A}"/>
              </a:ext>
            </a:extLst>
          </p:cNvPr>
          <p:cNvGrpSpPr>
            <a:grpSpLocks/>
          </p:cNvGrpSpPr>
          <p:nvPr/>
        </p:nvGrpSpPr>
        <p:grpSpPr bwMode="auto">
          <a:xfrm>
            <a:off x="1298575" y="1812925"/>
            <a:ext cx="6054725" cy="3128963"/>
            <a:chOff x="818" y="1142"/>
            <a:chExt cx="3814" cy="1971"/>
          </a:xfrm>
        </p:grpSpPr>
        <p:grpSp>
          <p:nvGrpSpPr>
            <p:cNvPr id="37918" name="Group 30">
              <a:extLst>
                <a:ext uri="{FF2B5EF4-FFF2-40B4-BE49-F238E27FC236}">
                  <a16:creationId xmlns:a16="http://schemas.microsoft.com/office/drawing/2014/main" id="{535DF5DF-2790-DE86-7EAE-A38BA4686E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8" y="1948"/>
              <a:ext cx="1085" cy="232"/>
              <a:chOff x="548" y="1948"/>
              <a:chExt cx="1085" cy="232"/>
            </a:xfrm>
          </p:grpSpPr>
          <p:sp>
            <p:nvSpPr>
              <p:cNvPr id="37892" name="Text Box 4">
                <a:extLst>
                  <a:ext uri="{FF2B5EF4-FFF2-40B4-BE49-F238E27FC236}">
                    <a16:creationId xmlns:a16="http://schemas.microsoft.com/office/drawing/2014/main" id="{BBF1AA30-E660-8406-816B-E2B5DB92A3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" y="1948"/>
                <a:ext cx="6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3</a:t>
                </a:r>
                <a:r>
                  <a:rPr lang="en-US" altLang="en-US" b="1"/>
                  <a:t>CH</a:t>
                </a:r>
              </a:p>
            </p:txBody>
          </p:sp>
          <p:grpSp>
            <p:nvGrpSpPr>
              <p:cNvPr id="37893" name="Group 5">
                <a:extLst>
                  <a:ext uri="{FF2B5EF4-FFF2-40B4-BE49-F238E27FC236}">
                    <a16:creationId xmlns:a16="http://schemas.microsoft.com/office/drawing/2014/main" id="{644876D7-78A8-B647-D1FE-923FC8F774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26" y="2054"/>
                <a:ext cx="164" cy="46"/>
                <a:chOff x="1126" y="1984"/>
                <a:chExt cx="164" cy="46"/>
              </a:xfrm>
            </p:grpSpPr>
            <p:sp>
              <p:nvSpPr>
                <p:cNvPr id="37894" name="Line 6">
                  <a:extLst>
                    <a:ext uri="{FF2B5EF4-FFF2-40B4-BE49-F238E27FC236}">
                      <a16:creationId xmlns:a16="http://schemas.microsoft.com/office/drawing/2014/main" id="{9C17CE1B-D2DE-2AC7-41FB-C273EDA8D0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27" y="1984"/>
                  <a:ext cx="16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895" name="Line 7">
                  <a:extLst>
                    <a:ext uri="{FF2B5EF4-FFF2-40B4-BE49-F238E27FC236}">
                      <a16:creationId xmlns:a16="http://schemas.microsoft.com/office/drawing/2014/main" id="{B5F79B9B-069F-49AB-3CA4-33FC4A97CF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26" y="2030"/>
                  <a:ext cx="16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896" name="Text Box 8">
                <a:extLst>
                  <a:ext uri="{FF2B5EF4-FFF2-40B4-BE49-F238E27FC236}">
                    <a16:creationId xmlns:a16="http://schemas.microsoft.com/office/drawing/2014/main" id="{594CF1BB-7DD5-5044-35B4-A1698AD85E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22" y="1949"/>
                <a:ext cx="41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2</a:t>
                </a:r>
                <a:endParaRPr lang="en-US" altLang="en-US" b="1"/>
              </a:p>
            </p:txBody>
          </p:sp>
        </p:grpSp>
        <p:sp>
          <p:nvSpPr>
            <p:cNvPr id="37897" name="Line 9">
              <a:extLst>
                <a:ext uri="{FF2B5EF4-FFF2-40B4-BE49-F238E27FC236}">
                  <a16:creationId xmlns:a16="http://schemas.microsoft.com/office/drawing/2014/main" id="{FBEE51A3-CF16-4205-5440-B5BBFB3B27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83" y="1621"/>
              <a:ext cx="614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8" name="Line 10">
              <a:extLst>
                <a:ext uri="{FF2B5EF4-FFF2-40B4-BE49-F238E27FC236}">
                  <a16:creationId xmlns:a16="http://schemas.microsoft.com/office/drawing/2014/main" id="{DDDC9627-1F89-0BB1-5BA5-48E8267945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3" y="2137"/>
              <a:ext cx="614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919" name="Group 31">
              <a:extLst>
                <a:ext uri="{FF2B5EF4-FFF2-40B4-BE49-F238E27FC236}">
                  <a16:creationId xmlns:a16="http://schemas.microsoft.com/office/drawing/2014/main" id="{24206367-AA54-673C-6926-EE2673EE87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73" y="1391"/>
              <a:ext cx="855" cy="348"/>
              <a:chOff x="2203" y="1391"/>
              <a:chExt cx="855" cy="348"/>
            </a:xfrm>
          </p:grpSpPr>
          <p:sp>
            <p:nvSpPr>
              <p:cNvPr id="37899" name="Text Box 11">
                <a:extLst>
                  <a:ext uri="{FF2B5EF4-FFF2-40B4-BE49-F238E27FC236}">
                    <a16:creationId xmlns:a16="http://schemas.microsoft.com/office/drawing/2014/main" id="{AD2A5C36-96FF-1585-26BA-8228EBB27C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3" y="1508"/>
                <a:ext cx="85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3</a:t>
                </a:r>
                <a:r>
                  <a:rPr lang="en-US" altLang="en-US" b="1"/>
                  <a:t>CHCH</a:t>
                </a:r>
                <a:r>
                  <a:rPr lang="en-US" altLang="en-US" b="1" baseline="-25000"/>
                  <a:t>3</a:t>
                </a:r>
              </a:p>
            </p:txBody>
          </p:sp>
          <p:sp>
            <p:nvSpPr>
              <p:cNvPr id="37900" name="Text Box 12">
                <a:extLst>
                  <a:ext uri="{FF2B5EF4-FFF2-40B4-BE49-F238E27FC236}">
                    <a16:creationId xmlns:a16="http://schemas.microsoft.com/office/drawing/2014/main" id="{8E047D1E-AA5A-5E1D-7350-A1502D744E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56" y="1391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+</a:t>
                </a:r>
              </a:p>
            </p:txBody>
          </p:sp>
        </p:grpSp>
        <p:sp>
          <p:nvSpPr>
            <p:cNvPr id="37901" name="Line 13">
              <a:extLst>
                <a:ext uri="{FF2B5EF4-FFF2-40B4-BE49-F238E27FC236}">
                  <a16:creationId xmlns:a16="http://schemas.microsoft.com/office/drawing/2014/main" id="{1D35CF0E-6582-3932-3986-7B87C67BD8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2" y="162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922" name="Group 34">
              <a:extLst>
                <a:ext uri="{FF2B5EF4-FFF2-40B4-BE49-F238E27FC236}">
                  <a16:creationId xmlns:a16="http://schemas.microsoft.com/office/drawing/2014/main" id="{761B6648-1FB7-B27D-4E3E-00F8CF68BA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21" y="1412"/>
              <a:ext cx="346" cy="231"/>
              <a:chOff x="3051" y="1412"/>
              <a:chExt cx="346" cy="231"/>
            </a:xfrm>
          </p:grpSpPr>
          <p:sp>
            <p:nvSpPr>
              <p:cNvPr id="37902" name="Text Box 14">
                <a:extLst>
                  <a:ext uri="{FF2B5EF4-FFF2-40B4-BE49-F238E27FC236}">
                    <a16:creationId xmlns:a16="http://schemas.microsoft.com/office/drawing/2014/main" id="{7056FB4B-ACDA-C6A0-749F-E217B82469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51" y="1412"/>
                <a:ext cx="32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Cl</a:t>
                </a:r>
              </a:p>
            </p:txBody>
          </p:sp>
          <p:sp>
            <p:nvSpPr>
              <p:cNvPr id="37903" name="Line 15">
                <a:extLst>
                  <a:ext uri="{FF2B5EF4-FFF2-40B4-BE49-F238E27FC236}">
                    <a16:creationId xmlns:a16="http://schemas.microsoft.com/office/drawing/2014/main" id="{EC305230-DAE2-682A-DAE1-BC95EF44DA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2" y="1431"/>
                <a:ext cx="8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21" name="Group 33">
              <a:extLst>
                <a:ext uri="{FF2B5EF4-FFF2-40B4-BE49-F238E27FC236}">
                  <a16:creationId xmlns:a16="http://schemas.microsoft.com/office/drawing/2014/main" id="{2E272F98-AB19-4F6E-192C-6100EC4A6E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7" y="1142"/>
              <a:ext cx="855" cy="588"/>
              <a:chOff x="3507" y="1142"/>
              <a:chExt cx="855" cy="588"/>
            </a:xfrm>
          </p:grpSpPr>
          <p:sp>
            <p:nvSpPr>
              <p:cNvPr id="37904" name="Text Box 16">
                <a:extLst>
                  <a:ext uri="{FF2B5EF4-FFF2-40B4-BE49-F238E27FC236}">
                    <a16:creationId xmlns:a16="http://schemas.microsoft.com/office/drawing/2014/main" id="{6758B495-253E-E215-9ECA-642A6E4CA7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7" y="1499"/>
                <a:ext cx="85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3</a:t>
                </a:r>
                <a:r>
                  <a:rPr lang="en-US" altLang="en-US" b="1"/>
                  <a:t>CHCH</a:t>
                </a:r>
                <a:r>
                  <a:rPr lang="en-US" altLang="en-US" b="1" baseline="-25000"/>
                  <a:t>3</a:t>
                </a:r>
              </a:p>
            </p:txBody>
          </p:sp>
          <p:sp>
            <p:nvSpPr>
              <p:cNvPr id="37906" name="Line 18">
                <a:extLst>
                  <a:ext uri="{FF2B5EF4-FFF2-40B4-BE49-F238E27FC236}">
                    <a16:creationId xmlns:a16="http://schemas.microsoft.com/office/drawing/2014/main" id="{9DE3ED6C-0025-38BD-B4F2-D39226CA0B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00000" flipH="1">
                <a:off x="3808" y="1443"/>
                <a:ext cx="1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08" name="Text Box 20">
                <a:extLst>
                  <a:ext uri="{FF2B5EF4-FFF2-40B4-BE49-F238E27FC236}">
                    <a16:creationId xmlns:a16="http://schemas.microsoft.com/office/drawing/2014/main" id="{510965F4-0ED8-876A-1441-C4AFD18863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5" y="1142"/>
                <a:ext cx="29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Cl</a:t>
                </a:r>
              </a:p>
            </p:txBody>
          </p:sp>
        </p:grpSp>
        <p:grpSp>
          <p:nvGrpSpPr>
            <p:cNvPr id="37920" name="Group 32">
              <a:extLst>
                <a:ext uri="{FF2B5EF4-FFF2-40B4-BE49-F238E27FC236}">
                  <a16:creationId xmlns:a16="http://schemas.microsoft.com/office/drawing/2014/main" id="{5AE13D6C-FDCC-1C79-0D98-93C239EF9F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59" y="2324"/>
              <a:ext cx="911" cy="348"/>
              <a:chOff x="2189" y="2324"/>
              <a:chExt cx="911" cy="348"/>
            </a:xfrm>
          </p:grpSpPr>
          <p:sp>
            <p:nvSpPr>
              <p:cNvPr id="37909" name="Text Box 21">
                <a:extLst>
                  <a:ext uri="{FF2B5EF4-FFF2-40B4-BE49-F238E27FC236}">
                    <a16:creationId xmlns:a16="http://schemas.microsoft.com/office/drawing/2014/main" id="{3DCF1AA8-C7F8-3C9A-EB34-007B0E7A1B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89" y="2441"/>
                <a:ext cx="91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CH</a:t>
                </a:r>
                <a:r>
                  <a:rPr lang="en-US" altLang="en-US" b="1" baseline="-25000"/>
                  <a:t>3</a:t>
                </a:r>
                <a:r>
                  <a:rPr lang="en-US" altLang="en-US" b="1"/>
                  <a:t>CH</a:t>
                </a:r>
                <a:r>
                  <a:rPr lang="en-US" altLang="en-US" b="1" baseline="-25000"/>
                  <a:t>2</a:t>
                </a:r>
                <a:r>
                  <a:rPr lang="en-US" altLang="en-US" b="1"/>
                  <a:t>CH</a:t>
                </a:r>
                <a:r>
                  <a:rPr lang="en-US" altLang="en-US" b="1" baseline="-25000"/>
                  <a:t>2</a:t>
                </a:r>
              </a:p>
            </p:txBody>
          </p:sp>
          <p:sp>
            <p:nvSpPr>
              <p:cNvPr id="37910" name="Text Box 22">
                <a:extLst>
                  <a:ext uri="{FF2B5EF4-FFF2-40B4-BE49-F238E27FC236}">
                    <a16:creationId xmlns:a16="http://schemas.microsoft.com/office/drawing/2014/main" id="{F74BF5C4-1BE0-AB1A-D06F-2CC3E131B5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03" y="2324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+</a:t>
                </a:r>
              </a:p>
            </p:txBody>
          </p:sp>
        </p:grpSp>
        <p:grpSp>
          <p:nvGrpSpPr>
            <p:cNvPr id="37913" name="Group 25">
              <a:extLst>
                <a:ext uri="{FF2B5EF4-FFF2-40B4-BE49-F238E27FC236}">
                  <a16:creationId xmlns:a16="http://schemas.microsoft.com/office/drawing/2014/main" id="{2881D09B-1AF7-B0E8-00B5-2D281A62DE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21" y="2254"/>
              <a:ext cx="153" cy="163"/>
              <a:chOff x="1611" y="2830"/>
              <a:chExt cx="153" cy="163"/>
            </a:xfrm>
          </p:grpSpPr>
          <p:sp>
            <p:nvSpPr>
              <p:cNvPr id="37911" name="Line 23">
                <a:extLst>
                  <a:ext uri="{FF2B5EF4-FFF2-40B4-BE49-F238E27FC236}">
                    <a16:creationId xmlns:a16="http://schemas.microsoft.com/office/drawing/2014/main" id="{EC867340-0D6D-051D-4B1B-06CB07CC7E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11" y="2830"/>
                <a:ext cx="153" cy="163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12" name="Line 24">
                <a:extLst>
                  <a:ext uri="{FF2B5EF4-FFF2-40B4-BE49-F238E27FC236}">
                    <a16:creationId xmlns:a16="http://schemas.microsoft.com/office/drawing/2014/main" id="{63E6413F-66AC-995E-5186-6BDDC2BA59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11" y="2830"/>
                <a:ext cx="153" cy="163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14" name="Text Box 26">
              <a:extLst>
                <a:ext uri="{FF2B5EF4-FFF2-40B4-BE49-F238E27FC236}">
                  <a16:creationId xmlns:a16="http://schemas.microsoft.com/office/drawing/2014/main" id="{CF90DBF8-E271-8F49-AEA8-4BA4E75FFC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3" y="1697"/>
              <a:ext cx="133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altLang="en-US" sz="2200"/>
                <a:t>יון קרבוניום </a:t>
              </a:r>
              <a:br>
                <a:rPr lang="en-US" altLang="en-US" sz="2200"/>
              </a:br>
              <a:r>
                <a:rPr lang="he-IL" altLang="en-US" sz="2200"/>
                <a:t>שניוני</a:t>
              </a:r>
              <a:endParaRPr lang="en-US" altLang="en-US" sz="2200"/>
            </a:p>
          </p:txBody>
        </p:sp>
        <p:sp>
          <p:nvSpPr>
            <p:cNvPr id="37915" name="Text Box 27">
              <a:extLst>
                <a:ext uri="{FF2B5EF4-FFF2-40B4-BE49-F238E27FC236}">
                  <a16:creationId xmlns:a16="http://schemas.microsoft.com/office/drawing/2014/main" id="{69B8549F-4AFA-FD78-5ED2-EFFE0C0B83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6" y="2633"/>
              <a:ext cx="133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altLang="en-US" sz="2200"/>
                <a:t>יון קרבוניום </a:t>
              </a:r>
              <a:br>
                <a:rPr lang="en-US" altLang="en-US" sz="2200"/>
              </a:br>
              <a:r>
                <a:rPr lang="he-IL" altLang="en-US" sz="2200"/>
                <a:t>ראשוני</a:t>
              </a:r>
              <a:endParaRPr lang="en-US" altLang="en-US" sz="2200"/>
            </a:p>
          </p:txBody>
        </p:sp>
        <p:sp>
          <p:nvSpPr>
            <p:cNvPr id="37916" name="Text Box 28">
              <a:extLst>
                <a:ext uri="{FF2B5EF4-FFF2-40B4-BE49-F238E27FC236}">
                  <a16:creationId xmlns:a16="http://schemas.microsoft.com/office/drawing/2014/main" id="{A669892A-B7DB-C703-1799-3FF72DC44D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3" y="1623"/>
              <a:ext cx="36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HCl</a:t>
              </a:r>
            </a:p>
          </p:txBody>
        </p:sp>
        <p:sp>
          <p:nvSpPr>
            <p:cNvPr id="37917" name="Text Box 29">
              <a:extLst>
                <a:ext uri="{FF2B5EF4-FFF2-40B4-BE49-F238E27FC236}">
                  <a16:creationId xmlns:a16="http://schemas.microsoft.com/office/drawing/2014/main" id="{5E08951E-AA1E-808A-8435-92E1A95D5B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3" y="2401"/>
              <a:ext cx="36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HCl</a:t>
              </a: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EA6F17F-C820-A101-4A9F-087BBB4CD7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 dirty="0">
                <a:solidFill>
                  <a:srgbClr val="339933"/>
                </a:solidFill>
              </a:rPr>
              <a:t>סיפוח ללא מנצחים</a:t>
            </a:r>
            <a:br>
              <a:rPr lang="en-US" altLang="en-US" sz="4000" dirty="0">
                <a:solidFill>
                  <a:srgbClr val="339933"/>
                </a:solidFill>
              </a:rPr>
            </a:br>
            <a:r>
              <a:rPr lang="he-IL" altLang="en-US" sz="4000" dirty="0">
                <a:solidFill>
                  <a:srgbClr val="339933"/>
                </a:solidFill>
              </a:rPr>
              <a:t>מנגנון סיפוח הלוגן </a:t>
            </a:r>
            <a:r>
              <a:rPr lang="he-IL" altLang="en-US" sz="4000" dirty="0" err="1">
                <a:solidFill>
                  <a:srgbClr val="339933"/>
                </a:solidFill>
              </a:rPr>
              <a:t>לאלקן</a:t>
            </a:r>
            <a:r>
              <a:rPr lang="he-IL" altLang="en-US" sz="4000" dirty="0"/>
              <a:t> </a:t>
            </a:r>
            <a:r>
              <a:rPr lang="he-IL" altLang="en-US" sz="3200" dirty="0"/>
              <a:t>עמ' 138</a:t>
            </a:r>
            <a:endParaRPr lang="en-US" altLang="en-US" sz="3200" dirty="0"/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155BEF66-11DB-D509-C6F5-A9AE606D5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pic>
        <p:nvPicPr>
          <p:cNvPr id="43015" name="Picture 7" descr="מנגנון סיפוח הלוגן לאלקן ">
            <a:extLst>
              <a:ext uri="{FF2B5EF4-FFF2-40B4-BE49-F238E27FC236}">
                <a16:creationId xmlns:a16="http://schemas.microsoft.com/office/drawing/2014/main" id="{D230A532-2585-FDF8-5AC1-21B4B05AA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2765425"/>
            <a:ext cx="6643688" cy="198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FD1DD7C-DDA0-1E3B-359F-0C4701262C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התמרה ואלימינציה – תגובות מתחרות</a:t>
            </a:r>
            <a:br>
              <a:rPr lang="he-IL" altLang="en-US" sz="4000">
                <a:solidFill>
                  <a:srgbClr val="339933"/>
                </a:solidFill>
              </a:rPr>
            </a:br>
            <a:r>
              <a:rPr lang="he-IL" altLang="en-US" sz="3200">
                <a:solidFill>
                  <a:schemeClr val="tx1"/>
                </a:solidFill>
              </a:rPr>
              <a:t>עמ' 101</a:t>
            </a:r>
            <a:endParaRPr lang="en-US" altLang="en-US" sz="3200">
              <a:solidFill>
                <a:schemeClr val="tx1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2B497AB4-1976-B622-7016-5370A3342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84DAF24C-5ACF-B765-9DA0-DE06842BD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92213"/>
            <a:ext cx="8885238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e-IL" altLang="en-US" sz="2400" dirty="0">
                <a:solidFill>
                  <a:schemeClr val="accent2"/>
                </a:solidFill>
              </a:rPr>
              <a:t>התמרה ואלימינציה – מתרחשות במקביל.</a:t>
            </a:r>
          </a:p>
          <a:p>
            <a:r>
              <a:rPr lang="he-IL" altLang="en-US" sz="2400" dirty="0">
                <a:solidFill>
                  <a:srgbClr val="FF0000"/>
                </a:solidFill>
              </a:rPr>
              <a:t>התמרה –</a:t>
            </a:r>
            <a:r>
              <a:rPr lang="he-IL" altLang="en-US" sz="2400" dirty="0"/>
              <a:t> מתרחשת כאשר </a:t>
            </a:r>
            <a:r>
              <a:rPr lang="he-IL" altLang="en-US" sz="2400" dirty="0" err="1"/>
              <a:t>הנוקליאופיל</a:t>
            </a:r>
            <a:r>
              <a:rPr lang="he-IL" altLang="en-US" sz="2400" dirty="0"/>
              <a:t> תוקף את פחמן </a:t>
            </a:r>
            <a:r>
              <a:rPr lang="en-US" altLang="en-US" sz="2400" dirty="0">
                <a:sym typeface="Symbol" panose="05050102010706020507" pitchFamily="18" charset="2"/>
              </a:rPr>
              <a:t></a:t>
            </a:r>
            <a:r>
              <a:rPr lang="he-IL" altLang="en-US" sz="2400" dirty="0">
                <a:sym typeface="Symbol" panose="05050102010706020507" pitchFamily="18" charset="2"/>
              </a:rPr>
              <a:t>,</a:t>
            </a:r>
            <a:br>
              <a:rPr lang="en-US" altLang="en-US" sz="2400" dirty="0">
                <a:sym typeface="Symbol" panose="05050102010706020507" pitchFamily="18" charset="2"/>
              </a:rPr>
            </a:br>
            <a:r>
              <a:rPr lang="he-IL" altLang="en-US" sz="2400" dirty="0">
                <a:sym typeface="Symbol" panose="05050102010706020507" pitchFamily="18" charset="2"/>
              </a:rPr>
              <a:t>הקשור לקבוצה העוזבת. </a:t>
            </a:r>
          </a:p>
          <a:p>
            <a:r>
              <a:rPr lang="he-IL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אלימינציה –</a:t>
            </a:r>
            <a:r>
              <a:rPr lang="he-IL" altLang="en-US" sz="2400" dirty="0">
                <a:sym typeface="Symbol" panose="05050102010706020507" pitchFamily="18" charset="2"/>
              </a:rPr>
              <a:t> מתרחשת כאשר </a:t>
            </a:r>
            <a:r>
              <a:rPr lang="he-IL" altLang="en-US" sz="2400" dirty="0" err="1">
                <a:sym typeface="Symbol" panose="05050102010706020507" pitchFamily="18" charset="2"/>
              </a:rPr>
              <a:t>הנוקליאופיל</a:t>
            </a:r>
            <a:r>
              <a:rPr lang="he-IL" altLang="en-US" sz="2400" dirty="0">
                <a:sym typeface="Symbol" panose="05050102010706020507" pitchFamily="18" charset="2"/>
              </a:rPr>
              <a:t> תוקף את המימן</a:t>
            </a:r>
            <a:br>
              <a:rPr lang="en-US" altLang="en-US" sz="2400" dirty="0">
                <a:sym typeface="Symbol" panose="05050102010706020507" pitchFamily="18" charset="2"/>
              </a:rPr>
            </a:br>
            <a:r>
              <a:rPr lang="he-IL" altLang="en-US" sz="2400" dirty="0">
                <a:sym typeface="Symbol" panose="05050102010706020507" pitchFamily="18" charset="2"/>
              </a:rPr>
              <a:t>הקשור לפחמן </a:t>
            </a:r>
            <a:r>
              <a:rPr lang="en-US" altLang="en-US" sz="2400" dirty="0">
                <a:sym typeface="Symbol" panose="05050102010706020507" pitchFamily="18" charset="2"/>
              </a:rPr>
              <a:t></a:t>
            </a:r>
            <a:r>
              <a:rPr lang="he-IL" altLang="en-US" sz="2400" dirty="0">
                <a:sym typeface="Symbol" panose="05050102010706020507" pitchFamily="18" charset="2"/>
              </a:rPr>
              <a:t>. </a:t>
            </a:r>
          </a:p>
          <a:p>
            <a:endParaRPr lang="he-IL" altLang="en-US" sz="2400" dirty="0">
              <a:sym typeface="Symbol" panose="05050102010706020507" pitchFamily="18" charset="2"/>
            </a:endParaRPr>
          </a:p>
          <a:p>
            <a:r>
              <a:rPr lang="he-IL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אפקט אינדוקטיבי –</a:t>
            </a:r>
            <a:r>
              <a:rPr lang="he-IL" altLang="en-US" sz="2400" dirty="0">
                <a:sym typeface="Symbol" panose="05050102010706020507" pitchFamily="18" charset="2"/>
              </a:rPr>
              <a:t> אפקט של משיכת אלקטרונים דרך הקשרים במולקולה. </a:t>
            </a:r>
          </a:p>
          <a:p>
            <a:endParaRPr lang="he-IL" altLang="en-US" sz="2400" dirty="0">
              <a:sym typeface="Symbol" panose="05050102010706020507" pitchFamily="18" charset="2"/>
            </a:endParaRPr>
          </a:p>
          <a:p>
            <a:endParaRPr lang="he-IL" altLang="en-US" sz="2400" dirty="0">
              <a:sym typeface="Symbol" panose="05050102010706020507" pitchFamily="18" charset="2"/>
            </a:endParaRPr>
          </a:p>
          <a:p>
            <a:endParaRPr lang="he-IL" altLang="en-US" sz="2400" dirty="0">
              <a:sym typeface="Symbol" panose="05050102010706020507" pitchFamily="18" charset="2"/>
            </a:endParaRPr>
          </a:p>
          <a:p>
            <a:endParaRPr lang="he-IL" altLang="en-US" sz="2400" dirty="0">
              <a:sym typeface="Symbol" panose="05050102010706020507" pitchFamily="18" charset="2"/>
            </a:endParaRPr>
          </a:p>
          <a:p>
            <a:endParaRPr lang="he-IL" altLang="en-US" sz="2400" dirty="0">
              <a:sym typeface="Symbol" panose="05050102010706020507" pitchFamily="18" charset="2"/>
            </a:endParaRPr>
          </a:p>
          <a:p>
            <a:r>
              <a:rPr lang="he-IL" altLang="en-US" sz="2400" dirty="0">
                <a:sym typeface="Symbol" panose="05050102010706020507" pitchFamily="18" charset="2"/>
              </a:rPr>
              <a:t>המימן על פחמן </a:t>
            </a:r>
            <a:r>
              <a:rPr lang="en-US" altLang="en-US" sz="2400" b="1" dirty="0">
                <a:sym typeface="Symbol" panose="05050102010706020507" pitchFamily="18" charset="2"/>
              </a:rPr>
              <a:t></a:t>
            </a:r>
            <a:r>
              <a:rPr lang="he-IL" altLang="en-US" sz="2400" dirty="0">
                <a:sym typeface="Symbol" panose="05050102010706020507" pitchFamily="18" charset="2"/>
              </a:rPr>
              <a:t> נשאר חשוף חלקית מאלקטרונים.</a:t>
            </a:r>
            <a:br>
              <a:rPr lang="en-US" altLang="en-US" sz="2400" dirty="0">
                <a:sym typeface="Symbol" panose="05050102010706020507" pitchFamily="18" charset="2"/>
              </a:rPr>
            </a:br>
            <a:r>
              <a:rPr lang="he-IL" altLang="en-US" sz="2400" dirty="0">
                <a:sym typeface="Symbol" panose="05050102010706020507" pitchFamily="18" charset="2"/>
              </a:rPr>
              <a:t>הוא בעל מטען חיובי חלקי – מימן חומצי. </a:t>
            </a:r>
            <a:endParaRPr lang="en-US" altLang="en-US" sz="2400" dirty="0">
              <a:sym typeface="Symbol" panose="05050102010706020507" pitchFamily="18" charset="2"/>
            </a:endParaRPr>
          </a:p>
        </p:txBody>
      </p:sp>
      <p:grpSp>
        <p:nvGrpSpPr>
          <p:cNvPr id="4" name="קבוצה 3" descr="אפקט אינדוקטיבי ">
            <a:extLst>
              <a:ext uri="{FF2B5EF4-FFF2-40B4-BE49-F238E27FC236}">
                <a16:creationId xmlns:a16="http://schemas.microsoft.com/office/drawing/2014/main" id="{FF3FDF2F-9FDF-7452-2B45-69DF009B7798}"/>
              </a:ext>
            </a:extLst>
          </p:cNvPr>
          <p:cNvGrpSpPr/>
          <p:nvPr/>
        </p:nvGrpSpPr>
        <p:grpSpPr>
          <a:xfrm>
            <a:off x="3132138" y="4048125"/>
            <a:ext cx="3086100" cy="1560513"/>
            <a:chOff x="3132138" y="4048125"/>
            <a:chExt cx="3086100" cy="1560513"/>
          </a:xfrm>
        </p:grpSpPr>
        <p:grpSp>
          <p:nvGrpSpPr>
            <p:cNvPr id="4109" name="Group 13" descr="אפקט אינדוקטיבי ">
              <a:extLst>
                <a:ext uri="{FF2B5EF4-FFF2-40B4-BE49-F238E27FC236}">
                  <a16:creationId xmlns:a16="http://schemas.microsoft.com/office/drawing/2014/main" id="{3C618B52-9394-41C7-BE41-634F80C484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17863" y="4238625"/>
              <a:ext cx="3000375" cy="1370013"/>
              <a:chOff x="2063" y="1932"/>
              <a:chExt cx="1890" cy="863"/>
            </a:xfrm>
          </p:grpSpPr>
          <p:sp>
            <p:nvSpPr>
              <p:cNvPr id="4101" name="Text Box 5">
                <a:extLst>
                  <a:ext uri="{FF2B5EF4-FFF2-40B4-BE49-F238E27FC236}">
                    <a16:creationId xmlns:a16="http://schemas.microsoft.com/office/drawing/2014/main" id="{CAC5CEB5-D084-0AB4-1322-F335E8253C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3" y="2507"/>
                <a:ext cx="45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400"/>
                  <a:t>H</a:t>
                </a:r>
                <a:r>
                  <a:rPr lang="en-US" altLang="en-US" sz="2400" b="1" baseline="30000">
                    <a:solidFill>
                      <a:srgbClr val="FF0000"/>
                    </a:solidFill>
                    <a:sym typeface="Symbol" panose="05050102010706020507" pitchFamily="18" charset="2"/>
                  </a:rPr>
                  <a:t>+</a:t>
                </a:r>
              </a:p>
            </p:txBody>
          </p:sp>
          <p:sp>
            <p:nvSpPr>
              <p:cNvPr id="4102" name="Text Box 6">
                <a:extLst>
                  <a:ext uri="{FF2B5EF4-FFF2-40B4-BE49-F238E27FC236}">
                    <a16:creationId xmlns:a16="http://schemas.microsoft.com/office/drawing/2014/main" id="{983F738C-9B60-177C-4109-AAF7C47E88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09" y="1933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400"/>
                  <a:t>C</a:t>
                </a:r>
                <a:r>
                  <a:rPr lang="en-US" altLang="en-US" sz="2400" b="1" baseline="-25000">
                    <a:solidFill>
                      <a:srgbClr val="0000FF"/>
                    </a:solidFill>
                    <a:sym typeface="Symbol" panose="05050102010706020507" pitchFamily="18" charset="2"/>
                  </a:rPr>
                  <a:t></a:t>
                </a:r>
              </a:p>
            </p:txBody>
          </p:sp>
          <p:sp>
            <p:nvSpPr>
              <p:cNvPr id="4103" name="Text Box 7">
                <a:extLst>
                  <a:ext uri="{FF2B5EF4-FFF2-40B4-BE49-F238E27FC236}">
                    <a16:creationId xmlns:a16="http://schemas.microsoft.com/office/drawing/2014/main" id="{4CF5439C-0126-4E32-ED4B-76C1BB1437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28" y="1932"/>
                <a:ext cx="56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400"/>
                  <a:t>C</a:t>
                </a:r>
                <a:r>
                  <a:rPr lang="en-US" altLang="en-US" sz="2400" b="1" baseline="-25000">
                    <a:solidFill>
                      <a:srgbClr val="0000FF"/>
                    </a:solidFill>
                    <a:sym typeface="Symbol" panose="05050102010706020507" pitchFamily="18" charset="2"/>
                  </a:rPr>
                  <a:t></a:t>
                </a:r>
                <a:r>
                  <a:rPr lang="en-US" altLang="en-US" sz="2400" b="1" baseline="30000">
                    <a:solidFill>
                      <a:srgbClr val="FF0000"/>
                    </a:solidFill>
                    <a:sym typeface="Symbol" panose="05050102010706020507" pitchFamily="18" charset="2"/>
                  </a:rPr>
                  <a:t>+</a:t>
                </a:r>
              </a:p>
            </p:txBody>
          </p:sp>
          <p:sp>
            <p:nvSpPr>
              <p:cNvPr id="4104" name="Text Box 8">
                <a:extLst>
                  <a:ext uri="{FF2B5EF4-FFF2-40B4-BE49-F238E27FC236}">
                    <a16:creationId xmlns:a16="http://schemas.microsoft.com/office/drawing/2014/main" id="{569C1A5B-8721-87A4-C916-B45E37119C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9" y="1932"/>
                <a:ext cx="57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400"/>
                  <a:t>X</a:t>
                </a:r>
                <a:r>
                  <a:rPr lang="en-US" altLang="en-US" sz="2400" b="1" baseline="30000">
                    <a:solidFill>
                      <a:srgbClr val="FF0000"/>
                    </a:solidFill>
                    <a:sym typeface="Symbol" panose="05050102010706020507" pitchFamily="18" charset="2"/>
                  </a:rPr>
                  <a:t>-</a:t>
                </a:r>
              </a:p>
            </p:txBody>
          </p:sp>
          <p:sp>
            <p:nvSpPr>
              <p:cNvPr id="4106" name="Line 10">
                <a:extLst>
                  <a:ext uri="{FF2B5EF4-FFF2-40B4-BE49-F238E27FC236}">
                    <a16:creationId xmlns:a16="http://schemas.microsoft.com/office/drawing/2014/main" id="{CBC889A3-4BD7-ADC3-38DE-22A911AE33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81" y="2233"/>
                <a:ext cx="0" cy="2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Line 11">
                <a:extLst>
                  <a:ext uri="{FF2B5EF4-FFF2-40B4-BE49-F238E27FC236}">
                    <a16:creationId xmlns:a16="http://schemas.microsoft.com/office/drawing/2014/main" id="{6D11F4B7-CEF6-BAA6-0ED2-60AFDCDEA5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5" y="2094"/>
                <a:ext cx="27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Line 12">
                <a:extLst>
                  <a:ext uri="{FF2B5EF4-FFF2-40B4-BE49-F238E27FC236}">
                    <a16:creationId xmlns:a16="http://schemas.microsoft.com/office/drawing/2014/main" id="{681591A0-9389-83E7-D251-FA5A27D2F2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9" y="2083"/>
                <a:ext cx="27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0" name="Line 14">
              <a:extLst>
                <a:ext uri="{FF2B5EF4-FFF2-40B4-BE49-F238E27FC236}">
                  <a16:creationId xmlns:a16="http://schemas.microsoft.com/office/drawing/2014/main" id="{0986781F-C319-EE68-29E4-C1B1FD8EEE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1713" y="4049713"/>
              <a:ext cx="0" cy="187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Line 15">
              <a:extLst>
                <a:ext uri="{FF2B5EF4-FFF2-40B4-BE49-F238E27FC236}">
                  <a16:creationId xmlns:a16="http://schemas.microsoft.com/office/drawing/2014/main" id="{B5695DA1-8F3D-69A7-CEC1-7E02F0AD09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7563" y="4048125"/>
              <a:ext cx="0" cy="187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Line 16">
              <a:extLst>
                <a:ext uri="{FF2B5EF4-FFF2-40B4-BE49-F238E27FC236}">
                  <a16:creationId xmlns:a16="http://schemas.microsoft.com/office/drawing/2014/main" id="{09F24CBF-852E-6663-4FE4-0E91787E1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0" y="4657725"/>
              <a:ext cx="0" cy="187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Line 17">
              <a:extLst>
                <a:ext uri="{FF2B5EF4-FFF2-40B4-BE49-F238E27FC236}">
                  <a16:creationId xmlns:a16="http://schemas.microsoft.com/office/drawing/2014/main" id="{8D4FF516-43EF-C898-7400-AD14BB5AAC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32138" y="4479925"/>
              <a:ext cx="203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A4D132A-4297-3CE2-68FD-43D8A41836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>
                <a:solidFill>
                  <a:srgbClr val="339933"/>
                </a:solidFill>
              </a:rPr>
              <a:t>גורמים המשפיעים על מהירות תגובת האלימינציה – </a:t>
            </a:r>
            <a:r>
              <a:rPr lang="en-US" altLang="en-US" sz="4000">
                <a:solidFill>
                  <a:srgbClr val="339933"/>
                </a:solidFill>
              </a:rPr>
              <a:t>E2</a:t>
            </a:r>
            <a:r>
              <a:rPr lang="he-IL" altLang="en-US" sz="4000">
                <a:solidFill>
                  <a:srgbClr val="339933"/>
                </a:solidFill>
              </a:rPr>
              <a:t>  </a:t>
            </a:r>
            <a:r>
              <a:rPr lang="he-IL" altLang="en-US" sz="3200">
                <a:solidFill>
                  <a:schemeClr val="tx1"/>
                </a:solidFill>
              </a:rPr>
              <a:t>עמ' 106-111</a:t>
            </a:r>
            <a:endParaRPr lang="en-US" altLang="en-US" sz="3200">
              <a:solidFill>
                <a:schemeClr val="tx1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89BB9B8B-4864-3DC8-A1F1-A5C183F33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AFE6BC6C-5EFB-FE9A-4554-06DC1AA24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7788" y="1854200"/>
            <a:ext cx="8980488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altLang="en-US" sz="2800">
                <a:solidFill>
                  <a:schemeClr val="accent2"/>
                </a:solidFill>
              </a:rPr>
              <a:t>א. השלד הפחמני</a:t>
            </a:r>
          </a:p>
          <a:p>
            <a:r>
              <a:rPr lang="he-IL" altLang="en-US" sz="2800"/>
              <a:t>    ככל שהשלד הפחמני מסועף יותר, הגישה לפחמן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r>
              <a:rPr lang="he-IL" altLang="en-US" sz="2800">
                <a:sym typeface="Symbol" panose="05050102010706020507" pitchFamily="18" charset="2"/>
              </a:rPr>
              <a:t> קשה יותר. </a:t>
            </a:r>
            <a:br>
              <a:rPr lang="en-US" altLang="en-US" sz="2800">
                <a:sym typeface="Symbol" panose="05050102010706020507" pitchFamily="18" charset="2"/>
              </a:rPr>
            </a:br>
            <a:r>
              <a:rPr lang="he-IL" altLang="en-US" sz="2800">
                <a:sym typeface="Symbol" panose="05050102010706020507" pitchFamily="18" charset="2"/>
              </a:rPr>
              <a:t>    הגישה למימן על פחמן </a:t>
            </a:r>
            <a:r>
              <a:rPr lang="en-US" altLang="en-US" sz="2800">
                <a:sym typeface="Symbol" panose="05050102010706020507" pitchFamily="18" charset="2"/>
              </a:rPr>
              <a:t></a:t>
            </a:r>
            <a:r>
              <a:rPr lang="he-IL" altLang="en-US" sz="2800">
                <a:sym typeface="Symbol" panose="05050102010706020507" pitchFamily="18" charset="2"/>
              </a:rPr>
              <a:t> קלה יותר. </a:t>
            </a:r>
          </a:p>
          <a:p>
            <a:r>
              <a:rPr lang="he-IL" altLang="en-US" sz="2800">
                <a:solidFill>
                  <a:srgbClr val="FF0000"/>
                </a:solidFill>
                <a:sym typeface="Symbol" panose="05050102010706020507" pitchFamily="18" charset="2"/>
              </a:rPr>
              <a:t>         - יש לשים לב שיש צורך בנוקליאופיל (בסיס) חזק שיקשור</a:t>
            </a:r>
            <a:br>
              <a:rPr lang="en-US" altLang="en-US" sz="2800">
                <a:solidFill>
                  <a:srgbClr val="FF0000"/>
                </a:solidFill>
                <a:sym typeface="Symbol" panose="05050102010706020507" pitchFamily="18" charset="2"/>
              </a:rPr>
            </a:br>
            <a:r>
              <a:rPr lang="he-IL" altLang="en-US" sz="2800">
                <a:solidFill>
                  <a:srgbClr val="FF0000"/>
                </a:solidFill>
                <a:sym typeface="Symbol" panose="05050102010706020507" pitchFamily="18" charset="2"/>
              </a:rPr>
              <a:t>            את המימן על פחמן </a:t>
            </a:r>
            <a:r>
              <a:rPr lang="en-US" altLang="en-US" sz="2800">
                <a:solidFill>
                  <a:srgbClr val="FF0000"/>
                </a:solidFill>
                <a:sym typeface="Symbol" panose="05050102010706020507" pitchFamily="18" charset="2"/>
              </a:rPr>
              <a:t></a:t>
            </a:r>
            <a:r>
              <a:rPr lang="he-IL" altLang="en-US" sz="2800">
                <a:solidFill>
                  <a:srgbClr val="FF0000"/>
                </a:solidFill>
                <a:sym typeface="Symbol" panose="05050102010706020507" pitchFamily="18" charset="2"/>
              </a:rPr>
              <a:t>, אחרת יתרחש </a:t>
            </a:r>
            <a:r>
              <a:rPr lang="en-US" altLang="en-US" sz="2800">
                <a:solidFill>
                  <a:srgbClr val="FF0000"/>
                </a:solidFill>
                <a:sym typeface="Symbol" panose="05050102010706020507" pitchFamily="18" charset="2"/>
              </a:rPr>
              <a:t>S</a:t>
            </a:r>
            <a:r>
              <a:rPr lang="en-US" altLang="en-US" sz="2800" baseline="-2500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en-US" altLang="en-US" sz="280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he-IL" altLang="en-US" sz="2800">
                <a:solidFill>
                  <a:srgbClr val="FF0000"/>
                </a:solidFill>
                <a:sym typeface="Symbol" panose="05050102010706020507" pitchFamily="18" charset="2"/>
              </a:rPr>
              <a:t>. </a:t>
            </a:r>
            <a:br>
              <a:rPr lang="en-US" altLang="en-US" sz="2800">
                <a:solidFill>
                  <a:srgbClr val="FF0000"/>
                </a:solidFill>
                <a:sym typeface="Symbol" panose="05050102010706020507" pitchFamily="18" charset="2"/>
              </a:rPr>
            </a:br>
            <a:br>
              <a:rPr lang="en-US" altLang="en-US" sz="2800">
                <a:solidFill>
                  <a:srgbClr val="FF0000"/>
                </a:solidFill>
                <a:sym typeface="Symbol" panose="05050102010706020507" pitchFamily="18" charset="2"/>
              </a:rPr>
            </a:br>
            <a:r>
              <a:rPr lang="he-IL" altLang="en-US" sz="2800">
                <a:solidFill>
                  <a:schemeClr val="accent2"/>
                </a:solidFill>
                <a:sym typeface="Symbol" panose="05050102010706020507" pitchFamily="18" charset="2"/>
              </a:rPr>
              <a:t>ב. הקבוצה העוזבת</a:t>
            </a:r>
            <a:br>
              <a:rPr lang="en-US" altLang="en-US" sz="2800">
                <a:solidFill>
                  <a:schemeClr val="accent2"/>
                </a:solidFill>
                <a:sym typeface="Symbol" panose="05050102010706020507" pitchFamily="18" charset="2"/>
              </a:rPr>
            </a:br>
            <a:r>
              <a:rPr lang="he-IL" altLang="en-US" sz="2800">
                <a:solidFill>
                  <a:srgbClr val="FF0000"/>
                </a:solidFill>
                <a:sym typeface="Symbol" panose="05050102010706020507" pitchFamily="18" charset="2"/>
              </a:rPr>
              <a:t>    </a:t>
            </a:r>
            <a:r>
              <a:rPr lang="he-IL" altLang="en-US" sz="2800">
                <a:sym typeface="Symbol" panose="05050102010706020507" pitchFamily="18" charset="2"/>
              </a:rPr>
              <a:t>קבוצה עוזבת טובה היא בסיס לואיס חלש היוצרת עם פחמן </a:t>
            </a:r>
            <a:r>
              <a:rPr lang="en-US" altLang="en-US" sz="2800">
                <a:sym typeface="Symbol" panose="05050102010706020507" pitchFamily="18" charset="2"/>
              </a:rPr>
              <a:t></a:t>
            </a:r>
            <a:br>
              <a:rPr lang="en-US" altLang="en-US" sz="2800">
                <a:sym typeface="Symbol" panose="05050102010706020507" pitchFamily="18" charset="2"/>
              </a:rPr>
            </a:br>
            <a:r>
              <a:rPr lang="he-IL" altLang="en-US" sz="2800">
                <a:sym typeface="Symbol" panose="05050102010706020507" pitchFamily="18" charset="2"/>
              </a:rPr>
              <a:t>    קשר חלש.</a:t>
            </a:r>
            <a:r>
              <a:rPr lang="he-IL" altLang="en-US" sz="2800">
                <a:solidFill>
                  <a:srgbClr val="FF0000"/>
                </a:solidFill>
                <a:sym typeface="Symbol" panose="05050102010706020507" pitchFamily="18" charset="2"/>
              </a:rPr>
              <a:t>- כמו בהתמרה.  </a:t>
            </a:r>
          </a:p>
          <a:p>
            <a:endParaRPr lang="he-IL" altLang="en-US" sz="2800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0022DAE-B18B-4D37-A280-BA93B3AA8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3200">
                <a:solidFill>
                  <a:srgbClr val="339933"/>
                </a:solidFill>
              </a:rPr>
              <a:t>גורמים המשפיעים על מהירות תגובת האלימינציה – </a:t>
            </a:r>
            <a:r>
              <a:rPr lang="en-US" altLang="en-US" sz="3200">
                <a:solidFill>
                  <a:srgbClr val="339933"/>
                </a:solidFill>
              </a:rPr>
              <a:t>E2</a:t>
            </a:r>
            <a:r>
              <a:rPr lang="he-IL" altLang="en-US" sz="3200">
                <a:solidFill>
                  <a:srgbClr val="339933"/>
                </a:solidFill>
              </a:rPr>
              <a:t> (המשך)</a:t>
            </a:r>
            <a:endParaRPr lang="en-US" altLang="en-US" sz="3200">
              <a:solidFill>
                <a:srgbClr val="339933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EDA30B3F-4BC5-E941-555A-2746BBD06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DE21C201-ABB9-2F27-5355-63936B9A3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89050"/>
            <a:ext cx="9043988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altLang="en-US" sz="2400">
                <a:solidFill>
                  <a:schemeClr val="accent2"/>
                </a:solidFill>
                <a:sym typeface="Symbol" panose="05050102010706020507" pitchFamily="18" charset="2"/>
              </a:rPr>
              <a:t>ג. הקבוצה המתקיפה - הנוקליאופיל</a:t>
            </a:r>
            <a:br>
              <a:rPr lang="en-US" altLang="en-US" sz="2400">
                <a:solidFill>
                  <a:schemeClr val="accent2"/>
                </a:solidFill>
                <a:sym typeface="Symbol" panose="05050102010706020507" pitchFamily="18" charset="2"/>
              </a:rPr>
            </a:br>
            <a:r>
              <a:rPr lang="he-IL" altLang="en-US" sz="2400">
                <a:solidFill>
                  <a:srgbClr val="FF0000"/>
                </a:solidFill>
                <a:sym typeface="Symbol" panose="05050102010706020507" pitchFamily="18" charset="2"/>
              </a:rPr>
              <a:t>    </a:t>
            </a:r>
            <a:r>
              <a:rPr lang="he-IL" altLang="en-US" sz="2400">
                <a:sym typeface="Symbol" panose="05050102010706020507" pitchFamily="18" charset="2"/>
              </a:rPr>
              <a:t>*  ככל שהנוקליאופיל הוא בסיס חזק יותר, יכולתו להתקשר</a:t>
            </a:r>
            <a:br>
              <a:rPr lang="en-US" altLang="en-US" sz="2400">
                <a:sym typeface="Symbol" panose="05050102010706020507" pitchFamily="18" charset="2"/>
              </a:rPr>
            </a:br>
            <a:r>
              <a:rPr lang="he-IL" altLang="en-US" sz="2400">
                <a:sym typeface="Symbol" panose="05050102010706020507" pitchFamily="18" charset="2"/>
              </a:rPr>
              <a:t>       למימן החומצי על פחמן </a:t>
            </a:r>
            <a:r>
              <a:rPr lang="en-US" altLang="en-US" sz="2400">
                <a:sym typeface="Symbol" panose="05050102010706020507" pitchFamily="18" charset="2"/>
              </a:rPr>
              <a:t></a:t>
            </a:r>
            <a:r>
              <a:rPr lang="he-IL" altLang="en-US" sz="2400">
                <a:sym typeface="Symbol" panose="05050102010706020507" pitchFamily="18" charset="2"/>
              </a:rPr>
              <a:t> גדולה יותר. </a:t>
            </a:r>
            <a:endParaRPr lang="en-US" altLang="en-US" sz="2400">
              <a:sym typeface="Symbol" panose="05050102010706020507" pitchFamily="18" charset="2"/>
            </a:endParaRPr>
          </a:p>
          <a:p>
            <a:r>
              <a:rPr lang="he-IL" altLang="en-US" sz="2400">
                <a:solidFill>
                  <a:srgbClr val="FF0000"/>
                </a:solidFill>
                <a:sym typeface="Symbol" panose="05050102010706020507" pitchFamily="18" charset="2"/>
              </a:rPr>
              <a:t>         - 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NH</a:t>
            </a:r>
            <a:r>
              <a:rPr lang="en-US" altLang="en-US" sz="2400" baseline="-25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¯ </a:t>
            </a:r>
            <a:r>
              <a:rPr lang="he-IL" altLang="en-US" sz="2400">
                <a:solidFill>
                  <a:srgbClr val="FF0000"/>
                </a:solidFill>
                <a:sym typeface="Symbol" panose="05050102010706020507" pitchFamily="18" charset="2"/>
              </a:rPr>
              <a:t> בסיס חזק. </a:t>
            </a:r>
            <a:b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</a:br>
            <a:endParaRPr lang="he-IL" altLang="en-US" sz="2400">
              <a:solidFill>
                <a:srgbClr val="FF0000"/>
              </a:solidFill>
              <a:sym typeface="Symbol" panose="05050102010706020507" pitchFamily="18" charset="2"/>
            </a:endParaRPr>
          </a:p>
          <a:p>
            <a:r>
              <a:rPr lang="he-IL" altLang="en-US" sz="2400">
                <a:solidFill>
                  <a:srgbClr val="FF0000"/>
                </a:solidFill>
                <a:sym typeface="Symbol" panose="05050102010706020507" pitchFamily="18" charset="2"/>
              </a:rPr>
              <a:t>   </a:t>
            </a:r>
            <a:r>
              <a:rPr lang="he-IL" altLang="en-US" sz="2400">
                <a:sym typeface="Symbol" panose="05050102010706020507" pitchFamily="18" charset="2"/>
              </a:rPr>
              <a:t> *</a:t>
            </a:r>
            <a:r>
              <a:rPr lang="en-US" altLang="en-US" sz="2400">
                <a:sym typeface="Symbol" panose="05050102010706020507" pitchFamily="18" charset="2"/>
              </a:rPr>
              <a:t> </a:t>
            </a:r>
            <a:r>
              <a:rPr lang="he-IL" altLang="en-US" sz="2400">
                <a:sym typeface="Symbol" panose="05050102010706020507" pitchFamily="18" charset="2"/>
              </a:rPr>
              <a:t> מידת ההפרעה המרחבית הקיימת בשלד הנוקליאופיל. </a:t>
            </a:r>
            <a:br>
              <a:rPr lang="en-US" altLang="en-US" sz="2400">
                <a:sym typeface="Symbol" panose="05050102010706020507" pitchFamily="18" charset="2"/>
              </a:rPr>
            </a:br>
            <a:r>
              <a:rPr lang="en-US" altLang="en-US" sz="2400">
                <a:sym typeface="Symbol" panose="05050102010706020507" pitchFamily="18" charset="2"/>
              </a:rPr>
              <a:t>       </a:t>
            </a:r>
            <a:r>
              <a:rPr lang="he-IL" altLang="en-US" sz="2400">
                <a:sym typeface="Symbol" panose="05050102010706020507" pitchFamily="18" charset="2"/>
              </a:rPr>
              <a:t>ככל שהנוקליאופיל גדול יותר ומסועף יותר, יכולתו להגיע לפחמן </a:t>
            </a:r>
            <a:r>
              <a:rPr lang="en-US" altLang="en-US" sz="2400">
                <a:sym typeface="Symbol" panose="05050102010706020507" pitchFamily="18" charset="2"/>
              </a:rPr>
              <a:t></a:t>
            </a:r>
            <a:r>
              <a:rPr lang="he-IL" altLang="en-US" sz="2400">
                <a:sym typeface="Symbol" panose="05050102010706020507" pitchFamily="18" charset="2"/>
              </a:rPr>
              <a:t> </a:t>
            </a:r>
            <a:br>
              <a:rPr lang="en-US" altLang="en-US" sz="2400">
                <a:sym typeface="Symbol" panose="05050102010706020507" pitchFamily="18" charset="2"/>
              </a:rPr>
            </a:br>
            <a:r>
              <a:rPr lang="en-US" altLang="en-US" sz="2400">
                <a:sym typeface="Symbol" panose="05050102010706020507" pitchFamily="18" charset="2"/>
              </a:rPr>
              <a:t>        </a:t>
            </a:r>
            <a:r>
              <a:rPr lang="he-IL" altLang="en-US" sz="2400">
                <a:sym typeface="Symbol" panose="05050102010706020507" pitchFamily="18" charset="2"/>
              </a:rPr>
              <a:t>קטנה יותר. </a:t>
            </a:r>
            <a:br>
              <a:rPr lang="en-US" altLang="en-US" sz="2400">
                <a:sym typeface="Symbol" panose="05050102010706020507" pitchFamily="18" charset="2"/>
              </a:rPr>
            </a:br>
            <a:r>
              <a:rPr lang="he-IL" altLang="en-US" sz="2400">
                <a:sym typeface="Symbol" panose="05050102010706020507" pitchFamily="18" charset="2"/>
              </a:rPr>
              <a:t>        </a:t>
            </a:r>
            <a:r>
              <a:rPr lang="he-IL" altLang="en-US" sz="2400">
                <a:solidFill>
                  <a:srgbClr val="FF0000"/>
                </a:solidFill>
                <a:sym typeface="Symbol" panose="05050102010706020507" pitchFamily="18" charset="2"/>
              </a:rPr>
              <a:t> - 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(CH</a:t>
            </a:r>
            <a:r>
              <a:rPr lang="en-US" altLang="en-US" sz="2400" baseline="-25000">
                <a:solidFill>
                  <a:srgbClr val="FF0000"/>
                </a:solidFill>
                <a:sym typeface="Symbol" panose="05050102010706020507" pitchFamily="18" charset="2"/>
              </a:rPr>
              <a:t>3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altLang="en-US" sz="2400" baseline="-25000">
                <a:solidFill>
                  <a:srgbClr val="FF0000"/>
                </a:solidFill>
                <a:sym typeface="Symbol" panose="05050102010706020507" pitchFamily="18" charset="2"/>
              </a:rPr>
              <a:t>3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CO¯ </a:t>
            </a:r>
            <a:r>
              <a:rPr lang="he-IL" altLang="en-US" sz="2400">
                <a:solidFill>
                  <a:srgbClr val="FF0000"/>
                </a:solidFill>
                <a:sym typeface="Symbol" panose="05050102010706020507" pitchFamily="18" charset="2"/>
              </a:rPr>
              <a:t> - נוקליאופיל מסועף. </a:t>
            </a:r>
            <a:b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</a:br>
            <a:endParaRPr lang="en-US" altLang="en-US" sz="2400">
              <a:solidFill>
                <a:srgbClr val="FF0000"/>
              </a:solidFill>
              <a:sym typeface="Symbol" panose="05050102010706020507" pitchFamily="18" charset="2"/>
            </a:endParaRPr>
          </a:p>
          <a:p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r>
              <a:rPr lang="he-IL" altLang="en-US" sz="240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r>
              <a:rPr lang="he-IL" altLang="en-US" sz="2400">
                <a:sym typeface="Symbol" panose="05050102010706020507" pitchFamily="18" charset="2"/>
              </a:rPr>
              <a:t>*  יכולת הנוקליאופיל לקיטוב עצמי.</a:t>
            </a:r>
          </a:p>
          <a:p>
            <a:r>
              <a:rPr lang="he-IL" altLang="en-US" sz="2400">
                <a:sym typeface="Symbol" panose="05050102010706020507" pitchFamily="18" charset="2"/>
              </a:rPr>
              <a:t>        כדי להתקיף פחמן </a:t>
            </a:r>
            <a:r>
              <a:rPr lang="en-US" altLang="en-US" sz="2400">
                <a:sym typeface="Symbol" panose="05050102010706020507" pitchFamily="18" charset="2"/>
              </a:rPr>
              <a:t></a:t>
            </a:r>
            <a:r>
              <a:rPr lang="he-IL" altLang="en-US" sz="2400">
                <a:sym typeface="Symbol" panose="05050102010706020507" pitchFamily="18" charset="2"/>
              </a:rPr>
              <a:t> יש צורך בקיטוב עצמי. </a:t>
            </a:r>
          </a:p>
          <a:p>
            <a:r>
              <a:rPr lang="he-IL" altLang="en-US" sz="2400">
                <a:sym typeface="Symbol" panose="05050102010706020507" pitchFamily="18" charset="2"/>
              </a:rPr>
              <a:t>        נוקליאופיל בעל יכולת נמוכה לקיטוב עצמי יתקיף את המימן על פחמן </a:t>
            </a:r>
            <a:r>
              <a:rPr lang="en-US" altLang="en-US" sz="2400">
                <a:sym typeface="Symbol" panose="05050102010706020507" pitchFamily="18" charset="2"/>
              </a:rPr>
              <a:t></a:t>
            </a:r>
            <a:r>
              <a:rPr lang="he-IL" altLang="en-US" sz="2400">
                <a:sym typeface="Symbol" panose="05050102010706020507" pitchFamily="18" charset="2"/>
              </a:rPr>
              <a:t>.</a:t>
            </a:r>
            <a:endParaRPr lang="en-US" altLang="en-US" sz="2400">
              <a:sym typeface="Symbol" panose="05050102010706020507" pitchFamily="18" charset="2"/>
            </a:endParaRPr>
          </a:p>
          <a:p>
            <a:r>
              <a:rPr lang="he-IL" altLang="en-US" sz="2400">
                <a:solidFill>
                  <a:srgbClr val="FF0000"/>
                </a:solidFill>
                <a:sym typeface="Symbol" panose="05050102010706020507" pitchFamily="18" charset="2"/>
              </a:rPr>
              <a:t>          - 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F¯ </a:t>
            </a:r>
            <a:r>
              <a:rPr lang="he-IL" altLang="en-US" sz="2400">
                <a:solidFill>
                  <a:srgbClr val="FF0000"/>
                </a:solidFill>
                <a:sym typeface="Symbol" panose="05050102010706020507" pitchFamily="18" charset="2"/>
              </a:rPr>
              <a:t> - בעל יכולת נמוכה לקיטוב עצמי.  </a:t>
            </a:r>
            <a:endParaRPr lang="en-US" altLang="en-US" sz="2400">
              <a:solidFill>
                <a:srgbClr val="FF0000"/>
              </a:solidFill>
              <a:sym typeface="Symbol" panose="05050102010706020507" pitchFamily="18" charset="2"/>
            </a:endParaRPr>
          </a:p>
          <a:p>
            <a:endParaRPr lang="he-IL" altLang="en-US" sz="2400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C7A2BDC-7D34-95F5-486F-A8AB7C84E1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3600" dirty="0">
                <a:solidFill>
                  <a:srgbClr val="339933"/>
                </a:solidFill>
              </a:rPr>
              <a:t>גורמים המשפיעים על מהירות תגובת האלימינציה – </a:t>
            </a:r>
            <a:r>
              <a:rPr lang="en-US" altLang="en-US" sz="3600" dirty="0">
                <a:solidFill>
                  <a:srgbClr val="339933"/>
                </a:solidFill>
              </a:rPr>
              <a:t>E2</a:t>
            </a:r>
            <a:r>
              <a:rPr lang="he-IL" altLang="en-US" sz="3600" dirty="0">
                <a:solidFill>
                  <a:srgbClr val="339933"/>
                </a:solidFill>
              </a:rPr>
              <a:t> (המשך )</a:t>
            </a:r>
            <a:endParaRPr lang="en-US" altLang="en-US" sz="3600" dirty="0">
              <a:solidFill>
                <a:srgbClr val="339933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C287FB48-9104-F886-07AF-D101B3C10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3A797B08-22F7-9282-1AF7-E6F55A604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7800"/>
            <a:ext cx="9107488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he-IL" altLang="en-US" sz="2800">
                <a:solidFill>
                  <a:schemeClr val="accent2"/>
                </a:solidFill>
                <a:sym typeface="Symbol" panose="05050102010706020507" pitchFamily="18" charset="2"/>
              </a:rPr>
              <a:t>ד. הממס</a:t>
            </a:r>
            <a:br>
              <a:rPr lang="en-US" altLang="en-US" sz="2400">
                <a:solidFill>
                  <a:schemeClr val="accent2"/>
                </a:solidFill>
                <a:sym typeface="Symbol" panose="05050102010706020507" pitchFamily="18" charset="2"/>
              </a:rPr>
            </a:br>
            <a:r>
              <a:rPr lang="he-IL" altLang="en-US" sz="2400">
                <a:solidFill>
                  <a:schemeClr val="accent2"/>
                </a:solidFill>
                <a:sym typeface="Symbol" panose="05050102010706020507" pitchFamily="18" charset="2"/>
              </a:rPr>
              <a:t>     </a:t>
            </a:r>
            <a:r>
              <a:rPr lang="he-IL" altLang="en-US" sz="3200">
                <a:sym typeface="Symbol" panose="05050102010706020507" pitchFamily="18" charset="2"/>
              </a:rPr>
              <a:t>התמרה </a:t>
            </a:r>
            <a:r>
              <a:rPr lang="he-IL" altLang="en-US" sz="2400">
                <a:sym typeface="Symbol" panose="05050102010706020507" pitchFamily="18" charset="2"/>
              </a:rPr>
              <a:t>  </a:t>
            </a:r>
            <a:endParaRPr lang="en-US" altLang="en-US" sz="2400">
              <a:sym typeface="Symbol" panose="05050102010706020507" pitchFamily="18" charset="2"/>
            </a:endParaRPr>
          </a:p>
          <a:p>
            <a:r>
              <a:rPr lang="en-US" altLang="en-US" sz="2400">
                <a:sym typeface="Symbol" panose="05050102010706020507" pitchFamily="18" charset="2"/>
              </a:rPr>
              <a:t>CH</a:t>
            </a:r>
            <a:r>
              <a:rPr lang="en-US" altLang="en-US" sz="2400" baseline="-25000">
                <a:sym typeface="Symbol" panose="05050102010706020507" pitchFamily="18" charset="2"/>
              </a:rPr>
              <a:t>3</a:t>
            </a:r>
            <a:r>
              <a:rPr lang="en-US" altLang="en-US" sz="2400">
                <a:sym typeface="Symbol" panose="05050102010706020507" pitchFamily="18" charset="2"/>
              </a:rPr>
              <a:t>CH</a:t>
            </a:r>
            <a:r>
              <a:rPr lang="en-US" altLang="en-US" sz="2400" baseline="-25000">
                <a:sym typeface="Symbol" panose="05050102010706020507" pitchFamily="18" charset="2"/>
              </a:rPr>
              <a:t>2</a:t>
            </a:r>
            <a:r>
              <a:rPr lang="en-US" altLang="en-US" sz="2400">
                <a:sym typeface="Symbol" panose="05050102010706020507" pitchFamily="18" charset="2"/>
              </a:rPr>
              <a:t>CH</a:t>
            </a:r>
            <a:r>
              <a:rPr lang="en-US" altLang="en-US" sz="2400" baseline="-25000">
                <a:sym typeface="Symbol" panose="05050102010706020507" pitchFamily="18" charset="2"/>
              </a:rPr>
              <a:t>2</a:t>
            </a:r>
            <a:r>
              <a:rPr lang="en-US" altLang="en-US" sz="2400">
                <a:sym typeface="Symbol" panose="05050102010706020507" pitchFamily="18" charset="2"/>
              </a:rPr>
              <a:t>Br + OH¯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(aq)</a:t>
            </a:r>
            <a:r>
              <a:rPr lang="en-US" altLang="en-US" sz="2400">
                <a:sym typeface="Symbol" panose="05050102010706020507" pitchFamily="18" charset="2"/>
              </a:rPr>
              <a:t>  CH</a:t>
            </a:r>
            <a:r>
              <a:rPr lang="en-US" altLang="en-US" sz="2400" baseline="-25000">
                <a:sym typeface="Symbol" panose="05050102010706020507" pitchFamily="18" charset="2"/>
              </a:rPr>
              <a:t>3</a:t>
            </a:r>
            <a:r>
              <a:rPr lang="en-US" altLang="en-US" sz="2400">
                <a:sym typeface="Symbol" panose="05050102010706020507" pitchFamily="18" charset="2"/>
              </a:rPr>
              <a:t>CH</a:t>
            </a:r>
            <a:r>
              <a:rPr lang="en-US" altLang="en-US" sz="2400" baseline="-25000">
                <a:sym typeface="Symbol" panose="05050102010706020507" pitchFamily="18" charset="2"/>
              </a:rPr>
              <a:t>2</a:t>
            </a:r>
            <a:r>
              <a:rPr lang="en-US" altLang="en-US" sz="2400">
                <a:sym typeface="Symbol" panose="05050102010706020507" pitchFamily="18" charset="2"/>
              </a:rPr>
              <a:t>CH</a:t>
            </a:r>
            <a:r>
              <a:rPr lang="en-US" altLang="en-US" sz="2400" baseline="-25000">
                <a:sym typeface="Symbol" panose="05050102010706020507" pitchFamily="18" charset="2"/>
              </a:rPr>
              <a:t>2</a:t>
            </a:r>
            <a:r>
              <a:rPr lang="en-US" altLang="en-US" sz="2400">
                <a:sym typeface="Symbol" panose="05050102010706020507" pitchFamily="18" charset="2"/>
              </a:rPr>
              <a:t>OH + Br¯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(aq)</a:t>
            </a:r>
          </a:p>
          <a:p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e-IL" altLang="en-US" sz="240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r>
              <a:rPr lang="he-IL" altLang="en-US" sz="3200">
                <a:sym typeface="Symbol" panose="05050102010706020507" pitchFamily="18" charset="2"/>
              </a:rPr>
              <a:t>אלימינציה   </a:t>
            </a:r>
            <a:endParaRPr lang="en-US" altLang="en-US" sz="3200">
              <a:sym typeface="Symbol" panose="05050102010706020507" pitchFamily="18" charset="2"/>
            </a:endParaRPr>
          </a:p>
          <a:p>
            <a:r>
              <a:rPr lang="en-US" altLang="en-US" sz="2400">
                <a:sym typeface="Symbol" panose="05050102010706020507" pitchFamily="18" charset="2"/>
              </a:rPr>
              <a:t>CH</a:t>
            </a:r>
            <a:r>
              <a:rPr lang="en-US" altLang="en-US" sz="2400" baseline="-25000">
                <a:sym typeface="Symbol" panose="05050102010706020507" pitchFamily="18" charset="2"/>
              </a:rPr>
              <a:t>3</a:t>
            </a:r>
            <a:r>
              <a:rPr lang="en-US" altLang="en-US" sz="2400">
                <a:sym typeface="Symbol" panose="05050102010706020507" pitchFamily="18" charset="2"/>
              </a:rPr>
              <a:t>CH</a:t>
            </a:r>
            <a:r>
              <a:rPr lang="en-US" altLang="en-US" sz="2400" baseline="-25000">
                <a:sym typeface="Symbol" panose="05050102010706020507" pitchFamily="18" charset="2"/>
              </a:rPr>
              <a:t>2</a:t>
            </a:r>
            <a:r>
              <a:rPr lang="en-US" altLang="en-US" sz="2400">
                <a:sym typeface="Symbol" panose="05050102010706020507" pitchFamily="18" charset="2"/>
              </a:rPr>
              <a:t>CH</a:t>
            </a:r>
            <a:r>
              <a:rPr lang="en-US" altLang="en-US" sz="2400" baseline="-25000">
                <a:sym typeface="Symbol" panose="05050102010706020507" pitchFamily="18" charset="2"/>
              </a:rPr>
              <a:t>2</a:t>
            </a:r>
            <a:r>
              <a:rPr lang="en-US" altLang="en-US" sz="2400">
                <a:sym typeface="Symbol" panose="05050102010706020507" pitchFamily="18" charset="2"/>
              </a:rPr>
              <a:t>Br + OH¯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en-US" sz="2400" b="1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US" altLang="en-US" sz="2400" b="1" baseline="-25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sym typeface="Symbol" panose="05050102010706020507" pitchFamily="18" charset="2"/>
              </a:rPr>
              <a:t>H</a:t>
            </a:r>
            <a:r>
              <a:rPr lang="en-US" altLang="en-US" sz="2400" b="1" baseline="-25000">
                <a:solidFill>
                  <a:srgbClr val="FF0000"/>
                </a:solidFill>
                <a:sym typeface="Symbol" panose="05050102010706020507" pitchFamily="18" charset="2"/>
              </a:rPr>
              <a:t>5</a:t>
            </a:r>
            <a:r>
              <a:rPr lang="en-US" altLang="en-US" sz="2400" b="1">
                <a:solidFill>
                  <a:srgbClr val="FF0000"/>
                </a:solidFill>
                <a:sym typeface="Symbol" panose="05050102010706020507" pitchFamily="18" charset="2"/>
              </a:rPr>
              <a:t>OH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altLang="en-US" sz="2400">
                <a:sym typeface="Symbol" panose="05050102010706020507" pitchFamily="18" charset="2"/>
              </a:rPr>
              <a:t>  CH</a:t>
            </a:r>
            <a:r>
              <a:rPr lang="en-US" altLang="en-US" sz="2400" baseline="-25000">
                <a:sym typeface="Symbol" panose="05050102010706020507" pitchFamily="18" charset="2"/>
              </a:rPr>
              <a:t>3</a:t>
            </a:r>
            <a:r>
              <a:rPr lang="en-US" altLang="en-US" sz="2400">
                <a:sym typeface="Symbol" panose="05050102010706020507" pitchFamily="18" charset="2"/>
              </a:rPr>
              <a:t>CH=CH</a:t>
            </a:r>
            <a:r>
              <a:rPr lang="en-US" altLang="en-US" sz="2400" baseline="-25000">
                <a:sym typeface="Symbol" panose="05050102010706020507" pitchFamily="18" charset="2"/>
              </a:rPr>
              <a:t>2</a:t>
            </a:r>
            <a:r>
              <a:rPr lang="en-US" altLang="en-US" sz="2400">
                <a:sym typeface="Symbol" panose="05050102010706020507" pitchFamily="18" charset="2"/>
              </a:rPr>
              <a:t> + Br¯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en-US" sz="2400" b="1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US" altLang="en-US" sz="2400" b="1" baseline="-25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sym typeface="Symbol" panose="05050102010706020507" pitchFamily="18" charset="2"/>
              </a:rPr>
              <a:t>H</a:t>
            </a:r>
            <a:r>
              <a:rPr lang="en-US" altLang="en-US" sz="2400" b="1" baseline="-25000">
                <a:solidFill>
                  <a:srgbClr val="FF0000"/>
                </a:solidFill>
                <a:sym typeface="Symbol" panose="05050102010706020507" pitchFamily="18" charset="2"/>
              </a:rPr>
              <a:t>5</a:t>
            </a:r>
            <a:r>
              <a:rPr lang="en-US" altLang="en-US" sz="2400" b="1">
                <a:solidFill>
                  <a:srgbClr val="FF0000"/>
                </a:solidFill>
                <a:sym typeface="Symbol" panose="05050102010706020507" pitchFamily="18" charset="2"/>
              </a:rPr>
              <a:t>OH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endParaRPr lang="he-IL" altLang="en-US" sz="2400">
              <a:solidFill>
                <a:srgbClr val="FF0000"/>
              </a:solidFill>
              <a:sym typeface="Symbol" panose="05050102010706020507" pitchFamily="18" charset="2"/>
            </a:endParaRPr>
          </a:p>
          <a:p>
            <a:endParaRPr lang="he-IL" altLang="en-US" sz="2400">
              <a:solidFill>
                <a:srgbClr val="FF0000"/>
              </a:solidFill>
              <a:sym typeface="Symbol" panose="05050102010706020507" pitchFamily="18" charset="2"/>
            </a:endParaRPr>
          </a:p>
          <a:p>
            <a:r>
              <a:rPr lang="he-IL" altLang="en-US" sz="2400">
                <a:sym typeface="Symbol" panose="05050102010706020507" pitchFamily="18" charset="2"/>
              </a:rPr>
              <a:t>    שני הממסים הם ממסים פרוטיים. </a:t>
            </a:r>
          </a:p>
          <a:p>
            <a:r>
              <a:rPr lang="he-IL" altLang="en-US" sz="2400">
                <a:sym typeface="Symbol" panose="05050102010706020507" pitchFamily="18" charset="2"/>
              </a:rPr>
              <a:t>     יון</a:t>
            </a:r>
            <a:r>
              <a:rPr lang="en-US" altLang="en-US" sz="2400">
                <a:sym typeface="Symbol" panose="05050102010706020507" pitchFamily="18" charset="2"/>
              </a:rPr>
              <a:t>OH¯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(aq)</a:t>
            </a:r>
            <a:r>
              <a:rPr lang="en-US" altLang="en-US" sz="2400">
                <a:sym typeface="Symbol" panose="05050102010706020507" pitchFamily="18" charset="2"/>
              </a:rPr>
              <a:t> </a:t>
            </a:r>
            <a:r>
              <a:rPr lang="he-IL" altLang="en-US" sz="2400">
                <a:sym typeface="Symbol" panose="05050102010706020507" pitchFamily="18" charset="2"/>
              </a:rPr>
              <a:t> הוא נוקליאופיל חלש יותר מיון</a:t>
            </a:r>
            <a:r>
              <a:rPr lang="en-US" altLang="en-US" sz="2400">
                <a:sym typeface="Symbol" panose="05050102010706020507" pitchFamily="18" charset="2"/>
              </a:rPr>
              <a:t>OH¯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en-US" sz="2400" b="1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US" altLang="en-US" sz="2400" b="1" baseline="-2500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sym typeface="Symbol" panose="05050102010706020507" pitchFamily="18" charset="2"/>
              </a:rPr>
              <a:t>H</a:t>
            </a:r>
            <a:r>
              <a:rPr lang="en-US" altLang="en-US" sz="2400" b="1" baseline="-25000">
                <a:solidFill>
                  <a:srgbClr val="FF0000"/>
                </a:solidFill>
                <a:sym typeface="Symbol" panose="05050102010706020507" pitchFamily="18" charset="2"/>
              </a:rPr>
              <a:t>5</a:t>
            </a:r>
            <a:r>
              <a:rPr lang="en-US" altLang="en-US" sz="2400" b="1">
                <a:solidFill>
                  <a:srgbClr val="FF0000"/>
                </a:solidFill>
                <a:sym typeface="Symbol" panose="05050102010706020507" pitchFamily="18" charset="2"/>
              </a:rPr>
              <a:t>OH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altLang="en-US" sz="2400">
                <a:sym typeface="Symbol" panose="05050102010706020507" pitchFamily="18" charset="2"/>
              </a:rPr>
              <a:t> </a:t>
            </a:r>
            <a:r>
              <a:rPr lang="he-IL" altLang="en-US" sz="2400">
                <a:sym typeface="Symbol" panose="05050102010706020507" pitchFamily="18" charset="2"/>
              </a:rPr>
              <a:t> מפני</a:t>
            </a:r>
            <a:br>
              <a:rPr lang="en-US" altLang="en-US" sz="2400">
                <a:sym typeface="Symbol" panose="05050102010706020507" pitchFamily="18" charset="2"/>
              </a:rPr>
            </a:br>
            <a:r>
              <a:rPr lang="he-IL" altLang="en-US" sz="2400">
                <a:sym typeface="Symbol" panose="05050102010706020507" pitchFamily="18" charset="2"/>
              </a:rPr>
              <a:t>     שהמשיכה בין הנוקליאופיל למים חזקה מן המשיכה בין הנוקליאופיל לכהל.</a:t>
            </a:r>
          </a:p>
          <a:p>
            <a:endParaRPr lang="he-IL" altLang="en-US" sz="2400">
              <a:sym typeface="Symbol" panose="05050102010706020507" pitchFamily="18" charset="2"/>
            </a:endParaRPr>
          </a:p>
          <a:p>
            <a:r>
              <a:rPr lang="he-IL" altLang="en-US" sz="2400">
                <a:sym typeface="Symbol" panose="05050102010706020507" pitchFamily="18" charset="2"/>
              </a:rPr>
              <a:t>     </a:t>
            </a:r>
            <a:r>
              <a:rPr lang="he-IL" altLang="en-US" sz="2400">
                <a:solidFill>
                  <a:srgbClr val="0000FF"/>
                </a:solidFill>
                <a:sym typeface="Symbol" panose="05050102010706020507" pitchFamily="18" charset="2"/>
              </a:rPr>
              <a:t>ממס אפרוטי אינו משפיע על חוזק הנוקליאופיל ולכן לא תהיה העדפה </a:t>
            </a:r>
            <a:br>
              <a:rPr lang="en-US" altLang="en-US" sz="2400">
                <a:solidFill>
                  <a:srgbClr val="0000FF"/>
                </a:solidFill>
                <a:sym typeface="Symbol" panose="05050102010706020507" pitchFamily="18" charset="2"/>
              </a:rPr>
            </a:br>
            <a:r>
              <a:rPr lang="he-IL" altLang="en-US" sz="2400">
                <a:solidFill>
                  <a:srgbClr val="0000FF"/>
                </a:solidFill>
                <a:sym typeface="Symbol" panose="05050102010706020507" pitchFamily="18" charset="2"/>
              </a:rPr>
              <a:t>    לאלימינציה או התמרה. </a:t>
            </a:r>
          </a:p>
          <a:p>
            <a:endParaRPr lang="he-IL" altLang="en-US" sz="2400">
              <a:solidFill>
                <a:srgbClr val="0000FF"/>
              </a:solidFill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33CF81E-A835-38A6-3FD8-99A0B17EF9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3600" dirty="0">
                <a:solidFill>
                  <a:srgbClr val="339933"/>
                </a:solidFill>
              </a:rPr>
              <a:t>גורמים המשפיעים על מהירות תגובת האלימינציה – </a:t>
            </a:r>
            <a:r>
              <a:rPr lang="en-US" altLang="en-US" sz="3600" dirty="0">
                <a:solidFill>
                  <a:srgbClr val="339933"/>
                </a:solidFill>
              </a:rPr>
              <a:t>E2</a:t>
            </a:r>
            <a:r>
              <a:rPr lang="he-IL" altLang="en-US" sz="3600" dirty="0">
                <a:solidFill>
                  <a:srgbClr val="339933"/>
                </a:solidFill>
              </a:rPr>
              <a:t> ( המשך)</a:t>
            </a:r>
            <a:endParaRPr lang="en-US" altLang="en-US" sz="3600" dirty="0">
              <a:solidFill>
                <a:srgbClr val="339933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B96CF3DA-1128-AE01-5614-4DD453FD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DC93B81-4C25-21F3-FAF1-AAB2CD86B1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e-IL" altLang="en-US">
                <a:solidFill>
                  <a:schemeClr val="accent2"/>
                </a:solidFill>
                <a:sym typeface="Symbol" panose="05050102010706020507" pitchFamily="18" charset="2"/>
              </a:rPr>
              <a:t>ה. הטמפרטורה</a:t>
            </a:r>
          </a:p>
          <a:p>
            <a:r>
              <a:rPr lang="he-IL" altLang="en-US">
                <a:solidFill>
                  <a:srgbClr val="0000FF"/>
                </a:solidFill>
                <a:sym typeface="Symbol" panose="05050102010706020507" pitchFamily="18" charset="2"/>
              </a:rPr>
              <a:t>     </a:t>
            </a:r>
            <a:r>
              <a:rPr lang="he-IL" altLang="en-US">
                <a:sym typeface="Symbol" panose="05050102010706020507" pitchFamily="18" charset="2"/>
              </a:rPr>
              <a:t>אנרגיית השפעול של תהליך האלימינציה </a:t>
            </a:r>
            <a:br>
              <a:rPr lang="en-US" altLang="en-US">
                <a:sym typeface="Symbol" panose="05050102010706020507" pitchFamily="18" charset="2"/>
              </a:rPr>
            </a:br>
            <a:r>
              <a:rPr lang="he-IL" altLang="en-US">
                <a:sym typeface="Symbol" panose="05050102010706020507" pitchFamily="18" charset="2"/>
              </a:rPr>
              <a:t>     גבוהה יותר – יותר קשרים נפתחים. </a:t>
            </a:r>
          </a:p>
          <a:p>
            <a:r>
              <a:rPr lang="he-IL" altLang="en-US">
                <a:sym typeface="Symbol" panose="05050102010706020507" pitchFamily="18" charset="2"/>
              </a:rPr>
              <a:t>     בטמפ' גבוהה יותר מספר המולקולות בעלות </a:t>
            </a:r>
            <a:br>
              <a:rPr lang="en-US" altLang="en-US">
                <a:sym typeface="Symbol" panose="05050102010706020507" pitchFamily="18" charset="2"/>
              </a:rPr>
            </a:br>
            <a:r>
              <a:rPr lang="he-IL" altLang="en-US">
                <a:sym typeface="Symbol" panose="05050102010706020507" pitchFamily="18" charset="2"/>
              </a:rPr>
              <a:t>     אנרגיה גבוהה מאנרגיית השפעול גדול יותר. </a:t>
            </a:r>
            <a:br>
              <a:rPr lang="en-US" altLang="en-US">
                <a:sym typeface="Symbol" panose="05050102010706020507" pitchFamily="18" charset="2"/>
              </a:rPr>
            </a:br>
            <a:r>
              <a:rPr lang="he-IL" altLang="en-US">
                <a:sym typeface="Symbol" panose="05050102010706020507" pitchFamily="18" charset="2"/>
              </a:rPr>
              <a:t>     מספר המולקולות שיעברו אלימינציה גדל </a:t>
            </a:r>
            <a:br>
              <a:rPr lang="en-US" altLang="en-US">
                <a:sym typeface="Symbol" panose="05050102010706020507" pitchFamily="18" charset="2"/>
              </a:rPr>
            </a:br>
            <a:r>
              <a:rPr lang="he-IL" altLang="en-US">
                <a:sym typeface="Symbol" panose="05050102010706020507" pitchFamily="18" charset="2"/>
              </a:rPr>
              <a:t>     באופן יחסי יותר ממספר המולקולות שעובר </a:t>
            </a:r>
            <a:br>
              <a:rPr lang="en-US" altLang="en-US">
                <a:sym typeface="Symbol" panose="05050102010706020507" pitchFamily="18" charset="2"/>
              </a:rPr>
            </a:br>
            <a:r>
              <a:rPr lang="he-IL" altLang="en-US">
                <a:sym typeface="Symbol" panose="05050102010706020507" pitchFamily="18" charset="2"/>
              </a:rPr>
              <a:t>     התמרה .</a:t>
            </a: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379CA92-85B8-2190-9E60-BC2838AE5D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000" dirty="0">
                <a:solidFill>
                  <a:srgbClr val="339933"/>
                </a:solidFill>
              </a:rPr>
              <a:t>התפלגות חלקיקים לפי האנרגיה שלהם בטמפרטורות שונות </a:t>
            </a:r>
            <a:r>
              <a:rPr lang="he-IL" altLang="en-US" sz="3200" dirty="0">
                <a:solidFill>
                  <a:schemeClr val="tx1"/>
                </a:solidFill>
              </a:rPr>
              <a:t>עמ' 111-112</a:t>
            </a:r>
            <a:endParaRPr lang="en-US" altLang="en-US" sz="3200" dirty="0">
              <a:solidFill>
                <a:schemeClr val="tx1"/>
              </a:solidFill>
            </a:endParaRPr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id="{63E32BC2-280B-CF86-08C1-E75CDF57B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8400" y="6375270"/>
            <a:ext cx="2895600" cy="476250"/>
          </a:xfrm>
        </p:spPr>
        <p:txBody>
          <a:bodyPr/>
          <a:lstStyle/>
          <a:p>
            <a:r>
              <a:rPr lang="he-IL" altLang="en-US"/>
              <a:t>הכינה ידידה גוטליב</a:t>
            </a:r>
            <a:endParaRPr lang="en-US" altLang="en-US"/>
          </a:p>
        </p:txBody>
      </p:sp>
      <p:grpSp>
        <p:nvGrpSpPr>
          <p:cNvPr id="8203" name="Group 11" descr="גרף המתאר התפלגות חלקיקים לפי האנרגיה שלהם בטמפרטורות שונות ">
            <a:extLst>
              <a:ext uri="{FF2B5EF4-FFF2-40B4-BE49-F238E27FC236}">
                <a16:creationId xmlns:a16="http://schemas.microsoft.com/office/drawing/2014/main" id="{559DB71A-A631-BB63-5EC9-8A4BA72D442D}"/>
              </a:ext>
            </a:extLst>
          </p:cNvPr>
          <p:cNvGrpSpPr>
            <a:grpSpLocks/>
          </p:cNvGrpSpPr>
          <p:nvPr/>
        </p:nvGrpSpPr>
        <p:grpSpPr bwMode="auto">
          <a:xfrm>
            <a:off x="4421188" y="1463675"/>
            <a:ext cx="4273550" cy="3781425"/>
            <a:chOff x="2785" y="922"/>
            <a:chExt cx="2692" cy="2382"/>
          </a:xfrm>
        </p:grpSpPr>
        <p:pic>
          <p:nvPicPr>
            <p:cNvPr id="8202" name="Picture 10">
              <a:extLst>
                <a:ext uri="{FF2B5EF4-FFF2-40B4-BE49-F238E27FC236}">
                  <a16:creationId xmlns:a16="http://schemas.microsoft.com/office/drawing/2014/main" id="{F8574DB9-C89A-266F-F3CF-C7462E0C1A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36" r="25499"/>
            <a:stretch>
              <a:fillRect/>
            </a:stretch>
          </p:blipFill>
          <p:spPr bwMode="auto">
            <a:xfrm>
              <a:off x="3445" y="936"/>
              <a:ext cx="2032" cy="2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98" name="Text Box 6">
              <a:extLst>
                <a:ext uri="{FF2B5EF4-FFF2-40B4-BE49-F238E27FC236}">
                  <a16:creationId xmlns:a16="http://schemas.microsoft.com/office/drawing/2014/main" id="{9B19B7BC-18F5-257F-176B-962ACF18A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5" y="1258"/>
              <a:ext cx="704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e-IL" altLang="en-US"/>
                <a:t>מספר</a:t>
              </a:r>
              <a:br>
                <a:rPr lang="en-US" altLang="en-US"/>
              </a:br>
              <a:r>
                <a:rPr lang="he-IL" altLang="en-US"/>
                <a:t>המולקולות</a:t>
              </a:r>
              <a:endParaRPr lang="en-US" altLang="en-US"/>
            </a:p>
          </p:txBody>
        </p:sp>
        <p:sp>
          <p:nvSpPr>
            <p:cNvPr id="8199" name="Text Box 7">
              <a:extLst>
                <a:ext uri="{FF2B5EF4-FFF2-40B4-BE49-F238E27FC236}">
                  <a16:creationId xmlns:a16="http://schemas.microsoft.com/office/drawing/2014/main" id="{EB37E49C-A390-0108-75F7-053A850D4D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6" y="2584"/>
              <a:ext cx="501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e-IL" altLang="en-US"/>
                <a:t>אנרגיה</a:t>
              </a:r>
              <a:endParaRPr lang="en-US" altLang="en-US"/>
            </a:p>
          </p:txBody>
        </p:sp>
        <p:sp>
          <p:nvSpPr>
            <p:cNvPr id="8200" name="Text Box 8">
              <a:extLst>
                <a:ext uri="{FF2B5EF4-FFF2-40B4-BE49-F238E27FC236}">
                  <a16:creationId xmlns:a16="http://schemas.microsoft.com/office/drawing/2014/main" id="{C2721DB3-1C57-F4AB-B842-E275A447D8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2" y="2856"/>
              <a:ext cx="572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he-IL" altLang="en-US" b="1">
                  <a:solidFill>
                    <a:srgbClr val="FF0000"/>
                  </a:solidFill>
                </a:rPr>
                <a:t>אנרגיית</a:t>
              </a:r>
              <a:br>
                <a:rPr lang="en-US" altLang="en-US" b="1">
                  <a:solidFill>
                    <a:srgbClr val="FF0000"/>
                  </a:solidFill>
                </a:rPr>
              </a:br>
              <a:r>
                <a:rPr lang="he-IL" altLang="en-US" b="1">
                  <a:solidFill>
                    <a:srgbClr val="FF0000"/>
                  </a:solidFill>
                </a:rPr>
                <a:t>שפעול</a:t>
              </a:r>
              <a:endParaRPr lang="en-US" altLang="en-US" b="1">
                <a:solidFill>
                  <a:srgbClr val="FF0000"/>
                </a:solidFill>
              </a:endParaRPr>
            </a:p>
          </p:txBody>
        </p:sp>
        <p:sp>
          <p:nvSpPr>
            <p:cNvPr id="8201" name="Text Box 9">
              <a:extLst>
                <a:ext uri="{FF2B5EF4-FFF2-40B4-BE49-F238E27FC236}">
                  <a16:creationId xmlns:a16="http://schemas.microsoft.com/office/drawing/2014/main" id="{86575581-0ABF-B050-460A-F65A7FD9CB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2" y="922"/>
              <a:ext cx="1053" cy="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he-IL" altLang="en-US" sz="1600" b="1">
                  <a:solidFill>
                    <a:srgbClr val="FF0000"/>
                  </a:solidFill>
                </a:rPr>
                <a:t>מולקולות בעלות</a:t>
              </a:r>
              <a:br>
                <a:rPr lang="en-US" altLang="en-US" sz="1600" b="1">
                  <a:solidFill>
                    <a:srgbClr val="FF0000"/>
                  </a:solidFill>
                </a:rPr>
              </a:br>
              <a:r>
                <a:rPr lang="he-IL" altLang="en-US" sz="1600" b="1">
                  <a:solidFill>
                    <a:srgbClr val="FF0000"/>
                  </a:solidFill>
                </a:rPr>
                <a:t>אנרגיה נמוכה</a:t>
              </a:r>
              <a:br>
                <a:rPr lang="en-US" altLang="en-US" sz="1600" b="1">
                  <a:solidFill>
                    <a:srgbClr val="FF0000"/>
                  </a:solidFill>
                </a:rPr>
              </a:br>
              <a:r>
                <a:rPr lang="he-IL" altLang="en-US" sz="1600" b="1">
                  <a:solidFill>
                    <a:srgbClr val="FF0000"/>
                  </a:solidFill>
                </a:rPr>
                <a:t>מאנרגיית השפעול</a:t>
              </a:r>
              <a:endParaRPr lang="en-US" altLang="en-US" sz="1600" b="1">
                <a:solidFill>
                  <a:srgbClr val="FF0000"/>
                </a:solidFill>
              </a:endParaRPr>
            </a:p>
          </p:txBody>
        </p:sp>
      </p:grpSp>
      <p:grpSp>
        <p:nvGrpSpPr>
          <p:cNvPr id="8215" name="Group 23" descr="התפלגות חלקיקים לפי האנרגיה שלהם בטמפרטורות שונות ">
            <a:extLst>
              <a:ext uri="{FF2B5EF4-FFF2-40B4-BE49-F238E27FC236}">
                <a16:creationId xmlns:a16="http://schemas.microsoft.com/office/drawing/2014/main" id="{32EF11DB-F537-2801-6659-5E14B6367A61}"/>
              </a:ext>
            </a:extLst>
          </p:cNvPr>
          <p:cNvGrpSpPr>
            <a:grpSpLocks/>
          </p:cNvGrpSpPr>
          <p:nvPr/>
        </p:nvGrpSpPr>
        <p:grpSpPr bwMode="auto">
          <a:xfrm>
            <a:off x="280988" y="3238500"/>
            <a:ext cx="4906963" cy="3476625"/>
            <a:chOff x="177" y="2040"/>
            <a:chExt cx="3091" cy="2190"/>
          </a:xfrm>
        </p:grpSpPr>
        <p:sp>
          <p:nvSpPr>
            <p:cNvPr id="8204" name="Text Box 12">
              <a:extLst>
                <a:ext uri="{FF2B5EF4-FFF2-40B4-BE49-F238E27FC236}">
                  <a16:creationId xmlns:a16="http://schemas.microsoft.com/office/drawing/2014/main" id="{1CAEC5E4-51A4-045A-365C-44263DD121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" y="2648"/>
              <a:ext cx="70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e-IL" altLang="en-US"/>
                <a:t>מספר</a:t>
              </a:r>
              <a:br>
                <a:rPr lang="en-US" altLang="en-US"/>
              </a:br>
              <a:r>
                <a:rPr lang="he-IL" altLang="en-US"/>
                <a:t>המולקולות</a:t>
              </a:r>
              <a:endParaRPr lang="en-US" altLang="en-US"/>
            </a:p>
          </p:txBody>
        </p:sp>
        <p:grpSp>
          <p:nvGrpSpPr>
            <p:cNvPr id="8214" name="Group 22">
              <a:extLst>
                <a:ext uri="{FF2B5EF4-FFF2-40B4-BE49-F238E27FC236}">
                  <a16:creationId xmlns:a16="http://schemas.microsoft.com/office/drawing/2014/main" id="{169E69A6-AAAB-225F-31EA-BBC1710EA4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1" y="2040"/>
              <a:ext cx="2407" cy="2190"/>
              <a:chOff x="861" y="2040"/>
              <a:chExt cx="2407" cy="2190"/>
            </a:xfrm>
          </p:grpSpPr>
          <p:pic>
            <p:nvPicPr>
              <p:cNvPr id="8197" name="Picture 5">
                <a:extLst>
                  <a:ext uri="{FF2B5EF4-FFF2-40B4-BE49-F238E27FC236}">
                    <a16:creationId xmlns:a16="http://schemas.microsoft.com/office/drawing/2014/main" id="{31E7DBFB-BD3B-A42C-7146-681881111D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476" b="9734"/>
              <a:stretch>
                <a:fillRect/>
              </a:stretch>
            </p:blipFill>
            <p:spPr bwMode="auto">
              <a:xfrm>
                <a:off x="861" y="2464"/>
                <a:ext cx="2382" cy="135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205" name="Text Box 13">
                <a:extLst>
                  <a:ext uri="{FF2B5EF4-FFF2-40B4-BE49-F238E27FC236}">
                    <a16:creationId xmlns:a16="http://schemas.microsoft.com/office/drawing/2014/main" id="{BEF39483-B154-1E7F-B02D-932C64115E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14" y="3763"/>
                <a:ext cx="50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he-IL" altLang="en-US"/>
                  <a:t>אנרגיה</a:t>
                </a:r>
                <a:endParaRPr lang="en-US" altLang="en-US"/>
              </a:p>
            </p:txBody>
          </p:sp>
          <p:sp>
            <p:nvSpPr>
              <p:cNvPr id="8206" name="Line 14">
                <a:extLst>
                  <a:ext uri="{FF2B5EF4-FFF2-40B4-BE49-F238E27FC236}">
                    <a16:creationId xmlns:a16="http://schemas.microsoft.com/office/drawing/2014/main" id="{1DCA39BF-C72F-E589-F00A-B3FB6F370F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6" y="3412"/>
                <a:ext cx="0" cy="3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7" name="Text Box 15">
                <a:extLst>
                  <a:ext uri="{FF2B5EF4-FFF2-40B4-BE49-F238E27FC236}">
                    <a16:creationId xmlns:a16="http://schemas.microsoft.com/office/drawing/2014/main" id="{9E68C66D-4441-3A9A-5565-9B6C8A0052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0" y="3999"/>
                <a:ext cx="9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he-IL" altLang="en-US" b="1">
                    <a:solidFill>
                      <a:srgbClr val="FF0000"/>
                    </a:solidFill>
                  </a:rPr>
                  <a:t>אנרגיית שפעול</a:t>
                </a:r>
                <a:endParaRPr lang="en-US" alt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8208" name="Line 16">
                <a:extLst>
                  <a:ext uri="{FF2B5EF4-FFF2-40B4-BE49-F238E27FC236}">
                    <a16:creationId xmlns:a16="http://schemas.microsoft.com/office/drawing/2014/main" id="{45CC8B19-DB81-82B5-C8BE-37613BC508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62" y="3842"/>
                <a:ext cx="37" cy="173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9" name="Line 17">
                <a:extLst>
                  <a:ext uri="{FF2B5EF4-FFF2-40B4-BE49-F238E27FC236}">
                    <a16:creationId xmlns:a16="http://schemas.microsoft.com/office/drawing/2014/main" id="{F3FDFAD9-06B4-2E25-AB6D-E68F1B89BD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661" y="3832"/>
                <a:ext cx="46" cy="19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0" name="Text Box 18">
                <a:extLst>
                  <a:ext uri="{FF2B5EF4-FFF2-40B4-BE49-F238E27FC236}">
                    <a16:creationId xmlns:a16="http://schemas.microsoft.com/office/drawing/2014/main" id="{C895F1B2-2256-2A97-01DF-3D2394C734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" y="2933"/>
                <a:ext cx="23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FF0000"/>
                    </a:solidFill>
                  </a:rPr>
                  <a:t>A</a:t>
                </a:r>
              </a:p>
            </p:txBody>
          </p:sp>
          <p:sp>
            <p:nvSpPr>
              <p:cNvPr id="8211" name="Text Box 19">
                <a:extLst>
                  <a:ext uri="{FF2B5EF4-FFF2-40B4-BE49-F238E27FC236}">
                    <a16:creationId xmlns:a16="http://schemas.microsoft.com/office/drawing/2014/main" id="{FCFCC8DD-66E7-37FB-59F6-E7CFBBD5AD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16" y="3076"/>
                <a:ext cx="23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8213" name="Text Box 21">
                <a:extLst>
                  <a:ext uri="{FF2B5EF4-FFF2-40B4-BE49-F238E27FC236}">
                    <a16:creationId xmlns:a16="http://schemas.microsoft.com/office/drawing/2014/main" id="{C6E7C2D7-F4E5-48C9-B133-78C51478DD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5" y="2040"/>
                <a:ext cx="84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400" b="1"/>
                  <a:t>T</a:t>
                </a:r>
                <a:r>
                  <a:rPr lang="en-US" altLang="en-US" sz="2400" b="1" baseline="-25000"/>
                  <a:t>1</a:t>
                </a:r>
                <a:r>
                  <a:rPr lang="en-US" altLang="en-US" sz="2400" b="1"/>
                  <a:t> &gt; T</a:t>
                </a:r>
                <a:r>
                  <a:rPr lang="en-US" altLang="en-US" sz="2400" b="1" baseline="-25000"/>
                  <a:t>2</a:t>
                </a: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עיצוב ברירת מחדל">
  <a:themeElements>
    <a:clrScheme name="עיצוב ברירת מחדל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יצוב ברירת מחדל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1784</Words>
  <Application>Microsoft Office PowerPoint</Application>
  <PresentationFormat>‫הצגה על המסך (4:3)</PresentationFormat>
  <Paragraphs>532</Paragraphs>
  <Slides>32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32</vt:i4>
      </vt:variant>
    </vt:vector>
  </HeadingPairs>
  <TitlesOfParts>
    <vt:vector size="38" baseType="lpstr">
      <vt:lpstr>Arial</vt:lpstr>
      <vt:lpstr>Symbol</vt:lpstr>
      <vt:lpstr>Times New Roman</vt:lpstr>
      <vt:lpstr>David</vt:lpstr>
      <vt:lpstr>Arial Unicode MS</vt:lpstr>
      <vt:lpstr>עיצוב ברירת מחדל</vt:lpstr>
      <vt:lpstr>מולקולות במסע פרק ג </vt:lpstr>
      <vt:lpstr>אלימינציה עמ' 96</vt:lpstr>
      <vt:lpstr>מנגנון תגובת אלימינציה – E2 עמ' 100</vt:lpstr>
      <vt:lpstr>התמרה ואלימינציה – תגובות מתחרות עמ' 101</vt:lpstr>
      <vt:lpstr>גורמים המשפיעים על מהירות תגובת האלימינציה – E2  עמ' 106-111</vt:lpstr>
      <vt:lpstr>גורמים המשפיעים על מהירות תגובת האלימינציה – E2 (המשך)</vt:lpstr>
      <vt:lpstr>גורמים המשפיעים על מהירות תגובת האלימינציה – E2 (המשך )</vt:lpstr>
      <vt:lpstr>גורמים המשפיעים על מהירות תגובת האלימינציה – E2 ( המשך)</vt:lpstr>
      <vt:lpstr>התפלגות חלקיקים לפי האנרגיה שלהם בטמפרטורות שונות עמ' 111-112</vt:lpstr>
      <vt:lpstr>אלימינציה היבט קינטי מסקנה</vt:lpstr>
      <vt:lpstr>E1 – אלימינציה במנגנון אחר עמ' 117</vt:lpstr>
      <vt:lpstr>E1 – אלימינציה מסדר ראשון</vt:lpstr>
      <vt:lpstr>אלימינציה כנגד התמרה מי ינצח בתחרות?</vt:lpstr>
      <vt:lpstr>סיכום- התמרה מול אלימינציה</vt:lpstr>
      <vt:lpstr>השוואת פעילות נוקלאופילים בתהליך CH3Br + Nu:  CH3Nu +Br¯  </vt:lpstr>
      <vt:lpstr>חוזק יחסי של חומצות ובסיסים מצומדים HX(aq) + H2O(l)  H3O+(aq) + X¯(aq)</vt:lpstr>
      <vt:lpstr>השוואת פעילות קבוצות עוזבות בתהליך RL + Nu:  RNu: +L¯</vt:lpstr>
      <vt:lpstr>השוואת פעילות קבוצות עוזבות בתהליך HL + H2O  H3O+ +L¯</vt:lpstr>
      <vt:lpstr>תלות קצב ראקציות SN2 בממס לתהליך: Br-  CH3CH2CH2CH2Br + N3-  CH3CH2CH2CH2N3 +</vt:lpstr>
      <vt:lpstr>תלות קצב ראקציות SN1 במימס לתהליך: HCl  (CH3)3CCl + ROH  (CH3)3COR + </vt:lpstr>
      <vt:lpstr>אלמיום – אלימינציה במנגנון אחר עמ'120</vt:lpstr>
      <vt:lpstr>מנגנון תגובת אלמיום עמ' 123 </vt:lpstr>
      <vt:lpstr>המשך מנגנון אלמיום</vt:lpstr>
      <vt:lpstr>סיפוח הלוגן לאלקן עמ'127      </vt:lpstr>
      <vt:lpstr>סיפוח לקשר כפול עמ' 128</vt:lpstr>
      <vt:lpstr>קשר σ קשר π  </vt:lpstr>
      <vt:lpstr>קשר π – מאפיינים עמ' 129</vt:lpstr>
      <vt:lpstr>מנגנון סיפוח אלקטרופילי עמ' 131</vt:lpstr>
      <vt:lpstr>סיפוח – היבט מרחבי סדנת מודלים עמ' 133</vt:lpstr>
      <vt:lpstr>כלל מרקובניקוב עמ' 134</vt:lpstr>
      <vt:lpstr>כלל מרקובניקוב</vt:lpstr>
      <vt:lpstr>סיפוח ללא מנצחים מנגנון סיפוח הלוגן לאלקן עמ' 138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מנגנון תגובת אלימינציה – E2</dc:title>
  <dc:creator>Jedida</dc:creator>
  <cp:lastModifiedBy>Shelly Livne</cp:lastModifiedBy>
  <cp:revision>98</cp:revision>
  <dcterms:created xsi:type="dcterms:W3CDTF">2006-08-10T06:11:21Z</dcterms:created>
  <dcterms:modified xsi:type="dcterms:W3CDTF">2025-07-21T11:41:59Z</dcterms:modified>
</cp:coreProperties>
</file>