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006600"/>
    <a:srgbClr val="FF0000"/>
    <a:srgbClr val="FFFFCC"/>
    <a:srgbClr val="FFFFFF"/>
    <a:srgbClr val="4D4D4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4380"/>
    <p:restoredTop sz="94660"/>
  </p:normalViewPr>
  <p:slideViewPr>
    <p:cSldViewPr>
      <p:cViewPr varScale="1">
        <p:scale>
          <a:sx n="88" d="100"/>
          <a:sy n="88" d="100"/>
        </p:scale>
        <p:origin x="16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A45A2B-4050-001B-54DB-BB9CA0432B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ACE9D-4474-2E66-A2DB-954F9D299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C54D2F-5762-07C4-CE8B-26E408FA9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CE8C4-8678-474F-A837-511EC6254F27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04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FE99C4-AA93-2288-BE65-CCD873A2B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ACF907-42B9-05A9-C343-00B81EB48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D2E1B8-B926-13F4-F4C3-B718A5879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176F1-E5B4-4DFB-A2D7-1324FA98136D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90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0DEF0D-71F0-10A9-86B3-BA96CF2E1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45A664-9E12-4B9B-C3D4-3AC31E67D5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634FEA-ADE1-5D70-268A-DD35581B7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5E29F-FF9F-45BF-AC71-7BEB02ADDFC9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67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7A8238-12B1-1CFE-92F2-CD0E38986C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9D541D-6B96-0E8F-07CA-B64BDBE9D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FCBFBB-655F-2BF8-7875-06E9352DC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AADFB-5D5E-4DFC-B34C-E7271719DC07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12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2A7753-E60C-15F3-2EF7-24C5C3052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F9708D-68A5-5924-703B-9C4065219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423F30-2220-EB54-A812-83586CDF7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6393D-CCAC-4414-B6F4-E78F112D38E7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1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36111-DAFE-8786-6F5C-FBA3C139C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A4C0F4-015A-76CF-F7BC-393C3B6E1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316A59-42BC-63B9-F589-759ED5DB8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F5451-921B-404A-A303-06E7058B97AB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83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672ABC-BE45-B151-9460-30915949A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74342E-8B96-998F-1BF0-CCF53A4F5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6DA5CB-B703-85C2-D835-1642C7DFB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DA1B6-3790-435A-8B74-122FDFF79973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79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2DA8AF-4B1D-DA6B-C445-0D89D5E38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D8C000-5D4A-7658-2790-C696FE6DA7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9F7D78-1B80-FAB5-844A-90D26C60A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49BD5-9614-4D1D-A079-D7AA7265E141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06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606C3B-80E9-4A39-C040-2E03F1C8CB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2401C9-36FB-EDC9-EA7D-97E51B821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69643D-3CED-B1BB-D002-3617BF275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A1DF0-23E0-4F39-9FD9-EEF8612CA38B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7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9C1E41-EFBF-AD12-A97C-F4096DB0E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B91FC-7AEF-2C49-7DC6-D8B9AF784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2E996E-810F-4148-419F-0DF03F7D3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F1833-B73A-4221-ABDE-DC397E42B649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80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094888-49DE-6DE6-7327-C5743377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74416-09C0-60CD-78A1-0EB61A14BD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8C8DF8-1CF9-3C22-F99A-AB5631EB0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41488-57F3-4DCA-87D0-066B2CB75A38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02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68DBC8D-10CB-237A-E451-16B07C522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DA5E0E7-B0BA-2B4B-244E-65DDEEC72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0EF506-2316-1BCB-3E18-19B99EB783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A05070E-CC22-43D4-1E7C-76E03A547B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9B1FCA-1CA4-AFF9-A28E-56058D17A5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67755CA-C91B-497E-A62A-7AB57CE27A9A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EDEFF0E6-A838-17FE-CB1C-EA2AE091A866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485950" y="531812"/>
            <a:ext cx="6008688" cy="461963"/>
          </a:xfrm>
          <a:prstGeom prst="rect">
            <a:avLst/>
          </a:prstGeom>
          <a:solidFill>
            <a:srgbClr val="FFFFCC"/>
          </a:solidFill>
          <a:ln>
            <a:noFill/>
            <a:prstDash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פיגמנטים צמחיים - מעבדות</a:t>
            </a:r>
            <a:r>
              <a:rPr kumimoji="0" lang="he-IL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"ישנות - חדשות"</a:t>
            </a:r>
            <a:r>
              <a:rPr kumimoji="0" lang="he-IL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27576BC6-D685-B9F1-6E03-ADF89904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217612"/>
            <a:ext cx="7391400" cy="396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sz="2000" b="1">
                <a:solidFill>
                  <a:srgbClr val="008000"/>
                </a:solidFill>
              </a:rPr>
              <a:t>לנושא: כימיה פיזיקלית - מרמת הננו למיקרואלקטרוניקה</a:t>
            </a:r>
            <a:endParaRPr lang="en-US" altLang="en-US" sz="2000" b="1">
              <a:solidFill>
                <a:srgbClr val="008000"/>
              </a:solidFill>
            </a:endParaRPr>
          </a:p>
        </p:txBody>
      </p:sp>
      <p:pic>
        <p:nvPicPr>
          <p:cNvPr id="5125" name="Picture 7">
            <a:extLst>
              <a:ext uri="{FF2B5EF4-FFF2-40B4-BE49-F238E27FC236}">
                <a16:creationId xmlns:a16="http://schemas.microsoft.com/office/drawing/2014/main" id="{A8589916-A744-3BFE-164F-A588F792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00" y="2055812"/>
            <a:ext cx="561657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6">
            <a:extLst>
              <a:ext uri="{FF2B5EF4-FFF2-40B4-BE49-F238E27FC236}">
                <a16:creationId xmlns:a16="http://schemas.microsoft.com/office/drawing/2014/main" id="{3766FD00-55B2-FC05-4D8F-4C6D1ECEF08D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971800" y="533400"/>
            <a:ext cx="3529012" cy="457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"כלורופיל" מלאכותי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9378A6C8-C309-D535-F394-5A3B61A2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787876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e-IL" altLang="en-US" sz="2000" b="1" u="sng">
                <a:solidFill>
                  <a:srgbClr val="006600"/>
                </a:solidFill>
              </a:rPr>
              <a:t>שאלת חקר ראשונה:</a:t>
            </a:r>
            <a:r>
              <a:rPr lang="he-IL" altLang="en-US" b="1">
                <a:solidFill>
                  <a:srgbClr val="006600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he-IL" altLang="en-US" b="1">
                <a:solidFill>
                  <a:srgbClr val="006600"/>
                </a:solidFill>
              </a:rPr>
              <a:t>האם וכיצד משפיע סוג יון המתכת ב"כלורופיל" על מידת הבליעה באורכי גל שונים  (ספקטרום בליעה) ועל הפעילות הפוטסינתטית?</a:t>
            </a:r>
          </a:p>
          <a:p>
            <a:pPr eaLnBrk="1" hangingPunct="1">
              <a:lnSpc>
                <a:spcPct val="120000"/>
              </a:lnSpc>
            </a:pPr>
            <a:endParaRPr lang="en-US" altLang="en-US" b="1">
              <a:solidFill>
                <a:srgbClr val="0066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he-IL" altLang="en-US" sz="2000" b="1" u="sng">
                <a:solidFill>
                  <a:srgbClr val="006600"/>
                </a:solidFill>
              </a:rPr>
              <a:t>שאלת חקר שנייה:</a:t>
            </a:r>
            <a:r>
              <a:rPr lang="he-IL" altLang="en-US" b="1">
                <a:solidFill>
                  <a:srgbClr val="006600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he-IL" altLang="en-US" b="1">
                <a:solidFill>
                  <a:srgbClr val="006600"/>
                </a:solidFill>
              </a:rPr>
              <a:t>האם וכיצד משפיע אורך הגל על זמן החיזור של מתיל אדום על ידי ויטמין </a:t>
            </a:r>
            <a:r>
              <a:rPr lang="en-US" altLang="en-US" b="1">
                <a:solidFill>
                  <a:srgbClr val="006600"/>
                </a:solidFill>
              </a:rPr>
              <a:t>C</a:t>
            </a:r>
            <a:r>
              <a:rPr lang="he-IL" altLang="en-US" b="1">
                <a:solidFill>
                  <a:srgbClr val="006600"/>
                </a:solidFill>
              </a:rPr>
              <a:t> בנוכחות כלורופיל?</a:t>
            </a:r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05B3B1D0-FB5B-CA52-8C25-729AB4C0B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362200"/>
            <a:ext cx="732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he-IL" altLang="en-US" sz="2000" b="1" u="sng">
                <a:solidFill>
                  <a:srgbClr val="FF0000"/>
                </a:solidFill>
              </a:rPr>
              <a:t>מטרת המחקר:</a:t>
            </a:r>
            <a:r>
              <a:rPr lang="he-IL" altLang="en-US" b="1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he-IL" altLang="en-US" b="1">
                <a:solidFill>
                  <a:srgbClr val="FF0000"/>
                </a:solidFill>
              </a:rPr>
              <a:t>לבדוק השפעת סוג של יון מתכת על ספקטרום בליעה ועל פעילות פוטוסינתטית</a:t>
            </a:r>
          </a:p>
          <a:p>
            <a:pPr eaLnBrk="1" hangingPunct="1">
              <a:lnSpc>
                <a:spcPct val="120000"/>
              </a:lnSpc>
            </a:pPr>
            <a:r>
              <a:rPr lang="he-IL" altLang="en-US" b="1">
                <a:solidFill>
                  <a:srgbClr val="FF0000"/>
                </a:solidFill>
              </a:rPr>
              <a:t>של כלורופיל.</a:t>
            </a:r>
            <a:endParaRPr lang="en-US" altLang="en-US" b="1">
              <a:solidFill>
                <a:srgbClr val="FF0000"/>
              </a:solidFill>
            </a:endParaRPr>
          </a:p>
        </p:txBody>
      </p:sp>
      <p:pic>
        <p:nvPicPr>
          <p:cNvPr id="6150" name="Picture 8">
            <a:extLst>
              <a:ext uri="{FF2B5EF4-FFF2-40B4-BE49-F238E27FC236}">
                <a16:creationId xmlns:a16="http://schemas.microsoft.com/office/drawing/2014/main" id="{4DD2530D-4E68-6446-0CB4-BF0A8673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533697"/>
            <a:ext cx="2376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>
            <a:extLst>
              <a:ext uri="{FF2B5EF4-FFF2-40B4-BE49-F238E27FC236}">
                <a16:creationId xmlns:a16="http://schemas.microsoft.com/office/drawing/2014/main" id="{3C0A1F87-BA70-5585-10AB-230C7A82B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2544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25">
            <a:extLst>
              <a:ext uri="{FF2B5EF4-FFF2-40B4-BE49-F238E27FC236}">
                <a16:creationId xmlns:a16="http://schemas.microsoft.com/office/drawing/2014/main" id="{CA38389B-2068-DAED-2066-CD1A1DBFBA1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987675" y="188913"/>
            <a:ext cx="3529013" cy="457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"כלורופיל" מלאכותי 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CA70DCB6-CF2D-5A02-C826-29EBB179C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1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sz="2400" b="1">
                <a:solidFill>
                  <a:srgbClr val="CC00FF"/>
                </a:solidFill>
              </a:rPr>
              <a:t>רקע עיוני:</a:t>
            </a:r>
            <a:endParaRPr lang="en-US" altLang="en-US" sz="2400" b="1">
              <a:solidFill>
                <a:srgbClr val="CC00FF"/>
              </a:solidFill>
            </a:endParaRPr>
          </a:p>
        </p:txBody>
      </p:sp>
      <p:sp>
        <p:nvSpPr>
          <p:cNvPr id="7180" name="Rectangle 8">
            <a:extLst>
              <a:ext uri="{FF2B5EF4-FFF2-40B4-BE49-F238E27FC236}">
                <a16:creationId xmlns:a16="http://schemas.microsoft.com/office/drawing/2014/main" id="{E97DC72F-E319-E724-75B7-ACAC20287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914401"/>
            <a:ext cx="1503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 b="1">
                <a:solidFill>
                  <a:srgbClr val="FF0000"/>
                </a:solidFill>
              </a:rPr>
              <a:t>שאלה ראשונה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7179" name="Text Box 6">
            <a:extLst>
              <a:ext uri="{FF2B5EF4-FFF2-40B4-BE49-F238E27FC236}">
                <a16:creationId xmlns:a16="http://schemas.microsoft.com/office/drawing/2014/main" id="{9F1DA024-184F-44A3-1C20-CED8FA86F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79526"/>
            <a:ext cx="84248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he-IL" altLang="en-US" b="1">
                <a:solidFill>
                  <a:srgbClr val="000099"/>
                </a:solidFill>
              </a:rPr>
              <a:t>הקשר בין יון המתכת לבין קבוצות אטומים שונות גורם לכך, שאורביטלים אטומיים שווי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he-IL" altLang="en-US" b="1">
                <a:solidFill>
                  <a:srgbClr val="000099"/>
                </a:solidFill>
              </a:rPr>
              <a:t>אנרגיה של אטומי מתכות מתפצלים לאורביטלים מולקולריים שהאנרגיה שלהם אינה שווה.</a:t>
            </a:r>
            <a:r>
              <a:rPr lang="he-IL" altLang="en-US" b="1">
                <a:solidFill>
                  <a:srgbClr val="0000FF"/>
                </a:solidFill>
              </a:rPr>
              <a:t> </a:t>
            </a:r>
            <a:endParaRPr lang="en-US" altLang="en-US" b="1">
              <a:solidFill>
                <a:srgbClr val="0000FF"/>
              </a:solidFill>
            </a:endParaRPr>
          </a:p>
        </p:txBody>
      </p:sp>
      <p:grpSp>
        <p:nvGrpSpPr>
          <p:cNvPr id="7181" name="Group 29">
            <a:extLst>
              <a:ext uri="{FF2B5EF4-FFF2-40B4-BE49-F238E27FC236}">
                <a16:creationId xmlns:a16="http://schemas.microsoft.com/office/drawing/2014/main" id="{ADA8A1AB-3CF5-CD16-3DF5-903E1B023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657601"/>
            <a:ext cx="7135813" cy="2239963"/>
            <a:chOff x="521" y="2160"/>
            <a:chExt cx="4495" cy="1411"/>
          </a:xfrm>
        </p:grpSpPr>
        <p:sp>
          <p:nvSpPr>
            <p:cNvPr id="7183" name="Text Box 11">
              <a:extLst>
                <a:ext uri="{FF2B5EF4-FFF2-40B4-BE49-F238E27FC236}">
                  <a16:creationId xmlns:a16="http://schemas.microsoft.com/office/drawing/2014/main" id="{AA2ADF58-C43C-2529-B6EA-8ABA0080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569"/>
              <a:ext cx="6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e-IL" altLang="en-US" b="1" dirty="0">
                  <a:solidFill>
                    <a:srgbClr val="4D4D4D"/>
                  </a:solidFill>
                </a:rPr>
                <a:t>ויטמין </a:t>
              </a:r>
              <a:r>
                <a:rPr lang="en-US" altLang="en-US" b="1" dirty="0">
                  <a:solidFill>
                    <a:srgbClr val="4D4D4D"/>
                  </a:solidFill>
                </a:rPr>
                <a:t>C</a:t>
              </a:r>
              <a:r>
                <a:rPr lang="he-IL" altLang="en-US" b="1" dirty="0"/>
                <a:t> </a:t>
              </a:r>
              <a:endParaRPr lang="en-US" altLang="en-US" b="1" dirty="0"/>
            </a:p>
          </p:txBody>
        </p:sp>
        <p:sp>
          <p:nvSpPr>
            <p:cNvPr id="7184" name="Text Box 15">
              <a:extLst>
                <a:ext uri="{FF2B5EF4-FFF2-40B4-BE49-F238E27FC236}">
                  <a16:creationId xmlns:a16="http://schemas.microsoft.com/office/drawing/2014/main" id="{2A457CB3-976B-C87A-3D7A-03A0138B4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3167"/>
              <a:ext cx="63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e-IL" altLang="en-US" b="1">
                  <a:solidFill>
                    <a:srgbClr val="4D4D4D"/>
                  </a:solidFill>
                </a:rPr>
                <a:t>ויטמין </a:t>
              </a:r>
              <a:r>
                <a:rPr lang="en-US" altLang="en-US" b="1">
                  <a:solidFill>
                    <a:srgbClr val="4D4D4D"/>
                  </a:solidFill>
                </a:rPr>
                <a:t>C</a:t>
              </a:r>
              <a:r>
                <a:rPr lang="he-IL" altLang="en-US" b="1">
                  <a:solidFill>
                    <a:srgbClr val="4D4D4D"/>
                  </a:solidFill>
                </a:rPr>
                <a:t> מחומצן </a:t>
              </a:r>
              <a:endParaRPr lang="en-US" altLang="en-US" b="1">
                <a:solidFill>
                  <a:srgbClr val="4D4D4D"/>
                </a:solidFill>
              </a:endParaRPr>
            </a:p>
          </p:txBody>
        </p:sp>
        <p:sp>
          <p:nvSpPr>
            <p:cNvPr id="7185" name="Text Box 16">
              <a:extLst>
                <a:ext uri="{FF2B5EF4-FFF2-40B4-BE49-F238E27FC236}">
                  <a16:creationId xmlns:a16="http://schemas.microsoft.com/office/drawing/2014/main" id="{CF2B11E6-1C25-E92F-8CE7-4B4B1DCAD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569"/>
              <a:ext cx="7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e-IL" altLang="en-US" b="1">
                  <a:solidFill>
                    <a:srgbClr val="FF0000"/>
                  </a:solidFill>
                </a:rPr>
                <a:t>מתיל אדום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7186" name="Text Box 17">
              <a:extLst>
                <a:ext uri="{FF2B5EF4-FFF2-40B4-BE49-F238E27FC236}">
                  <a16:creationId xmlns:a16="http://schemas.microsoft.com/office/drawing/2014/main" id="{5CC82339-62D9-AFB0-3D04-DFE110373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120"/>
              <a:ext cx="1224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he-IL" altLang="en-US" b="1">
                  <a:solidFill>
                    <a:srgbClr val="4D4D4D"/>
                  </a:solidFill>
                </a:rPr>
                <a:t>מתיל אדום מחוזר 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he-IL" altLang="en-US" b="1">
                  <a:solidFill>
                    <a:srgbClr val="4D4D4D"/>
                  </a:solidFill>
                </a:rPr>
                <a:t>     ( חסר צבע)</a:t>
              </a:r>
              <a:endParaRPr lang="en-US" altLang="en-US" b="1">
                <a:solidFill>
                  <a:srgbClr val="4D4D4D"/>
                </a:solidFill>
              </a:endParaRPr>
            </a:p>
          </p:txBody>
        </p:sp>
        <p:sp>
          <p:nvSpPr>
            <p:cNvPr id="7187" name="Line 20">
              <a:extLst>
                <a:ext uri="{FF2B5EF4-FFF2-40B4-BE49-F238E27FC236}">
                  <a16:creationId xmlns:a16="http://schemas.microsoft.com/office/drawing/2014/main" id="{F9BECB14-3035-5DF3-4A49-B75D1DF7D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2796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22">
              <a:extLst>
                <a:ext uri="{FF2B5EF4-FFF2-40B4-BE49-F238E27FC236}">
                  <a16:creationId xmlns:a16="http://schemas.microsoft.com/office/drawing/2014/main" id="{3BC28AD2-5697-C56D-47FC-B29AAB052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784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89" name="Group 28">
              <a:extLst>
                <a:ext uri="{FF2B5EF4-FFF2-40B4-BE49-F238E27FC236}">
                  <a16:creationId xmlns:a16="http://schemas.microsoft.com/office/drawing/2014/main" id="{DE28E60F-D4BF-19AD-9A60-049AAE41EC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9" y="2160"/>
              <a:ext cx="2312" cy="615"/>
              <a:chOff x="1429" y="2160"/>
              <a:chExt cx="2312" cy="615"/>
            </a:xfrm>
          </p:grpSpPr>
          <p:sp>
            <p:nvSpPr>
              <p:cNvPr id="7190" name="Text Box 12">
                <a:extLst>
                  <a:ext uri="{FF2B5EF4-FFF2-40B4-BE49-F238E27FC236}">
                    <a16:creationId xmlns:a16="http://schemas.microsoft.com/office/drawing/2014/main" id="{FCF558E3-172E-C180-4EA2-9DC3F334A7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2388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/>
                  <a:t>2e</a:t>
                </a:r>
                <a:r>
                  <a:rPr lang="en-US" altLang="en-US" b="1" baseline="30000">
                    <a:sym typeface="Symbol" panose="05050102010706020507" pitchFamily="18" charset="2"/>
                  </a:rPr>
                  <a:t></a:t>
                </a:r>
              </a:p>
            </p:txBody>
          </p:sp>
          <p:sp>
            <p:nvSpPr>
              <p:cNvPr id="7191" name="Text Box 14">
                <a:extLst>
                  <a:ext uri="{FF2B5EF4-FFF2-40B4-BE49-F238E27FC236}">
                    <a16:creationId xmlns:a16="http://schemas.microsoft.com/office/drawing/2014/main" id="{EC392D30-8F51-F263-583D-A5D0B0BE1A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8" y="2388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/>
                  <a:t>2e</a:t>
                </a:r>
                <a:r>
                  <a:rPr lang="en-US" altLang="en-US" b="1" baseline="30000">
                    <a:sym typeface="Symbol" panose="05050102010706020507" pitchFamily="18" charset="2"/>
                  </a:rPr>
                  <a:t></a:t>
                </a:r>
                <a:endParaRPr lang="en-US" altLang="en-US" b="1" baseline="30000"/>
              </a:p>
            </p:txBody>
          </p:sp>
          <p:sp>
            <p:nvSpPr>
              <p:cNvPr id="7192" name="Line 19">
                <a:extLst>
                  <a:ext uri="{FF2B5EF4-FFF2-40B4-BE49-F238E27FC236}">
                    <a16:creationId xmlns:a16="http://schemas.microsoft.com/office/drawing/2014/main" id="{12B17B8B-A577-0B73-9981-ED695DED5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2660"/>
                <a:ext cx="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Line 21">
                <a:extLst>
                  <a:ext uri="{FF2B5EF4-FFF2-40B4-BE49-F238E27FC236}">
                    <a16:creationId xmlns:a16="http://schemas.microsoft.com/office/drawing/2014/main" id="{59ABD067-B59E-1FFD-3E59-CE44F78B0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1" y="2660"/>
                <a:ext cx="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94" name="Group 27">
                <a:extLst>
                  <a:ext uri="{FF2B5EF4-FFF2-40B4-BE49-F238E27FC236}">
                    <a16:creationId xmlns:a16="http://schemas.microsoft.com/office/drawing/2014/main" id="{E647553F-E18C-6D83-BD5E-3BCAFC9C89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2160"/>
                <a:ext cx="670" cy="615"/>
                <a:chOff x="2304" y="2160"/>
                <a:chExt cx="670" cy="615"/>
              </a:xfrm>
            </p:grpSpPr>
            <p:sp>
              <p:nvSpPr>
                <p:cNvPr id="7195" name="Text Box 13">
                  <a:extLst>
                    <a:ext uri="{FF2B5EF4-FFF2-40B4-BE49-F238E27FC236}">
                      <a16:creationId xmlns:a16="http://schemas.microsoft.com/office/drawing/2014/main" id="{C78BD953-15E5-EED7-100E-1BE081A1A8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2544"/>
                  <a:ext cx="67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he-IL" altLang="en-US" b="1">
                      <a:solidFill>
                        <a:srgbClr val="006600"/>
                      </a:solidFill>
                    </a:rPr>
                    <a:t>כלורופיל</a:t>
                  </a:r>
                  <a:endParaRPr lang="en-US" altLang="en-US" b="1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7196" name="Rectangle 18">
                  <a:extLst>
                    <a:ext uri="{FF2B5EF4-FFF2-40B4-BE49-F238E27FC236}">
                      <a16:creationId xmlns:a16="http://schemas.microsoft.com/office/drawing/2014/main" id="{A56D0723-802A-9F8F-DC56-E7B9C51A1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28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/>
                    <a:t>h</a:t>
                  </a:r>
                  <a:r>
                    <a:rPr lang="en-US" altLang="en-US" sz="2000" b="1">
                      <a:sym typeface="Symbol" panose="05050102010706020507" pitchFamily="18" charset="2"/>
                    </a:rPr>
                    <a:t></a:t>
                  </a:r>
                  <a:endParaRPr lang="en-US" altLang="en-US" sz="2000" b="1"/>
                </a:p>
              </p:txBody>
            </p:sp>
            <p:sp>
              <p:nvSpPr>
                <p:cNvPr id="7197" name="Line 23">
                  <a:extLst>
                    <a:ext uri="{FF2B5EF4-FFF2-40B4-BE49-F238E27FC236}">
                      <a16:creationId xmlns:a16="http://schemas.microsoft.com/office/drawing/2014/main" id="{755B18A0-B695-BD56-D0B8-1C7A209CBE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99" y="2388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7182" name="Picture 24">
            <a:extLst>
              <a:ext uri="{FF2B5EF4-FFF2-40B4-BE49-F238E27FC236}">
                <a16:creationId xmlns:a16="http://schemas.microsoft.com/office/drawing/2014/main" id="{E4A5BD1E-1C77-DE33-580D-F93C52104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800601"/>
            <a:ext cx="25257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>
            <a:extLst>
              <a:ext uri="{FF2B5EF4-FFF2-40B4-BE49-F238E27FC236}">
                <a16:creationId xmlns:a16="http://schemas.microsoft.com/office/drawing/2014/main" id="{72A38664-BBB7-78AE-DFD3-DADCA8809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3124201"/>
            <a:ext cx="7396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 b="1">
                <a:solidFill>
                  <a:srgbClr val="000099"/>
                </a:solidFill>
              </a:rPr>
              <a:t>צבע החומר עם אותה קבוצת כרומופור יכול להיות שונה עקב נוכחות יוני מתכת.</a:t>
            </a:r>
            <a:r>
              <a:rPr lang="he-IL" altLang="en-US" b="1"/>
              <a:t> </a:t>
            </a:r>
          </a:p>
        </p:txBody>
      </p:sp>
      <p:pic>
        <p:nvPicPr>
          <p:cNvPr id="7174" name="Picture 5">
            <a:extLst>
              <a:ext uri="{FF2B5EF4-FFF2-40B4-BE49-F238E27FC236}">
                <a16:creationId xmlns:a16="http://schemas.microsoft.com/office/drawing/2014/main" id="{567AF655-0359-ED75-C86D-A479CBC08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1"/>
            <a:ext cx="3390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9">
            <a:extLst>
              <a:ext uri="{FF2B5EF4-FFF2-40B4-BE49-F238E27FC236}">
                <a16:creationId xmlns:a16="http://schemas.microsoft.com/office/drawing/2014/main" id="{6382808D-18B7-2CC7-A8C7-6D44BD19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600" y="3644901"/>
            <a:ext cx="1389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 b="1">
                <a:solidFill>
                  <a:srgbClr val="FF0000"/>
                </a:solidFill>
              </a:rPr>
              <a:t>שאלה שנייה:</a:t>
            </a:r>
            <a:endParaRPr lang="en-US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>
            <a:extLst>
              <a:ext uri="{FF2B5EF4-FFF2-40B4-BE49-F238E27FC236}">
                <a16:creationId xmlns:a16="http://schemas.microsoft.com/office/drawing/2014/main" id="{E8ACBB36-AD51-7F3C-1120-B4829909EC8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981201" y="457200"/>
            <a:ext cx="4967288" cy="457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החלפת יון מתכת במולקולת כלורופיל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5" name="Picture 11" descr="chlorophyllin">
            <a:extLst>
              <a:ext uri="{FF2B5EF4-FFF2-40B4-BE49-F238E27FC236}">
                <a16:creationId xmlns:a16="http://schemas.microsoft.com/office/drawing/2014/main" id="{0087C4C6-E9C5-C42C-8DF0-61F262FF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49630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>
            <a:extLst>
              <a:ext uri="{FF2B5EF4-FFF2-40B4-BE49-F238E27FC236}">
                <a16:creationId xmlns:a16="http://schemas.microsoft.com/office/drawing/2014/main" id="{7431FF6C-32D6-0ADF-A8D0-D0D51FD4F50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667001" y="457200"/>
            <a:ext cx="3529013" cy="457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"כלורופיל"   מלאכותי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B6893C-3072-5964-338B-98CD438CD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1" y="131603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 sz="2000" b="1">
                <a:solidFill>
                  <a:srgbClr val="FF0000"/>
                </a:solidFill>
              </a:rPr>
              <a:t>שיטות מחקר: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A65251F9-8ADB-9051-E11C-2247463AA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946275"/>
            <a:ext cx="6842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b="1">
                <a:solidFill>
                  <a:srgbClr val="000099"/>
                </a:solidFill>
              </a:rPr>
              <a:t>בדיקות ספקטרום בליעה ופעילות פוטוסינטתית של "כלורופילים"שונים</a:t>
            </a:r>
            <a:endParaRPr lang="en-US" altLang="en-US" b="1">
              <a:solidFill>
                <a:srgbClr val="000099"/>
              </a:solidFill>
            </a:endParaRP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83409017-36FC-DE7E-BDAB-E449C749F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2514600"/>
            <a:ext cx="6842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b="1">
                <a:solidFill>
                  <a:srgbClr val="000099"/>
                </a:solidFill>
              </a:rPr>
              <a:t>בדיקות פעילות פוטוסינטתית של כלורופיל באורכי גל שונים שונים</a:t>
            </a:r>
            <a:endParaRPr lang="en-US" altLang="en-US" b="1">
              <a:solidFill>
                <a:srgbClr val="000099"/>
              </a:solidFill>
            </a:endParaRPr>
          </a:p>
        </p:txBody>
      </p:sp>
      <p:graphicFrame>
        <p:nvGraphicFramePr>
          <p:cNvPr id="1026" name="Object 8">
            <a:extLst>
              <a:ext uri="{FF2B5EF4-FFF2-40B4-BE49-F238E27FC236}">
                <a16:creationId xmlns:a16="http://schemas.microsoft.com/office/drawing/2014/main" id="{5A6C3DDF-A04A-42AD-A6D5-E9D893EF8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50316"/>
              </p:ext>
            </p:extLst>
          </p:nvPr>
        </p:nvGraphicFramePr>
        <p:xfrm>
          <a:off x="2819401" y="3657600"/>
          <a:ext cx="2998788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9752381" imgH="7314286" progId="StaticMetafile">
                  <p:embed/>
                </p:oleObj>
              </mc:Choice>
              <mc:Fallback>
                <p:oleObj name="Picture" r:id="rId2" imgW="9752381" imgH="7314286" progId="StaticMetafil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3657600"/>
                        <a:ext cx="2998788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9">
            <a:extLst>
              <a:ext uri="{FF2B5EF4-FFF2-40B4-BE49-F238E27FC236}">
                <a16:creationId xmlns:a16="http://schemas.microsoft.com/office/drawing/2014/main" id="{6CCC8C92-45FF-6D22-C963-5E5AAC63F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0526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>
            <a:extLst>
              <a:ext uri="{FF2B5EF4-FFF2-40B4-BE49-F238E27FC236}">
                <a16:creationId xmlns:a16="http://schemas.microsoft.com/office/drawing/2014/main" id="{69162C4B-EB0C-88E6-B532-BFE753334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44900"/>
            <a:ext cx="24892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4">
            <a:extLst>
              <a:ext uri="{FF2B5EF4-FFF2-40B4-BE49-F238E27FC236}">
                <a16:creationId xmlns:a16="http://schemas.microsoft.com/office/drawing/2014/main" id="{9BDA37DE-289A-5A75-9B26-0F419DF2017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819400" y="381000"/>
            <a:ext cx="3529013" cy="457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"כלורופיל"  מלאכותי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4" name="Text Box 5">
            <a:extLst>
              <a:ext uri="{FF2B5EF4-FFF2-40B4-BE49-F238E27FC236}">
                <a16:creationId xmlns:a16="http://schemas.microsoft.com/office/drawing/2014/main" id="{84FC3E9E-39D7-7F34-CB74-80C3F7313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9906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en-US" sz="2000" b="1">
                <a:solidFill>
                  <a:srgbClr val="FF0000"/>
                </a:solidFill>
              </a:rPr>
              <a:t>תוצאות לדוגמה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graphicFrame>
        <p:nvGraphicFramePr>
          <p:cNvPr id="2050" name="Object 6">
            <a:extLst>
              <a:ext uri="{FF2B5EF4-FFF2-40B4-BE49-F238E27FC236}">
                <a16:creationId xmlns:a16="http://schemas.microsoft.com/office/drawing/2014/main" id="{24AA9384-D5EE-5720-E1F0-4ABB9530D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187455"/>
              </p:ext>
            </p:extLst>
          </p:nvPr>
        </p:nvGraphicFramePr>
        <p:xfrm>
          <a:off x="323850" y="1412875"/>
          <a:ext cx="2160588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3638095" imgH="18714286" progId="StaticMetafile">
                  <p:embed/>
                </p:oleObj>
              </mc:Choice>
              <mc:Fallback>
                <p:oleObj name="Picture" r:id="rId2" imgW="23638095" imgH="18714286" progId="StaticMetafil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12875"/>
                        <a:ext cx="2160588" cy="17097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>
            <a:extLst>
              <a:ext uri="{FF2B5EF4-FFF2-40B4-BE49-F238E27FC236}">
                <a16:creationId xmlns:a16="http://schemas.microsoft.com/office/drawing/2014/main" id="{B989C6D1-CA99-0768-7E7D-DF1BC1089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88867"/>
              </p:ext>
            </p:extLst>
          </p:nvPr>
        </p:nvGraphicFramePr>
        <p:xfrm>
          <a:off x="6443663" y="1412875"/>
          <a:ext cx="2159000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23638095" imgH="18714286" progId="StaticMetafile">
                  <p:embed/>
                </p:oleObj>
              </mc:Choice>
              <mc:Fallback>
                <p:oleObj name="Picture" r:id="rId4" imgW="23638095" imgH="18714286" progId="StaticMetafil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412875"/>
                        <a:ext cx="2159000" cy="16811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8">
            <a:extLst>
              <a:ext uri="{FF2B5EF4-FFF2-40B4-BE49-F238E27FC236}">
                <a16:creationId xmlns:a16="http://schemas.microsoft.com/office/drawing/2014/main" id="{6C0783BE-3DD8-C33A-607A-A3B5E24D7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1440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Ba</a:t>
            </a:r>
          </a:p>
        </p:txBody>
      </p:sp>
      <p:sp>
        <p:nvSpPr>
          <p:cNvPr id="2056" name="Text Box 9">
            <a:extLst>
              <a:ext uri="{FF2B5EF4-FFF2-40B4-BE49-F238E27FC236}">
                <a16:creationId xmlns:a16="http://schemas.microsoft.com/office/drawing/2014/main" id="{E1487574-80D1-0CA5-78DA-4CDD5C89D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914400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Cu</a:t>
            </a:r>
          </a:p>
        </p:txBody>
      </p:sp>
      <p:pic>
        <p:nvPicPr>
          <p:cNvPr id="2057" name="תרשים 5">
            <a:extLst>
              <a:ext uri="{FF2B5EF4-FFF2-40B4-BE49-F238E27FC236}">
                <a16:creationId xmlns:a16="http://schemas.microsoft.com/office/drawing/2014/main" id="{B93AE53F-F640-BEC0-04AD-E53E621BF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92375"/>
            <a:ext cx="3097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1">
            <a:extLst>
              <a:ext uri="{FF2B5EF4-FFF2-40B4-BE49-F238E27FC236}">
                <a16:creationId xmlns:a16="http://schemas.microsoft.com/office/drawing/2014/main" id="{A07B5F43-0A04-11B0-2817-49DA732D2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0"/>
            <a:ext cx="878998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en-US" b="1">
                <a:solidFill>
                  <a:srgbClr val="000099"/>
                </a:solidFill>
              </a:rPr>
              <a:t>1.  יון מתכת משפיע על ספקטרום בליעה של "כלורופיל" - גם בליעה מקסימלית וגם </a:t>
            </a:r>
          </a:p>
          <a:p>
            <a:pPr eaLnBrk="1" hangingPunct="1"/>
            <a:r>
              <a:rPr lang="he-IL" altLang="en-US" b="1">
                <a:solidFill>
                  <a:srgbClr val="000099"/>
                </a:solidFill>
              </a:rPr>
              <a:t>     ס"כ בליעה בתחומים שונים של ספקטרום בתחום האור הנראה.</a:t>
            </a:r>
          </a:p>
          <a:p>
            <a:pPr eaLnBrk="1" hangingPunct="1"/>
            <a:endParaRPr lang="he-IL" altLang="en-US" sz="1000" b="1">
              <a:solidFill>
                <a:srgbClr val="000099"/>
              </a:solidFill>
            </a:endParaRPr>
          </a:p>
          <a:p>
            <a:pPr eaLnBrk="1" hangingPunct="1"/>
            <a:r>
              <a:rPr lang="he-IL" altLang="en-US" b="1">
                <a:solidFill>
                  <a:srgbClr val="000099"/>
                </a:solidFill>
              </a:rPr>
              <a:t>2.  רק "כלורופילים" עם יוני המתכות מהטור השני הם בעלי פעילות פוטוסינתטית. </a:t>
            </a:r>
          </a:p>
          <a:p>
            <a:pPr eaLnBrk="1" hangingPunct="1"/>
            <a:endParaRPr lang="he-IL" altLang="en-US" sz="1000" b="1">
              <a:solidFill>
                <a:srgbClr val="000099"/>
              </a:solidFill>
            </a:endParaRPr>
          </a:p>
          <a:p>
            <a:pPr eaLnBrk="1" hangingPunct="1"/>
            <a:r>
              <a:rPr lang="he-IL" altLang="en-US" b="1">
                <a:solidFill>
                  <a:srgbClr val="000099"/>
                </a:solidFill>
              </a:rPr>
              <a:t>3.  פעילות פוטוסינתטית מרבית מתבצעת באורכי גל שבהם בליעת הכלורופיל היא מקסימלית.</a:t>
            </a:r>
            <a:endParaRPr lang="en-US" altLang="en-US" b="1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4">
            <a:extLst>
              <a:ext uri="{FF2B5EF4-FFF2-40B4-BE49-F238E27FC236}">
                <a16:creationId xmlns:a16="http://schemas.microsoft.com/office/drawing/2014/main" id="{FF9D8A77-E198-154E-0E7C-A2FF37A66FB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843213" y="188913"/>
            <a:ext cx="3600450" cy="3968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מי כרוב אדום בגלגל צבעים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3" name="Picture 5" descr="נוסחת חישוב האנרגיה של אורך הגל">
            <a:extLst>
              <a:ext uri="{FF2B5EF4-FFF2-40B4-BE49-F238E27FC236}">
                <a16:creationId xmlns:a16="http://schemas.microsoft.com/office/drawing/2014/main" id="{3E444115-02F1-C43A-A41B-8ADEE1970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85801"/>
            <a:ext cx="3887788" cy="354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grpSp>
        <p:nvGrpSpPr>
          <p:cNvPr id="2" name="קבוצה 1" descr="גלגל הצבעים של מי כרוב">
            <a:extLst>
              <a:ext uri="{FF2B5EF4-FFF2-40B4-BE49-F238E27FC236}">
                <a16:creationId xmlns:a16="http://schemas.microsoft.com/office/drawing/2014/main" id="{FB712FF0-CC74-CC85-56B7-F7648B3A5DEB}"/>
              </a:ext>
            </a:extLst>
          </p:cNvPr>
          <p:cNvGrpSpPr/>
          <p:nvPr/>
        </p:nvGrpSpPr>
        <p:grpSpPr>
          <a:xfrm>
            <a:off x="304800" y="1052513"/>
            <a:ext cx="8315325" cy="5803901"/>
            <a:chOff x="304800" y="1052513"/>
            <a:chExt cx="8315325" cy="5803901"/>
          </a:xfrm>
        </p:grpSpPr>
        <p:pic>
          <p:nvPicPr>
            <p:cNvPr id="3081" name="Picture 9" descr="comp_wheel">
              <a:extLst>
                <a:ext uri="{FF2B5EF4-FFF2-40B4-BE49-F238E27FC236}">
                  <a16:creationId xmlns:a16="http://schemas.microsoft.com/office/drawing/2014/main" id="{5B39D2FE-2279-3E74-6248-C7E9E787F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2565401"/>
              <a:ext cx="3860800" cy="403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74" name="Object 13">
              <a:extLst>
                <a:ext uri="{FF2B5EF4-FFF2-40B4-BE49-F238E27FC236}">
                  <a16:creationId xmlns:a16="http://schemas.microsoft.com/office/drawing/2014/main" id="{957F444B-9CD2-531F-CE1A-B6E9EC048B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9660395"/>
                </p:ext>
              </p:extLst>
            </p:nvPr>
          </p:nvGraphicFramePr>
          <p:xfrm>
            <a:off x="6948488" y="2420938"/>
            <a:ext cx="1573213" cy="194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4" imgW="1087954" imgH="1343829" progId="Photoshop.Image.15">
                    <p:embed/>
                  </p:oleObj>
                </mc:Choice>
                <mc:Fallback>
                  <p:oleObj name="Image" r:id="rId4" imgW="1087954" imgH="1343829" progId="Photoshop.Image.15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8488" y="2420938"/>
                          <a:ext cx="1573213" cy="1944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14">
              <a:extLst>
                <a:ext uri="{FF2B5EF4-FFF2-40B4-BE49-F238E27FC236}">
                  <a16:creationId xmlns:a16="http://schemas.microsoft.com/office/drawing/2014/main" id="{BD827A9E-4D76-06F5-BA20-4BBC69C545F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5949154"/>
                </p:ext>
              </p:extLst>
            </p:nvPr>
          </p:nvGraphicFramePr>
          <p:xfrm>
            <a:off x="3995738" y="1052513"/>
            <a:ext cx="1414463" cy="146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6" imgW="1343829" imgH="1392821" progId="Photoshop.Image.15">
                    <p:embed/>
                  </p:oleObj>
                </mc:Choice>
                <mc:Fallback>
                  <p:oleObj name="Image" r:id="rId6" imgW="1343829" imgH="1392821" progId="Photoshop.Image.15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738" y="1052513"/>
                          <a:ext cx="1414463" cy="146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5">
              <a:extLst>
                <a:ext uri="{FF2B5EF4-FFF2-40B4-BE49-F238E27FC236}">
                  <a16:creationId xmlns:a16="http://schemas.microsoft.com/office/drawing/2014/main" id="{4BDD417D-E5DD-A886-0377-A711BBDCEB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0438159"/>
                </p:ext>
              </p:extLst>
            </p:nvPr>
          </p:nvGraphicFramePr>
          <p:xfrm>
            <a:off x="323850" y="4437063"/>
            <a:ext cx="1655763" cy="187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8" imgW="1222250" imgH="1380630" progId="Photoshop.Image.15">
                    <p:embed/>
                  </p:oleObj>
                </mc:Choice>
                <mc:Fallback>
                  <p:oleObj name="Image" r:id="rId8" imgW="1222250" imgH="1380630" progId="Photoshop.Image.15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" y="4437063"/>
                          <a:ext cx="1655763" cy="1871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21">
              <a:extLst>
                <a:ext uri="{FF2B5EF4-FFF2-40B4-BE49-F238E27FC236}">
                  <a16:creationId xmlns:a16="http://schemas.microsoft.com/office/drawing/2014/main" id="{426EABC6-A34D-6AD5-DF9C-BA74777A98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5450875"/>
                </p:ext>
              </p:extLst>
            </p:nvPr>
          </p:nvGraphicFramePr>
          <p:xfrm>
            <a:off x="6877050" y="4437063"/>
            <a:ext cx="1743075" cy="2135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0" imgW="1136906" imgH="1392821" progId="Photoshop.Image.15">
                    <p:embed/>
                  </p:oleObj>
                </mc:Choice>
                <mc:Fallback>
                  <p:oleObj name="Image" r:id="rId10" imgW="1136906" imgH="1392821" progId="Photoshop.Image.15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7050" y="4437063"/>
                          <a:ext cx="1743075" cy="2135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Text Box 22">
              <a:extLst>
                <a:ext uri="{FF2B5EF4-FFF2-40B4-BE49-F238E27FC236}">
                  <a16:creationId xmlns:a16="http://schemas.microsoft.com/office/drawing/2014/main" id="{89DEAA78-D127-6B64-CAF4-42359D6C2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5600" y="1773238"/>
              <a:ext cx="13668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altLang="en-US"/>
                <a:t>pH = 1-3</a:t>
              </a:r>
            </a:p>
          </p:txBody>
        </p:sp>
        <p:sp>
          <p:nvSpPr>
            <p:cNvPr id="3083" name="Text Box 23">
              <a:extLst>
                <a:ext uri="{FF2B5EF4-FFF2-40B4-BE49-F238E27FC236}">
                  <a16:creationId xmlns:a16="http://schemas.microsoft.com/office/drawing/2014/main" id="{B0C69E46-67DC-9C5B-C534-26E39B6A2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950" y="4149726"/>
              <a:ext cx="13668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pH = 6 - 8</a:t>
              </a:r>
            </a:p>
          </p:txBody>
        </p:sp>
        <p:sp>
          <p:nvSpPr>
            <p:cNvPr id="3084" name="Text Box 24">
              <a:extLst>
                <a:ext uri="{FF2B5EF4-FFF2-40B4-BE49-F238E27FC236}">
                  <a16:creationId xmlns:a16="http://schemas.microsoft.com/office/drawing/2014/main" id="{16502806-9036-196A-CA76-C5A715864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6172201"/>
              <a:ext cx="13668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pH &gt; 10</a:t>
              </a:r>
            </a:p>
          </p:txBody>
        </p:sp>
        <p:sp>
          <p:nvSpPr>
            <p:cNvPr id="3085" name="Text Box 25">
              <a:extLst>
                <a:ext uri="{FF2B5EF4-FFF2-40B4-BE49-F238E27FC236}">
                  <a16:creationId xmlns:a16="http://schemas.microsoft.com/office/drawing/2014/main" id="{FF1A20EE-5207-6A60-C764-749D4AE72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950" y="6308726"/>
              <a:ext cx="13668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pH = 8 -9</a:t>
              </a:r>
            </a:p>
          </p:txBody>
        </p:sp>
        <p:sp>
          <p:nvSpPr>
            <p:cNvPr id="3086" name="Text Box 26">
              <a:extLst>
                <a:ext uri="{FF2B5EF4-FFF2-40B4-BE49-F238E27FC236}">
                  <a16:creationId xmlns:a16="http://schemas.microsoft.com/office/drawing/2014/main" id="{DA7B390F-C84C-4C65-F783-FCB8C7A98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406525" y="5513388"/>
              <a:ext cx="16557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e-IL" altLang="en-US"/>
                <a:t>455-390 </a:t>
              </a:r>
              <a:r>
                <a:rPr lang="en-US" altLang="en-US"/>
                <a:t>nm</a:t>
              </a:r>
            </a:p>
          </p:txBody>
        </p:sp>
        <p:sp>
          <p:nvSpPr>
            <p:cNvPr id="3087" name="Text Box 27">
              <a:extLst>
                <a:ext uri="{FF2B5EF4-FFF2-40B4-BE49-F238E27FC236}">
                  <a16:creationId xmlns:a16="http://schemas.microsoft.com/office/drawing/2014/main" id="{74212475-D218-1EF3-8426-5A887C4C9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943600" y="3425826"/>
              <a:ext cx="16557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nm 597-577</a:t>
              </a:r>
            </a:p>
          </p:txBody>
        </p:sp>
        <p:sp>
          <p:nvSpPr>
            <p:cNvPr id="3088" name="Text Box 28">
              <a:extLst>
                <a:ext uri="{FF2B5EF4-FFF2-40B4-BE49-F238E27FC236}">
                  <a16:creationId xmlns:a16="http://schemas.microsoft.com/office/drawing/2014/main" id="{1EC3A970-9231-E491-46EC-0614294FD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984875" y="5845176"/>
              <a:ext cx="16557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e-IL" altLang="en-US"/>
                <a:t>597</a:t>
              </a:r>
              <a:r>
                <a:rPr lang="en-US" altLang="en-US"/>
                <a:t>-</a:t>
              </a:r>
              <a:r>
                <a:rPr lang="he-IL" altLang="en-US"/>
                <a:t>622 </a:t>
              </a:r>
              <a:r>
                <a:rPr lang="en-US" altLang="en-US"/>
                <a:t>nm</a:t>
              </a:r>
            </a:p>
          </p:txBody>
        </p:sp>
        <p:sp>
          <p:nvSpPr>
            <p:cNvPr id="3089" name="Text Box 29">
              <a:extLst>
                <a:ext uri="{FF2B5EF4-FFF2-40B4-BE49-F238E27FC236}">
                  <a16:creationId xmlns:a16="http://schemas.microsoft.com/office/drawing/2014/main" id="{B6B6DE46-FF58-0553-23A4-65FC40C3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1752601"/>
              <a:ext cx="16557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e-IL" altLang="en-US"/>
                <a:t> 492</a:t>
              </a:r>
              <a:r>
                <a:rPr lang="en-US" altLang="en-US"/>
                <a:t>-</a:t>
              </a:r>
              <a:r>
                <a:rPr lang="he-IL" altLang="en-US"/>
                <a:t>577 </a:t>
              </a:r>
              <a:r>
                <a:rPr lang="en-US" altLang="en-US"/>
                <a:t>nm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290</Words>
  <Application>Microsoft Office PowerPoint</Application>
  <PresentationFormat>‫הצגה על המסך (4:3)</PresentationFormat>
  <Paragraphs>51</Paragraphs>
  <Slides>7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עיצוב ברירת מחדל</vt:lpstr>
      <vt:lpstr>Picture (Metafile)</vt:lpstr>
      <vt:lpstr>Adobe Photoshop Image</vt:lpstr>
      <vt:lpstr>פיגמנטים צמחיים - מעבדות "ישנות - חדשות" </vt:lpstr>
      <vt:lpstr>"כלורופיל" מלאכותי</vt:lpstr>
      <vt:lpstr>"כלורופיל" מלאכותי  </vt:lpstr>
      <vt:lpstr>החלפת יון מתכת במולקולת כלורופיל</vt:lpstr>
      <vt:lpstr>"כלורופיל"   מלאכותי</vt:lpstr>
      <vt:lpstr>"כלורופיל"  מלאכותי</vt:lpstr>
      <vt:lpstr>מי כרוב אדום בגלגל צבעים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Misha</dc:creator>
  <cp:lastModifiedBy>Shelly Livne</cp:lastModifiedBy>
  <cp:revision>15</cp:revision>
  <dcterms:created xsi:type="dcterms:W3CDTF">2014-12-21T15:35:45Z</dcterms:created>
  <dcterms:modified xsi:type="dcterms:W3CDTF">2025-07-24T12:33:02Z</dcterms:modified>
</cp:coreProperties>
</file>