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6" d="100"/>
          <a:sy n="76" d="100"/>
        </p:scale>
        <p:origin x="485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BAD9E-5F19-4DB7-B722-33A5AB3E0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/>
              <a:t>לחץ כדי לערוך סגנון כותרת של תבנית בסיס</a:t>
            </a:r>
          </a:p>
        </p:txBody>
      </p:sp>
      <p:sp>
        <p:nvSpPr>
          <p:cNvPr id="27651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/>
              <a:t>לחץ כדי לערוך סגנונות טקסט של תבנית בסיס</a:t>
            </a:r>
          </a:p>
          <a:p>
            <a:pPr lvl="1"/>
            <a:r>
              <a:rPr lang="he-IL" altLang="he-IL"/>
              <a:t>רמה שנייה</a:t>
            </a:r>
          </a:p>
          <a:p>
            <a:pPr lvl="2"/>
            <a:r>
              <a:rPr lang="he-IL" altLang="he-IL"/>
              <a:t>רמה שלישית</a:t>
            </a:r>
          </a:p>
          <a:p>
            <a:pPr lvl="3"/>
            <a:r>
              <a:rPr lang="he-IL" altLang="he-IL"/>
              <a:t>רמה רביעית</a:t>
            </a:r>
          </a:p>
          <a:p>
            <a:pPr lvl="4"/>
            <a:r>
              <a:rPr lang="he-IL" alt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Times New Roman (Hebrew)" charset="0"/>
                <a:cs typeface="Times New Roman (Hebrew)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Times New Roman (Hebrew)" charset="0"/>
                <a:cs typeface="Times New Roman (Hebrew)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Times New Roman (Hebrew)" charset="0"/>
                <a:cs typeface="Times New Roman (Hebrew)" charset="0"/>
              </a:defRPr>
            </a:lvl1pPr>
          </a:lstStyle>
          <a:p>
            <a:pPr>
              <a:defRPr/>
            </a:pPr>
            <a:fld id="{1EAC7310-AE6C-40C9-9844-16FFEE1DF2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/>
        </p:nvGraphicFramePr>
        <p:xfrm>
          <a:off x="-395288" y="0"/>
          <a:ext cx="9539288" cy="75359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3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84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4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58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19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196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55325">
                <a:tc rowSpan="2">
                  <a:txBody>
                    <a:bodyPr/>
                    <a:lstStyle/>
                    <a:p>
                      <a:pPr rtl="1"/>
                      <a:r>
                        <a:rPr lang="he-IL" sz="1600" dirty="0"/>
                        <a:t>מספר האטומים במולקולה</a:t>
                      </a:r>
                    </a:p>
                  </a:txBody>
                  <a:tcPr marL="91435" marR="91435" marT="45725" marB="45725"/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he-IL" sz="1600" dirty="0"/>
                        <a:t>מספר קשרים</a:t>
                      </a:r>
                      <a:r>
                        <a:rPr lang="en-US" sz="1600" dirty="0"/>
                        <a:t> </a:t>
                      </a:r>
                      <a:r>
                        <a:rPr lang="he-IL" sz="1400" dirty="0"/>
                        <a:t>(אורביטלים</a:t>
                      </a:r>
                      <a:r>
                        <a:rPr lang="he-IL" sz="1400" baseline="0" dirty="0"/>
                        <a:t> קושרים)</a:t>
                      </a:r>
                      <a:endParaRPr lang="he-IL" sz="1600" dirty="0"/>
                    </a:p>
                  </a:txBody>
                  <a:tcPr marL="91435" marR="91435" marT="45725" marB="45725"/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he-IL" sz="1600" dirty="0"/>
                        <a:t>זוגות א</a:t>
                      </a:r>
                      <a:r>
                        <a:rPr lang="he-IL" sz="1600" baseline="0" dirty="0"/>
                        <a:t>לקטרונים  לא קושרים  על האטום המרכזי</a:t>
                      </a:r>
                      <a:endParaRPr lang="he-IL" sz="1600" dirty="0"/>
                    </a:p>
                  </a:txBody>
                  <a:tcPr marL="91435" marR="91435" marT="45725" marB="45725"/>
                </a:tc>
                <a:tc rowSpan="2">
                  <a:txBody>
                    <a:bodyPr/>
                    <a:lstStyle/>
                    <a:p>
                      <a:pPr algn="ctr" rtl="1"/>
                      <a:endParaRPr lang="he-IL" sz="1600" dirty="0"/>
                    </a:p>
                    <a:p>
                      <a:pPr algn="ctr" rtl="1"/>
                      <a:r>
                        <a:rPr lang="he-IL" sz="1600" dirty="0"/>
                        <a:t>צורת המולקולה </a:t>
                      </a:r>
                    </a:p>
                  </a:txBody>
                  <a:tcPr marL="91435" marR="91435" marT="45725" marB="45725"/>
                </a:tc>
                <a:tc rowSpan="2">
                  <a:txBody>
                    <a:bodyPr/>
                    <a:lstStyle/>
                    <a:p>
                      <a:pPr rtl="1"/>
                      <a:endParaRPr lang="he-IL" sz="1400" dirty="0"/>
                    </a:p>
                    <a:p>
                      <a:pPr rtl="1"/>
                      <a:r>
                        <a:rPr lang="he-IL" sz="1600" dirty="0"/>
                        <a:t>נוסחת מבנה</a:t>
                      </a:r>
                      <a:endParaRPr lang="he-IL" sz="1800" dirty="0"/>
                    </a:p>
                  </a:txBody>
                  <a:tcPr marL="91435" marR="91435" marT="45725" marB="45725"/>
                </a:tc>
                <a:tc rowSpan="2">
                  <a:txBody>
                    <a:bodyPr/>
                    <a:lstStyle/>
                    <a:p>
                      <a:pPr rtl="1"/>
                      <a:endParaRPr lang="he-IL" sz="1600" dirty="0"/>
                    </a:p>
                    <a:p>
                      <a:pPr rtl="1"/>
                      <a:r>
                        <a:rPr lang="he-IL" sz="1600" dirty="0"/>
                        <a:t>מודל</a:t>
                      </a:r>
                    </a:p>
                  </a:txBody>
                  <a:tcPr marL="91435" marR="91435" marT="45725" marB="45725"/>
                </a:tc>
                <a:tc gridSpan="2">
                  <a:txBody>
                    <a:bodyPr/>
                    <a:lstStyle/>
                    <a:p>
                      <a:pPr algn="ctr" rtl="1"/>
                      <a:endParaRPr lang="he-IL" sz="1800" dirty="0"/>
                    </a:p>
                    <a:p>
                      <a:pPr algn="ctr" rtl="1"/>
                      <a:r>
                        <a:rPr lang="he-IL" sz="1800" dirty="0"/>
                        <a:t>קוטביות המולקולה</a:t>
                      </a:r>
                    </a:p>
                  </a:txBody>
                  <a:tcPr marL="91435" marR="91435" marT="45725" marB="45725"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325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/>
                        <a:t>כאשר כל האטומים הקשורים לאטום המרכזי זהים</a:t>
                      </a:r>
                    </a:p>
                  </a:txBody>
                  <a:tcPr marL="91435" marR="91435" marT="45725" marB="4572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/>
                        <a:t> כאשר האטומים </a:t>
                      </a:r>
                      <a:r>
                        <a:rPr lang="he-IL" sz="1400" baseline="0" dirty="0"/>
                        <a:t> הנ"ל אינם זהים</a:t>
                      </a:r>
                      <a:r>
                        <a:rPr lang="he-IL" sz="1800" dirty="0"/>
                        <a:t> </a:t>
                      </a:r>
                    </a:p>
                  </a:txBody>
                  <a:tcPr marL="91435" marR="91435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4909">
                <a:tc>
                  <a:txBody>
                    <a:bodyPr/>
                    <a:lstStyle/>
                    <a:p>
                      <a:pPr algn="ctr" rtl="1"/>
                      <a:endParaRPr lang="he-IL" sz="1400" dirty="0"/>
                    </a:p>
                    <a:p>
                      <a:pPr algn="ctr" rtl="1"/>
                      <a:r>
                        <a:rPr lang="he-IL" sz="1400" dirty="0"/>
                        <a:t>2</a:t>
                      </a:r>
                    </a:p>
                  </a:txBody>
                  <a:tcPr marL="91435" marR="91435" marT="45725" marB="457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400" dirty="0"/>
                    </a:p>
                    <a:p>
                      <a:pPr algn="ctr" rtl="1"/>
                      <a:r>
                        <a:rPr lang="he-IL" sz="1600" b="1" dirty="0"/>
                        <a:t>1</a:t>
                      </a:r>
                    </a:p>
                  </a:txBody>
                  <a:tcPr marL="91435" marR="91435" marT="45725" marB="457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400" dirty="0"/>
                    </a:p>
                    <a:p>
                      <a:pPr algn="ctr" rtl="1"/>
                      <a:r>
                        <a:rPr lang="he-IL" sz="1600" dirty="0"/>
                        <a:t>אין אטום מרכזי</a:t>
                      </a:r>
                    </a:p>
                  </a:txBody>
                  <a:tcPr marL="91435" marR="91435" marT="45725" marB="457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600" b="1" dirty="0"/>
                    </a:p>
                    <a:p>
                      <a:pPr algn="ctr" rtl="1"/>
                      <a:r>
                        <a:rPr lang="he-IL" sz="1600" b="1" dirty="0"/>
                        <a:t>קווית </a:t>
                      </a:r>
                    </a:p>
                  </a:txBody>
                  <a:tcPr marL="91435" marR="91435" marT="45725" marB="457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O=O</a:t>
                      </a:r>
                    </a:p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H-</a:t>
                      </a:r>
                      <a:r>
                        <a:rPr lang="en-US" sz="1800" b="0" dirty="0" err="1">
                          <a:latin typeface="Times New Roman" pitchFamily="18" charset="0"/>
                          <a:cs typeface="Times New Roman" pitchFamily="18" charset="0"/>
                        </a:rPr>
                        <a:t>Cl</a:t>
                      </a:r>
                      <a:endParaRPr lang="he-IL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he-IL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b="0" dirty="0"/>
                        <a:t>אין</a:t>
                      </a:r>
                      <a:r>
                        <a:rPr lang="he-IL" sz="1400" b="0" baseline="0" dirty="0"/>
                        <a:t> אטום מרכזי</a:t>
                      </a:r>
                    </a:p>
                    <a:p>
                      <a:pPr algn="ctr" rtl="1"/>
                      <a:endParaRPr lang="he-IL" sz="1400" b="0" baseline="0" dirty="0"/>
                    </a:p>
                    <a:p>
                      <a:pPr algn="ctr" rtl="1"/>
                      <a:r>
                        <a:rPr lang="he-IL" sz="1400" b="0" baseline="0" dirty="0"/>
                        <a:t> 2 האטומים זהים</a:t>
                      </a:r>
                      <a:endParaRPr lang="he-IL" sz="1400" b="0" dirty="0"/>
                    </a:p>
                    <a:p>
                      <a:pPr algn="ctr" rtl="1"/>
                      <a:r>
                        <a:rPr lang="he-IL" sz="1600" b="1" dirty="0"/>
                        <a:t>לא קוטבית </a:t>
                      </a:r>
                    </a:p>
                  </a:txBody>
                  <a:tcPr marL="91435" marR="91435" marT="45725" marB="457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b="0" dirty="0"/>
                        <a:t>אין</a:t>
                      </a:r>
                      <a:r>
                        <a:rPr lang="he-IL" sz="1400" b="0" baseline="0" dirty="0"/>
                        <a:t> אטום מרכזי</a:t>
                      </a:r>
                    </a:p>
                    <a:p>
                      <a:pPr algn="ctr" rtl="1"/>
                      <a:endParaRPr lang="he-IL" sz="1400" b="0" baseline="0" dirty="0"/>
                    </a:p>
                    <a:p>
                      <a:pPr algn="ctr" rtl="1"/>
                      <a:r>
                        <a:rPr lang="he-IL" sz="1400" b="0" baseline="0" dirty="0"/>
                        <a:t> 2 האטומים שונים</a:t>
                      </a:r>
                      <a:endParaRPr lang="he-IL" sz="1400" b="0" dirty="0"/>
                    </a:p>
                    <a:p>
                      <a:pPr algn="ctr" rtl="1"/>
                      <a:r>
                        <a:rPr lang="he-IL" sz="1600" b="1" dirty="0"/>
                        <a:t>קוטבית </a:t>
                      </a:r>
                    </a:p>
                    <a:p>
                      <a:pPr algn="ctr" rtl="1"/>
                      <a:endParaRPr lang="he-IL" sz="1400" dirty="0"/>
                    </a:p>
                  </a:txBody>
                  <a:tcPr marL="91435" marR="91435" marT="45725" marB="45725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4909"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/>
                        <a:t>3</a:t>
                      </a:r>
                    </a:p>
                    <a:p>
                      <a:pPr algn="ctr" rtl="1"/>
                      <a:r>
                        <a:rPr lang="he-IL" sz="1400" dirty="0"/>
                        <a:t>(אטום מרכזי + 2 אטומים</a:t>
                      </a:r>
                      <a:r>
                        <a:rPr lang="en-US" sz="1400" dirty="0"/>
                        <a:t> </a:t>
                      </a:r>
                      <a:r>
                        <a:rPr lang="en-US" sz="1400" baseline="0" dirty="0"/>
                        <a:t> </a:t>
                      </a:r>
                      <a:r>
                        <a:rPr lang="he-IL" sz="1400" baseline="0" dirty="0"/>
                        <a:t>נוספים</a:t>
                      </a:r>
                      <a:r>
                        <a:rPr lang="he-IL" sz="1400" dirty="0"/>
                        <a:t>)</a:t>
                      </a: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400" dirty="0"/>
                    </a:p>
                    <a:p>
                      <a:pPr algn="ctr" rtl="1"/>
                      <a:r>
                        <a:rPr lang="he-IL" sz="1600" b="1" dirty="0"/>
                        <a:t>2</a:t>
                      </a: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800" dirty="0"/>
                    </a:p>
                    <a:p>
                      <a:pPr algn="ctr" rtl="1"/>
                      <a:r>
                        <a:rPr lang="he-IL" sz="1800" dirty="0"/>
                        <a:t>אין</a:t>
                      </a: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/>
                    </a:p>
                    <a:p>
                      <a:pPr algn="ctr" rtl="1"/>
                      <a:r>
                        <a:rPr lang="he-IL" sz="1600" b="1" dirty="0"/>
                        <a:t>קווית </a:t>
                      </a: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O=C=O</a:t>
                      </a:r>
                      <a:endParaRPr lang="he-IL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/>
                    </a:p>
                    <a:p>
                      <a:pPr algn="ctr" rtl="1"/>
                      <a:r>
                        <a:rPr lang="he-IL" sz="1600" b="1" dirty="0"/>
                        <a:t>לא קוטבית </a:t>
                      </a: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/>
                    </a:p>
                    <a:p>
                      <a:pPr algn="ctr" rtl="1"/>
                      <a:r>
                        <a:rPr lang="he-IL" sz="1600" b="1" dirty="0"/>
                        <a:t>קוטבית </a:t>
                      </a: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604"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/>
                        <a:t>3</a:t>
                      </a: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/>
                        <a:t>2</a:t>
                      </a: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800" dirty="0"/>
                        <a:t>יש</a:t>
                      </a: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/>
                        <a:t>זוויתית </a:t>
                      </a: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H-O-H</a:t>
                      </a:r>
                      <a:endParaRPr lang="he-IL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b="1" dirty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b="1" dirty="0"/>
                        <a:t>קוטבית תמיד</a:t>
                      </a: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2777"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/>
                        <a:t>4</a:t>
                      </a:r>
                    </a:p>
                    <a:p>
                      <a:pPr algn="ctr" rtl="1"/>
                      <a:r>
                        <a:rPr lang="he-IL" sz="1400" dirty="0"/>
                        <a:t>(אטום מרכזי + 3 אטומים</a:t>
                      </a:r>
                      <a:r>
                        <a:rPr lang="en-US" sz="1400" dirty="0"/>
                        <a:t> </a:t>
                      </a:r>
                      <a:r>
                        <a:rPr lang="en-US" sz="1400" baseline="0" dirty="0"/>
                        <a:t> </a:t>
                      </a:r>
                      <a:r>
                        <a:rPr lang="he-IL" sz="1400" baseline="0" dirty="0"/>
                        <a:t>קשורים</a:t>
                      </a:r>
                      <a:r>
                        <a:rPr lang="he-IL" sz="1400" dirty="0"/>
                        <a:t>)</a:t>
                      </a: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/>
                    </a:p>
                    <a:p>
                      <a:pPr algn="ctr" rtl="1"/>
                      <a:r>
                        <a:rPr lang="he-IL" sz="1600" b="1" dirty="0"/>
                        <a:t>3</a:t>
                      </a: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800" dirty="0"/>
                        <a:t>אין</a:t>
                      </a: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/>
                    </a:p>
                    <a:p>
                      <a:pPr algn="ctr" rtl="1"/>
                      <a:r>
                        <a:rPr lang="he-IL" sz="1600" b="1" dirty="0"/>
                        <a:t>משולש מישורי</a:t>
                      </a: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BF</a:t>
                      </a:r>
                      <a:r>
                        <a:rPr lang="en-US" sz="1800" b="0" baseline="-250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 rtl="1"/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BFCl</a:t>
                      </a:r>
                      <a:r>
                        <a:rPr lang="en-US" sz="1800" b="0" baseline="-250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800" b="0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/>
                    </a:p>
                    <a:p>
                      <a:pPr algn="ctr" rtl="1"/>
                      <a:r>
                        <a:rPr lang="he-IL" sz="1600" b="1" dirty="0"/>
                        <a:t> לא</a:t>
                      </a:r>
                      <a:r>
                        <a:rPr lang="he-IL" sz="1600" b="1" baseline="0" dirty="0"/>
                        <a:t> </a:t>
                      </a:r>
                      <a:r>
                        <a:rPr lang="he-IL" sz="1600" b="1" dirty="0"/>
                        <a:t>קוטבית </a:t>
                      </a:r>
                    </a:p>
                    <a:p>
                      <a:pPr algn="ctr" rtl="1"/>
                      <a:endParaRPr lang="he-IL" sz="1600" dirty="0"/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/>
                    </a:p>
                    <a:p>
                      <a:pPr algn="ctr" rtl="1"/>
                      <a:r>
                        <a:rPr lang="he-IL" sz="1600" b="1" dirty="0"/>
                        <a:t>קוטבית </a:t>
                      </a: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8962"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/>
                        <a:t>4</a:t>
                      </a: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/>
                    </a:p>
                    <a:p>
                      <a:pPr algn="ctr" rtl="1"/>
                      <a:r>
                        <a:rPr lang="he-IL" sz="1600" b="1" dirty="0"/>
                        <a:t>3</a:t>
                      </a: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800" dirty="0"/>
                        <a:t>יש</a:t>
                      </a: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/>
                        <a:t>פירמידה משולשת</a:t>
                      </a: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800" b="0" baseline="-250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  NH</a:t>
                      </a:r>
                      <a:endParaRPr lang="he-IL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1"/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PHCl</a:t>
                      </a:r>
                      <a:r>
                        <a:rPr lang="en-US" sz="1800" b="0" baseline="-250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he-IL" sz="1800" b="0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800" b="0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b="1" dirty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b="1" dirty="0"/>
                        <a:t>קוטבית תמיד</a:t>
                      </a:r>
                    </a:p>
                    <a:p>
                      <a:pPr algn="ctr" rtl="1"/>
                      <a:endParaRPr lang="he-IL" sz="1400" dirty="0"/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91437"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/>
                        <a:t>5</a:t>
                      </a:r>
                    </a:p>
                    <a:p>
                      <a:pPr algn="ctr" rtl="1"/>
                      <a:r>
                        <a:rPr lang="he-IL" sz="1400" dirty="0"/>
                        <a:t>(אטום מרכזי + 4 אטומים</a:t>
                      </a:r>
                      <a:r>
                        <a:rPr lang="en-US" sz="1400" dirty="0"/>
                        <a:t> </a:t>
                      </a:r>
                      <a:r>
                        <a:rPr lang="en-US" sz="1400" baseline="0" dirty="0"/>
                        <a:t> </a:t>
                      </a:r>
                      <a:r>
                        <a:rPr lang="he-IL" sz="1400" baseline="0" dirty="0"/>
                        <a:t>קשורים</a:t>
                      </a:r>
                      <a:r>
                        <a:rPr lang="he-IL" sz="1400" dirty="0"/>
                        <a:t>)</a:t>
                      </a:r>
                    </a:p>
                  </a:txBody>
                  <a:tcPr marL="91435" marR="91435" marT="45725" marB="45725"/>
                </a:tc>
                <a:tc>
                  <a:txBody>
                    <a:bodyPr/>
                    <a:lstStyle/>
                    <a:p>
                      <a:pPr algn="ctr" rtl="1"/>
                      <a:endParaRPr lang="he-IL" sz="1400" b="1" dirty="0"/>
                    </a:p>
                    <a:p>
                      <a:pPr algn="ctr" rtl="1"/>
                      <a:r>
                        <a:rPr lang="he-IL" sz="1400" b="1" dirty="0"/>
                        <a:t>4</a:t>
                      </a:r>
                    </a:p>
                  </a:txBody>
                  <a:tcPr marL="91435" marR="91435" marT="45725" marB="4572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800" dirty="0"/>
                        <a:t>אין</a:t>
                      </a:r>
                    </a:p>
                  </a:txBody>
                  <a:tcPr marL="91435" marR="91435" marT="45725" marB="4572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 err="1"/>
                        <a:t>טטרהדר</a:t>
                      </a:r>
                      <a:endParaRPr lang="he-IL" sz="1600" b="1" dirty="0"/>
                    </a:p>
                  </a:txBody>
                  <a:tcPr marL="91435" marR="91435" marT="45725" marB="4572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en-US" sz="1800" b="0" baseline="-250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 rtl="1"/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en-US" sz="1800" b="0" baseline="-250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Br</a:t>
                      </a:r>
                      <a:endParaRPr lang="he-IL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/>
                </a:tc>
                <a:tc>
                  <a:txBody>
                    <a:bodyPr/>
                    <a:lstStyle/>
                    <a:p>
                      <a:pPr algn="ctr" rtl="1"/>
                      <a:endParaRPr lang="he-IL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/>
                        <a:t> </a:t>
                      </a:r>
                    </a:p>
                    <a:p>
                      <a:pPr algn="ctr" rtl="1"/>
                      <a:r>
                        <a:rPr lang="he-IL" sz="1600" b="1" dirty="0"/>
                        <a:t>לא קוטבית </a:t>
                      </a:r>
                    </a:p>
                  </a:txBody>
                  <a:tcPr marL="91435" marR="91435" marT="45725" marB="45725"/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/>
                    </a:p>
                    <a:p>
                      <a:pPr algn="ctr" rtl="1"/>
                      <a:r>
                        <a:rPr lang="he-IL" sz="1600" b="1" dirty="0"/>
                        <a:t>קוטבית </a:t>
                      </a:r>
                    </a:p>
                  </a:txBody>
                  <a:tcPr marL="91435" marR="91435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61521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238" y="2636838"/>
            <a:ext cx="7048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2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838" y="3213100"/>
            <a:ext cx="9969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3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3213100"/>
            <a:ext cx="8445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4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213" y="4652963"/>
            <a:ext cx="792162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5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87675" y="5661025"/>
            <a:ext cx="649288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6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87675" y="3789363"/>
            <a:ext cx="647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7" name="Pictur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71775" y="6597650"/>
            <a:ext cx="963613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8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843213" y="1989138"/>
            <a:ext cx="72548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9" name="Pictur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843213" y="1412875"/>
            <a:ext cx="7937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1616</TotalTime>
  <Words>137</Words>
  <Application>Microsoft Office PowerPoint</Application>
  <PresentationFormat>On-screen Show (4:3)</PresentationFormat>
  <Paragraphs>85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ערכת נושא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צורות וקטביות המולקולה</dc:title>
  <dc:creator>אלישבע גבע</dc:creator>
  <dc:description/>
  <cp:lastModifiedBy>Shelly Livne</cp:lastModifiedBy>
  <cp:revision>111</cp:revision>
  <cp:lastPrinted>2014-10-19T07:52:20Z</cp:lastPrinted>
  <dcterms:created xsi:type="dcterms:W3CDTF">2011-04-26T06:09:41Z</dcterms:created>
  <dcterms:modified xsi:type="dcterms:W3CDTF">2025-06-03T08:52:08Z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צורות וקטביות המולקולה</vt:lpwstr>
  </property>
  <property fmtid="{D5CDD505-2E9C-101B-9397-08002B2CF9AE}" pid="3" name="SlideDescription">
    <vt:lpwstr/>
  </property>
</Properties>
</file>