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5"/>
  </p:notesMasterIdLst>
  <p:sldIdLst>
    <p:sldId id="282" r:id="rId2"/>
    <p:sldId id="256" r:id="rId3"/>
    <p:sldId id="261" r:id="rId4"/>
    <p:sldId id="258" r:id="rId5"/>
    <p:sldId id="262" r:id="rId6"/>
    <p:sldId id="265" r:id="rId7"/>
    <p:sldId id="266" r:id="rId8"/>
    <p:sldId id="276" r:id="rId9"/>
    <p:sldId id="277" r:id="rId10"/>
    <p:sldId id="279" r:id="rId11"/>
    <p:sldId id="280" r:id="rId12"/>
    <p:sldId id="281" r:id="rId13"/>
    <p:sldId id="283" r:id="rId14"/>
  </p:sldIdLst>
  <p:sldSz cx="9144000" cy="6858000" type="screen4x3"/>
  <p:notesSz cx="7010400" cy="9236075"/>
  <p:defaultTextStyle>
    <a:defPPr>
      <a:defRPr lang="he-IL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6" d="100"/>
          <a:sy n="76" d="100"/>
        </p:scale>
        <p:origin x="485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2B6000B-B931-E3A1-6D25-85E4E763227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971925" y="0"/>
            <a:ext cx="3038475" cy="4619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BB59C9E7-1360-7AC4-5AA3-0A10557AACE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3038475" cy="4619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DD168A3D-5199-5337-305E-42688E494545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97E0E147-08DC-99C4-718F-70E408D7451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387850"/>
            <a:ext cx="5607050" cy="41560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he-IL" noProof="0"/>
              <a:t>לחץ כדי לערוך סגנונות טקסט של תבנית בסיס</a:t>
            </a:r>
            <a:endParaRPr lang="en-US" altLang="he-IL" noProof="0"/>
          </a:p>
          <a:p>
            <a:pPr lvl="1"/>
            <a:r>
              <a:rPr lang="he-IL" altLang="he-IL" noProof="0"/>
              <a:t>רמה שנייה</a:t>
            </a:r>
            <a:endParaRPr lang="en-US" altLang="he-IL" noProof="0"/>
          </a:p>
          <a:p>
            <a:pPr lvl="2"/>
            <a:r>
              <a:rPr lang="he-IL" altLang="he-IL" noProof="0"/>
              <a:t>רמה שלישית</a:t>
            </a:r>
            <a:endParaRPr lang="en-US" altLang="he-IL" noProof="0"/>
          </a:p>
          <a:p>
            <a:pPr lvl="3"/>
            <a:r>
              <a:rPr lang="he-IL" altLang="he-IL" noProof="0"/>
              <a:t>רמה רביעית</a:t>
            </a:r>
            <a:endParaRPr lang="en-US" altLang="he-IL" noProof="0"/>
          </a:p>
          <a:p>
            <a:pPr lvl="4"/>
            <a:r>
              <a:rPr lang="he-IL" altLang="he-IL" noProof="0"/>
              <a:t>רמה חמישית</a:t>
            </a:r>
            <a:endParaRPr lang="en-US" altLang="he-IL" noProof="0"/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6BB2C17A-4E95-BDCF-56C7-CB3FCB83F18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971925" y="8772525"/>
            <a:ext cx="3038475" cy="4619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715F6DF8-75DA-DDEC-020D-C29513C3D06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772525"/>
            <a:ext cx="3038475" cy="4619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fld id="{DFFA8F33-A03E-48F2-9FE0-A52C86DFCFDA}" type="slidenum">
              <a:rPr lang="he-IL" altLang="he-IL"/>
              <a:pPr/>
              <a:t>‹#›</a:t>
            </a:fld>
            <a:endParaRPr lang="en-US" alt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F802417A-2E4C-331A-1948-4D583B79C93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A20EED7-72C6-407D-8257-EC372C2109E7}" type="slidenum">
              <a:rPr lang="he-IL" altLang="he-IL"/>
              <a:pPr eaLnBrk="1" hangingPunct="1"/>
              <a:t>4</a:t>
            </a:fld>
            <a:endParaRPr lang="en-US" altLang="he-IL"/>
          </a:p>
        </p:txBody>
      </p:sp>
      <p:sp>
        <p:nvSpPr>
          <p:cNvPr id="16387" name="Slide Image Placeholder 1">
            <a:extLst>
              <a:ext uri="{FF2B5EF4-FFF2-40B4-BE49-F238E27FC236}">
                <a16:creationId xmlns:a16="http://schemas.microsoft.com/office/drawing/2014/main" id="{A7CF1EE2-9AB0-7103-4668-21CAF1D3947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8" name="Notes Placeholder 2">
            <a:extLst>
              <a:ext uri="{FF2B5EF4-FFF2-40B4-BE49-F238E27FC236}">
                <a16:creationId xmlns:a16="http://schemas.microsoft.com/office/drawing/2014/main" id="{BB20EDE2-D395-C8ED-035F-3F3BC94D27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he-IL"/>
          </a:p>
        </p:txBody>
      </p:sp>
      <p:sp>
        <p:nvSpPr>
          <p:cNvPr id="16389" name="Slide Number Placeholder 3">
            <a:extLst>
              <a:ext uri="{FF2B5EF4-FFF2-40B4-BE49-F238E27FC236}">
                <a16:creationId xmlns:a16="http://schemas.microsoft.com/office/drawing/2014/main" id="{5273D1E5-AA48-4240-357F-C941AC03AE51}"/>
              </a:ext>
            </a:extLst>
          </p:cNvPr>
          <p:cNvSpPr txBox="1">
            <a:spLocks noGrp="1"/>
          </p:cNvSpPr>
          <p:nvPr/>
        </p:nvSpPr>
        <p:spPr bwMode="auto">
          <a:xfrm>
            <a:off x="1588" y="8772525"/>
            <a:ext cx="3038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830" tIns="46415" rIns="92830" bIns="46415"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rtl="0" eaLnBrk="1" hangingPunct="1"/>
            <a:fld id="{BDE564B8-FA70-4994-8576-0E51B0303CB0}" type="slidenum">
              <a:rPr lang="he-IL" altLang="he-IL" sz="1200"/>
              <a:pPr algn="l" rtl="0" eaLnBrk="1" hangingPunct="1"/>
              <a:t>4</a:t>
            </a:fld>
            <a:endParaRPr lang="en-US" altLang="he-IL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מציין מיקום של תמונת שקופית 1">
            <a:extLst>
              <a:ext uri="{FF2B5EF4-FFF2-40B4-BE49-F238E27FC236}">
                <a16:creationId xmlns:a16="http://schemas.microsoft.com/office/drawing/2014/main" id="{A58EBFB0-417A-D61B-1134-233C91A5C50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מציין מיקום של הערות 2">
            <a:extLst>
              <a:ext uri="{FF2B5EF4-FFF2-40B4-BE49-F238E27FC236}">
                <a16:creationId xmlns:a16="http://schemas.microsoft.com/office/drawing/2014/main" id="{4028B11C-788D-9152-6BCC-A4949567E7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e-IL" altLang="he-IL"/>
          </a:p>
        </p:txBody>
      </p:sp>
      <p:sp>
        <p:nvSpPr>
          <p:cNvPr id="17412" name="מציין מיקום של מספר שקופית 3">
            <a:extLst>
              <a:ext uri="{FF2B5EF4-FFF2-40B4-BE49-F238E27FC236}">
                <a16:creationId xmlns:a16="http://schemas.microsoft.com/office/drawing/2014/main" id="{83E75FA8-7FC3-CEB6-04D6-CF0CB8FF87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CE94175-678E-4036-852D-E4DE8B6EF9BB}" type="slidenum">
              <a:rPr lang="he-IL" altLang="he-IL"/>
              <a:pPr eaLnBrk="1" hangingPunct="1"/>
              <a:t>5</a:t>
            </a:fld>
            <a:endParaRPr lang="en-US" altLang="he-I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6D765D9-F0D5-3751-73DD-3820775F05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92DF81F-742D-B6DF-F1C7-0CE66A4258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FFCD2AE-DFF2-654F-43A5-895CE6E6A7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48E70A-E3A7-431A-ABF5-4FD98EA8EF80}" type="slidenum">
              <a:rPr lang="he-IL" altLang="he-IL"/>
              <a:pPr/>
              <a:t>‹#›</a:t>
            </a:fld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3112430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FEC56DC-0D72-6A99-331B-7F1A178FD8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E00EA83-7189-5401-F3B6-06AA9AB582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2372F1A-9544-51BA-BB34-AD3443DE09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28950A-2F92-454F-973F-492EE332C4E9}" type="slidenum">
              <a:rPr lang="he-IL" altLang="he-IL"/>
              <a:pPr/>
              <a:t>‹#›</a:t>
            </a:fld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2053843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CB38952-11D1-BBF2-53B5-180D08E883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5D17675-7C17-9F84-9630-D575B4C4D5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B4A0B62-6614-7AA0-4366-6BD7CF296E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8DEC86-1D10-4CFC-9F47-BC26F42FB944}" type="slidenum">
              <a:rPr lang="he-IL" altLang="he-IL"/>
              <a:pPr/>
              <a:t>‹#›</a:t>
            </a:fld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2477564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2275DD5-ABD1-767B-1C0C-FC19306094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EB5D236-46D2-FC6B-422A-4E4FFBAC32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94FB84A-F70F-4857-4F2B-66B88BE609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D7BB2E-C0E6-41EA-9532-97491C4FD9D6}" type="slidenum">
              <a:rPr lang="he-IL" altLang="he-IL"/>
              <a:pPr/>
              <a:t>‹#›</a:t>
            </a:fld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4130322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6835E96-2D2C-A8CD-ED20-01DCD7AD72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6EDD99C-CBAE-9508-A671-C5D7AA36A1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B56DAE4-9360-46AB-19FB-460E4119C8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134172-EC2A-44F8-AE15-5E4875D9870C}" type="slidenum">
              <a:rPr lang="he-IL" altLang="he-IL"/>
              <a:pPr/>
              <a:t>‹#›</a:t>
            </a:fld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3990733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FE50A31-50EF-0579-31A6-4755178121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2A7554-E11C-E579-8581-ACCAD744BB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5AFBE87-1C6D-397F-49D4-B7A82B1241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B4B463-79F4-408B-AC11-1B2C29B31BF8}" type="slidenum">
              <a:rPr lang="he-IL" altLang="he-IL"/>
              <a:pPr/>
              <a:t>‹#›</a:t>
            </a:fld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4275411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2CBE490-7516-60F3-02E3-8B9A8F41E5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F3A8855-543F-7649-EB66-798AD76257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A2D832D-1516-E4FE-FBAC-D4788D190F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0B3B00-D22F-433B-9720-668B4614F9A9}" type="slidenum">
              <a:rPr lang="he-IL" altLang="he-IL"/>
              <a:pPr/>
              <a:t>‹#›</a:t>
            </a:fld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942692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4AC21AC-9E69-5908-BB95-36C7C50E4F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BD8D281-2FFF-DF8C-F446-28F8D06004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1D58CBC-A2BF-3051-F8A0-D9FED83C1C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D60558-E04D-4DF6-9642-420D4ED6E550}" type="slidenum">
              <a:rPr lang="he-IL" altLang="he-IL"/>
              <a:pPr/>
              <a:t>‹#›</a:t>
            </a:fld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2437168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F179303-4D5D-9A8A-4068-DCF5CEE8ED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3466866-184A-AF2E-C268-78781F367E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95A2770-8CD5-29C8-CF14-0884225989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90D5B7-C3C1-4739-93AE-C1934DC82891}" type="slidenum">
              <a:rPr lang="he-IL" altLang="he-IL"/>
              <a:pPr/>
              <a:t>‹#›</a:t>
            </a:fld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1148079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E0DCE67-9611-88A5-681B-564E179EBC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59C4C0A-67AA-FD6B-2EF2-A10F0B9848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DDC327B-F017-AA92-DF5B-645EC5283D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49DE69-73CE-41EE-B049-532ADF89ADD0}" type="slidenum">
              <a:rPr lang="he-IL" altLang="he-IL"/>
              <a:pPr/>
              <a:t>‹#›</a:t>
            </a:fld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2944903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e-IL" noProof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2B88AA1-2599-4787-1508-AFCAD3CB5C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182A111-CCD6-5422-DD13-D183E69708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4967E14-9A27-15DF-DCFB-DF7E3B6C05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CE8EA6-D52B-4283-AE85-3FA8CD604789}" type="slidenum">
              <a:rPr lang="he-IL" altLang="he-IL"/>
              <a:pPr/>
              <a:t>‹#›</a:t>
            </a:fld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1001020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F09781A-8E98-2130-E546-410A74CE37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he-IL"/>
              <a:t>לחץ כדי לערוך סגנון כותרת של תבנית בסיס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824E7CF-E344-38AC-3DA9-C0BB961082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he-IL"/>
              <a:t>לחץ כדי לערוך סגנונות טקסט של תבנית בסיס</a:t>
            </a:r>
          </a:p>
          <a:p>
            <a:pPr lvl="1"/>
            <a:r>
              <a:rPr lang="he-IL" altLang="he-IL"/>
              <a:t>רמה שנייה</a:t>
            </a:r>
          </a:p>
          <a:p>
            <a:pPr lvl="2"/>
            <a:r>
              <a:rPr lang="he-IL" altLang="he-IL"/>
              <a:t>רמה שלישית</a:t>
            </a:r>
          </a:p>
          <a:p>
            <a:pPr lvl="3"/>
            <a:r>
              <a:rPr lang="he-IL" altLang="he-IL"/>
              <a:t>רמה רביעית</a:t>
            </a:r>
          </a:p>
          <a:p>
            <a:pPr lvl="4"/>
            <a:r>
              <a:rPr lang="he-IL" altLang="he-IL"/>
              <a:t>רמה חמישית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C994EA5-6FDB-1D64-B467-205A93A7C56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21ABF15-14E3-4482-DAD5-268D76CFC3B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he-IL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FE121D5-7D7F-A4BC-5A01-0CD0F0FCB92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fld id="{426494F3-2429-4E18-BC6B-156EC2DBBE59}" type="slidenum">
              <a:rPr lang="he-IL" altLang="he-IL"/>
              <a:pPr/>
              <a:t>‹#›</a:t>
            </a:fld>
            <a:endParaRPr lang="en-US" alt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aaretz.co.il/beta/1.1096122" TargetMode="External"/><Relationship Id="rId2" Type="http://schemas.openxmlformats.org/officeDocument/2006/relationships/hyperlink" Target="http://www.ima.org.il/Ima/FormStorage/Type8/mil14-3-04.pdf-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83A98233-3A0B-65AD-B45C-4CFD2C26CD1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71550" y="549275"/>
            <a:ext cx="7486650" cy="2520950"/>
          </a:xfrm>
        </p:spPr>
        <p:txBody>
          <a:bodyPr/>
          <a:lstStyle/>
          <a:p>
            <a:r>
              <a:rPr lang="he-IL" altLang="en-US" b="1" dirty="0" err="1">
                <a:solidFill>
                  <a:srgbClr val="C00000"/>
                </a:solidFill>
                <a:cs typeface="+mn-cs"/>
              </a:rPr>
              <a:t>כימטק</a:t>
            </a:r>
            <a:br>
              <a:rPr lang="he-IL" altLang="en-US" b="1" dirty="0">
                <a:solidFill>
                  <a:srgbClr val="C00000"/>
                </a:solidFill>
                <a:cs typeface="+mn-cs"/>
              </a:rPr>
            </a:br>
            <a:r>
              <a:rPr lang="he-IL" altLang="en-US" b="1" dirty="0">
                <a:solidFill>
                  <a:srgbClr val="C00000"/>
                </a:solidFill>
                <a:cs typeface="+mn-cs"/>
              </a:rPr>
              <a:t>טכניון תשע"ה</a:t>
            </a:r>
            <a:br>
              <a:rPr lang="he-IL" altLang="en-US" b="1" dirty="0">
                <a:solidFill>
                  <a:srgbClr val="C00000"/>
                </a:solidFill>
                <a:cs typeface="+mn-cs"/>
              </a:rPr>
            </a:br>
            <a:r>
              <a:rPr lang="he-IL" altLang="en-US" sz="2800" b="1" dirty="0">
                <a:solidFill>
                  <a:srgbClr val="C00000"/>
                </a:solidFill>
                <a:cs typeface="+mn-cs"/>
              </a:rPr>
              <a:t>השתלמות מתוקשבת בהנחית ד"ר אורית הרשקוביץ</a:t>
            </a:r>
            <a:endParaRPr lang="en-US" altLang="en-US" sz="2800" b="1" dirty="0">
              <a:solidFill>
                <a:srgbClr val="C00000"/>
              </a:solidFill>
              <a:cs typeface="+mn-cs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7E6AF759-3D1E-28A3-0460-D5D49A9FCE7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68313" y="3429000"/>
            <a:ext cx="8280400" cy="24003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he-IL" altLang="en-US" sz="4400" b="1">
                <a:cs typeface="David" panose="020E0502060401010101" pitchFamily="34" charset="-79"/>
              </a:rPr>
              <a:t>פעילות לתלמידים: הסול-ג'ל</a:t>
            </a:r>
          </a:p>
          <a:p>
            <a:pPr>
              <a:lnSpc>
                <a:spcPct val="90000"/>
              </a:lnSpc>
            </a:pPr>
            <a:endParaRPr lang="he-IL" altLang="en-US" sz="3600" b="1">
              <a:cs typeface="David" panose="020E0502060401010101" pitchFamily="34" charset="-79"/>
            </a:endParaRPr>
          </a:p>
          <a:p>
            <a:pPr>
              <a:lnSpc>
                <a:spcPct val="90000"/>
              </a:lnSpc>
            </a:pPr>
            <a:r>
              <a:rPr lang="he-IL" altLang="en-US" b="1">
                <a:cs typeface="David" panose="020E0502060401010101" pitchFamily="34" charset="-79"/>
              </a:rPr>
              <a:t>מאת נאדיא רשייד</a:t>
            </a:r>
          </a:p>
          <a:p>
            <a:pPr>
              <a:lnSpc>
                <a:spcPct val="90000"/>
              </a:lnSpc>
            </a:pPr>
            <a:r>
              <a:rPr lang="he-IL" altLang="en-US" b="1">
                <a:cs typeface="David" panose="020E0502060401010101" pitchFamily="34" charset="-79"/>
              </a:rPr>
              <a:t>מורה לכימיה-תיכון כאבול</a:t>
            </a:r>
            <a:endParaRPr lang="en-US" altLang="en-US" b="1">
              <a:cs typeface="David" panose="020E0502060401010101" pitchFamily="34" charset="-79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19">
            <a:extLst>
              <a:ext uri="{FF2B5EF4-FFF2-40B4-BE49-F238E27FC236}">
                <a16:creationId xmlns:a16="http://schemas.microsoft.com/office/drawing/2014/main" id="{D85562D3-7CBB-5FC8-0267-98507551F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868363" y="1363663"/>
            <a:ext cx="2032000" cy="1993900"/>
            <a:chOff x="1383" y="799"/>
            <a:chExt cx="2812" cy="2767"/>
          </a:xfrm>
        </p:grpSpPr>
        <p:grpSp>
          <p:nvGrpSpPr>
            <p:cNvPr id="11277" name="Group 18">
              <a:extLst>
                <a:ext uri="{FF2B5EF4-FFF2-40B4-BE49-F238E27FC236}">
                  <a16:creationId xmlns:a16="http://schemas.microsoft.com/office/drawing/2014/main" id="{1B92352E-1A14-9946-B675-C7B8AB00053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83" y="799"/>
              <a:ext cx="2812" cy="2767"/>
              <a:chOff x="1383" y="799"/>
              <a:chExt cx="2812" cy="2767"/>
            </a:xfrm>
          </p:grpSpPr>
          <p:sp>
            <p:nvSpPr>
              <p:cNvPr id="11279" name="Oval 4">
                <a:extLst>
                  <a:ext uri="{FF2B5EF4-FFF2-40B4-BE49-F238E27FC236}">
                    <a16:creationId xmlns:a16="http://schemas.microsoft.com/office/drawing/2014/main" id="{92AA570B-C5E5-10B5-EB96-59DFE96945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3" y="799"/>
                <a:ext cx="2812" cy="2767"/>
              </a:xfrm>
              <a:prstGeom prst="ellipse">
                <a:avLst/>
              </a:prstGeom>
              <a:solidFill>
                <a:srgbClr val="00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l" rtl="0" eaLnBrk="1" hangingPunct="1"/>
                <a:endParaRPr lang="he-IL" altLang="he-IL"/>
              </a:p>
            </p:txBody>
          </p:sp>
          <p:sp>
            <p:nvSpPr>
              <p:cNvPr id="11280" name="Oval 6">
                <a:extLst>
                  <a:ext uri="{FF2B5EF4-FFF2-40B4-BE49-F238E27FC236}">
                    <a16:creationId xmlns:a16="http://schemas.microsoft.com/office/drawing/2014/main" id="{7A84E8E6-F565-7AB2-4738-BC43772979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21" y="940"/>
                <a:ext cx="2536" cy="2484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algn="l" rtl="0" eaLnBrk="1" hangingPunct="1"/>
                <a:endParaRPr lang="he-IL" altLang="he-IL"/>
              </a:p>
            </p:txBody>
          </p:sp>
        </p:grpSp>
        <p:pic>
          <p:nvPicPr>
            <p:cNvPr id="11278" name="Picture 9" descr="High-Res Stock Photography: Fruits food group still life">
              <a:extLst>
                <a:ext uri="{FF2B5EF4-FFF2-40B4-BE49-F238E27FC236}">
                  <a16:creationId xmlns:a16="http://schemas.microsoft.com/office/drawing/2014/main" id="{9054E046-B59C-5967-0B41-1480CFCCA3A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7" y="1434"/>
              <a:ext cx="1723" cy="1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267" name="Text Box 10">
            <a:extLst>
              <a:ext uri="{FF2B5EF4-FFF2-40B4-BE49-F238E27FC236}">
                <a16:creationId xmlns:a16="http://schemas.microsoft.com/office/drawing/2014/main" id="{6B91959C-1A94-DC9A-ED22-48871EBDB15E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3419872" y="606425"/>
            <a:ext cx="4897041" cy="955675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altLang="he-IL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אפשר גם לעטוף את המזון -בישול מולקולרי</a:t>
            </a:r>
            <a:endParaRPr kumimoji="0" lang="en-US" altLang="he-IL" sz="28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11268" name="Group 11">
            <a:extLst>
              <a:ext uri="{FF2B5EF4-FFF2-40B4-BE49-F238E27FC236}">
                <a16:creationId xmlns:a16="http://schemas.microsoft.com/office/drawing/2014/main" id="{70F4C1FA-5F58-C752-6AE2-61C3AA0360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>
            <a:off x="827088" y="620713"/>
            <a:ext cx="1008062" cy="647700"/>
            <a:chOff x="748" y="695"/>
            <a:chExt cx="726" cy="512"/>
          </a:xfrm>
        </p:grpSpPr>
        <p:pic>
          <p:nvPicPr>
            <p:cNvPr id="11274" name="Picture 12" descr="oxygen">
              <a:extLst>
                <a:ext uri="{FF2B5EF4-FFF2-40B4-BE49-F238E27FC236}">
                  <a16:creationId xmlns:a16="http://schemas.microsoft.com/office/drawing/2014/main" id="{B0758A0C-E5F7-0B2C-1C59-EB5EDE35704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8" y="695"/>
              <a:ext cx="726" cy="5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275" name="Text Box 13">
              <a:extLst>
                <a:ext uri="{FF2B5EF4-FFF2-40B4-BE49-F238E27FC236}">
                  <a16:creationId xmlns:a16="http://schemas.microsoft.com/office/drawing/2014/main" id="{E3222B72-5A3F-8D98-63BE-BCE2A59A74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9" y="799"/>
              <a:ext cx="27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>
                <a:spcBef>
                  <a:spcPct val="50000"/>
                </a:spcBef>
              </a:pPr>
              <a:r>
                <a:rPr lang="en-US" altLang="he-IL" sz="2000" b="1">
                  <a:solidFill>
                    <a:schemeClr val="accent2"/>
                  </a:solidFill>
                </a:rPr>
                <a:t>O</a:t>
              </a:r>
            </a:p>
          </p:txBody>
        </p:sp>
        <p:sp>
          <p:nvSpPr>
            <p:cNvPr id="11276" name="Text Box 14">
              <a:extLst>
                <a:ext uri="{FF2B5EF4-FFF2-40B4-BE49-F238E27FC236}">
                  <a16:creationId xmlns:a16="http://schemas.microsoft.com/office/drawing/2014/main" id="{4D32C4E1-79CC-CC0D-A8BF-85FD864B31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57" y="799"/>
              <a:ext cx="27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>
                <a:spcBef>
                  <a:spcPct val="50000"/>
                </a:spcBef>
              </a:pPr>
              <a:r>
                <a:rPr lang="en-US" altLang="he-IL" sz="2000" b="1">
                  <a:solidFill>
                    <a:schemeClr val="accent2"/>
                  </a:solidFill>
                </a:rPr>
                <a:t>O</a:t>
              </a:r>
            </a:p>
          </p:txBody>
        </p:sp>
      </p:grpSp>
      <p:pic>
        <p:nvPicPr>
          <p:cNvPr id="11269" name="Picture 15" descr="Sun_happy.gif - (6K)">
            <a:extLst>
              <a:ext uri="{FF2B5EF4-FFF2-40B4-BE49-F238E27FC236}">
                <a16:creationId xmlns:a16="http://schemas.microsoft.com/office/drawing/2014/main" id="{59295E9D-21D3-0D56-A787-DD69275C51A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6763" y="730250"/>
            <a:ext cx="803275" cy="633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0" name="מלבן 1">
            <a:extLst>
              <a:ext uri="{FF2B5EF4-FFF2-40B4-BE49-F238E27FC236}">
                <a16:creationId xmlns:a16="http://schemas.microsoft.com/office/drawing/2014/main" id="{8E08C501-6093-CA30-2812-7603B3B81F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0200" y="1652588"/>
            <a:ext cx="3995738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e-IL" altLang="he-IL" dirty="0"/>
              <a:t>שומרים על איכות המזון ע"י עטיפתו בחומרים הניתנים לאכילה. משתמשים בפולימרים טבעיים למשל </a:t>
            </a:r>
            <a:r>
              <a:rPr lang="he-IL" altLang="he-IL" dirty="0" err="1"/>
              <a:t>אלגינט</a:t>
            </a:r>
            <a:r>
              <a:rPr lang="he-IL" altLang="he-IL" dirty="0"/>
              <a:t> שמפיקים אותו מאצות. </a:t>
            </a:r>
          </a:p>
          <a:p>
            <a:pPr eaLnBrk="1" hangingPunct="1"/>
            <a:r>
              <a:rPr lang="he-IL" altLang="he-IL" dirty="0" err="1"/>
              <a:t>האלגינט</a:t>
            </a:r>
            <a:r>
              <a:rPr lang="he-IL" altLang="he-IL" dirty="0"/>
              <a:t> הוא רב סוכר (כמו תאית ועמילן).</a:t>
            </a:r>
          </a:p>
          <a:p>
            <a:pPr eaLnBrk="1" hangingPunct="1"/>
            <a:endParaRPr lang="he-IL" altLang="he-IL" dirty="0"/>
          </a:p>
        </p:txBody>
      </p:sp>
      <p:grpSp>
        <p:nvGrpSpPr>
          <p:cNvPr id="11271" name="Group 24" descr="נוסחת מבנה של אלגינט">
            <a:extLst>
              <a:ext uri="{FF2B5EF4-FFF2-40B4-BE49-F238E27FC236}">
                <a16:creationId xmlns:a16="http://schemas.microsoft.com/office/drawing/2014/main" id="{1FB172D2-5E93-8D6A-5B41-38D35EF934B4}"/>
              </a:ext>
            </a:extLst>
          </p:cNvPr>
          <p:cNvGrpSpPr>
            <a:grpSpLocks/>
          </p:cNvGrpSpPr>
          <p:nvPr/>
        </p:nvGrpSpPr>
        <p:grpSpPr bwMode="auto">
          <a:xfrm>
            <a:off x="3132138" y="3486150"/>
            <a:ext cx="5256212" cy="2759075"/>
            <a:chOff x="2381" y="2205"/>
            <a:chExt cx="2948" cy="1738"/>
          </a:xfrm>
        </p:grpSpPr>
        <p:pic>
          <p:nvPicPr>
            <p:cNvPr id="11272" name="Picture 9" descr="Alginate_Lyase">
              <a:extLst>
                <a:ext uri="{FF2B5EF4-FFF2-40B4-BE49-F238E27FC236}">
                  <a16:creationId xmlns:a16="http://schemas.microsoft.com/office/drawing/2014/main" id="{99E571D4-9F9D-7F5F-F2AD-7145C12CF8A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81" y="2205"/>
              <a:ext cx="2948" cy="1738"/>
            </a:xfrm>
            <a:prstGeom prst="rect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273" name="Text Box 22">
              <a:extLst>
                <a:ext uri="{FF2B5EF4-FFF2-40B4-BE49-F238E27FC236}">
                  <a16:creationId xmlns:a16="http://schemas.microsoft.com/office/drawing/2014/main" id="{9E57E5BE-3E93-7278-9C22-01FB21F9B0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08" y="2205"/>
              <a:ext cx="1951" cy="2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l" rtl="0" eaLnBrk="1" hangingPunct="1">
                <a:spcBef>
                  <a:spcPct val="50000"/>
                </a:spcBef>
              </a:pPr>
              <a:endParaRPr lang="he-IL" altLang="he-IL"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7FF0BFE-6F24-1047-1C8C-F90D725BA74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475656" y="636798"/>
            <a:ext cx="7165356" cy="58477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altLang="he-IL" sz="32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מה קורה בין סודיום </a:t>
            </a:r>
            <a:r>
              <a:rPr kumimoji="0" lang="he-IL" altLang="he-IL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אלגינט</a:t>
            </a:r>
            <a:r>
              <a:rPr kumimoji="0" lang="he-IL" altLang="he-IL" sz="32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וסידן כלורי?</a:t>
            </a:r>
          </a:p>
        </p:txBody>
      </p:sp>
      <p:sp>
        <p:nvSpPr>
          <p:cNvPr id="12293" name="Text Box 9">
            <a:extLst>
              <a:ext uri="{FF2B5EF4-FFF2-40B4-BE49-F238E27FC236}">
                <a16:creationId xmlns:a16="http://schemas.microsoft.com/office/drawing/2014/main" id="{FD03F531-438B-2917-DDD7-04190272CE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2" y="1596568"/>
            <a:ext cx="8281988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0" eaLnBrk="1" hangingPunct="1">
              <a:spcBef>
                <a:spcPct val="50000"/>
              </a:spcBef>
            </a:pPr>
            <a:endParaRPr lang="he-IL" altLang="he-IL" sz="44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rtl="0" eaLnBrk="1" hangingPunct="1">
              <a:spcBef>
                <a:spcPct val="50000"/>
              </a:spcBef>
            </a:pPr>
            <a:r>
              <a:rPr lang="he-IL" altLang="he-IL" sz="2000" dirty="0" err="1">
                <a:solidFill>
                  <a:schemeClr val="tx2"/>
                </a:solidFill>
              </a:rPr>
              <a:t>מהאלגינט</a:t>
            </a:r>
            <a:r>
              <a:rPr lang="he-IL" altLang="he-IL" sz="2000" dirty="0">
                <a:solidFill>
                  <a:schemeClr val="tx2"/>
                </a:solidFill>
              </a:rPr>
              <a:t> מכינים סודיום </a:t>
            </a:r>
            <a:r>
              <a:rPr lang="he-IL" altLang="he-IL" sz="2000" dirty="0" err="1">
                <a:solidFill>
                  <a:schemeClr val="tx2"/>
                </a:solidFill>
              </a:rPr>
              <a:t>אלגינט</a:t>
            </a:r>
            <a:r>
              <a:rPr lang="he-IL" altLang="he-IL" sz="2000" dirty="0">
                <a:solidFill>
                  <a:schemeClr val="tx2"/>
                </a:solidFill>
              </a:rPr>
              <a:t> </a:t>
            </a:r>
          </a:p>
          <a:p>
            <a:pPr rtl="0" eaLnBrk="1" hangingPunct="1">
              <a:spcBef>
                <a:spcPct val="50000"/>
              </a:spcBef>
            </a:pPr>
            <a:r>
              <a:rPr lang="he-IL" altLang="he-IL" sz="2000" dirty="0">
                <a:solidFill>
                  <a:schemeClr val="tx2"/>
                </a:solidFill>
              </a:rPr>
              <a:t>וליצירת העטיפה מוסיפים סידן כלורי.</a:t>
            </a:r>
          </a:p>
          <a:p>
            <a:pPr rtl="0" eaLnBrk="1" hangingPunct="1">
              <a:spcBef>
                <a:spcPct val="50000"/>
              </a:spcBef>
            </a:pPr>
            <a:r>
              <a:rPr lang="en-US" altLang="he-IL" sz="2000" dirty="0">
                <a:solidFill>
                  <a:schemeClr val="tx2"/>
                </a:solidFill>
              </a:rPr>
              <a:t>:</a:t>
            </a:r>
            <a:r>
              <a:rPr lang="he-IL" altLang="he-IL" sz="2000" dirty="0">
                <a:solidFill>
                  <a:schemeClr val="tx2"/>
                </a:solidFill>
              </a:rPr>
              <a:t>לפניך סיכום התהליך</a:t>
            </a:r>
            <a:endParaRPr lang="he-IL" altLang="he-IL" sz="2400" dirty="0">
              <a:solidFill>
                <a:schemeClr val="tx2"/>
              </a:solidFill>
            </a:endParaRPr>
          </a:p>
          <a:p>
            <a:pPr algn="ctr" rtl="0" eaLnBrk="1" hangingPunct="1">
              <a:spcBef>
                <a:spcPct val="50000"/>
              </a:spcBef>
            </a:pPr>
            <a:endParaRPr lang="he-IL" altLang="he-IL" sz="2800" b="1" dirty="0">
              <a:solidFill>
                <a:schemeClr val="tx2"/>
              </a:solidFill>
            </a:endParaRPr>
          </a:p>
        </p:txBody>
      </p:sp>
      <p:pic>
        <p:nvPicPr>
          <p:cNvPr id="12290" name="Picture 5">
            <a:extLst>
              <a:ext uri="{FF2B5EF4-FFF2-40B4-BE49-F238E27FC236}">
                <a16:creationId xmlns:a16="http://schemas.microsoft.com/office/drawing/2014/main" id="{D3712AD8-36D6-2D8D-87F5-889EA688F3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" y="3861048"/>
            <a:ext cx="5551719" cy="1892299"/>
          </a:xfrm>
          <a:prstGeom prst="rect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2" name="Picture 7">
            <a:extLst>
              <a:ext uri="{FF2B5EF4-FFF2-40B4-BE49-F238E27FC236}">
                <a16:creationId xmlns:a16="http://schemas.microsoft.com/office/drawing/2014/main" id="{0565214B-909A-627D-C44A-46651B0BE6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5" y="1700213"/>
            <a:ext cx="4165600" cy="1439862"/>
          </a:xfrm>
          <a:prstGeom prst="rect">
            <a:avLst/>
          </a:prstGeom>
          <a:noFill/>
          <a:ln w="28575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8655480-79A4-4294-CD4F-63868C3111C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892550" y="197561"/>
            <a:ext cx="4572000" cy="36933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altLang="he-IL" sz="1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מעבדה -הכנת קוויאר</a:t>
            </a:r>
            <a:endParaRPr kumimoji="0" lang="en-US" altLang="he-IL" sz="18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3316" name="TextBox 3">
            <a:extLst>
              <a:ext uri="{FF2B5EF4-FFF2-40B4-BE49-F238E27FC236}">
                <a16:creationId xmlns:a16="http://schemas.microsoft.com/office/drawing/2014/main" id="{78DF3BAA-907B-3F9F-8816-647D080605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6750" y="595586"/>
            <a:ext cx="5257800" cy="61093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he-IL" altLang="he-IL" b="1" u="sng" dirty="0">
                <a:latin typeface="Times New Roman" panose="02020603050405020304" pitchFamily="18" charset="0"/>
                <a:cs typeface="+mj-cs"/>
              </a:rPr>
              <a:t>כלים וחומרים</a:t>
            </a:r>
            <a:r>
              <a:rPr lang="he-IL" altLang="he-IL" b="1" dirty="0">
                <a:latin typeface="Times New Roman" panose="02020603050405020304" pitchFamily="18" charset="0"/>
                <a:cs typeface="+mj-cs"/>
              </a:rPr>
              <a:t> (לזוג תלמידים)</a:t>
            </a:r>
          </a:p>
          <a:p>
            <a:pPr eaLnBrk="1" hangingPunct="1">
              <a:lnSpc>
                <a:spcPct val="150000"/>
              </a:lnSpc>
            </a:pPr>
            <a:r>
              <a:rPr lang="he-IL" altLang="he-IL" sz="1400" dirty="0">
                <a:latin typeface="Times New Roman" panose="02020603050405020304" pitchFamily="18" charset="0"/>
                <a:cs typeface="+mj-cs"/>
              </a:rPr>
              <a:t>50 מ"ל סודיום </a:t>
            </a:r>
            <a:r>
              <a:rPr lang="he-IL" altLang="he-IL" sz="1400" dirty="0" err="1">
                <a:latin typeface="Times New Roman" panose="02020603050405020304" pitchFamily="18" charset="0"/>
                <a:cs typeface="+mj-cs"/>
              </a:rPr>
              <a:t>אלגינט</a:t>
            </a:r>
            <a:r>
              <a:rPr lang="he-IL" altLang="he-IL" sz="1400" dirty="0">
                <a:latin typeface="Times New Roman" panose="02020603050405020304" pitchFamily="18" charset="0"/>
                <a:cs typeface="+mj-cs"/>
              </a:rPr>
              <a:t>  8%.</a:t>
            </a:r>
            <a:endParaRPr lang="en-US" altLang="he-IL" sz="1400" dirty="0">
              <a:latin typeface="Times New Roman" panose="02020603050405020304" pitchFamily="18" charset="0"/>
              <a:cs typeface="+mj-cs"/>
            </a:endParaRPr>
          </a:p>
          <a:p>
            <a:pPr eaLnBrk="1" hangingPunct="1"/>
            <a:r>
              <a:rPr lang="he-IL" altLang="he-IL" sz="1400" dirty="0">
                <a:latin typeface="Times New Roman" panose="02020603050405020304" pitchFamily="18" charset="0"/>
                <a:cs typeface="+mj-cs"/>
              </a:rPr>
              <a:t>10 מ"ל תרכיז פטל ( או כל תרכיז אחר).</a:t>
            </a:r>
            <a:endParaRPr lang="en-US" altLang="he-IL" sz="1400" dirty="0">
              <a:latin typeface="Times New Roman" panose="02020603050405020304" pitchFamily="18" charset="0"/>
              <a:cs typeface="+mj-cs"/>
            </a:endParaRPr>
          </a:p>
          <a:p>
            <a:pPr eaLnBrk="1" hangingPunct="1"/>
            <a:r>
              <a:rPr lang="he-IL" altLang="he-IL" sz="1400" dirty="0">
                <a:latin typeface="Times New Roman" panose="02020603050405020304" pitchFamily="18" charset="0"/>
                <a:cs typeface="+mj-cs"/>
              </a:rPr>
              <a:t>200 מ"ל קלציום כלוריד </a:t>
            </a:r>
            <a:r>
              <a:rPr lang="en-US" altLang="he-IL" sz="1400" dirty="0">
                <a:latin typeface="Times New Roman" panose="02020603050405020304" pitchFamily="18" charset="0"/>
                <a:cs typeface="+mj-cs"/>
              </a:rPr>
              <a:t>CaCl</a:t>
            </a:r>
            <a:r>
              <a:rPr lang="en-US" altLang="he-IL" sz="1400" baseline="-25000" dirty="0">
                <a:latin typeface="Times New Roman" panose="02020603050405020304" pitchFamily="18" charset="0"/>
                <a:cs typeface="+mj-cs"/>
              </a:rPr>
              <a:t>2</a:t>
            </a:r>
            <a:r>
              <a:rPr lang="he-IL" altLang="he-IL" sz="1400" baseline="-25000" dirty="0">
                <a:latin typeface="Times New Roman" panose="02020603050405020304" pitchFamily="18" charset="0"/>
                <a:cs typeface="+mj-cs"/>
              </a:rPr>
              <a:t> </a:t>
            </a:r>
            <a:r>
              <a:rPr lang="he-IL" altLang="he-IL" sz="1400" dirty="0">
                <a:latin typeface="Times New Roman" panose="02020603050405020304" pitchFamily="18" charset="0"/>
                <a:cs typeface="+mj-cs"/>
              </a:rPr>
              <a:t>. 2%.</a:t>
            </a:r>
            <a:endParaRPr lang="en-US" altLang="he-IL" sz="1400" dirty="0">
              <a:latin typeface="Times New Roman" panose="02020603050405020304" pitchFamily="18" charset="0"/>
              <a:cs typeface="+mj-cs"/>
            </a:endParaRPr>
          </a:p>
          <a:p>
            <a:pPr eaLnBrk="1" hangingPunct="1"/>
            <a:r>
              <a:rPr lang="he-IL" altLang="he-IL" sz="1400" dirty="0">
                <a:latin typeface="Times New Roman" panose="02020603050405020304" pitchFamily="18" charset="0"/>
                <a:cs typeface="+mj-cs"/>
              </a:rPr>
              <a:t>טפטפת</a:t>
            </a:r>
            <a:endParaRPr lang="en-US" altLang="he-IL" sz="1400" dirty="0">
              <a:latin typeface="Times New Roman" panose="02020603050405020304" pitchFamily="18" charset="0"/>
              <a:cs typeface="+mj-cs"/>
            </a:endParaRPr>
          </a:p>
          <a:p>
            <a:pPr eaLnBrk="1" hangingPunct="1"/>
            <a:r>
              <a:rPr lang="he-IL" altLang="he-IL" sz="1400" dirty="0">
                <a:latin typeface="Times New Roman" panose="02020603050405020304" pitchFamily="18" charset="0"/>
                <a:cs typeface="+mj-cs"/>
              </a:rPr>
              <a:t>250 מ"ל של מים.</a:t>
            </a:r>
            <a:endParaRPr lang="en-US" altLang="he-IL" sz="1400" dirty="0">
              <a:latin typeface="Times New Roman" panose="02020603050405020304" pitchFamily="18" charset="0"/>
              <a:cs typeface="+mj-cs"/>
            </a:endParaRPr>
          </a:p>
          <a:p>
            <a:pPr eaLnBrk="1" hangingPunct="1"/>
            <a:r>
              <a:rPr lang="he-IL" altLang="he-IL" sz="1400" dirty="0">
                <a:latin typeface="Times New Roman" panose="02020603050405020304" pitchFamily="18" charset="0"/>
                <a:cs typeface="+mj-cs"/>
              </a:rPr>
              <a:t>כוס ריקה בנפח 250 מ"ל.</a:t>
            </a:r>
            <a:endParaRPr lang="en-US" altLang="he-IL" sz="1400" dirty="0">
              <a:latin typeface="Times New Roman" panose="02020603050405020304" pitchFamily="18" charset="0"/>
              <a:cs typeface="+mj-cs"/>
            </a:endParaRPr>
          </a:p>
          <a:p>
            <a:pPr eaLnBrk="1" hangingPunct="1"/>
            <a:r>
              <a:rPr lang="he-IL" altLang="he-IL" sz="1400" dirty="0">
                <a:latin typeface="Times New Roman" panose="02020603050405020304" pitchFamily="18" charset="0"/>
                <a:cs typeface="+mj-cs"/>
              </a:rPr>
              <a:t>מסננת</a:t>
            </a:r>
            <a:r>
              <a:rPr lang="he-IL" altLang="he-IL" dirty="0">
                <a:latin typeface="Times New Roman" panose="02020603050405020304" pitchFamily="18" charset="0"/>
                <a:cs typeface="+mj-cs"/>
              </a:rPr>
              <a:t>.</a:t>
            </a:r>
          </a:p>
          <a:p>
            <a:pPr eaLnBrk="1" hangingPunct="1"/>
            <a:r>
              <a:rPr lang="he-IL" altLang="he-IL" b="1" u="sng" dirty="0"/>
              <a:t>תהליך ההכנה</a:t>
            </a:r>
            <a:endParaRPr lang="en-US" altLang="he-IL" dirty="0"/>
          </a:p>
          <a:p>
            <a:pPr eaLnBrk="1" hangingPunct="1">
              <a:lnSpc>
                <a:spcPct val="150000"/>
              </a:lnSpc>
            </a:pPr>
            <a:r>
              <a:rPr lang="he-IL" altLang="he-IL" sz="1400" dirty="0"/>
              <a:t>1. מוסיפים את כל תרכיז הפטל  ל-50 מ"ל  סודיום </a:t>
            </a:r>
            <a:r>
              <a:rPr lang="he-IL" altLang="he-IL" sz="1400" dirty="0" err="1"/>
              <a:t>אלגינט</a:t>
            </a:r>
            <a:r>
              <a:rPr lang="he-IL" altLang="he-IL" sz="1400" dirty="0"/>
              <a:t> ומערבבים.</a:t>
            </a:r>
          </a:p>
          <a:p>
            <a:pPr eaLnBrk="1" hangingPunct="1">
              <a:lnSpc>
                <a:spcPct val="150000"/>
              </a:lnSpc>
            </a:pPr>
            <a:r>
              <a:rPr lang="he-IL" altLang="he-IL" sz="1400" dirty="0"/>
              <a:t>2. מטפטפים התערובת  לתוך הכוס עם הקלציום כלוריד  </a:t>
            </a:r>
            <a:r>
              <a:rPr lang="en-US" altLang="he-IL" sz="1400" dirty="0"/>
              <a:t>(CaCl</a:t>
            </a:r>
            <a:r>
              <a:rPr lang="en-US" altLang="he-IL" sz="1400" baseline="-25000" dirty="0"/>
              <a:t>2</a:t>
            </a:r>
            <a:r>
              <a:rPr lang="en-US" altLang="he-IL" sz="1400" dirty="0"/>
              <a:t>)</a:t>
            </a:r>
            <a:r>
              <a:rPr lang="he-IL" altLang="he-IL" sz="1400" dirty="0"/>
              <a:t>. </a:t>
            </a:r>
          </a:p>
          <a:p>
            <a:pPr eaLnBrk="1" hangingPunct="1">
              <a:lnSpc>
                <a:spcPct val="150000"/>
              </a:lnSpc>
            </a:pPr>
            <a:r>
              <a:rPr lang="he-IL" altLang="he-IL" sz="1400" dirty="0"/>
              <a:t> חשוב לטפטף בגובה נמוך מעל לנוזל ומבלי לגעת בו.</a:t>
            </a:r>
            <a:endParaRPr lang="en-US" altLang="he-IL" sz="1400" dirty="0"/>
          </a:p>
          <a:p>
            <a:pPr eaLnBrk="1" hangingPunct="1">
              <a:lnSpc>
                <a:spcPct val="150000"/>
              </a:lnSpc>
            </a:pPr>
            <a:r>
              <a:rPr lang="he-IL" altLang="he-IL" sz="1400" dirty="0"/>
              <a:t>3. משאירים את הכדוריות  שיצרנו בעזרת הטפטוף כ -3 דקות בנוזל.</a:t>
            </a:r>
            <a:endParaRPr lang="en-US" altLang="he-IL" sz="1400" dirty="0"/>
          </a:p>
          <a:p>
            <a:pPr eaLnBrk="1" hangingPunct="1">
              <a:lnSpc>
                <a:spcPct val="150000"/>
              </a:lnSpc>
            </a:pPr>
            <a:r>
              <a:rPr lang="he-IL" altLang="he-IL" sz="1400" dirty="0"/>
              <a:t>4. שופכים את הנוזל עם הכדוריות לתוך מסננת מתכת מעל כוס ריקה </a:t>
            </a:r>
            <a:endParaRPr lang="en-US" altLang="he-IL" sz="1400" dirty="0"/>
          </a:p>
          <a:p>
            <a:pPr eaLnBrk="1" hangingPunct="1">
              <a:lnSpc>
                <a:spcPct val="150000"/>
              </a:lnSpc>
            </a:pPr>
            <a:r>
              <a:rPr lang="he-IL" altLang="he-IL" sz="1400" dirty="0"/>
              <a:t>5. שוטפים כדוריות  הקוויאר במים לסלק שאריות הקלציום כלוריד.</a:t>
            </a:r>
            <a:endParaRPr lang="en-US" altLang="he-IL" sz="1400" dirty="0"/>
          </a:p>
          <a:p>
            <a:pPr eaLnBrk="1" hangingPunct="1">
              <a:lnSpc>
                <a:spcPct val="150000"/>
              </a:lnSpc>
            </a:pPr>
            <a:r>
              <a:rPr lang="he-IL" altLang="he-IL" sz="1400" b="1" dirty="0"/>
              <a:t> </a:t>
            </a:r>
            <a:endParaRPr lang="en-US" altLang="he-IL" sz="1400" dirty="0"/>
          </a:p>
          <a:p>
            <a:pPr eaLnBrk="1" hangingPunct="1"/>
            <a:r>
              <a:rPr lang="he-IL" altLang="he-IL" b="1" dirty="0"/>
              <a:t>הקוויאר מוכן לאכילה. בתיאבון </a:t>
            </a:r>
          </a:p>
          <a:p>
            <a:pPr eaLnBrk="1" hangingPunct="1"/>
            <a:endParaRPr lang="he-IL" altLang="he-IL" b="1" dirty="0">
              <a:solidFill>
                <a:srgbClr val="FF3300"/>
              </a:solidFill>
              <a:cs typeface="David" panose="020E0502060401010101" pitchFamily="34" charset="-79"/>
            </a:endParaRPr>
          </a:p>
          <a:p>
            <a:pPr eaLnBrk="1" hangingPunct="1"/>
            <a:r>
              <a:rPr lang="he-IL" altLang="he-IL" b="1" dirty="0">
                <a:solidFill>
                  <a:srgbClr val="FF3300"/>
                </a:solidFill>
                <a:cs typeface="David" panose="020E0502060401010101" pitchFamily="34" charset="-79"/>
              </a:rPr>
              <a:t>מעובד על פי הניסוי: </a:t>
            </a:r>
            <a:r>
              <a:rPr lang="he-IL" altLang="he-IL" b="1" dirty="0" err="1">
                <a:solidFill>
                  <a:srgbClr val="FF3300"/>
                </a:solidFill>
                <a:cs typeface="David" panose="020E0502060401010101" pitchFamily="34" charset="-79"/>
              </a:rPr>
              <a:t>כימוס</a:t>
            </a:r>
            <a:r>
              <a:rPr lang="he-IL" altLang="he-IL" b="1" dirty="0">
                <a:solidFill>
                  <a:srgbClr val="FF3300"/>
                </a:solidFill>
                <a:cs typeface="David" panose="020E0502060401010101" pitchFamily="34" charset="-79"/>
              </a:rPr>
              <a:t> (</a:t>
            </a:r>
            <a:r>
              <a:rPr lang="he-IL" altLang="he-IL" b="1" dirty="0" err="1">
                <a:solidFill>
                  <a:srgbClr val="FF3300"/>
                </a:solidFill>
                <a:cs typeface="David" panose="020E0502060401010101" pitchFamily="34" charset="-79"/>
              </a:rPr>
              <a:t>אֶנְקָפְּסוּלָצְיָה</a:t>
            </a:r>
            <a:r>
              <a:rPr lang="he-IL" altLang="he-IL" b="1" dirty="0">
                <a:solidFill>
                  <a:srgbClr val="FF3300"/>
                </a:solidFill>
                <a:cs typeface="David" panose="020E0502060401010101" pitchFamily="34" charset="-79"/>
              </a:rPr>
              <a:t>) של תרופות-מכון דוידסון לחינוך מדעי, מכון ויצמן למדע</a:t>
            </a:r>
            <a:endParaRPr lang="en-US" altLang="he-IL" b="1" dirty="0">
              <a:solidFill>
                <a:srgbClr val="FF3300"/>
              </a:solidFill>
              <a:cs typeface="David" panose="020E0502060401010101" pitchFamily="34" charset="-79"/>
            </a:endParaRPr>
          </a:p>
          <a:p>
            <a:pPr eaLnBrk="1" hangingPunct="1"/>
            <a:endParaRPr lang="en-US" altLang="he-IL" b="1" dirty="0"/>
          </a:p>
        </p:txBody>
      </p:sp>
      <p:pic>
        <p:nvPicPr>
          <p:cNvPr id="6" name="Picture 17">
            <a:extLst>
              <a:ext uri="{FF2B5EF4-FFF2-40B4-BE49-F238E27FC236}">
                <a16:creationId xmlns:a16="http://schemas.microsoft.com/office/drawing/2014/main" id="{63C09D7B-23F9-632B-3021-B0A4A89E04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927" y="1196752"/>
            <a:ext cx="2449512" cy="218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3D20289D-41D2-99B2-4492-70EB6DD5916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447058" y="260648"/>
            <a:ext cx="8229600" cy="1143000"/>
          </a:xfrm>
        </p:spPr>
        <p:txBody>
          <a:bodyPr/>
          <a:lstStyle/>
          <a:p>
            <a:pPr eaLnBrk="1" hangingPunct="1"/>
            <a:r>
              <a:rPr lang="he-IL" altLang="he-IL" b="1" dirty="0"/>
              <a:t>ביבליוגרפיה</a:t>
            </a:r>
            <a:endParaRPr lang="en-US" altLang="he-IL" b="1" dirty="0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7FEDF4CB-4A00-B4ED-EFA4-A50CE274903C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he-IL" sz="2000" b="1">
                <a:cs typeface="David" panose="020E0502060401010101" pitchFamily="34" charset="-79"/>
                <a:hlinkClick r:id="rId2"/>
              </a:rPr>
              <a:t>http://www.ima.org.il/Ima/FormStorage/Type8/mil14-3-04.pdf-</a:t>
            </a:r>
            <a:r>
              <a:rPr lang="he-IL" altLang="he-IL" sz="2000" b="1">
                <a:cs typeface="David" panose="020E0502060401010101" pitchFamily="34" charset="-79"/>
              </a:rPr>
              <a:t> הרפואה הצבאית-מיקרו קפסולות</a:t>
            </a:r>
          </a:p>
          <a:p>
            <a:pPr eaLnBrk="1" hangingPunct="1"/>
            <a:endParaRPr lang="he-IL" altLang="he-IL" sz="2000" b="1">
              <a:cs typeface="David" panose="020E0502060401010101" pitchFamily="34" charset="-79"/>
            </a:endParaRPr>
          </a:p>
          <a:p>
            <a:pPr eaLnBrk="1" hangingPunct="1"/>
            <a:r>
              <a:rPr lang="en-US" altLang="he-IL" sz="2000" b="1">
                <a:cs typeface="David" panose="020E0502060401010101" pitchFamily="34" charset="-79"/>
                <a:hlinkClick r:id="rId3"/>
              </a:rPr>
              <a:t>http://www.haaretz.co.il/beta/1.1096122</a:t>
            </a:r>
            <a:endParaRPr lang="en-US" altLang="he-IL" sz="2000" b="1">
              <a:cs typeface="David" panose="020E0502060401010101" pitchFamily="34" charset="-79"/>
            </a:endParaRPr>
          </a:p>
          <a:p>
            <a:pPr eaLnBrk="1" hangingPunct="1">
              <a:buFontTx/>
              <a:buNone/>
            </a:pPr>
            <a:r>
              <a:rPr lang="he-IL" altLang="he-IL" sz="2000" b="1">
                <a:cs typeface="David" panose="020E0502060401010101" pitchFamily="34" charset="-79"/>
              </a:rPr>
              <a:t>    הפנינה הננו-טכנולוגית של סול-ג'ל</a:t>
            </a:r>
          </a:p>
          <a:p>
            <a:pPr eaLnBrk="1" hangingPunct="1">
              <a:buFontTx/>
              <a:buNone/>
            </a:pPr>
            <a:endParaRPr lang="he-IL" altLang="he-IL" sz="2000" b="1">
              <a:cs typeface="David" panose="020E0502060401010101" pitchFamily="34" charset="-79"/>
            </a:endParaRPr>
          </a:p>
          <a:p>
            <a:pPr eaLnBrk="1" hangingPunct="1"/>
            <a:r>
              <a:rPr lang="he-IL" altLang="he-IL" sz="2000" b="1">
                <a:cs typeface="David" panose="020E0502060401010101" pitchFamily="34" charset="-79"/>
              </a:rPr>
              <a:t>ניסוי כימוס (אֶנְקָפְּסוּלָצְיָה) של תרופות-מכון דוידסון לחינוך מדעי, מכון ויצמן למדע</a:t>
            </a:r>
            <a:endParaRPr lang="en-US" altLang="he-IL" sz="2000" b="1">
              <a:cs typeface="David" panose="020E0502060401010101" pitchFamily="34" charset="-79"/>
            </a:endParaRPr>
          </a:p>
          <a:p>
            <a:pPr eaLnBrk="1" hangingPunct="1">
              <a:buFontTx/>
              <a:buNone/>
            </a:pPr>
            <a:r>
              <a:rPr lang="en-US" altLang="he-IL" sz="2000" b="1">
                <a:cs typeface="David" panose="020E0502060401010101" pitchFamily="34" charset="-79"/>
              </a:rPr>
              <a:t>← Google </a:t>
            </a:r>
            <a:r>
              <a:rPr lang="he-IL" altLang="he-IL" sz="2000" b="1">
                <a:cs typeface="David" panose="020E0502060401010101" pitchFamily="34" charset="-79"/>
              </a:rPr>
              <a:t>כִּימוּס (אֶנְקָפְּסוּלָצְיָה) של תרופות </a:t>
            </a:r>
            <a:r>
              <a:rPr lang="en-US" altLang="he-IL" sz="2000" b="1">
                <a:cs typeface="David" panose="020E0502060401010101" pitchFamily="34" charset="-79"/>
              </a:rPr>
              <a:t>← </a:t>
            </a:r>
            <a:r>
              <a:rPr lang="he-IL" altLang="he-IL" sz="2000" b="1">
                <a:cs typeface="David" panose="020E0502060401010101" pitchFamily="34" charset="-79"/>
              </a:rPr>
              <a:t>פעילות מכון דוידסון קובץ</a:t>
            </a:r>
            <a:endParaRPr lang="en-US" altLang="he-IL" sz="2000" b="1">
              <a:cs typeface="David" panose="020E0502060401010101" pitchFamily="34" charset="-79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0F3A140-F888-A08F-DB52-795406341A3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555875" y="188913"/>
            <a:ext cx="5900738" cy="1470025"/>
          </a:xfrm>
        </p:spPr>
        <p:txBody>
          <a:bodyPr/>
          <a:lstStyle/>
          <a:p>
            <a:pPr eaLnBrk="1" hangingPunct="1"/>
            <a:r>
              <a:rPr lang="he-IL" altLang="he-IL" b="1" dirty="0"/>
              <a:t>טכנולוגיית הסול-ג'ל?</a:t>
            </a:r>
            <a:endParaRPr lang="en-US" altLang="he-IL" b="1" dirty="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649CBC36-1923-E65A-DD2C-09CE475582B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257558" y="1772816"/>
            <a:ext cx="4103688" cy="3024237"/>
          </a:xfrm>
        </p:spPr>
        <p:txBody>
          <a:bodyPr/>
          <a:lstStyle/>
          <a:p>
            <a:pPr eaLnBrk="1" hangingPunct="1">
              <a:defRPr/>
            </a:pPr>
            <a:endParaRPr lang="he-IL" altLang="he-IL" dirty="0"/>
          </a:p>
          <a:p>
            <a:pPr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altLang="he-I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מייצרת קפסולות סיליקה (זכוכית) שעוטפות חומרים אורגניים פעילים באמצעות הנדסה ננו-מטרית. 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he-IL" sz="2400" kern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מסנן קרינה בתוך כדוריות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kern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UV Pearls</a:t>
            </a:r>
            <a:r>
              <a:rPr lang="he-IL" sz="2400" kern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he-IL" altLang="he-I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he-IL" altLang="he-I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he-I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65F4060-DA63-202E-6A0F-602FDE67B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624" y="2057400"/>
            <a:ext cx="2581275" cy="27432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39680D9-8931-87B3-1C03-2FB721761C2B}"/>
              </a:ext>
            </a:extLst>
          </p:cNvPr>
          <p:cNvSpPr txBox="1"/>
          <p:nvPr/>
        </p:nvSpPr>
        <p:spPr>
          <a:xfrm>
            <a:off x="1297161" y="1349514"/>
            <a:ext cx="21493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70C0"/>
                </a:solidFill>
              </a:rPr>
              <a:t>Sol Gel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531B5908-1A57-EB9A-1866-617F8BB4D9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16421" y="548680"/>
            <a:ext cx="6707187" cy="1143000"/>
          </a:xfrm>
        </p:spPr>
        <p:txBody>
          <a:bodyPr/>
          <a:lstStyle/>
          <a:p>
            <a:pPr eaLnBrk="1" hangingPunct="1"/>
            <a:r>
              <a:rPr lang="he-IL" altLang="he-IL" b="1" dirty="0"/>
              <a:t>למה לכלוא את מסנן הקרינה?</a:t>
            </a:r>
            <a:br>
              <a:rPr lang="he-IL" altLang="he-IL" b="1" dirty="0"/>
            </a:br>
            <a:endParaRPr lang="en-US" altLang="he-IL" b="1" dirty="0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12852E5C-B485-1891-78B5-DD83CCFF76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0" y="1989138"/>
            <a:ext cx="4176713" cy="36004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he-IL" altLang="he-IL" sz="2400">
                <a:latin typeface="Times New Roman" panose="02020603050405020304" pitchFamily="18" charset="0"/>
                <a:cs typeface="Times New Roman" panose="02020603050405020304" pitchFamily="18" charset="0"/>
              </a:rPr>
              <a:t>מסנני קרינה, מכילים חומרים פעילים שמתמודדים ביעילות עם בעיית הזדקנות העור ועם מניעת סרטן העור. אבל כאשר החומר הפעיל בריכוז גבוה הוא נספג לדם.</a:t>
            </a:r>
          </a:p>
          <a:p>
            <a:pPr eaLnBrk="1" hangingPunct="1">
              <a:lnSpc>
                <a:spcPct val="90000"/>
              </a:lnSpc>
            </a:pPr>
            <a:endParaRPr lang="he-IL" altLang="he-IL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he-IL" altLang="he-IL" sz="2400">
                <a:latin typeface="Times New Roman" panose="02020603050405020304" pitchFamily="18" charset="0"/>
                <a:cs typeface="Times New Roman" panose="02020603050405020304" pitchFamily="18" charset="0"/>
              </a:rPr>
              <a:t>בנוסף החומר הפעיל לא יציב כך שבמהלך בליעת הקרינה מתפרק בחלקו  לרדיקלים חופשיים .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B885CE3-3EEB-947E-F32B-93B6A21EF9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632" y="2019300"/>
            <a:ext cx="2800350" cy="28194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5">
            <a:extLst>
              <a:ext uri="{FF2B5EF4-FFF2-40B4-BE49-F238E27FC236}">
                <a16:creationId xmlns:a16="http://schemas.microsoft.com/office/drawing/2014/main" id="{AEC8D3BA-F17B-5411-2F68-D39681E382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20325" y="215692"/>
            <a:ext cx="3683000" cy="850900"/>
          </a:xfrm>
        </p:spPr>
        <p:txBody>
          <a:bodyPr/>
          <a:lstStyle/>
          <a:p>
            <a:pPr eaLnBrk="1" hangingPunct="1"/>
            <a:r>
              <a:rPr lang="he-IL" altLang="he-IL" b="1" dirty="0"/>
              <a:t>איך זה עובד?</a:t>
            </a:r>
            <a:endParaRPr lang="en-US" altLang="he-IL" b="1" dirty="0"/>
          </a:p>
        </p:txBody>
      </p:sp>
      <p:sp>
        <p:nvSpPr>
          <p:cNvPr id="5125" name="Rectangle 6">
            <a:extLst>
              <a:ext uri="{FF2B5EF4-FFF2-40B4-BE49-F238E27FC236}">
                <a16:creationId xmlns:a16="http://schemas.microsoft.com/office/drawing/2014/main" id="{640F731E-1174-7111-02FC-6235B5DA56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0203" y="995740"/>
            <a:ext cx="6662068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e-IL" altLang="he-IL" sz="2400" dirty="0"/>
              <a:t>זכוכית היא חומר לא פעיל, בטוח לחלוטין </a:t>
            </a:r>
          </a:p>
          <a:p>
            <a:pPr eaLnBrk="1" hangingPunct="1">
              <a:spcBef>
                <a:spcPct val="50000"/>
              </a:spcBef>
            </a:pPr>
            <a:r>
              <a:rPr lang="he-IL" altLang="he-IL" sz="2400" dirty="0"/>
              <a:t>לשימוש ושקוף, כך שהשמש חודרת דרכו. </a:t>
            </a:r>
            <a:endParaRPr lang="en-US" altLang="he-IL" sz="2400" dirty="0"/>
          </a:p>
          <a:p>
            <a:pPr eaLnBrk="1" hangingPunct="1">
              <a:spcBef>
                <a:spcPct val="50000"/>
              </a:spcBef>
              <a:buFontTx/>
              <a:buChar char="•"/>
            </a:pPr>
            <a:endParaRPr lang="en-US" altLang="he-IL" sz="2400" dirty="0"/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1F7DDD2F-B021-EAA7-BEA3-0AFC5A125E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2276872"/>
            <a:ext cx="2771248" cy="3236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Box 3">
            <a:extLst>
              <a:ext uri="{FF2B5EF4-FFF2-40B4-BE49-F238E27FC236}">
                <a16:creationId xmlns:a16="http://schemas.microsoft.com/office/drawing/2014/main" id="{2A2732A8-C1DD-7509-4044-227D491847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350" y="2565400"/>
            <a:ext cx="3352800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0"/>
            <a:r>
              <a:rPr lang="en-US" altLang="he-IL" sz="2000">
                <a:latin typeface="Verdana" panose="020B0604030504040204" pitchFamily="34" charset="0"/>
              </a:rPr>
              <a:t>The sun-rays</a:t>
            </a:r>
          </a:p>
          <a:p>
            <a:pPr rtl="0"/>
            <a:endParaRPr lang="en-US" altLang="he-IL" sz="2000">
              <a:latin typeface="Verdana" panose="020B0604030504040204" pitchFamily="34" charset="0"/>
            </a:endParaRPr>
          </a:p>
          <a:p>
            <a:pPr rtl="0"/>
            <a:endParaRPr lang="en-US" altLang="he-IL" sz="2000">
              <a:latin typeface="Verdana" panose="020B0604030504040204" pitchFamily="34" charset="0"/>
            </a:endParaRPr>
          </a:p>
          <a:p>
            <a:pPr rtl="0"/>
            <a:r>
              <a:rPr lang="en-US" altLang="he-IL" sz="2000">
                <a:latin typeface="Verdana" panose="020B0604030504040204" pitchFamily="34" charset="0"/>
              </a:rPr>
              <a:t>The sunscreen capsules</a:t>
            </a:r>
          </a:p>
          <a:p>
            <a:pPr rtl="0"/>
            <a:endParaRPr lang="en-US" altLang="he-IL" sz="2000">
              <a:latin typeface="Verdana" panose="020B0604030504040204" pitchFamily="34" charset="0"/>
            </a:endParaRPr>
          </a:p>
          <a:p>
            <a:pPr rtl="0"/>
            <a:endParaRPr lang="en-US" altLang="he-IL" sz="2000">
              <a:latin typeface="Verdana" panose="020B0604030504040204" pitchFamily="34" charset="0"/>
            </a:endParaRPr>
          </a:p>
          <a:p>
            <a:pPr rtl="0"/>
            <a:r>
              <a:rPr lang="en-US" altLang="he-IL" sz="2000">
                <a:latin typeface="Verdana" panose="020B0604030504040204" pitchFamily="34" charset="0"/>
              </a:rPr>
              <a:t>The skin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0EA9AA48-B067-12AB-367F-7E134C8741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eaLnBrk="1" hangingPunct="1"/>
            <a:r>
              <a:rPr lang="he-IL" altLang="he-IL" b="1"/>
              <a:t>איך עושים את זה?</a:t>
            </a:r>
            <a:endParaRPr lang="en-US" altLang="he-IL" b="1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512583C4-1039-1F69-DDE4-3A2BCFE111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1268413"/>
            <a:ext cx="7931150" cy="27368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he-IL" altLang="he-IL" sz="2800" dirty="0"/>
          </a:p>
          <a:p>
            <a:pPr eaLnBrk="1" hangingPunct="1">
              <a:lnSpc>
                <a:spcPct val="90000"/>
              </a:lnSpc>
            </a:pPr>
            <a:r>
              <a:rPr lang="he-IL" altLang="he-IL" sz="2400" dirty="0"/>
              <a:t>התהליך מתחיל כאשר בכלי אחד חומר הקרוי </a:t>
            </a:r>
            <a:r>
              <a:rPr lang="en-US" altLang="he-IL" sz="2400" dirty="0"/>
              <a:t>TEOS</a:t>
            </a:r>
            <a:r>
              <a:rPr lang="he-IL" altLang="he-IL" sz="2400" dirty="0"/>
              <a:t>- תרכובת של סילקון - והחומר הפעיל מומסים בשמן ובכלי אחר במים. על ידי סדרה של תהליכי הידרוליזה ודחיסה אפשר לייצר רשת - קפסולה שעוטפת החומר הפעיל וכל זה בטמפרטורת החדר.</a:t>
            </a:r>
            <a:endParaRPr lang="en-US" altLang="he-IL" sz="2400" dirty="0"/>
          </a:p>
        </p:txBody>
      </p:sp>
      <p:pic>
        <p:nvPicPr>
          <p:cNvPr id="6148" name="Picture 4" descr="1">
            <a:extLst>
              <a:ext uri="{FF2B5EF4-FFF2-40B4-BE49-F238E27FC236}">
                <a16:creationId xmlns:a16="http://schemas.microsoft.com/office/drawing/2014/main" id="{1B4E7DED-37C0-0116-46B2-30A7F5A6E2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675"/>
          <a:stretch>
            <a:fillRect/>
          </a:stretch>
        </p:blipFill>
        <p:spPr bwMode="auto">
          <a:xfrm>
            <a:off x="1331913" y="3933825"/>
            <a:ext cx="6840537" cy="159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6D1EEB88-512E-560C-B14B-64DA860446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31913" y="549275"/>
            <a:ext cx="6048375" cy="738188"/>
          </a:xfrm>
        </p:spPr>
        <p:txBody>
          <a:bodyPr/>
          <a:lstStyle/>
          <a:p>
            <a:pPr eaLnBrk="1" hangingPunct="1"/>
            <a:r>
              <a:rPr lang="he-IL" altLang="he-IL" b="1" dirty="0"/>
              <a:t>תהליכי דחיסה ליצירת רשת</a:t>
            </a:r>
            <a:endParaRPr lang="en-US" altLang="he-IL" b="1" dirty="0"/>
          </a:p>
        </p:txBody>
      </p:sp>
      <p:pic>
        <p:nvPicPr>
          <p:cNvPr id="7171" name="Picture 4" descr="100">
            <a:extLst>
              <a:ext uri="{FF2B5EF4-FFF2-40B4-BE49-F238E27FC236}">
                <a16:creationId xmlns:a16="http://schemas.microsoft.com/office/drawing/2014/main" id="{B275D06F-D5E7-AD02-1870-BA025C62FFF8}"/>
              </a:ext>
            </a:extLst>
          </p:cNvPr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95512" y="1573726"/>
            <a:ext cx="5256807" cy="4304787"/>
          </a:xfr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3F3E1F44-D256-F689-A721-96779ED726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5576" y="25188"/>
            <a:ext cx="8229600" cy="1143000"/>
          </a:xfrm>
        </p:spPr>
        <p:txBody>
          <a:bodyPr/>
          <a:lstStyle/>
          <a:p>
            <a:pPr eaLnBrk="1" hangingPunct="1"/>
            <a:r>
              <a:rPr lang="he-IL" altLang="he-IL" b="1"/>
              <a:t>ומה הלאה?</a:t>
            </a:r>
            <a:endParaRPr lang="en-US" altLang="he-IL" b="1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C378FC9E-77C6-BF6A-7662-C605394C0A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51706" y="1052736"/>
            <a:ext cx="8229600" cy="2520950"/>
          </a:xfrm>
        </p:spPr>
        <p:txBody>
          <a:bodyPr/>
          <a:lstStyle/>
          <a:p>
            <a:pPr eaLnBrk="1" hangingPunct="1"/>
            <a:r>
              <a:rPr lang="he-IL" altLang="he-IL" sz="2800" dirty="0"/>
              <a:t>אפשר לייצר קליפה אטומה לחלוטין או לחלופין מלאה בנקבוביות - קפסולה חכמה, כך שהחומרים הפעילים הכלואים בסיליקה ידלפו מתוך הקפסולה החוצה בשליטה מלאה.</a:t>
            </a:r>
          </a:p>
          <a:p>
            <a:pPr eaLnBrk="1" hangingPunct="1"/>
            <a:endParaRPr lang="en-US" altLang="he-IL" sz="2800" dirty="0"/>
          </a:p>
        </p:txBody>
      </p:sp>
      <p:sp>
        <p:nvSpPr>
          <p:cNvPr id="8196" name="Rectangle 18">
            <a:extLst>
              <a:ext uri="{FF2B5EF4-FFF2-40B4-BE49-F238E27FC236}">
                <a16:creationId xmlns:a16="http://schemas.microsoft.com/office/drawing/2014/main" id="{70703F2E-A17A-169A-B598-B50260C9A5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973" y="5512150"/>
            <a:ext cx="7521674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rtl="0" eaLnBrk="1" hangingPunct="1"/>
            <a:r>
              <a:rPr lang="he-IL" altLang="he-IL" sz="2800" dirty="0"/>
              <a:t>אפשר לשחרר בצורה מבוקרת תרופות, וויטמינים, תוספי מזון, אנטיביוטיקה ועוד. </a:t>
            </a:r>
            <a:endParaRPr lang="he-IL" altLang="he-IL" sz="2800" dirty="0">
              <a:solidFill>
                <a:srgbClr val="540832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C1AA002-2836-57F1-BBFF-D353A82B8A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5856" y="2708920"/>
            <a:ext cx="2781300" cy="279082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>
            <a:extLst>
              <a:ext uri="{FF2B5EF4-FFF2-40B4-BE49-F238E27FC236}">
                <a16:creationId xmlns:a16="http://schemas.microsoft.com/office/drawing/2014/main" id="{D1DF69AD-A07F-34CB-E8FE-90CEBA3ECC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067175" y="955675"/>
            <a:ext cx="4608513" cy="549751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he-IL" altLang="he-IL" sz="3600" b="1" dirty="0">
                <a:cs typeface="David" panose="020E0502060401010101" pitchFamily="34" charset="-79"/>
              </a:rPr>
              <a:t>   </a:t>
            </a:r>
            <a:endParaRPr lang="he-IL" altLang="he-IL" sz="2400" b="1" dirty="0">
              <a:cs typeface="David" panose="020E0502060401010101" pitchFamily="34" charset="-79"/>
            </a:endParaRPr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he-IL" altLang="he-IL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הוא תהליך טכנולוגי בו תרכובות  תרופתיות מכוונות לפעול באתר מטרה בתנאים מוגדרים כדי להשיג השפעה רפואית טיפולית יעילה תוך צמצום תופעות לוואי. 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endParaRPr lang="he-IL" altLang="he-IL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he-IL" altLang="he-I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n-US" altLang="he-IL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2DF07DF-95C3-1226-752E-56EC535AD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2043112"/>
            <a:ext cx="2762250" cy="2771775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C4C1FC04-DB50-F5ED-A6F0-C3B9850A9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/>
              <a:t>שיגור תרופות</a:t>
            </a:r>
            <a:endParaRPr lang="en-US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5C5D0307-4BC1-8015-1A29-D9104E6B04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he-IL" altLang="he-IL" b="1"/>
              <a:t>מעבדה על שבב</a:t>
            </a:r>
            <a:endParaRPr lang="en-US" altLang="he-IL" b="1"/>
          </a:p>
        </p:txBody>
      </p:sp>
      <p:pic>
        <p:nvPicPr>
          <p:cNvPr id="10243" name="Picture 8">
            <a:extLst>
              <a:ext uri="{FF2B5EF4-FFF2-40B4-BE49-F238E27FC236}">
                <a16:creationId xmlns:a16="http://schemas.microsoft.com/office/drawing/2014/main" id="{2E3CF184-5439-6E5D-7BCC-759A72C99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944687"/>
            <a:ext cx="3960813" cy="296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4" name="Rectangle 9">
            <a:extLst>
              <a:ext uri="{FF2B5EF4-FFF2-40B4-BE49-F238E27FC236}">
                <a16:creationId xmlns:a16="http://schemas.microsoft.com/office/drawing/2014/main" id="{08DEF0A7-6CA6-715D-D7F7-670989E6D9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113" y="1196975"/>
            <a:ext cx="22240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he-IL"/>
              <a:t>Lab on chip</a:t>
            </a:r>
            <a:r>
              <a:rPr lang="he-IL" altLang="he-IL"/>
              <a:t> או </a:t>
            </a:r>
            <a:r>
              <a:rPr lang="en-US" altLang="he-IL"/>
              <a:t>LOC</a:t>
            </a:r>
            <a:endParaRPr lang="he-IL" altLang="he-IL"/>
          </a:p>
        </p:txBody>
      </p:sp>
      <p:sp>
        <p:nvSpPr>
          <p:cNvPr id="10245" name="Rectangle 10">
            <a:extLst>
              <a:ext uri="{FF2B5EF4-FFF2-40B4-BE49-F238E27FC236}">
                <a16:creationId xmlns:a16="http://schemas.microsoft.com/office/drawing/2014/main" id="{116503DC-8575-8D98-8BDF-03438FD86F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4129" y="2402334"/>
            <a:ext cx="2880122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e-IL" altLang="he-I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שלוש מערכות בולטות בתחום הינן הסילקון, הפולימרים והזכוכית.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עיצוב ברירת מחדל">
  <a:themeElements>
    <a:clrScheme name="עיצוב ברירת מחדל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עיצוב ברירת מחדל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עיצוב ברירת מחדל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עיצוב ברירת מחדל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עיצוב ברירת מחדל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ערכת נושא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904</TotalTime>
  <Words>541</Words>
  <Application>Microsoft Office PowerPoint</Application>
  <PresentationFormat>On-screen Show (4:3)</PresentationFormat>
  <Paragraphs>82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David</vt:lpstr>
      <vt:lpstr>Times New Roman</vt:lpstr>
      <vt:lpstr>Verdana</vt:lpstr>
      <vt:lpstr>עיצוב ברירת מחדל</vt:lpstr>
      <vt:lpstr>כימטק טכניון תשע"ה השתלמות מתוקשבת בהנחית ד"ר אורית הרשקוביץ</vt:lpstr>
      <vt:lpstr>טכנולוגיית הסול-ג'ל?</vt:lpstr>
      <vt:lpstr>למה לכלוא את מסנן הקרינה? </vt:lpstr>
      <vt:lpstr>איך זה עובד?</vt:lpstr>
      <vt:lpstr>איך עושים את זה?</vt:lpstr>
      <vt:lpstr>תהליכי דחיסה ליצירת רשת</vt:lpstr>
      <vt:lpstr>ומה הלאה?</vt:lpstr>
      <vt:lpstr>שיגור תרופות</vt:lpstr>
      <vt:lpstr>מעבדה על שבב</vt:lpstr>
      <vt:lpstr>אפשר גם לעטוף את המזון -בישול מולקולרי</vt:lpstr>
      <vt:lpstr>מה קורה בין סודיום אלגינט וסידן כלורי?</vt:lpstr>
      <vt:lpstr>מעבדה -הכנת קוויאר</vt:lpstr>
      <vt:lpstr>ביבליוגרפיה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טכנולוגיית הסול-ג'ל?</dc:title>
  <dc:creator>nadya</dc:creator>
  <cp:lastModifiedBy>Shelly Livne</cp:lastModifiedBy>
  <cp:revision>54</cp:revision>
  <cp:lastPrinted>2014-12-18T07:20:02Z</cp:lastPrinted>
  <dcterms:created xsi:type="dcterms:W3CDTF">2014-12-06T20:11:33Z</dcterms:created>
  <dcterms:modified xsi:type="dcterms:W3CDTF">2025-06-05T14:20:43Z</dcterms:modified>
</cp:coreProperties>
</file>