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meo.com/289474813/06b6e042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313"/>
          <a:stretch/>
        </p:blipFill>
        <p:spPr>
          <a:xfrm>
            <a:off x="20" y="10"/>
            <a:ext cx="6095974" cy="425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76" r="1855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-680"/>
            <a:ext cx="0" cy="4242816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-2" y="4242136"/>
            <a:ext cx="12192002" cy="0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7" name="Google Shape;16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3143" y="133103"/>
            <a:ext cx="5501711" cy="5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05221" y="5849589"/>
            <a:ext cx="4814888" cy="925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867509" y="34290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ar-SA" sz="6000"/>
              <a:t>من التوست وحتّى </a:t>
            </a:r>
            <a:r>
              <a:rPr lang="ar-SA" sz="6000">
                <a:latin typeface="Calibri"/>
                <a:ea typeface="Calibri"/>
                <a:cs typeface="Calibri"/>
                <a:sym typeface="Calibri"/>
              </a:rPr>
              <a:t>الستيك</a:t>
            </a:r>
            <a:endParaRPr/>
          </a:p>
        </p:txBody>
      </p:sp>
      <p:sp>
        <p:nvSpPr>
          <p:cNvPr id="170" name="Google Shape;170;p2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ترجمة - نهال ناصر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9714" y="-271965"/>
            <a:ext cx="10515600" cy="156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libri"/>
              <a:buNone/>
            </a:pPr>
            <a:r>
              <a:rPr lang="ar-SA" sz="32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تفاعل ميلارد - MAILLARD REACTION</a:t>
            </a:r>
            <a:endParaRPr/>
          </a:p>
        </p:txBody>
      </p:sp>
      <p:sp>
        <p:nvSpPr>
          <p:cNvPr id="175" name="Google Shape;175;p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06226" y="1088171"/>
            <a:ext cx="6884851" cy="443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تفاعل اسمرار غير إنزيمي بين المجموعة الكاربونيليّة (ألديهيد أو كيتون) للسُّكّريّات وبين الحوامض الأمينيّة. 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تحتوي غالبيّة الأغذية على السُّكّريّات والبروتينات أيضًا ولهذا من الممكن أن تمُرّ باسمرار. </a:t>
            </a:r>
            <a:endParaRPr sz="32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765" y="2259145"/>
            <a:ext cx="3093585" cy="41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79714" y="6381069"/>
            <a:ext cx="1616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מתוך ויקיפדיה</a:t>
            </a:r>
            <a:endParaRPr/>
          </a:p>
        </p:txBody>
      </p:sp>
      <p:sp>
        <p:nvSpPr>
          <p:cNvPr id="179" name="Google Shape;17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271" y="589781"/>
            <a:ext cx="80727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ar-SA" sz="2800">
                <a:latin typeface="Calibri"/>
                <a:ea typeface="Calibri"/>
                <a:cs typeface="Calibri"/>
                <a:sym typeface="Calibri"/>
              </a:rPr>
              <a:t>في درجات حرارة مرتفعة، فوق 140 درجة مئويّة، تتحلّل سلاسل البروتينات والسُّكّريّات إلى وحدات أصغر: </a:t>
            </a:r>
            <a:endParaRPr sz="2800"/>
          </a:p>
        </p:txBody>
      </p:sp>
      <p:sp>
        <p:nvSpPr>
          <p:cNvPr id="185" name="Google Shape;185;p2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805791" y="1582341"/>
            <a:ext cx="8548007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تتحلّل سلاسل البروتينات لحوامض أمينيّة مُنفردة وتتحلّل سلاسل السُّكّريّات لوحدات سُكّر مُنفردة. هكذا ينتُج خليط من الحوامض الأمينيّة والسُّكّريّات التي يمكن أن تتفاعل فيما بينها.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يتم تحفيز التفاعل في وسط </a:t>
            </a:r>
            <a:r>
              <a:rPr lang="ar-SA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قاعديّ</a:t>
            </a:r>
            <a:r>
              <a:rPr lang="ar-SA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72" y="699718"/>
            <a:ext cx="2441121" cy="2441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51" y="4133539"/>
            <a:ext cx="2469199" cy="202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053" y="3130971"/>
            <a:ext cx="14423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حامض أمّيني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7955" y="6291322"/>
            <a:ext cx="14423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سُكّر أحاديّ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001" y="2344535"/>
            <a:ext cx="8083997" cy="4279763"/>
          </a:xfrm>
          <a:prstGeom prst="rect">
            <a:avLst/>
          </a:prstGeom>
          <a:noFill/>
          <a:ln w="69850" cap="flat" cmpd="dbl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7" name="Google Shape;197;p28"/>
          <p:cNvSpPr txBox="1">
            <a:spLocks noGrp="1"/>
          </p:cNvSpPr>
          <p:nvPr>
            <p:ph type="title" idx="4294967295"/>
          </p:nvPr>
        </p:nvSpPr>
        <p:spPr>
          <a:xfrm>
            <a:off x="838199" y="1"/>
            <a:ext cx="10515600" cy="224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700"/>
              <a:buFont typeface="Calibri"/>
              <a:buNone/>
            </a:pPr>
            <a:r>
              <a:rPr lang="ar-SA" sz="27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يتكوّن تفاعل ميلارد من سلسلة طويلة من المراحل. </a:t>
            </a:r>
            <a:endParaRPr sz="27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700"/>
              <a:buFont typeface="Calibri"/>
              <a:buNone/>
            </a:pPr>
            <a:r>
              <a:rPr lang="ar-SA" sz="27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مثال للمراحل الأولى لواحدة من تفاعلات ميلارد والتي ينتُج بها بوربورال والذي هو أحد المسؤولين عن اللون البُنّي في الغذاء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66114" y="2775857"/>
            <a:ext cx="16491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أمين ألدوزيل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4300" y="6128657"/>
            <a:ext cx="16491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بوربورال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47915" y="2637357"/>
            <a:ext cx="101577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مجموعة أمّينيّة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7599" y="2515187"/>
            <a:ext cx="1649186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سُكّر ذو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مجموعة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كاربونيليّة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235" y="4091013"/>
            <a:ext cx="3566457" cy="25500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>
            <a:off x="2351138" y="937733"/>
            <a:ext cx="8588829" cy="223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مسؤولة عن اسمرار الأغذية خلال عمليّة الشّيّ، التحميص، القليّ والخبز وتنوُّع الروائِح الطيِّبة والنّكهات التي تُرافِق تحضير الأغذية العديدة في هذه الطُّرُق. 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860" t="11073" r="11147" b="13354"/>
          <a:stretch/>
        </p:blipFill>
        <p:spPr>
          <a:xfrm>
            <a:off x="4167153" y="4072149"/>
            <a:ext cx="3769821" cy="234754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0" name="Google Shape;21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7931" y="4132711"/>
            <a:ext cx="3566455" cy="25558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>
            <a:spLocks noGrp="1"/>
          </p:cNvSpPr>
          <p:nvPr>
            <p:ph type="title" idx="4294967295"/>
          </p:nvPr>
        </p:nvSpPr>
        <p:spPr>
          <a:xfrm>
            <a:off x="394398" y="3078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ar-SA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نواتِج تفاعل ميلارد</a:t>
            </a:r>
            <a:endParaRPr/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673" y="3765721"/>
            <a:ext cx="3566757" cy="237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6673" y="3834612"/>
            <a:ext cx="3281806" cy="265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898" y="3693802"/>
            <a:ext cx="38100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>
            <a:spLocks noGrp="1"/>
          </p:cNvSpPr>
          <p:nvPr>
            <p:ph type="title" idx="4294967295"/>
          </p:nvPr>
        </p:nvSpPr>
        <p:spPr>
          <a:xfrm>
            <a:off x="2719753" y="336798"/>
            <a:ext cx="8059464" cy="299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lang="ar-SA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أمامكُم ثلاثة مُنتجات، جِدوا 2 مأكولات التي يمكن تحضيرها من كُل مُنتَج: </a:t>
            </a:r>
            <a:br>
              <a:rPr lang="ar-SA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أ. غذاء الذي يمُر باسوداد</a:t>
            </a:r>
            <a:br>
              <a:rPr lang="ar-SA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3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ب. غذاء الذي لا يمُرّ باسوداد</a:t>
            </a:r>
            <a:endParaRPr sz="3000"/>
          </a:p>
        </p:txBody>
      </p:sp>
      <p:sp>
        <p:nvSpPr>
          <p:cNvPr id="221" name="Google Shape;2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1184162" y="240863"/>
            <a:ext cx="10515600" cy="8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ar-SA" sz="4000" b="1"/>
              <a:t>طعام هيا بنا طعام!!</a:t>
            </a:r>
            <a:endParaRPr sz="4800"/>
          </a:p>
        </p:txBody>
      </p:sp>
      <p:pic>
        <p:nvPicPr>
          <p:cNvPr id="226" name="Google Shape;22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509" r="9551" b="4649"/>
          <a:stretch/>
        </p:blipFill>
        <p:spPr>
          <a:xfrm>
            <a:off x="925370" y="2568188"/>
            <a:ext cx="3800046" cy="2844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7" name="Google Shape;227;p31"/>
          <p:cNvSpPr txBox="1"/>
          <p:nvPr/>
        </p:nvSpPr>
        <p:spPr>
          <a:xfrm>
            <a:off x="2825393" y="1471136"/>
            <a:ext cx="8579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وجبة اليوم هي البطاطا المهروسة، سنُحسِّنها مع البصل البُنّيّ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5382883" y="2651760"/>
            <a:ext cx="651447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مجموعة أ: طبخ البصل بواسطة الميكروجال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مجموعة ب: طبخ البصل في وعاء مع الماء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مجموعة ج: طبخ في المقلاة مع الزيت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مجموعة د: طبخ في المقلاة مع الزيت + صودا الشُّرب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569954" y="6121098"/>
            <a:ext cx="43055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https://vimeo.com/289474813/06b6e0428f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8959065" y="6121098"/>
            <a:ext cx="1787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رابط للفيلم -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8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546" r="1" b="13119"/>
          <a:stretch/>
        </p:blipFill>
        <p:spPr>
          <a:xfrm>
            <a:off x="327547" y="240090"/>
            <a:ext cx="7058306" cy="410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800392" y="2559586"/>
            <a:ext cx="380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ar-SA" sz="7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صحّة وهنا!</a:t>
            </a:r>
            <a:endParaRPr sz="7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284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ערכת נושא Office</vt:lpstr>
      <vt:lpstr>من التوست وحتّى الستيك</vt:lpstr>
      <vt:lpstr>تفاعل ميلارد - MAILLARD REACTION</vt:lpstr>
      <vt:lpstr>في درجات حرارة مرتفعة، فوق 140 درجة مئويّة، تتحلّل سلاسل البروتينات والسُّكّريّات إلى وحدات أصغر: </vt:lpstr>
      <vt:lpstr>يتكوّن تفاعل ميلارد من سلسلة طويلة من المراحل.  مثال للمراحل الأولى لواحدة من تفاعلات ميلارد والتي ينتُج بها بوربورال والذي هو أحد المسؤولين عن اللون البُنّي في الغذاء</vt:lpstr>
      <vt:lpstr>نواتِج تفاعل ميلارد </vt:lpstr>
      <vt:lpstr>أمامكُم ثلاثة مُنتجات، جِدوا 2 مأكولات التي يمكن تحضيرها من كُل مُنتَج:  أ. غذاء الذي يمُر باسوداد ب. غذاء الذي لا يمُرّ باسوداد</vt:lpstr>
      <vt:lpstr>طعام هيا بنا طعام!!</vt:lpstr>
      <vt:lpstr>صحّة وهنا!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Shelly Livne</cp:lastModifiedBy>
  <cp:revision>1</cp:revision>
  <dcterms:modified xsi:type="dcterms:W3CDTF">2025-02-27T14:14:26Z</dcterms:modified>
</cp:coreProperties>
</file>