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66" r:id="rId4"/>
    <p:sldId id="258" r:id="rId5"/>
    <p:sldId id="259" r:id="rId6"/>
    <p:sldId id="260" r:id="rId7"/>
    <p:sldId id="267" r:id="rId8"/>
    <p:sldId id="268" r:id="rId9"/>
    <p:sldId id="269" r:id="rId10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1pPr>
    <a:lvl2pPr marL="4572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2pPr>
    <a:lvl3pPr marL="9144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3pPr>
    <a:lvl4pPr marL="13716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4pPr>
    <a:lvl5pPr marL="1828800" algn="r" rtl="1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 (Hebrew)" pitchFamily="26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72257" autoAdjust="0"/>
    <p:restoredTop sz="90929"/>
  </p:normalViewPr>
  <p:slideViewPr>
    <p:cSldViewPr snapToGrid="0">
      <p:cViewPr varScale="1">
        <p:scale>
          <a:sx n="81" d="100"/>
          <a:sy n="81" d="100"/>
        </p:scale>
        <p:origin x="65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51201C3-7335-ABB0-04E7-BE3F7A31CE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D529A85-EFE5-8C5E-4961-CDA763AE66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F15780B9-AF34-7D0D-09E7-5AE0A0E3EF2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he-IL" altLang="en-US"/>
              <a:t>סוכרים כאמצעי זיהוי והכרות ביולוגית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B488BDD9-CFB0-29BD-1CF3-CB1C3D058C2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fld id="{00493126-BA2B-4AAB-98D2-B9C184C933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9E36206-7343-F4D1-58B4-D308ECF0E93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6CD5E3B-597E-3A9A-39A4-02CC81CB8B5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B77E9662-C0D1-E869-6ACF-420725B8BF2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2041F5E3-E255-AC37-5ADD-AF129208568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לשנות סגנון טקסט בסיס</a:t>
            </a:r>
          </a:p>
          <a:p>
            <a:pPr lvl="1"/>
            <a:r>
              <a:rPr lang="he-IL" altLang="en-US"/>
              <a:t>רמה שניה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224CEC1D-E130-AF82-7B46-11348ADD971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F3042FA7-D1F6-C866-B835-FB4E056E61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fld id="{09A0351B-AA51-4D11-8156-7247B825BD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 (Hebrew)" pitchFamily="26" charset="0"/>
      </a:defRPr>
    </a:lvl1pPr>
    <a:lvl2pPr marL="457200" algn="r" rtl="1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 (Hebrew)" pitchFamily="26" charset="0"/>
      </a:defRPr>
    </a:lvl2pPr>
    <a:lvl3pPr marL="914400" algn="r" rtl="1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 (Hebrew)" pitchFamily="26" charset="0"/>
      </a:defRPr>
    </a:lvl3pPr>
    <a:lvl4pPr marL="1371600" algn="r" rtl="1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 (Hebrew)" pitchFamily="26" charset="0"/>
      </a:defRPr>
    </a:lvl4pPr>
    <a:lvl5pPr marL="1828800" algn="r" rtl="1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 (Hebrew)" pitchFamily="26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EA5FD63-42A1-5576-F48F-07F6422B8F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46A1D-E2B6-4BA5-8C60-7759ECCD32D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1C82E028-840F-AA87-9689-E68463EB94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B7DA276-0244-4B25-B93A-2C4C94B2E6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70D82DA-C056-25E4-96B3-9CCBBDE203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A1CA05-B951-4634-9275-D23970B25D7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2530" name="Rectangle 1026">
            <a:extLst>
              <a:ext uri="{FF2B5EF4-FFF2-40B4-BE49-F238E27FC236}">
                <a16:creationId xmlns:a16="http://schemas.microsoft.com/office/drawing/2014/main" id="{1F59B7FD-EDAF-628E-D459-D8882A4C50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1027">
            <a:extLst>
              <a:ext uri="{FF2B5EF4-FFF2-40B4-BE49-F238E27FC236}">
                <a16:creationId xmlns:a16="http://schemas.microsoft.com/office/drawing/2014/main" id="{E4972A13-485E-5F3F-6E4B-C2049C5B74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7B05A12-6C3F-F026-9A8A-5E8C664EC5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0AEFC4-BD24-4809-8469-96C5B3A295B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3554" name="Rectangle 1026">
            <a:extLst>
              <a:ext uri="{FF2B5EF4-FFF2-40B4-BE49-F238E27FC236}">
                <a16:creationId xmlns:a16="http://schemas.microsoft.com/office/drawing/2014/main" id="{0AC2EAE9-280A-D048-3C38-A851B9CD71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1027">
            <a:extLst>
              <a:ext uri="{FF2B5EF4-FFF2-40B4-BE49-F238E27FC236}">
                <a16:creationId xmlns:a16="http://schemas.microsoft.com/office/drawing/2014/main" id="{CA7C998A-E277-7FBC-A065-9B51858367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06B1530-4C08-1967-F8D0-7B6E69E316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D884B5-DF11-48CB-917A-35EFC67EFF16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4BEEB082-E125-448E-38D2-DE7F4E7B8C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B7057207-25C1-7860-94E9-A3ACACEB1A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2">
            <a:extLst>
              <a:ext uri="{FF2B5EF4-FFF2-40B4-BE49-F238E27FC236}">
                <a16:creationId xmlns:a16="http://schemas.microsoft.com/office/drawing/2014/main" id="{5A22E4C4-280D-E6B4-FB26-E7DCD726218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38915" name="Rectangle 3">
              <a:extLst>
                <a:ext uri="{FF2B5EF4-FFF2-40B4-BE49-F238E27FC236}">
                  <a16:creationId xmlns:a16="http://schemas.microsoft.com/office/drawing/2014/main" id="{C61CC6F1-8861-C904-7838-A3280B0D3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8916" name="Group 4">
              <a:extLst>
                <a:ext uri="{FF2B5EF4-FFF2-40B4-BE49-F238E27FC236}">
                  <a16:creationId xmlns:a16="http://schemas.microsoft.com/office/drawing/2014/main" id="{FB60F325-36B7-3FBB-7CA7-C9FBF11313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38917" name="Rectangle 5">
                <a:extLst>
                  <a:ext uri="{FF2B5EF4-FFF2-40B4-BE49-F238E27FC236}">
                    <a16:creationId xmlns:a16="http://schemas.microsoft.com/office/drawing/2014/main" id="{A5F51535-FECC-E465-709E-B1F9E7FF38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18" name="Rectangle 6">
                <a:extLst>
                  <a:ext uri="{FF2B5EF4-FFF2-40B4-BE49-F238E27FC236}">
                    <a16:creationId xmlns:a16="http://schemas.microsoft.com/office/drawing/2014/main" id="{504890A1-D5BF-03FA-5F76-148A6DF419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19" name="Rectangle 7">
                <a:extLst>
                  <a:ext uri="{FF2B5EF4-FFF2-40B4-BE49-F238E27FC236}">
                    <a16:creationId xmlns:a16="http://schemas.microsoft.com/office/drawing/2014/main" id="{B9A4CDF3-F466-599D-6C29-E0239E0751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0" name="Rectangle 8">
                <a:extLst>
                  <a:ext uri="{FF2B5EF4-FFF2-40B4-BE49-F238E27FC236}">
                    <a16:creationId xmlns:a16="http://schemas.microsoft.com/office/drawing/2014/main" id="{A47F2BA9-6A47-C1FD-7B45-D1F245BE34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1" name="Rectangle 9">
                <a:extLst>
                  <a:ext uri="{FF2B5EF4-FFF2-40B4-BE49-F238E27FC236}">
                    <a16:creationId xmlns:a16="http://schemas.microsoft.com/office/drawing/2014/main" id="{0A8F79E7-1D8E-B34E-D65D-67E3753247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2" name="Rectangle 10">
                <a:extLst>
                  <a:ext uri="{FF2B5EF4-FFF2-40B4-BE49-F238E27FC236}">
                    <a16:creationId xmlns:a16="http://schemas.microsoft.com/office/drawing/2014/main" id="{F3862841-B197-E5A4-B5C2-25E16AF2DA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3" name="Rectangle 11">
                <a:extLst>
                  <a:ext uri="{FF2B5EF4-FFF2-40B4-BE49-F238E27FC236}">
                    <a16:creationId xmlns:a16="http://schemas.microsoft.com/office/drawing/2014/main" id="{EEC8C203-96BB-8B9F-B9DA-FCD322FAD5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4" name="Rectangle 12">
                <a:extLst>
                  <a:ext uri="{FF2B5EF4-FFF2-40B4-BE49-F238E27FC236}">
                    <a16:creationId xmlns:a16="http://schemas.microsoft.com/office/drawing/2014/main" id="{CA5C283E-C830-ACB1-5806-E8977C3B1B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5" name="Rectangle 13">
                <a:extLst>
                  <a:ext uri="{FF2B5EF4-FFF2-40B4-BE49-F238E27FC236}">
                    <a16:creationId xmlns:a16="http://schemas.microsoft.com/office/drawing/2014/main" id="{4F8C6455-E670-F1FA-20F7-E0E81958A9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6" name="Rectangle 14">
                <a:extLst>
                  <a:ext uri="{FF2B5EF4-FFF2-40B4-BE49-F238E27FC236}">
                    <a16:creationId xmlns:a16="http://schemas.microsoft.com/office/drawing/2014/main" id="{516BCC93-25A4-4E54-C9CC-19E2F727BF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7" name="Rectangle 15">
                <a:extLst>
                  <a:ext uri="{FF2B5EF4-FFF2-40B4-BE49-F238E27FC236}">
                    <a16:creationId xmlns:a16="http://schemas.microsoft.com/office/drawing/2014/main" id="{4105938F-5D17-3034-EA63-8DB8A47071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8" name="Rectangle 16">
                <a:extLst>
                  <a:ext uri="{FF2B5EF4-FFF2-40B4-BE49-F238E27FC236}">
                    <a16:creationId xmlns:a16="http://schemas.microsoft.com/office/drawing/2014/main" id="{2761978E-141E-322D-714B-9319400F9A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9" name="Rectangle 17">
                <a:extLst>
                  <a:ext uri="{FF2B5EF4-FFF2-40B4-BE49-F238E27FC236}">
                    <a16:creationId xmlns:a16="http://schemas.microsoft.com/office/drawing/2014/main" id="{9B59FD39-EDC8-A96B-D91A-9877603C19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30" name="Rectangle 18">
                <a:extLst>
                  <a:ext uri="{FF2B5EF4-FFF2-40B4-BE49-F238E27FC236}">
                    <a16:creationId xmlns:a16="http://schemas.microsoft.com/office/drawing/2014/main" id="{D4B8DB3F-0113-60ED-E00B-8BABC0A7F0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31" name="Rectangle 19">
                <a:extLst>
                  <a:ext uri="{FF2B5EF4-FFF2-40B4-BE49-F238E27FC236}">
                    <a16:creationId xmlns:a16="http://schemas.microsoft.com/office/drawing/2014/main" id="{BB085FBD-D5FE-0BD2-AEBC-2896E8B197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32" name="Rectangle 20">
                <a:extLst>
                  <a:ext uri="{FF2B5EF4-FFF2-40B4-BE49-F238E27FC236}">
                    <a16:creationId xmlns:a16="http://schemas.microsoft.com/office/drawing/2014/main" id="{B48DCD84-C903-5A4C-789E-06220578C9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33" name="Rectangle 21">
                <a:extLst>
                  <a:ext uri="{FF2B5EF4-FFF2-40B4-BE49-F238E27FC236}">
                    <a16:creationId xmlns:a16="http://schemas.microsoft.com/office/drawing/2014/main" id="{61FCF3A3-DBD8-F2B3-7D5F-B668503DEE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34" name="Rectangle 22">
                <a:extLst>
                  <a:ext uri="{FF2B5EF4-FFF2-40B4-BE49-F238E27FC236}">
                    <a16:creationId xmlns:a16="http://schemas.microsoft.com/office/drawing/2014/main" id="{556B9725-1ABD-B23E-7E22-95082DACDC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35" name="Rectangle 23">
                <a:extLst>
                  <a:ext uri="{FF2B5EF4-FFF2-40B4-BE49-F238E27FC236}">
                    <a16:creationId xmlns:a16="http://schemas.microsoft.com/office/drawing/2014/main" id="{09459601-5255-3C78-78D7-634481C9FF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36" name="Rectangle 24">
                <a:extLst>
                  <a:ext uri="{FF2B5EF4-FFF2-40B4-BE49-F238E27FC236}">
                    <a16:creationId xmlns:a16="http://schemas.microsoft.com/office/drawing/2014/main" id="{DFFDFA57-34ED-7E7F-0786-786139C335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37" name="Rectangle 25">
                <a:extLst>
                  <a:ext uri="{FF2B5EF4-FFF2-40B4-BE49-F238E27FC236}">
                    <a16:creationId xmlns:a16="http://schemas.microsoft.com/office/drawing/2014/main" id="{27B0B082-B97E-197E-73B3-8898BCCBB4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38" name="Rectangle 26">
                <a:extLst>
                  <a:ext uri="{FF2B5EF4-FFF2-40B4-BE49-F238E27FC236}">
                    <a16:creationId xmlns:a16="http://schemas.microsoft.com/office/drawing/2014/main" id="{37F02AF5-61A6-EDE3-1145-76F7D49430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39" name="Rectangle 27">
                <a:extLst>
                  <a:ext uri="{FF2B5EF4-FFF2-40B4-BE49-F238E27FC236}">
                    <a16:creationId xmlns:a16="http://schemas.microsoft.com/office/drawing/2014/main" id="{452FCD2E-A06D-9CB6-A6C4-523858E0D9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40" name="Rectangle 28">
                <a:extLst>
                  <a:ext uri="{FF2B5EF4-FFF2-40B4-BE49-F238E27FC236}">
                    <a16:creationId xmlns:a16="http://schemas.microsoft.com/office/drawing/2014/main" id="{92C93635-72A0-D99F-D3E3-70AE6AF545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41" name="Rectangle 29">
                <a:extLst>
                  <a:ext uri="{FF2B5EF4-FFF2-40B4-BE49-F238E27FC236}">
                    <a16:creationId xmlns:a16="http://schemas.microsoft.com/office/drawing/2014/main" id="{75867170-76E0-206D-4052-05FF380A8C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42" name="Rectangle 30">
                <a:extLst>
                  <a:ext uri="{FF2B5EF4-FFF2-40B4-BE49-F238E27FC236}">
                    <a16:creationId xmlns:a16="http://schemas.microsoft.com/office/drawing/2014/main" id="{22BA61B6-E930-3AF2-A176-0F8069725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43" name="Rectangle 31">
                <a:extLst>
                  <a:ext uri="{FF2B5EF4-FFF2-40B4-BE49-F238E27FC236}">
                    <a16:creationId xmlns:a16="http://schemas.microsoft.com/office/drawing/2014/main" id="{BC3AB082-F411-B7DD-29B5-E2A1227158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44" name="Rectangle 32">
                <a:extLst>
                  <a:ext uri="{FF2B5EF4-FFF2-40B4-BE49-F238E27FC236}">
                    <a16:creationId xmlns:a16="http://schemas.microsoft.com/office/drawing/2014/main" id="{C8961742-01B5-CEEA-46F7-C941C9A94F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45" name="Rectangle 33">
                <a:extLst>
                  <a:ext uri="{FF2B5EF4-FFF2-40B4-BE49-F238E27FC236}">
                    <a16:creationId xmlns:a16="http://schemas.microsoft.com/office/drawing/2014/main" id="{6D427358-9FB0-958E-A10B-163A0A883E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946" name="Rectangle 34">
            <a:extLst>
              <a:ext uri="{FF2B5EF4-FFF2-40B4-BE49-F238E27FC236}">
                <a16:creationId xmlns:a16="http://schemas.microsoft.com/office/drawing/2014/main" id="{EDAE969E-EBB7-7788-084E-1BAB130BC1D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pPr lvl="0"/>
            <a:r>
              <a:rPr lang="he-IL" altLang="en-US" noProof="0"/>
              <a:t>לחץ כדי לערוך סגנון כותרת של תבנית בסיס</a:t>
            </a:r>
          </a:p>
        </p:txBody>
      </p:sp>
      <p:sp>
        <p:nvSpPr>
          <p:cNvPr id="38947" name="Rectangle 35">
            <a:extLst>
              <a:ext uri="{FF2B5EF4-FFF2-40B4-BE49-F238E27FC236}">
                <a16:creationId xmlns:a16="http://schemas.microsoft.com/office/drawing/2014/main" id="{56E10B1E-0C45-849C-7AA2-F4B5845DAC1A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he-IL" altLang="en-US" noProof="0"/>
              <a:t>לחץ כדי לערוך סגנון כותרת משנה של תבנית בסיס</a:t>
            </a:r>
          </a:p>
        </p:txBody>
      </p:sp>
      <p:sp>
        <p:nvSpPr>
          <p:cNvPr id="38948" name="Rectangle 36">
            <a:extLst>
              <a:ext uri="{FF2B5EF4-FFF2-40B4-BE49-F238E27FC236}">
                <a16:creationId xmlns:a16="http://schemas.microsoft.com/office/drawing/2014/main" id="{C22F74C8-479A-9566-494A-2C3903A79D9C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8949" name="Rectangle 37">
            <a:extLst>
              <a:ext uri="{FF2B5EF4-FFF2-40B4-BE49-F238E27FC236}">
                <a16:creationId xmlns:a16="http://schemas.microsoft.com/office/drawing/2014/main" id="{75F97235-CD50-8307-CC47-ED9F552D039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38950" name="Rectangle 38">
            <a:extLst>
              <a:ext uri="{FF2B5EF4-FFF2-40B4-BE49-F238E27FC236}">
                <a16:creationId xmlns:a16="http://schemas.microsoft.com/office/drawing/2014/main" id="{D64B276B-F566-5CA9-CBA9-1E7F94137E1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B25DC4-FFCB-4C6B-ACC8-FDBD2B0C48B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BE321-DDD2-D09D-DCAA-F99E32494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B0A74-72B6-90C8-76FA-EC1EE9DCB3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FFEFA-BA77-4DA4-AF30-4C3F32458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ED37F7-FD4B-BFBD-964B-51A58DA33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08209-792B-28BC-E732-C4F6F360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8B425-845B-4E31-9990-319D10C1E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7627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3E9561-A99D-A377-7725-2EEEC9F67C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FD088-0831-D790-EA8E-A2B29AE85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65722-8563-FADA-63D0-5600B5FFF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99DED-80E0-BF92-02F4-E34640369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58F72-5031-61B9-6B3C-C0AC521A0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EF45F-6403-4445-A2C8-3B95B98E03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723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707B8-357F-99E4-C27C-20F3930B9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BA99B-0466-775E-B67C-A4CB4A997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48CD0-BD52-C761-D7BF-8DB31B252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62A36-1973-552F-D0EF-FB759BEEC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BB1A1-CFDA-0F46-9CB6-F222C373A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9C335-0174-435A-BF96-79AF463481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83EDB-5354-6643-D35A-365684954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7CF5B-DBA7-761B-6C83-6F35EA6F6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181EB-98BD-2025-AE0B-D6170AF47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70F8B-EF43-A873-E3FB-8E82F2E31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8D60E-FB41-B402-CD34-57752EF98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E07C6-2E95-49C9-8853-CBC631E9AC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301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41CC6-7BAF-63DF-1A2F-018BB687E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BD3AB-D85D-BD5E-79A4-1734DF959D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B37E89-4689-1D9A-D20F-B97245684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B1A73-8380-934D-CC57-667BF8BA9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E99BCE-B3ED-8176-3944-E971AC3F6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C24FD-1397-4C19-9C3C-8906C9784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EC98B1-2945-4830-B14F-7524567ECD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14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50389-A172-1CAF-6319-16CC1B100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4EE7B2-4225-D541-6486-C0930FFFF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2F6022-DE2B-E999-CB4F-D02D2BC6F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5E6170-6340-B9A0-B0D0-89555DAC3B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34D361-9DF3-A458-0361-8BC3F4ECE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3EBC29-0DD7-AD28-9E57-1B7054713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034B3E-F5E8-B364-9600-5D5023090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68C86D-2D40-EB66-8AAD-353A3D93E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CEA4B1-03D9-4994-8B01-347C132F56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8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7A854-2F94-420C-B813-1B591788B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A3443F-F775-8A64-6523-DC5FC90F6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A4C9DD-FE5B-A1AA-CC17-5EE2BDE0C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A64E2A-EBB8-3C5B-6EDD-8F1707B83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6B51C-4476-4B4F-BB09-AC25B2EAF1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943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6A3AFB-7F6C-2843-7BFA-A254554F2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0D54F5-64E9-5F8F-0867-DBF6A2EF6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52DED7-B510-5A14-1B41-AA312F916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3622B-FC09-43AE-8C79-F3E6763DBF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50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453E8-23EF-CE65-0E76-83B6BEE95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E5E6D-16ED-B108-0B5B-FC3850498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275991-A6E0-5210-03D2-B7DBE7C7AB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F8619-160A-49E7-3D87-C74AA5670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6B668-ED35-9465-C458-4DA7675BA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014B13-CA1F-BF7D-2674-0503E7241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993B8-44D3-4E31-BE23-F6EF2ACE53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32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91327-BB36-7091-4993-BBC5DE7D1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4F5361-C1E0-BEB7-DCCD-CF0F1C3BD1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A8AC53-E55C-3338-8587-A166FE39C3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6B2C6-AA8A-E707-0D18-609E8AFB9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3CF793-D3A5-BF67-1CCD-8440B3493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B96A2F-7804-B34C-C054-DD250DBA6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5B9EC-3B93-4534-9758-21549DBD1F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579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>
            <a:extLst>
              <a:ext uri="{FF2B5EF4-FFF2-40B4-BE49-F238E27FC236}">
                <a16:creationId xmlns:a16="http://schemas.microsoft.com/office/drawing/2014/main" id="{23DD2164-46DA-071C-49D2-E48FD4ED673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37891" name="Rectangle 3">
              <a:extLst>
                <a:ext uri="{FF2B5EF4-FFF2-40B4-BE49-F238E27FC236}">
                  <a16:creationId xmlns:a16="http://schemas.microsoft.com/office/drawing/2014/main" id="{B302BF61-7309-F4CA-E210-2DC9A0373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7892" name="Group 4">
              <a:extLst>
                <a:ext uri="{FF2B5EF4-FFF2-40B4-BE49-F238E27FC236}">
                  <a16:creationId xmlns:a16="http://schemas.microsoft.com/office/drawing/2014/main" id="{B18A735F-5B48-8998-4F9E-29ED0D8958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37893" name="Rectangle 5">
                <a:extLst>
                  <a:ext uri="{FF2B5EF4-FFF2-40B4-BE49-F238E27FC236}">
                    <a16:creationId xmlns:a16="http://schemas.microsoft.com/office/drawing/2014/main" id="{F383EAA3-82DB-1257-3561-3DC85379C3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894" name="Rectangle 6">
                <a:extLst>
                  <a:ext uri="{FF2B5EF4-FFF2-40B4-BE49-F238E27FC236}">
                    <a16:creationId xmlns:a16="http://schemas.microsoft.com/office/drawing/2014/main" id="{CA562322-6278-DD80-0221-D3AF14AB84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895" name="Rectangle 7">
                <a:extLst>
                  <a:ext uri="{FF2B5EF4-FFF2-40B4-BE49-F238E27FC236}">
                    <a16:creationId xmlns:a16="http://schemas.microsoft.com/office/drawing/2014/main" id="{CD211970-EE96-A2B7-BE66-C4AA035D87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896" name="Rectangle 8">
                <a:extLst>
                  <a:ext uri="{FF2B5EF4-FFF2-40B4-BE49-F238E27FC236}">
                    <a16:creationId xmlns:a16="http://schemas.microsoft.com/office/drawing/2014/main" id="{1E49EA9A-1531-6D4E-1693-467FA885CD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897" name="Rectangle 9">
                <a:extLst>
                  <a:ext uri="{FF2B5EF4-FFF2-40B4-BE49-F238E27FC236}">
                    <a16:creationId xmlns:a16="http://schemas.microsoft.com/office/drawing/2014/main" id="{27F97CAF-D193-73FC-FC65-8001B80F45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898" name="Rectangle 10">
                <a:extLst>
                  <a:ext uri="{FF2B5EF4-FFF2-40B4-BE49-F238E27FC236}">
                    <a16:creationId xmlns:a16="http://schemas.microsoft.com/office/drawing/2014/main" id="{EA7421F0-A75A-4A4C-B331-982385556B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899" name="Rectangle 11">
                <a:extLst>
                  <a:ext uri="{FF2B5EF4-FFF2-40B4-BE49-F238E27FC236}">
                    <a16:creationId xmlns:a16="http://schemas.microsoft.com/office/drawing/2014/main" id="{B8D2CB0D-1C21-1569-E25B-A860DCDCD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0" name="Rectangle 12">
                <a:extLst>
                  <a:ext uri="{FF2B5EF4-FFF2-40B4-BE49-F238E27FC236}">
                    <a16:creationId xmlns:a16="http://schemas.microsoft.com/office/drawing/2014/main" id="{5CFBE0C6-F009-C6F1-37EF-7C11C195F0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1" name="Rectangle 13">
                <a:extLst>
                  <a:ext uri="{FF2B5EF4-FFF2-40B4-BE49-F238E27FC236}">
                    <a16:creationId xmlns:a16="http://schemas.microsoft.com/office/drawing/2014/main" id="{AE99AE64-C1B8-63AF-34A0-8A0C100DFC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2" name="Rectangle 14">
                <a:extLst>
                  <a:ext uri="{FF2B5EF4-FFF2-40B4-BE49-F238E27FC236}">
                    <a16:creationId xmlns:a16="http://schemas.microsoft.com/office/drawing/2014/main" id="{9F69253E-3375-65D4-B0A8-6DA882FC6F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3" name="Rectangle 15">
                <a:extLst>
                  <a:ext uri="{FF2B5EF4-FFF2-40B4-BE49-F238E27FC236}">
                    <a16:creationId xmlns:a16="http://schemas.microsoft.com/office/drawing/2014/main" id="{C98EC406-E7D2-9ACB-38F1-F26F98302E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4" name="Rectangle 16">
                <a:extLst>
                  <a:ext uri="{FF2B5EF4-FFF2-40B4-BE49-F238E27FC236}">
                    <a16:creationId xmlns:a16="http://schemas.microsoft.com/office/drawing/2014/main" id="{8CAA1F70-616B-2EA0-9930-B9A6238607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5" name="Rectangle 17">
                <a:extLst>
                  <a:ext uri="{FF2B5EF4-FFF2-40B4-BE49-F238E27FC236}">
                    <a16:creationId xmlns:a16="http://schemas.microsoft.com/office/drawing/2014/main" id="{F94658EB-D490-C3FA-68E0-46B80DDC16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6" name="Rectangle 18">
                <a:extLst>
                  <a:ext uri="{FF2B5EF4-FFF2-40B4-BE49-F238E27FC236}">
                    <a16:creationId xmlns:a16="http://schemas.microsoft.com/office/drawing/2014/main" id="{AFF03380-1EEC-5C28-786C-45E1D9B6AE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7" name="Rectangle 19">
                <a:extLst>
                  <a:ext uri="{FF2B5EF4-FFF2-40B4-BE49-F238E27FC236}">
                    <a16:creationId xmlns:a16="http://schemas.microsoft.com/office/drawing/2014/main" id="{52030C16-E7B4-8C96-3B09-EEF1D3D120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8" name="Rectangle 20">
                <a:extLst>
                  <a:ext uri="{FF2B5EF4-FFF2-40B4-BE49-F238E27FC236}">
                    <a16:creationId xmlns:a16="http://schemas.microsoft.com/office/drawing/2014/main" id="{99D91BF2-6BBC-4065-115D-4EA1ECBB7C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09" name="Rectangle 21">
                <a:extLst>
                  <a:ext uri="{FF2B5EF4-FFF2-40B4-BE49-F238E27FC236}">
                    <a16:creationId xmlns:a16="http://schemas.microsoft.com/office/drawing/2014/main" id="{EBBAF0E3-0E39-D117-4FA5-D911A2987E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0" name="Rectangle 22">
                <a:extLst>
                  <a:ext uri="{FF2B5EF4-FFF2-40B4-BE49-F238E27FC236}">
                    <a16:creationId xmlns:a16="http://schemas.microsoft.com/office/drawing/2014/main" id="{63E57731-3147-73DE-7AD2-1780BC4BDA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1" name="Rectangle 23">
                <a:extLst>
                  <a:ext uri="{FF2B5EF4-FFF2-40B4-BE49-F238E27FC236}">
                    <a16:creationId xmlns:a16="http://schemas.microsoft.com/office/drawing/2014/main" id="{510C80C4-182C-D1CD-C875-DE3E9DECAF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2" name="Rectangle 24">
                <a:extLst>
                  <a:ext uri="{FF2B5EF4-FFF2-40B4-BE49-F238E27FC236}">
                    <a16:creationId xmlns:a16="http://schemas.microsoft.com/office/drawing/2014/main" id="{C161885E-8AF5-5F64-6E71-675764E482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3" name="Rectangle 25">
                <a:extLst>
                  <a:ext uri="{FF2B5EF4-FFF2-40B4-BE49-F238E27FC236}">
                    <a16:creationId xmlns:a16="http://schemas.microsoft.com/office/drawing/2014/main" id="{163EB0E6-A6F4-9FC2-E80C-4D5858395B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4" name="Rectangle 26">
                <a:extLst>
                  <a:ext uri="{FF2B5EF4-FFF2-40B4-BE49-F238E27FC236}">
                    <a16:creationId xmlns:a16="http://schemas.microsoft.com/office/drawing/2014/main" id="{57548206-F5D5-BD7D-3AA2-9BEF6A4DBD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5" name="Rectangle 27">
                <a:extLst>
                  <a:ext uri="{FF2B5EF4-FFF2-40B4-BE49-F238E27FC236}">
                    <a16:creationId xmlns:a16="http://schemas.microsoft.com/office/drawing/2014/main" id="{95046891-CDFF-D859-2EF1-6D636B42BD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6" name="Rectangle 28">
                <a:extLst>
                  <a:ext uri="{FF2B5EF4-FFF2-40B4-BE49-F238E27FC236}">
                    <a16:creationId xmlns:a16="http://schemas.microsoft.com/office/drawing/2014/main" id="{80756A98-5F10-17BE-3CB8-DCAB48296C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7" name="Rectangle 29">
                <a:extLst>
                  <a:ext uri="{FF2B5EF4-FFF2-40B4-BE49-F238E27FC236}">
                    <a16:creationId xmlns:a16="http://schemas.microsoft.com/office/drawing/2014/main" id="{A05B89CE-9194-1875-B7E1-9807A39719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8" name="Rectangle 30">
                <a:extLst>
                  <a:ext uri="{FF2B5EF4-FFF2-40B4-BE49-F238E27FC236}">
                    <a16:creationId xmlns:a16="http://schemas.microsoft.com/office/drawing/2014/main" id="{7C158FAD-FF30-9F0E-80D8-E260B2FD73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19" name="Rectangle 31">
                <a:extLst>
                  <a:ext uri="{FF2B5EF4-FFF2-40B4-BE49-F238E27FC236}">
                    <a16:creationId xmlns:a16="http://schemas.microsoft.com/office/drawing/2014/main" id="{1A6DE4E1-06AF-2CB3-8CEC-38B38EC84B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0" name="Rectangle 32">
                <a:extLst>
                  <a:ext uri="{FF2B5EF4-FFF2-40B4-BE49-F238E27FC236}">
                    <a16:creationId xmlns:a16="http://schemas.microsoft.com/office/drawing/2014/main" id="{A4B2D9B5-4D32-77A0-F6C9-C7713CB713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921" name="Rectangle 33">
                <a:extLst>
                  <a:ext uri="{FF2B5EF4-FFF2-40B4-BE49-F238E27FC236}">
                    <a16:creationId xmlns:a16="http://schemas.microsoft.com/office/drawing/2014/main" id="{F07852E1-B8E2-669B-4CF8-48BB8E5772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7922" name="Rectangle 34">
            <a:extLst>
              <a:ext uri="{FF2B5EF4-FFF2-40B4-BE49-F238E27FC236}">
                <a16:creationId xmlns:a16="http://schemas.microsoft.com/office/drawing/2014/main" id="{E2712A14-A618-A30B-DA96-9BF8BCF9AC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סגנון כותרת של תבנית בסיס</a:t>
            </a:r>
          </a:p>
        </p:txBody>
      </p:sp>
      <p:sp>
        <p:nvSpPr>
          <p:cNvPr id="37923" name="Rectangle 35">
            <a:extLst>
              <a:ext uri="{FF2B5EF4-FFF2-40B4-BE49-F238E27FC236}">
                <a16:creationId xmlns:a16="http://schemas.microsoft.com/office/drawing/2014/main" id="{DF373C50-9D71-DA89-4BA4-F82AD4D0AE6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rtl="0">
              <a:defRPr sz="1400"/>
            </a:lvl1pPr>
          </a:lstStyle>
          <a:p>
            <a:endParaRPr lang="en-US" altLang="en-US"/>
          </a:p>
        </p:txBody>
      </p:sp>
      <p:sp>
        <p:nvSpPr>
          <p:cNvPr id="37924" name="Rectangle 36">
            <a:extLst>
              <a:ext uri="{FF2B5EF4-FFF2-40B4-BE49-F238E27FC236}">
                <a16:creationId xmlns:a16="http://schemas.microsoft.com/office/drawing/2014/main" id="{40F1BBA0-D10D-C044-3FE2-2C26434284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r>
              <a:rPr lang="en-US" altLang="en-US"/>
              <a:t>אדלה גלפרין</a:t>
            </a:r>
          </a:p>
        </p:txBody>
      </p:sp>
      <p:sp>
        <p:nvSpPr>
          <p:cNvPr id="37925" name="Rectangle 37">
            <a:extLst>
              <a:ext uri="{FF2B5EF4-FFF2-40B4-BE49-F238E27FC236}">
                <a16:creationId xmlns:a16="http://schemas.microsoft.com/office/drawing/2014/main" id="{00FF47D6-BEFC-E3C7-1F59-C81EDB9A6C9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fld id="{5F39E59F-7893-400A-AD8E-C5FF85B233A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7926" name="Rectangle 38">
            <a:extLst>
              <a:ext uri="{FF2B5EF4-FFF2-40B4-BE49-F238E27FC236}">
                <a16:creationId xmlns:a16="http://schemas.microsoft.com/office/drawing/2014/main" id="{13252EBD-2499-CA16-1CE2-BD18521A0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/>
              <a:t>לחץ כדי לערוך סגנונות טקסט של תבנית בסיס</a:t>
            </a:r>
          </a:p>
          <a:p>
            <a:pPr lvl="1"/>
            <a:r>
              <a:rPr lang="he-IL" altLang="en-US"/>
              <a:t>רמה שנייה</a:t>
            </a:r>
          </a:p>
          <a:p>
            <a:pPr lvl="2"/>
            <a:r>
              <a:rPr lang="he-IL" altLang="en-US"/>
              <a:t>רמה שלישית</a:t>
            </a:r>
          </a:p>
          <a:p>
            <a:pPr lvl="3"/>
            <a:r>
              <a:rPr lang="he-IL" altLang="en-US"/>
              <a:t>רמה רביעית</a:t>
            </a:r>
          </a:p>
          <a:p>
            <a:pPr lvl="4"/>
            <a:r>
              <a:rPr lang="he-IL" altLang="en-US"/>
              <a:t>רמה חמישית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dt="0"/>
  <p:txStyles>
    <p:titleStyle>
      <a:lvl1pPr algn="l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 (Hebrew)" pitchFamily="26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u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t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>
            <a:extLst>
              <a:ext uri="{FF2B5EF4-FFF2-40B4-BE49-F238E27FC236}">
                <a16:creationId xmlns:a16="http://schemas.microsoft.com/office/drawing/2014/main" id="{F844849C-34E5-CC5F-80B4-3AE5532ECB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3000" y="2286000"/>
            <a:ext cx="7772400" cy="1085850"/>
          </a:xfrm>
        </p:spPr>
        <p:txBody>
          <a:bodyPr/>
          <a:lstStyle/>
          <a:p>
            <a:r>
              <a:rPr lang="he-IL" altLang="en-US" dirty="0">
                <a:solidFill>
                  <a:schemeClr val="tx2"/>
                </a:solidFill>
              </a:rPr>
              <a:t>סוכרים כאמצעי זיהוי והכרות ביולוגית</a:t>
            </a:r>
          </a:p>
        </p:txBody>
      </p:sp>
      <p:sp>
        <p:nvSpPr>
          <p:cNvPr id="2" name="Rectangle 37">
            <a:extLst>
              <a:ext uri="{FF2B5EF4-FFF2-40B4-BE49-F238E27FC236}">
                <a16:creationId xmlns:a16="http://schemas.microsoft.com/office/drawing/2014/main" id="{624701D8-F396-CEBD-E896-437DD8EC9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17450" y="3371850"/>
            <a:ext cx="2895600" cy="457200"/>
          </a:xfrm>
        </p:spPr>
        <p:txBody>
          <a:bodyPr/>
          <a:lstStyle/>
          <a:p>
            <a:r>
              <a:rPr lang="en-US" altLang="en-US" sz="2000" dirty="0" err="1"/>
              <a:t>אדלה</a:t>
            </a:r>
            <a:r>
              <a:rPr lang="en-US" altLang="en-US" sz="2000" dirty="0"/>
              <a:t> </a:t>
            </a:r>
            <a:r>
              <a:rPr lang="en-US" altLang="en-US" sz="2000" dirty="0" err="1"/>
              <a:t>גלפרין</a:t>
            </a:r>
            <a:endParaRPr lang="en-US" altLang="en-US" sz="2000" dirty="0"/>
          </a:p>
        </p:txBody>
      </p:sp>
      <p:sp>
        <p:nvSpPr>
          <p:cNvPr id="3" name="Rectangle 38">
            <a:extLst>
              <a:ext uri="{FF2B5EF4-FFF2-40B4-BE49-F238E27FC236}">
                <a16:creationId xmlns:a16="http://schemas.microsoft.com/office/drawing/2014/main" id="{2824B2B8-B24E-6BDF-A1DC-A9EE3D123D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7104668" y="6240544"/>
            <a:ext cx="1905000" cy="457200"/>
          </a:xfrm>
        </p:spPr>
        <p:txBody>
          <a:bodyPr/>
          <a:lstStyle/>
          <a:p>
            <a:fld id="{EEC58D67-3B0E-4BD0-80AA-5D7D1F81EA98}" type="slidenum">
              <a:rPr lang="en-US" altLang="en-US"/>
              <a:pPr/>
              <a:t>1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620777-5D43-9B8D-366D-DD7681031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/>
              <a:t>אתרי ההיכרות</a:t>
            </a:r>
            <a:endParaRPr lang="en-US" dirty="0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8C916D23-165F-DC73-8C01-2DD32DFDD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2B24E-B750-4C07-A96A-CF002D21119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ADF877BD-D26B-5355-403D-0FA8EA46AA1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76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e-IL" altLang="en-US" sz="2400"/>
              <a:t>אתרי ההיכרות המצויים על פני השטח החיצוני של התאים בנויים משרשרות גליקוליפידים (סוכר+שומן) או גליקופרוטאינים (סוכר+חלבון)</a:t>
            </a:r>
          </a:p>
          <a:p>
            <a:pPr>
              <a:lnSpc>
                <a:spcPct val="90000"/>
              </a:lnSpc>
            </a:pPr>
            <a:r>
              <a:rPr lang="he-IL" altLang="en-US" sz="2400"/>
              <a:t>מרכיב הסוכרי יכול להיות חד סוכר, נגזרת של חד סוכר או אוליגוסוכר קצר.</a:t>
            </a:r>
          </a:p>
          <a:p>
            <a:pPr>
              <a:lnSpc>
                <a:spcPct val="90000"/>
              </a:lnSpc>
            </a:pPr>
            <a:r>
              <a:rPr lang="he-IL" altLang="en-US" sz="2400"/>
              <a:t>גליקופרוטאינים מסוימים כוללים קבוצת סוכרים אחת או מספר קבוצות סוכריות בעוד אחרים </a:t>
            </a:r>
            <a:r>
              <a:rPr lang="he-IL" altLang="en-US" sz="2400">
                <a:effectLst/>
              </a:rPr>
              <a:t>כוללים</a:t>
            </a:r>
            <a:r>
              <a:rPr lang="he-IL" altLang="en-US" sz="2400"/>
              <a:t> שרשרות צדדיות סוכריות שונות ישרות או מסועפות. מכאן נובע מכוון רב אתרי הכרות באורגניזמים שונים.</a:t>
            </a:r>
          </a:p>
          <a:p>
            <a:pPr>
              <a:lnSpc>
                <a:spcPct val="90000"/>
              </a:lnSpc>
            </a:pPr>
            <a:r>
              <a:rPr lang="he-IL" altLang="en-US" sz="2400"/>
              <a:t>סוכרים הם החלק החיצוני ביותר של קרום התאים ולכן כל סוגי תאים מוקפים במידה זו או אחרת בתרכובות סוכרים. </a:t>
            </a:r>
          </a:p>
          <a:p>
            <a:pPr>
              <a:lnSpc>
                <a:spcPct val="90000"/>
              </a:lnSpc>
            </a:pPr>
            <a:r>
              <a:rPr lang="he-IL" altLang="en-US" sz="2400"/>
              <a:t>חלק הסוכרי פונה לסביבה החיצונית וקובע את ספציפיות של אתר ההכרות.</a:t>
            </a: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F80ED80B-B822-25A5-B077-4CE6947A74F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22808" y="342900"/>
            <a:ext cx="7772400" cy="1143000"/>
          </a:xfrm>
        </p:spPr>
        <p:txBody>
          <a:bodyPr/>
          <a:lstStyle/>
          <a:p>
            <a:pPr algn="ctr"/>
            <a:r>
              <a:rPr lang="he-IL" altLang="en-US" dirty="0"/>
              <a:t>תקשורת בין התאים</a:t>
            </a:r>
            <a:endParaRPr lang="en-US" altLang="en-US" dirty="0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FE0A3CC5-E609-28C3-34D6-B0ED669563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19504-D5F9-4497-803E-39E6056F1615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0963" name="Text Box 3">
            <a:extLst>
              <a:ext uri="{FF2B5EF4-FFF2-40B4-BE49-F238E27FC236}">
                <a16:creationId xmlns:a16="http://schemas.microsoft.com/office/drawing/2014/main" id="{7B557961-1E69-CE20-CDA3-C6C50F632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057400"/>
            <a:ext cx="449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3200">
                <a:solidFill>
                  <a:srgbClr val="FF9966"/>
                </a:solidFill>
              </a:rPr>
              <a:t>תקשורת בין התאים</a:t>
            </a:r>
            <a:endParaRPr lang="en-US" altLang="en-US" sz="3200">
              <a:solidFill>
                <a:srgbClr val="FF9966"/>
              </a:solidFill>
            </a:endParaRPr>
          </a:p>
        </p:txBody>
      </p:sp>
      <p:sp>
        <p:nvSpPr>
          <p:cNvPr id="40964" name="Line 4">
            <a:extLst>
              <a:ext uri="{FF2B5EF4-FFF2-40B4-BE49-F238E27FC236}">
                <a16:creationId xmlns:a16="http://schemas.microsoft.com/office/drawing/2014/main" id="{0FEA2E1F-443D-53CB-7DA1-D94D68453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667000"/>
            <a:ext cx="990600" cy="1143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A1C4A6-F64B-7561-F920-89CC508460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49611" y="3843387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400" b="1" i="1" dirty="0">
                <a:solidFill>
                  <a:srgbClr val="FF9966"/>
                </a:solidFill>
              </a:rPr>
              <a:t>עקיפה</a:t>
            </a:r>
          </a:p>
        </p:txBody>
      </p:sp>
      <p:sp>
        <p:nvSpPr>
          <p:cNvPr id="40966" name="Text Box 6">
            <a:extLst>
              <a:ext uri="{FF2B5EF4-FFF2-40B4-BE49-F238E27FC236}">
                <a16:creationId xmlns:a16="http://schemas.microsoft.com/office/drawing/2014/main" id="{FDD2142A-A33C-EAC8-666A-C98ED87F1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266346"/>
            <a:ext cx="24384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000"/>
              <a:t>המתבצעת ע"י חומרים המופרשים מאוכלוסיית התאים אחת וגורמים להפעלה או לדיכוי של אוכלוסיית תאיים אחרת</a:t>
            </a:r>
            <a:endParaRPr lang="en-US" altLang="en-US" sz="2000" dirty="0"/>
          </a:p>
        </p:txBody>
      </p:sp>
      <p:sp>
        <p:nvSpPr>
          <p:cNvPr id="40969" name="Text Box 9">
            <a:extLst>
              <a:ext uri="{FF2B5EF4-FFF2-40B4-BE49-F238E27FC236}">
                <a16:creationId xmlns:a16="http://schemas.microsoft.com/office/drawing/2014/main" id="{D23A4D2D-6BA1-1C35-4E67-B59F16A3EA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1" y="4267200"/>
            <a:ext cx="21336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2000" dirty="0"/>
              <a:t>הנוצרת עקב המגע הפיזי ביניהם</a:t>
            </a:r>
          </a:p>
          <a:p>
            <a:pPr algn="ctr">
              <a:spcBef>
                <a:spcPct val="50000"/>
              </a:spcBef>
            </a:pPr>
            <a:endParaRPr lang="en-US" altLang="en-US" sz="2000" i="1" dirty="0"/>
          </a:p>
        </p:txBody>
      </p:sp>
      <p:sp>
        <p:nvSpPr>
          <p:cNvPr id="40970" name="Line 10">
            <a:extLst>
              <a:ext uri="{FF2B5EF4-FFF2-40B4-BE49-F238E27FC236}">
                <a16:creationId xmlns:a16="http://schemas.microsoft.com/office/drawing/2014/main" id="{75FAC0D2-9F68-2965-B1EB-92A4506F7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2667000"/>
            <a:ext cx="1219200" cy="1143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B7FC41-EDBA-0FCC-1C21-8175CC26F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66801" y="3731567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b="1" i="1" dirty="0">
                <a:solidFill>
                  <a:srgbClr val="FF9966"/>
                </a:solidFill>
              </a:rPr>
              <a:t>ישירה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utoUpdateAnimBg="0"/>
      <p:bldP spid="40963" grpId="0" autoUpdateAnimBg="0"/>
      <p:bldP spid="40966" grpId="0" autoUpdateAnimBg="0"/>
      <p:bldP spid="4096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Rectangle 6">
            <a:extLst>
              <a:ext uri="{FF2B5EF4-FFF2-40B4-BE49-F238E27FC236}">
                <a16:creationId xmlns:a16="http://schemas.microsoft.com/office/drawing/2014/main" id="{760F4C47-2305-8B16-8751-7DC33B82E4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alt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תקשורת ישירה בין התאים של אורגניזם</a:t>
            </a: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259A3FB-E653-5B7F-297B-42A0C84AC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4C0BC-9624-4B6E-93F5-AF4E586AD56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90212FC8-5633-C8F3-822E-22ADF93FF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752600"/>
            <a:ext cx="7772400" cy="4572000"/>
          </a:xfrm>
        </p:spPr>
        <p:txBody>
          <a:bodyPr/>
          <a:lstStyle/>
          <a:p>
            <a:pPr lvl="1" algn="ctr">
              <a:buFont typeface="Wingdings" panose="05000000000000000000" pitchFamily="2" charset="2"/>
              <a:buNone/>
            </a:pPr>
            <a:r>
              <a:rPr lang="he-IL" altLang="en-US" sz="2800">
                <a:solidFill>
                  <a:srgbClr val="FF9966"/>
                </a:solidFill>
              </a:rPr>
              <a:t>תקשורת ישירה בין התאים של אורגניזם</a:t>
            </a:r>
            <a:endParaRPr lang="en-US" altLang="en-US" sz="2800">
              <a:solidFill>
                <a:srgbClr val="FF9966"/>
              </a:solidFill>
            </a:endParaRPr>
          </a:p>
        </p:txBody>
      </p:sp>
      <p:sp>
        <p:nvSpPr>
          <p:cNvPr id="6157" name="Text Box 13">
            <a:extLst>
              <a:ext uri="{FF2B5EF4-FFF2-40B4-BE49-F238E27FC236}">
                <a16:creationId xmlns:a16="http://schemas.microsoft.com/office/drawing/2014/main" id="{6CE92FB3-27F1-898B-FF37-76B1F785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971800"/>
            <a:ext cx="22098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b="1">
                <a:solidFill>
                  <a:srgbClr val="FF9966"/>
                </a:solidFill>
              </a:rPr>
              <a:t>חד תאים</a:t>
            </a:r>
          </a:p>
          <a:p>
            <a:pPr>
              <a:spcBef>
                <a:spcPct val="50000"/>
              </a:spcBef>
            </a:pPr>
            <a:r>
              <a:rPr lang="he-IL" altLang="en-US" sz="2000" b="1"/>
              <a:t>תא יחיד משה תא מאותו מין, מתקיים ביניהם זיווג</a:t>
            </a:r>
            <a:endParaRPr lang="en-US" altLang="en-US" sz="2000" b="1"/>
          </a:p>
        </p:txBody>
      </p:sp>
      <p:sp>
        <p:nvSpPr>
          <p:cNvPr id="6158" name="Line 14">
            <a:extLst>
              <a:ext uri="{FF2B5EF4-FFF2-40B4-BE49-F238E27FC236}">
                <a16:creationId xmlns:a16="http://schemas.microsoft.com/office/drawing/2014/main" id="{5668800C-A3DD-6103-627E-DCE4FA988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514600"/>
            <a:ext cx="76200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61" name="Text Box 17">
            <a:extLst>
              <a:ext uri="{FF2B5EF4-FFF2-40B4-BE49-F238E27FC236}">
                <a16:creationId xmlns:a16="http://schemas.microsoft.com/office/drawing/2014/main" id="{4973DD52-2A65-6FCD-BC11-E8671BE6F3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95600"/>
            <a:ext cx="4572000" cy="348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2743200" indent="-457200" algn="r" rtl="1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3200400" indent="-457200" algn="r" rtl="1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3657600" indent="-457200" algn="r" rtl="1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4114800" indent="-457200" algn="r" rtl="1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kumimoji="0" lang="he-IL" altLang="en-US" b="1">
                <a:solidFill>
                  <a:srgbClr val="FF9966"/>
                </a:solidFill>
              </a:rPr>
              <a:t>רב תאים</a:t>
            </a:r>
          </a:p>
          <a:p>
            <a:pPr>
              <a:spcBef>
                <a:spcPct val="50000"/>
              </a:spcBef>
              <a:buFontTx/>
              <a:buAutoNum type="hebrew2Minus"/>
            </a:pPr>
            <a:r>
              <a:rPr kumimoji="0" lang="he-IL" altLang="en-US" sz="1800" b="1"/>
              <a:t>תא ביצית מזהה תא זרע מאותו מין, מתרחשת הפריה</a:t>
            </a:r>
          </a:p>
          <a:p>
            <a:pPr>
              <a:spcBef>
                <a:spcPct val="50000"/>
              </a:spcBef>
              <a:buFontTx/>
              <a:buAutoNum type="hebrew2Minus"/>
            </a:pPr>
            <a:r>
              <a:rPr kumimoji="0" lang="he-IL" altLang="en-US" sz="1800" b="1"/>
              <a:t>בעובר תאים היוצרים רקמה מסויימת מזהים אלה את אלה ומתקבצים יחד. תאים ברקמות שונות אינם מתערבבים.</a:t>
            </a:r>
          </a:p>
          <a:p>
            <a:pPr>
              <a:spcBef>
                <a:spcPct val="50000"/>
              </a:spcBef>
              <a:buFontTx/>
              <a:buAutoNum type="hebrew2Minus"/>
            </a:pPr>
            <a:r>
              <a:rPr kumimoji="0" lang="he-IL" altLang="en-US" sz="1800" b="1"/>
              <a:t>תאים לבנים בדם מזהים גופים ותאים זרים ותוקפים אותם. תאים לבנים מזהים את תאי הגוף כ"עצמי" ולא כזר ולא תוקפים אותם.</a:t>
            </a:r>
          </a:p>
          <a:p>
            <a:pPr>
              <a:spcBef>
                <a:spcPct val="50000"/>
              </a:spcBef>
              <a:buFontTx/>
              <a:buAutoNum type="hebrew2Minus"/>
            </a:pPr>
            <a:endParaRPr kumimoji="0" lang="en-US" altLang="en-US" sz="1800" b="1"/>
          </a:p>
        </p:txBody>
      </p:sp>
      <p:sp>
        <p:nvSpPr>
          <p:cNvPr id="6162" name="Line 18">
            <a:extLst>
              <a:ext uri="{FF2B5EF4-FFF2-40B4-BE49-F238E27FC236}">
                <a16:creationId xmlns:a16="http://schemas.microsoft.com/office/drawing/2014/main" id="{DF6685BD-FC2E-4907-F37F-E915310EB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2514600"/>
            <a:ext cx="83820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210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100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210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20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210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301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210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8402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2100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502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2100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  <p:bldP spid="6151" grpId="0" build="p" autoUpdateAnimBg="0" advAuto="2100000"/>
      <p:bldP spid="6157" grpId="0" autoUpdateAnimBg="0"/>
      <p:bldP spid="616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C35EC18-E7CB-3043-937E-903F1465D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FE3AC-0667-4B03-93A6-520D54DC8C7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85D1A136-55AE-8DBA-8DC8-D0D6361E88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he-IL" altLang="en-US" sz="2400">
                <a:effectLst/>
              </a:rPr>
              <a:t>במערכת חיסונית של הגוף פועלת תקשורת בין תאים עקיפה שבעזרתה תאי </a:t>
            </a:r>
            <a:r>
              <a:rPr lang="en-US" altLang="en-US" sz="2400">
                <a:effectLst/>
              </a:rPr>
              <a:t>T</a:t>
            </a:r>
            <a:r>
              <a:rPr lang="he-IL" altLang="en-US" sz="2400">
                <a:effectLst/>
              </a:rPr>
              <a:t> שנחשפו לאנטיגן מפרישים חומרים מסוימים אשר גורמים לזירוז במיון הלימפוציטים לתאי ה-</a:t>
            </a:r>
            <a:r>
              <a:rPr lang="en-US" altLang="en-US" sz="2400">
                <a:effectLst/>
              </a:rPr>
              <a:t>T</a:t>
            </a:r>
            <a:r>
              <a:rPr lang="he-IL" altLang="en-US" sz="2400">
                <a:effectLst/>
              </a:rPr>
              <a:t> ולתאי </a:t>
            </a:r>
            <a:r>
              <a:rPr lang="en-US" altLang="en-US" sz="2400">
                <a:effectLst/>
              </a:rPr>
              <a:t>B</a:t>
            </a:r>
            <a:r>
              <a:rPr lang="he-IL" altLang="en-US" sz="2400">
                <a:effectLst/>
              </a:rPr>
              <a:t> ולהפעלה של מקרו פגים.</a:t>
            </a:r>
          </a:p>
          <a:p>
            <a:pPr>
              <a:buFont typeface="Wingdings" panose="05000000000000000000" pitchFamily="2" charset="2"/>
              <a:buNone/>
            </a:pPr>
            <a:r>
              <a:rPr lang="he-IL" altLang="en-US" sz="2400">
                <a:effectLst/>
              </a:rPr>
              <a:t>תאיים המודבקים בנגיף מייצרים חלבון אינטרפרון המונע הדבקה נוספת באותו נגיף. </a:t>
            </a:r>
          </a:p>
          <a:p>
            <a:pPr>
              <a:buFont typeface="Wingdings" panose="05000000000000000000" pitchFamily="2" charset="2"/>
              <a:buNone/>
            </a:pPr>
            <a:r>
              <a:rPr lang="he-IL" altLang="en-US" sz="2400">
                <a:effectLst/>
              </a:rPr>
              <a:t>אינטרפרון פועל כאמצעי אזעקה: כאשר הוא בא במגע עם תאים אחרים הוא מעודד אותם לייצר חלבון ומסוגל למנוע את התרבות הנגיף בתוכם.</a:t>
            </a:r>
          </a:p>
          <a:p>
            <a:pPr>
              <a:buFont typeface="Wingdings" panose="05000000000000000000" pitchFamily="2" charset="2"/>
              <a:buNone/>
            </a:pPr>
            <a:r>
              <a:rPr lang="he-IL" altLang="en-US" sz="2400">
                <a:effectLst/>
              </a:rPr>
              <a:t>גם בתקשורת זו סוכרים ממלאים תפקיד מרכזי, כי אינטרפרון-</a:t>
            </a:r>
            <a:r>
              <a:rPr lang="he-IL" altLang="en-US" sz="2400" u="sng">
                <a:solidFill>
                  <a:srgbClr val="FF9966"/>
                </a:solidFill>
                <a:effectLst/>
              </a:rPr>
              <a:t>גליקופרוטאין.</a:t>
            </a:r>
            <a:r>
              <a:rPr lang="he-IL" altLang="en-US" sz="2400">
                <a:effectLst/>
              </a:rPr>
              <a:t> </a:t>
            </a:r>
            <a:endParaRPr lang="en-US" altLang="en-US" sz="2400">
              <a:effectLst/>
            </a:endParaRPr>
          </a:p>
        </p:txBody>
      </p:sp>
      <p:sp>
        <p:nvSpPr>
          <p:cNvPr id="7176" name="Rectangle 8">
            <a:extLst>
              <a:ext uri="{FF2B5EF4-FFF2-40B4-BE49-F238E27FC236}">
                <a16:creationId xmlns:a16="http://schemas.microsoft.com/office/drawing/2014/main" id="{6449F0DB-CEEB-31DB-9399-106AAAA2DA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altLang="en-US"/>
              <a:t>תקשורת בין תאים עקיפה</a:t>
            </a:r>
            <a:endParaRPr lang="en-US" alt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7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build="p" autoUpdateAnimBg="0"/>
      <p:bldP spid="717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FA6D1CD-5F3B-59C8-D062-A5D03CDE5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FFEDE-BB1D-4D99-AB1F-72DBE9D9ECD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08BBFB73-7EF6-B807-5D9D-B72183197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altLang="en-US" dirty="0"/>
              <a:t>אנטיגנים הקובעים את קבוצת דם</a:t>
            </a:r>
            <a:endParaRPr lang="en-US" altLang="en-US" dirty="0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0FB8393C-3669-5885-FA23-8C99A595D6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he-IL" altLang="en-US" sz="2400">
                <a:effectLst/>
              </a:rPr>
              <a:t>אתרי הכרות מסוימים על פני התאים מאפיינים אוכלוסיות שונות של התאים והם – אנטיגנים ספציפיים.</a:t>
            </a:r>
          </a:p>
          <a:p>
            <a:pPr>
              <a:buFont typeface="Wingdings" panose="05000000000000000000" pitchFamily="2" charset="2"/>
              <a:buNone/>
            </a:pPr>
            <a:r>
              <a:rPr lang="he-IL" altLang="en-US" sz="2400">
                <a:effectLst/>
              </a:rPr>
              <a:t>דוגמא נפוצה של אנטיגים מסוג זה – הם האנטיגנים הקובעים את קבוצות הדם- </a:t>
            </a:r>
            <a:r>
              <a:rPr lang="en-US" altLang="en-US" sz="2400">
                <a:effectLst/>
              </a:rPr>
              <a:t>O,B,A</a:t>
            </a:r>
            <a:r>
              <a:rPr lang="he-IL" altLang="en-US" sz="2400">
                <a:effectLst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he-IL" altLang="en-US" sz="2400">
                <a:effectLst/>
              </a:rPr>
              <a:t>סוג האנטיגן ומכאן קבוצת דם נובעים מסוג של שרשרת צדדית של אוליגוסוכר הקשור לחלבון או לליפיד.</a:t>
            </a:r>
          </a:p>
          <a:p>
            <a:pPr>
              <a:buFont typeface="Wingdings" panose="05000000000000000000" pitchFamily="2" charset="2"/>
              <a:buNone/>
            </a:pPr>
            <a:r>
              <a:rPr lang="he-IL" altLang="en-US" sz="2400">
                <a:effectLst/>
              </a:rPr>
              <a:t>כלומר סוג דם נקבע לפי סוג גליקוליפיד או גליקופרוטאין על קרום התא.</a:t>
            </a:r>
            <a:endParaRPr lang="en-US" altLang="en-US" sz="2400">
              <a:effectLst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8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8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utoUpdateAnimBg="0"/>
      <p:bldP spid="819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36111CA-8C5A-C3AB-783A-2ABD62468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FF9BA-46D1-4054-B8D8-3AACF9691E8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id="{CFFFC9D3-BBC9-56C2-C753-4B9730FED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838200"/>
            <a:ext cx="76962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/>
              <a:t>האטיגן </a:t>
            </a:r>
            <a:r>
              <a:rPr lang="en-US" altLang="en-US"/>
              <a:t>O</a:t>
            </a:r>
            <a:r>
              <a:rPr lang="he-IL" altLang="en-US"/>
              <a:t> הוא שרשרת של </a:t>
            </a:r>
            <a:r>
              <a:rPr lang="en-US" altLang="en-US"/>
              <a:t>L</a:t>
            </a:r>
            <a:r>
              <a:rPr lang="he-IL" altLang="en-US"/>
              <a:t>-פוקוז, </a:t>
            </a:r>
            <a:r>
              <a:rPr lang="en-US" altLang="en-US"/>
              <a:t>D</a:t>
            </a:r>
            <a:r>
              <a:rPr lang="he-IL" altLang="en-US"/>
              <a:t>-גלוקוז, </a:t>
            </a:r>
            <a:r>
              <a:rPr lang="en-US" altLang="en-US"/>
              <a:t>N</a:t>
            </a:r>
            <a:r>
              <a:rPr lang="he-IL" altLang="en-US"/>
              <a:t>-אצטיל-</a:t>
            </a:r>
            <a:r>
              <a:rPr lang="en-US" altLang="en-US"/>
              <a:t>D</a:t>
            </a:r>
            <a:r>
              <a:rPr lang="he-IL" altLang="en-US"/>
              <a:t>-גלוקוזאמין, 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D</a:t>
            </a:r>
            <a:r>
              <a:rPr lang="he-IL" altLang="en-US"/>
              <a:t>- גלוקוז ו- </a:t>
            </a:r>
            <a:r>
              <a:rPr lang="en-US" altLang="en-US"/>
              <a:t>D</a:t>
            </a:r>
            <a:r>
              <a:rPr lang="he-IL" altLang="en-US"/>
              <a:t>-גלוקוז הקשור לליפיד או לקבוצת הידרוקסיל צדדית של חלבון.</a:t>
            </a:r>
          </a:p>
          <a:p>
            <a:pPr>
              <a:spcBef>
                <a:spcPct val="50000"/>
              </a:spcBef>
            </a:pPr>
            <a:r>
              <a:rPr lang="he-IL" altLang="en-US"/>
              <a:t>האנטיגן </a:t>
            </a:r>
            <a:r>
              <a:rPr lang="en-US" altLang="en-US"/>
              <a:t>A</a:t>
            </a:r>
            <a:r>
              <a:rPr lang="he-IL" altLang="en-US"/>
              <a:t> דומה במבנהו לאנטיגן </a:t>
            </a:r>
            <a:r>
              <a:rPr lang="en-US" altLang="en-US"/>
              <a:t>O</a:t>
            </a:r>
            <a:r>
              <a:rPr lang="he-IL" altLang="en-US"/>
              <a:t>, אלא שהוא נבדל ממנו בשייר של 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N</a:t>
            </a:r>
            <a:r>
              <a:rPr lang="he-IL" altLang="en-US"/>
              <a:t>-אצטיל-גלקטוזאמין, הקשור לשייר הגלוקטוז החיצוני. גם האנטיגן </a:t>
            </a:r>
            <a:r>
              <a:rPr lang="en-US" altLang="en-US"/>
              <a:t>B</a:t>
            </a:r>
            <a:r>
              <a:rPr lang="he-IL" altLang="en-US"/>
              <a:t> כמעט זהה לאנטיגן </a:t>
            </a:r>
            <a:r>
              <a:rPr lang="en-US" altLang="en-US"/>
              <a:t>O</a:t>
            </a:r>
            <a:r>
              <a:rPr lang="he-IL" altLang="en-US"/>
              <a:t>, מלבד השייר הנוסף של גלקטוז, הקשור לשייר הגלקטוז החיצוני.</a:t>
            </a:r>
          </a:p>
          <a:p>
            <a:pPr>
              <a:spcBef>
                <a:spcPct val="50000"/>
              </a:spcBef>
            </a:pPr>
            <a:r>
              <a:rPr lang="he-IL" altLang="en-US"/>
              <a:t>האנזים הבונה את האנטיגן </a:t>
            </a:r>
            <a:r>
              <a:rPr lang="en-US" altLang="en-US"/>
              <a:t>O</a:t>
            </a:r>
            <a:r>
              <a:rPr lang="he-IL" altLang="en-US"/>
              <a:t> קיים בכל בני האדם. אצל בעלי סוג הדם </a:t>
            </a:r>
            <a:r>
              <a:rPr lang="en-US" altLang="en-US"/>
              <a:t>A</a:t>
            </a:r>
            <a:r>
              <a:rPr lang="he-IL" altLang="en-US"/>
              <a:t> קיים גם אנזים המוסיף את השייר הנוסף של </a:t>
            </a:r>
            <a:r>
              <a:rPr lang="en-US" altLang="en-US"/>
              <a:t>N</a:t>
            </a:r>
            <a:r>
              <a:rPr lang="he-IL" altLang="en-US"/>
              <a:t>-אצטילגלקטוזאמין, בעוד שאצל בעלי דם סוג </a:t>
            </a:r>
            <a:r>
              <a:rPr lang="en-US" altLang="en-US"/>
              <a:t>B</a:t>
            </a:r>
            <a:r>
              <a:rPr lang="he-IL" altLang="en-US"/>
              <a:t> קיים האנזים המוסיף את הגלוקטוז הנוסף. בעלי סוג הדם </a:t>
            </a:r>
            <a:r>
              <a:rPr lang="en-US" altLang="en-US"/>
              <a:t>AB</a:t>
            </a:r>
            <a:r>
              <a:rPr lang="he-IL" altLang="en-US"/>
              <a:t>  מייצרים את שני האנטיגנים, </a:t>
            </a:r>
            <a:r>
              <a:rPr lang="en-US" altLang="en-US"/>
              <a:t>A</a:t>
            </a:r>
            <a:r>
              <a:rPr lang="he-IL" altLang="en-US"/>
              <a:t> ו-</a:t>
            </a:r>
            <a:r>
              <a:rPr lang="en-US" altLang="en-US"/>
              <a:t>B</a:t>
            </a:r>
            <a:r>
              <a:rPr lang="he-IL" altLang="en-US"/>
              <a:t>, בעוד שבעלי סוג הדם </a:t>
            </a:r>
            <a:r>
              <a:rPr lang="en-US" altLang="en-US"/>
              <a:t>O</a:t>
            </a:r>
            <a:r>
              <a:rPr lang="he-IL" altLang="en-US"/>
              <a:t> מייצרים רק אנטיגן מסוג </a:t>
            </a:r>
            <a:r>
              <a:rPr lang="en-US" altLang="en-US"/>
              <a:t>O</a:t>
            </a:r>
            <a:r>
              <a:rPr lang="he-IL" altLang="en-US"/>
              <a:t>. תפקידם הביאולוגי של האנטיגנים של קבוצות הדם עדיין איננו ברור.</a:t>
            </a: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980AEC5-1DD9-27BD-7EE3-30F5909EED2D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>
          <a:xfrm>
            <a:off x="1181100" y="152400"/>
            <a:ext cx="7772400" cy="11430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rtl="1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2pPr>
            <a:lvl3pPr algn="l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3pPr>
            <a:lvl4pPr algn="l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4pPr>
            <a:lvl5pPr algn="l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 (Hebrew)" pitchFamily="26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סוגי אנטיגנים</a:t>
            </a:r>
            <a:endParaRPr kumimoji="0" lang="en-US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utoUpdateAnimBg="0"/>
      <p:bldP spid="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7BD3B72-6542-7CB0-80A9-751D6741F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8113"/>
            <a:ext cx="7772400" cy="1143000"/>
          </a:xfrm>
        </p:spPr>
        <p:txBody>
          <a:bodyPr/>
          <a:lstStyle/>
          <a:p>
            <a:pPr algn="r"/>
            <a:r>
              <a:rPr lang="he-IL" dirty="0"/>
              <a:t>אנטיגן</a:t>
            </a:r>
            <a:endParaRPr lang="en-US" dirty="0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7501B975-706C-C7A7-4E23-8690F3173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EA571-C17A-401F-A841-97FD43B2EA9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3024" name="Text Box 16">
            <a:extLst>
              <a:ext uri="{FF2B5EF4-FFF2-40B4-BE49-F238E27FC236}">
                <a16:creationId xmlns:a16="http://schemas.microsoft.com/office/drawing/2014/main" id="{B22BDE5B-C86A-3CE0-83C7-B38F6BDF2F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2098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1800" b="1"/>
              <a:t>ליפיד או חלבון</a:t>
            </a:r>
            <a:endParaRPr lang="en-US" altLang="en-US" sz="1800" b="1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F9B78B9-52BC-0CCF-B119-EBB84E083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14600" y="1219200"/>
            <a:ext cx="6096000" cy="1524000"/>
            <a:chOff x="2514600" y="1219200"/>
            <a:chExt cx="6096000" cy="1524000"/>
          </a:xfrm>
        </p:grpSpPr>
        <p:sp>
          <p:nvSpPr>
            <p:cNvPr id="43010" name="AutoShape 2">
              <a:extLst>
                <a:ext uri="{FF2B5EF4-FFF2-40B4-BE49-F238E27FC236}">
                  <a16:creationId xmlns:a16="http://schemas.microsoft.com/office/drawing/2014/main" id="{20E34F0D-AADA-C7C7-4AE0-CADD86CF0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4600" y="1219200"/>
              <a:ext cx="609600" cy="457200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1" name="Line 3">
              <a:extLst>
                <a:ext uri="{FF2B5EF4-FFF2-40B4-BE49-F238E27FC236}">
                  <a16:creationId xmlns:a16="http://schemas.microsoft.com/office/drawing/2014/main" id="{1A2BCFF1-D687-24A8-9A01-F072207817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9400" y="1676400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2" name="Rectangle 4">
              <a:extLst>
                <a:ext uri="{FF2B5EF4-FFF2-40B4-BE49-F238E27FC236}">
                  <a16:creationId xmlns:a16="http://schemas.microsoft.com/office/drawing/2014/main" id="{A5D2352E-7F0A-C5AE-70C0-6DEE3562A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800" y="2362200"/>
              <a:ext cx="457200" cy="3810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3" name="Line 5">
              <a:extLst>
                <a:ext uri="{FF2B5EF4-FFF2-40B4-BE49-F238E27FC236}">
                  <a16:creationId xmlns:a16="http://schemas.microsoft.com/office/drawing/2014/main" id="{A87E3692-C6CA-FC37-59B9-ED0B488071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1800" y="1447800"/>
              <a:ext cx="838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4" name="Oval 6">
              <a:extLst>
                <a:ext uri="{FF2B5EF4-FFF2-40B4-BE49-F238E27FC236}">
                  <a16:creationId xmlns:a16="http://schemas.microsoft.com/office/drawing/2014/main" id="{69AA8009-2397-67AB-22C1-FE5D0890C4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0" y="12192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5" name="Line 7">
              <a:extLst>
                <a:ext uri="{FF2B5EF4-FFF2-40B4-BE49-F238E27FC236}">
                  <a16:creationId xmlns:a16="http://schemas.microsoft.com/office/drawing/2014/main" id="{F45F04DC-3299-B821-0E12-7F24B950E2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7200" y="14478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18" name="AutoShape 10">
              <a:extLst>
                <a:ext uri="{FF2B5EF4-FFF2-40B4-BE49-F238E27FC236}">
                  <a16:creationId xmlns:a16="http://schemas.microsoft.com/office/drawing/2014/main" id="{20654B4C-E446-ACED-F21A-50072A0C4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6800" y="1219200"/>
              <a:ext cx="685800" cy="533400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9" name="Line 11">
              <a:extLst>
                <a:ext uri="{FF2B5EF4-FFF2-40B4-BE49-F238E27FC236}">
                  <a16:creationId xmlns:a16="http://schemas.microsoft.com/office/drawing/2014/main" id="{E5FF8D14-CA15-F53B-57F0-2DE41D63E5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0200" y="14478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0" name="Oval 12">
              <a:extLst>
                <a:ext uri="{FF2B5EF4-FFF2-40B4-BE49-F238E27FC236}">
                  <a16:creationId xmlns:a16="http://schemas.microsoft.com/office/drawing/2014/main" id="{16B2DF36-8B14-BBBA-FB26-8628B13A7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200" y="1219200"/>
              <a:ext cx="457200" cy="4572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2" name="Freeform 14">
              <a:extLst>
                <a:ext uri="{FF2B5EF4-FFF2-40B4-BE49-F238E27FC236}">
                  <a16:creationId xmlns:a16="http://schemas.microsoft.com/office/drawing/2014/main" id="{A7F5C91E-F62A-13F2-CF80-F00CE7BBE434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8450" y="1371600"/>
              <a:ext cx="1962150" cy="228600"/>
            </a:xfrm>
            <a:custGeom>
              <a:avLst/>
              <a:gdLst>
                <a:gd name="T0" fmla="*/ 0 w 1236"/>
                <a:gd name="T1" fmla="*/ 72 h 144"/>
                <a:gd name="T2" fmla="*/ 108 w 1236"/>
                <a:gd name="T3" fmla="*/ 24 h 144"/>
                <a:gd name="T4" fmla="*/ 216 w 1236"/>
                <a:gd name="T5" fmla="*/ 84 h 144"/>
                <a:gd name="T6" fmla="*/ 288 w 1236"/>
                <a:gd name="T7" fmla="*/ 72 h 144"/>
                <a:gd name="T8" fmla="*/ 384 w 1236"/>
                <a:gd name="T9" fmla="*/ 0 h 144"/>
                <a:gd name="T10" fmla="*/ 528 w 1236"/>
                <a:gd name="T11" fmla="*/ 48 h 144"/>
                <a:gd name="T12" fmla="*/ 648 w 1236"/>
                <a:gd name="T13" fmla="*/ 120 h 144"/>
                <a:gd name="T14" fmla="*/ 756 w 1236"/>
                <a:gd name="T15" fmla="*/ 144 h 144"/>
                <a:gd name="T16" fmla="*/ 852 w 1236"/>
                <a:gd name="T17" fmla="*/ 120 h 144"/>
                <a:gd name="T18" fmla="*/ 876 w 1236"/>
                <a:gd name="T19" fmla="*/ 84 h 144"/>
                <a:gd name="T20" fmla="*/ 912 w 1236"/>
                <a:gd name="T21" fmla="*/ 48 h 144"/>
                <a:gd name="T22" fmla="*/ 984 w 1236"/>
                <a:gd name="T23" fmla="*/ 0 h 144"/>
                <a:gd name="T24" fmla="*/ 1236 w 1236"/>
                <a:gd name="T25" fmla="*/ 6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36" h="144">
                  <a:moveTo>
                    <a:pt x="0" y="72"/>
                  </a:moveTo>
                  <a:cubicBezTo>
                    <a:pt x="39" y="14"/>
                    <a:pt x="38" y="7"/>
                    <a:pt x="108" y="24"/>
                  </a:cubicBezTo>
                  <a:cubicBezTo>
                    <a:pt x="191" y="79"/>
                    <a:pt x="153" y="63"/>
                    <a:pt x="216" y="84"/>
                  </a:cubicBezTo>
                  <a:cubicBezTo>
                    <a:pt x="240" y="80"/>
                    <a:pt x="265" y="80"/>
                    <a:pt x="288" y="72"/>
                  </a:cubicBezTo>
                  <a:cubicBezTo>
                    <a:pt x="342" y="54"/>
                    <a:pt x="322" y="21"/>
                    <a:pt x="384" y="0"/>
                  </a:cubicBezTo>
                  <a:cubicBezTo>
                    <a:pt x="432" y="16"/>
                    <a:pt x="485" y="22"/>
                    <a:pt x="528" y="48"/>
                  </a:cubicBezTo>
                  <a:cubicBezTo>
                    <a:pt x="568" y="72"/>
                    <a:pt x="605" y="101"/>
                    <a:pt x="648" y="120"/>
                  </a:cubicBezTo>
                  <a:cubicBezTo>
                    <a:pt x="682" y="135"/>
                    <a:pt x="721" y="132"/>
                    <a:pt x="756" y="144"/>
                  </a:cubicBezTo>
                  <a:cubicBezTo>
                    <a:pt x="759" y="143"/>
                    <a:pt x="840" y="130"/>
                    <a:pt x="852" y="120"/>
                  </a:cubicBezTo>
                  <a:cubicBezTo>
                    <a:pt x="863" y="111"/>
                    <a:pt x="867" y="95"/>
                    <a:pt x="876" y="84"/>
                  </a:cubicBezTo>
                  <a:cubicBezTo>
                    <a:pt x="887" y="71"/>
                    <a:pt x="899" y="58"/>
                    <a:pt x="912" y="48"/>
                  </a:cubicBezTo>
                  <a:cubicBezTo>
                    <a:pt x="935" y="30"/>
                    <a:pt x="984" y="0"/>
                    <a:pt x="984" y="0"/>
                  </a:cubicBezTo>
                  <a:cubicBezTo>
                    <a:pt x="1070" y="17"/>
                    <a:pt x="1148" y="60"/>
                    <a:pt x="1236" y="6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26" name="Line 18">
              <a:extLst>
                <a:ext uri="{FF2B5EF4-FFF2-40B4-BE49-F238E27FC236}">
                  <a16:creationId xmlns:a16="http://schemas.microsoft.com/office/drawing/2014/main" id="{EA2C0F0E-1F2F-192F-F40A-661F41CD56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848600" y="1752600"/>
              <a:ext cx="228600" cy="3810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3027" name="Text Box 19">
            <a:extLst>
              <a:ext uri="{FF2B5EF4-FFF2-40B4-BE49-F238E27FC236}">
                <a16:creationId xmlns:a16="http://schemas.microsoft.com/office/drawing/2014/main" id="{D1D12BF0-B41A-81E6-98D3-B711C3DA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590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b="1"/>
              <a:t>אנטיגן </a:t>
            </a:r>
            <a:r>
              <a:rPr lang="en-US" altLang="en-US" b="1"/>
              <a:t>O</a:t>
            </a:r>
          </a:p>
        </p:txBody>
      </p:sp>
      <p:sp>
        <p:nvSpPr>
          <p:cNvPr id="43030" name="Text Box 22">
            <a:extLst>
              <a:ext uri="{FF2B5EF4-FFF2-40B4-BE49-F238E27FC236}">
                <a16:creationId xmlns:a16="http://schemas.microsoft.com/office/drawing/2014/main" id="{6A628A4B-FCB2-3715-5757-5AA06C183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200400"/>
            <a:ext cx="19812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1600" b="1"/>
              <a:t>אנזים שקיים אצל אנשים בעלי סוג דם </a:t>
            </a:r>
            <a:r>
              <a:rPr lang="en-US" altLang="en-US" sz="1600" b="1"/>
              <a:t>B</a:t>
            </a:r>
            <a:r>
              <a:rPr lang="he-IL" altLang="en-US" sz="1600"/>
              <a:t> </a:t>
            </a:r>
            <a:endParaRPr lang="he-IL" altLang="en-US" sz="1600" b="1"/>
          </a:p>
          <a:p>
            <a:pPr>
              <a:spcBef>
                <a:spcPct val="50000"/>
              </a:spcBef>
            </a:pPr>
            <a:endParaRPr lang="en-US" altLang="en-US" sz="1600"/>
          </a:p>
        </p:txBody>
      </p:sp>
      <p:sp>
        <p:nvSpPr>
          <p:cNvPr id="43031" name="Line 23">
            <a:extLst>
              <a:ext uri="{FF2B5EF4-FFF2-40B4-BE49-F238E27FC236}">
                <a16:creationId xmlns:a16="http://schemas.microsoft.com/office/drawing/2014/main" id="{53DE5EDF-CAE5-8521-621A-651BAD0BFD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3352800"/>
            <a:ext cx="16764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32" name="Line 24">
            <a:extLst>
              <a:ext uri="{FF2B5EF4-FFF2-40B4-BE49-F238E27FC236}">
                <a16:creationId xmlns:a16="http://schemas.microsoft.com/office/drawing/2014/main" id="{6F120C49-DAB0-EEC2-343B-C88F38E87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3352800"/>
            <a:ext cx="1447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3034" name="Text Box 26">
            <a:extLst>
              <a:ext uri="{FF2B5EF4-FFF2-40B4-BE49-F238E27FC236}">
                <a16:creationId xmlns:a16="http://schemas.microsoft.com/office/drawing/2014/main" id="{54FA1BB0-0FD2-8893-090B-F2307B03D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429000"/>
            <a:ext cx="1828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sz="1600" b="1"/>
              <a:t>אנזים שקיים אצל אנשים בעלי סוג דם </a:t>
            </a:r>
            <a:r>
              <a:rPr lang="en-US" altLang="en-US" sz="1600" b="1"/>
              <a:t>A</a:t>
            </a:r>
          </a:p>
        </p:txBody>
      </p:sp>
      <p:sp>
        <p:nvSpPr>
          <p:cNvPr id="43049" name="Text Box 41">
            <a:extLst>
              <a:ext uri="{FF2B5EF4-FFF2-40B4-BE49-F238E27FC236}">
                <a16:creationId xmlns:a16="http://schemas.microsoft.com/office/drawing/2014/main" id="{73A21D3E-031F-D37F-D2DD-7EA8AD76C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3434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1600" b="1" dirty="0">
                <a:solidFill>
                  <a:srgbClr val="FF3300"/>
                </a:solidFill>
              </a:rPr>
              <a:t>אנטיגן </a:t>
            </a:r>
            <a:r>
              <a:rPr lang="en-US" altLang="en-US" sz="1600" b="1" dirty="0">
                <a:solidFill>
                  <a:srgbClr val="FF3300"/>
                </a:solidFill>
              </a:rPr>
              <a:t>A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BE28775-FA04-2698-F013-B0A9242F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43000" y="5181600"/>
            <a:ext cx="7962900" cy="990600"/>
            <a:chOff x="1143000" y="5181600"/>
            <a:chExt cx="7962900" cy="990600"/>
          </a:xfrm>
        </p:grpSpPr>
        <p:sp>
          <p:nvSpPr>
            <p:cNvPr id="43035" name="AutoShape 27">
              <a:extLst>
                <a:ext uri="{FF2B5EF4-FFF2-40B4-BE49-F238E27FC236}">
                  <a16:creationId xmlns:a16="http://schemas.microsoft.com/office/drawing/2014/main" id="{B114285F-FE0D-350A-431F-D8B27A1FC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5181600"/>
              <a:ext cx="381000" cy="30480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6" name="Line 28">
              <a:extLst>
                <a:ext uri="{FF2B5EF4-FFF2-40B4-BE49-F238E27FC236}">
                  <a16:creationId xmlns:a16="http://schemas.microsoft.com/office/drawing/2014/main" id="{E6865942-A177-4B1D-9765-39793D6603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7800" y="5334000"/>
              <a:ext cx="3889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37" name="AutoShape 29">
              <a:extLst>
                <a:ext uri="{FF2B5EF4-FFF2-40B4-BE49-F238E27FC236}">
                  <a16:creationId xmlns:a16="http://schemas.microsoft.com/office/drawing/2014/main" id="{703ECFF7-171C-0253-1CF2-6FA68FC11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2600" y="5181600"/>
              <a:ext cx="457200" cy="304800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8" name="Line 30">
              <a:extLst>
                <a:ext uri="{FF2B5EF4-FFF2-40B4-BE49-F238E27FC236}">
                  <a16:creationId xmlns:a16="http://schemas.microsoft.com/office/drawing/2014/main" id="{359A8A1A-B78A-FB31-7934-BA45E94498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1200" y="5486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39" name="Rectangle 31">
              <a:extLst>
                <a:ext uri="{FF2B5EF4-FFF2-40B4-BE49-F238E27FC236}">
                  <a16:creationId xmlns:a16="http://schemas.microsoft.com/office/drawing/2014/main" id="{B8CEE9F1-2A38-FC6D-0AB6-20D691702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8800" y="5867400"/>
              <a:ext cx="304800" cy="3048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1" name="Line 33">
              <a:extLst>
                <a:ext uri="{FF2B5EF4-FFF2-40B4-BE49-F238E27FC236}">
                  <a16:creationId xmlns:a16="http://schemas.microsoft.com/office/drawing/2014/main" id="{2F02AEC4-0E20-5820-5836-3A9E13DDF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3600" y="5334000"/>
              <a:ext cx="3857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42" name="Oval 34">
              <a:extLst>
                <a:ext uri="{FF2B5EF4-FFF2-40B4-BE49-F238E27FC236}">
                  <a16:creationId xmlns:a16="http://schemas.microsoft.com/office/drawing/2014/main" id="{22B15BE9-BC5D-7E77-65E7-09BFE54B63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4600" y="5181600"/>
              <a:ext cx="304800" cy="304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3" name="Line 35">
              <a:extLst>
                <a:ext uri="{FF2B5EF4-FFF2-40B4-BE49-F238E27FC236}">
                  <a16:creationId xmlns:a16="http://schemas.microsoft.com/office/drawing/2014/main" id="{403043EE-A4A0-BB93-00CE-0C937FA84F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9400" y="53340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44" name="AutoShape 36">
              <a:extLst>
                <a:ext uri="{FF2B5EF4-FFF2-40B4-BE49-F238E27FC236}">
                  <a16:creationId xmlns:a16="http://schemas.microsoft.com/office/drawing/2014/main" id="{FDA59E8F-820E-21AA-6E39-EF48B9B922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5181600"/>
              <a:ext cx="457200" cy="304800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5" name="Line 37">
              <a:extLst>
                <a:ext uri="{FF2B5EF4-FFF2-40B4-BE49-F238E27FC236}">
                  <a16:creationId xmlns:a16="http://schemas.microsoft.com/office/drawing/2014/main" id="{E847B611-559B-5B70-20FD-69396D61E3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9000" y="5334000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46" name="Oval 38">
              <a:extLst>
                <a:ext uri="{FF2B5EF4-FFF2-40B4-BE49-F238E27FC236}">
                  <a16:creationId xmlns:a16="http://schemas.microsoft.com/office/drawing/2014/main" id="{91CFC22E-CC8E-C9EF-50B5-2582272D9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3800" y="5181600"/>
              <a:ext cx="381000" cy="381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48" name="Freeform 40">
              <a:extLst>
                <a:ext uri="{FF2B5EF4-FFF2-40B4-BE49-F238E27FC236}">
                  <a16:creationId xmlns:a16="http://schemas.microsoft.com/office/drawing/2014/main" id="{08BA6CE8-A515-7D3C-CB54-2BDB9343E3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4800" y="5334000"/>
              <a:ext cx="952500" cy="114300"/>
            </a:xfrm>
            <a:custGeom>
              <a:avLst/>
              <a:gdLst>
                <a:gd name="T0" fmla="*/ 0 w 600"/>
                <a:gd name="T1" fmla="*/ 24 h 72"/>
                <a:gd name="T2" fmla="*/ 36 w 600"/>
                <a:gd name="T3" fmla="*/ 0 h 72"/>
                <a:gd name="T4" fmla="*/ 144 w 600"/>
                <a:gd name="T5" fmla="*/ 48 h 72"/>
                <a:gd name="T6" fmla="*/ 192 w 600"/>
                <a:gd name="T7" fmla="*/ 36 h 72"/>
                <a:gd name="T8" fmla="*/ 264 w 600"/>
                <a:gd name="T9" fmla="*/ 12 h 72"/>
                <a:gd name="T10" fmla="*/ 372 w 600"/>
                <a:gd name="T11" fmla="*/ 72 h 72"/>
                <a:gd name="T12" fmla="*/ 492 w 600"/>
                <a:gd name="T13" fmla="*/ 12 h 72"/>
                <a:gd name="T14" fmla="*/ 564 w 600"/>
                <a:gd name="T15" fmla="*/ 36 h 72"/>
                <a:gd name="T16" fmla="*/ 600 w 600"/>
                <a:gd name="T17" fmla="*/ 48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0" h="72">
                  <a:moveTo>
                    <a:pt x="0" y="24"/>
                  </a:moveTo>
                  <a:cubicBezTo>
                    <a:pt x="12" y="16"/>
                    <a:pt x="22" y="0"/>
                    <a:pt x="36" y="0"/>
                  </a:cubicBezTo>
                  <a:cubicBezTo>
                    <a:pt x="79" y="0"/>
                    <a:pt x="111" y="26"/>
                    <a:pt x="144" y="48"/>
                  </a:cubicBezTo>
                  <a:cubicBezTo>
                    <a:pt x="160" y="44"/>
                    <a:pt x="176" y="41"/>
                    <a:pt x="192" y="36"/>
                  </a:cubicBezTo>
                  <a:cubicBezTo>
                    <a:pt x="216" y="29"/>
                    <a:pt x="264" y="12"/>
                    <a:pt x="264" y="12"/>
                  </a:cubicBezTo>
                  <a:cubicBezTo>
                    <a:pt x="347" y="67"/>
                    <a:pt x="309" y="51"/>
                    <a:pt x="372" y="72"/>
                  </a:cubicBezTo>
                  <a:cubicBezTo>
                    <a:pt x="458" y="15"/>
                    <a:pt x="416" y="31"/>
                    <a:pt x="492" y="12"/>
                  </a:cubicBezTo>
                  <a:cubicBezTo>
                    <a:pt x="516" y="20"/>
                    <a:pt x="540" y="28"/>
                    <a:pt x="564" y="36"/>
                  </a:cubicBezTo>
                  <a:cubicBezTo>
                    <a:pt x="576" y="40"/>
                    <a:pt x="600" y="48"/>
                    <a:pt x="600" y="4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50" name="AutoShape 42">
              <a:extLst>
                <a:ext uri="{FF2B5EF4-FFF2-40B4-BE49-F238E27FC236}">
                  <a16:creationId xmlns:a16="http://schemas.microsoft.com/office/drawing/2014/main" id="{96B02A5D-0A36-0759-4892-35B1EB9CD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7800" y="5181600"/>
              <a:ext cx="381000" cy="381000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2" name="Line 44">
              <a:extLst>
                <a:ext uri="{FF2B5EF4-FFF2-40B4-BE49-F238E27FC236}">
                  <a16:creationId xmlns:a16="http://schemas.microsoft.com/office/drawing/2014/main" id="{A63299B3-5FC7-D166-F0EC-BDCBA268DA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2600" y="54102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53" name="AutoShape 45">
              <a:extLst>
                <a:ext uri="{FF2B5EF4-FFF2-40B4-BE49-F238E27FC236}">
                  <a16:creationId xmlns:a16="http://schemas.microsoft.com/office/drawing/2014/main" id="{66EFF7EE-94B2-8B01-FC35-BA1B3C7EB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7400" y="5181600"/>
              <a:ext cx="457200" cy="381000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4" name="Line 46">
              <a:extLst>
                <a:ext uri="{FF2B5EF4-FFF2-40B4-BE49-F238E27FC236}">
                  <a16:creationId xmlns:a16="http://schemas.microsoft.com/office/drawing/2014/main" id="{AF9CED7E-597A-1364-F26D-EBA8340079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96000" y="5562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55" name="Rectangle 47">
              <a:extLst>
                <a:ext uri="{FF2B5EF4-FFF2-40B4-BE49-F238E27FC236}">
                  <a16:creationId xmlns:a16="http://schemas.microsoft.com/office/drawing/2014/main" id="{2DAB2416-E871-FA5E-D0C2-A53A3A7EBA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7400" y="5867400"/>
              <a:ext cx="457200" cy="30480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6" name="Line 48">
              <a:extLst>
                <a:ext uri="{FF2B5EF4-FFF2-40B4-BE49-F238E27FC236}">
                  <a16:creationId xmlns:a16="http://schemas.microsoft.com/office/drawing/2014/main" id="{B623F93B-F45F-576A-926F-8966BCCAF1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24600" y="54102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57" name="Oval 49">
              <a:extLst>
                <a:ext uri="{FF2B5EF4-FFF2-40B4-BE49-F238E27FC236}">
                  <a16:creationId xmlns:a16="http://schemas.microsoft.com/office/drawing/2014/main" id="{CBC46B4F-1A22-2646-AB60-93CB4B656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5600" y="5257800"/>
              <a:ext cx="457200" cy="3810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58" name="Line 50">
              <a:extLst>
                <a:ext uri="{FF2B5EF4-FFF2-40B4-BE49-F238E27FC236}">
                  <a16:creationId xmlns:a16="http://schemas.microsoft.com/office/drawing/2014/main" id="{3E8D63D6-021C-C529-5400-25F5434A3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62800" y="5410200"/>
              <a:ext cx="381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59" name="AutoShape 51">
              <a:extLst>
                <a:ext uri="{FF2B5EF4-FFF2-40B4-BE49-F238E27FC236}">
                  <a16:creationId xmlns:a16="http://schemas.microsoft.com/office/drawing/2014/main" id="{18F5B37F-6E78-902B-DEF8-BDA36F0350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7600" y="5257800"/>
              <a:ext cx="381000" cy="381000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60" name="Line 52">
              <a:extLst>
                <a:ext uri="{FF2B5EF4-FFF2-40B4-BE49-F238E27FC236}">
                  <a16:creationId xmlns:a16="http://schemas.microsoft.com/office/drawing/2014/main" id="{1CDD308B-A1D5-CF86-AC6D-48DE73CC11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72400" y="5410200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3061" name="Oval 53">
              <a:extLst>
                <a:ext uri="{FF2B5EF4-FFF2-40B4-BE49-F238E27FC236}">
                  <a16:creationId xmlns:a16="http://schemas.microsoft.com/office/drawing/2014/main" id="{1E7106B7-13D2-B308-A35A-185EC369C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1000" y="5334000"/>
              <a:ext cx="304800" cy="3048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62" name="Freeform 54">
              <a:extLst>
                <a:ext uri="{FF2B5EF4-FFF2-40B4-BE49-F238E27FC236}">
                  <a16:creationId xmlns:a16="http://schemas.microsoft.com/office/drawing/2014/main" id="{75B722FA-22AD-8D53-224D-F010631B0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8343900" y="5429250"/>
              <a:ext cx="762000" cy="133350"/>
            </a:xfrm>
            <a:custGeom>
              <a:avLst/>
              <a:gdLst>
                <a:gd name="T0" fmla="*/ 0 w 480"/>
                <a:gd name="T1" fmla="*/ 48 h 84"/>
                <a:gd name="T2" fmla="*/ 84 w 480"/>
                <a:gd name="T3" fmla="*/ 60 h 84"/>
                <a:gd name="T4" fmla="*/ 120 w 480"/>
                <a:gd name="T5" fmla="*/ 72 h 84"/>
                <a:gd name="T6" fmla="*/ 168 w 480"/>
                <a:gd name="T7" fmla="*/ 0 h 84"/>
                <a:gd name="T8" fmla="*/ 300 w 480"/>
                <a:gd name="T9" fmla="*/ 72 h 84"/>
                <a:gd name="T10" fmla="*/ 372 w 480"/>
                <a:gd name="T11" fmla="*/ 48 h 84"/>
                <a:gd name="T12" fmla="*/ 408 w 480"/>
                <a:gd name="T13" fmla="*/ 36 h 84"/>
                <a:gd name="T14" fmla="*/ 444 w 480"/>
                <a:gd name="T15" fmla="*/ 72 h 84"/>
                <a:gd name="T16" fmla="*/ 480 w 480"/>
                <a:gd name="T17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0" h="84">
                  <a:moveTo>
                    <a:pt x="0" y="48"/>
                  </a:moveTo>
                  <a:cubicBezTo>
                    <a:pt x="28" y="52"/>
                    <a:pt x="56" y="54"/>
                    <a:pt x="84" y="60"/>
                  </a:cubicBezTo>
                  <a:cubicBezTo>
                    <a:pt x="96" y="62"/>
                    <a:pt x="110" y="79"/>
                    <a:pt x="120" y="72"/>
                  </a:cubicBezTo>
                  <a:cubicBezTo>
                    <a:pt x="143" y="55"/>
                    <a:pt x="168" y="0"/>
                    <a:pt x="168" y="0"/>
                  </a:cubicBezTo>
                  <a:cubicBezTo>
                    <a:pt x="251" y="17"/>
                    <a:pt x="236" y="29"/>
                    <a:pt x="300" y="72"/>
                  </a:cubicBezTo>
                  <a:cubicBezTo>
                    <a:pt x="324" y="64"/>
                    <a:pt x="348" y="56"/>
                    <a:pt x="372" y="48"/>
                  </a:cubicBezTo>
                  <a:cubicBezTo>
                    <a:pt x="384" y="44"/>
                    <a:pt x="408" y="36"/>
                    <a:pt x="408" y="36"/>
                  </a:cubicBezTo>
                  <a:cubicBezTo>
                    <a:pt x="420" y="48"/>
                    <a:pt x="430" y="63"/>
                    <a:pt x="444" y="72"/>
                  </a:cubicBezTo>
                  <a:cubicBezTo>
                    <a:pt x="455" y="79"/>
                    <a:pt x="480" y="84"/>
                    <a:pt x="480" y="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43065" name="Text Box 57">
            <a:extLst>
              <a:ext uri="{FF2B5EF4-FFF2-40B4-BE49-F238E27FC236}">
                <a16:creationId xmlns:a16="http://schemas.microsoft.com/office/drawing/2014/main" id="{03DB6FB7-7DAB-E372-609A-2702E77C1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343400"/>
            <a:ext cx="1447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sz="1600" b="1" dirty="0">
                <a:solidFill>
                  <a:srgbClr val="FF3300"/>
                </a:solidFill>
              </a:rPr>
              <a:t>אנטיגן </a:t>
            </a:r>
            <a:r>
              <a:rPr lang="en-US" altLang="en-US" sz="1600" b="1" dirty="0">
                <a:solidFill>
                  <a:srgbClr val="FF3300"/>
                </a:solidFill>
              </a:rPr>
              <a:t>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BFCAFE65-8C73-D045-7A3B-E05DC9566F18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143000" y="796058"/>
            <a:ext cx="7772400" cy="770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altLang="en-US" dirty="0"/>
              <a:t>מבנה האנטיגנים של קבוצות הדם</a:t>
            </a:r>
            <a:endParaRPr lang="en-US" alt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6DC515A9-08A1-045B-8814-9F277C04F1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אדלה גלפרין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F901733B-6CF6-9780-F67D-0B65D9829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0837D-BB8D-4195-AB4D-25D6888912C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4035" name="Oval 3">
            <a:extLst>
              <a:ext uri="{FF2B5EF4-FFF2-40B4-BE49-F238E27FC236}">
                <a16:creationId xmlns:a16="http://schemas.microsoft.com/office/drawing/2014/main" id="{499169D9-9240-A42F-50DE-12BD7C1781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2133600"/>
            <a:ext cx="381000" cy="381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Text Box 4">
            <a:extLst>
              <a:ext uri="{FF2B5EF4-FFF2-40B4-BE49-F238E27FC236}">
                <a16:creationId xmlns:a16="http://schemas.microsoft.com/office/drawing/2014/main" id="{E331A60F-C08C-855E-C090-7878D0B72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133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 dirty="0"/>
              <a:t>גלוקוז</a:t>
            </a:r>
            <a:endParaRPr lang="en-US" altLang="en-US" b="1" dirty="0"/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C5A013A6-6950-9E0E-93A8-63869F26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209800"/>
            <a:ext cx="381000" cy="381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Text Box 7">
            <a:extLst>
              <a:ext uri="{FF2B5EF4-FFF2-40B4-BE49-F238E27FC236}">
                <a16:creationId xmlns:a16="http://schemas.microsoft.com/office/drawing/2014/main" id="{FF82A116-9CC3-8298-B007-92349EB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133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/>
              <a:t>פוקוז</a:t>
            </a:r>
            <a:endParaRPr lang="en-US" altLang="en-US" b="1"/>
          </a:p>
        </p:txBody>
      </p:sp>
      <p:sp>
        <p:nvSpPr>
          <p:cNvPr id="44041" name="Oval 9">
            <a:extLst>
              <a:ext uri="{FF2B5EF4-FFF2-40B4-BE49-F238E27FC236}">
                <a16:creationId xmlns:a16="http://schemas.microsoft.com/office/drawing/2014/main" id="{C89990D3-ABEC-E62D-03F9-5BF466188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3352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Text Box 10">
            <a:extLst>
              <a:ext uri="{FF2B5EF4-FFF2-40B4-BE49-F238E27FC236}">
                <a16:creationId xmlns:a16="http://schemas.microsoft.com/office/drawing/2014/main" id="{A3FF6608-ADFA-DF98-1E63-47D60C571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3528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N</a:t>
            </a:r>
            <a:r>
              <a:rPr lang="he-IL" altLang="en-US" b="1"/>
              <a:t>-אצטילגלוקוזאמין</a:t>
            </a:r>
            <a:endParaRPr lang="en-US" altLang="en-US" b="1"/>
          </a:p>
        </p:txBody>
      </p:sp>
      <p:sp>
        <p:nvSpPr>
          <p:cNvPr id="44044" name="AutoShape 12">
            <a:extLst>
              <a:ext uri="{FF2B5EF4-FFF2-40B4-BE49-F238E27FC236}">
                <a16:creationId xmlns:a16="http://schemas.microsoft.com/office/drawing/2014/main" id="{72910D9B-2DA2-2DEA-73F1-72343FD6C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209800"/>
            <a:ext cx="381000" cy="3048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Text Box 13">
            <a:extLst>
              <a:ext uri="{FF2B5EF4-FFF2-40B4-BE49-F238E27FC236}">
                <a16:creationId xmlns:a16="http://schemas.microsoft.com/office/drawing/2014/main" id="{36F841EB-7CDB-E27B-F42E-87F504549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133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e-IL" altLang="en-US" b="1"/>
              <a:t>גלוקטוז</a:t>
            </a:r>
            <a:endParaRPr lang="en-US" altLang="en-US" b="1"/>
          </a:p>
        </p:txBody>
      </p:sp>
      <p:sp>
        <p:nvSpPr>
          <p:cNvPr id="44046" name="AutoShape 14">
            <a:extLst>
              <a:ext uri="{FF2B5EF4-FFF2-40B4-BE49-F238E27FC236}">
                <a16:creationId xmlns:a16="http://schemas.microsoft.com/office/drawing/2014/main" id="{141F3F84-DA15-1AB0-8B8F-2100D34DB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429000"/>
            <a:ext cx="457200" cy="304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Text Box 16">
            <a:extLst>
              <a:ext uri="{FF2B5EF4-FFF2-40B4-BE49-F238E27FC236}">
                <a16:creationId xmlns:a16="http://schemas.microsoft.com/office/drawing/2014/main" id="{FD86FBB8-8A38-1192-E5CF-96B0BDA16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528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N</a:t>
            </a:r>
            <a:r>
              <a:rPr lang="he-IL" altLang="en-US" b="1"/>
              <a:t>-אצטילגלקטוזאמין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44036" grpId="0" autoUpdateAnimBg="0"/>
      <p:bldP spid="44039" grpId="0" autoUpdateAnimBg="0"/>
      <p:bldP spid="44042" grpId="0" autoUpdateAnimBg="0"/>
      <p:bldP spid="44045" grpId="0" autoUpdateAnimBg="0"/>
    </p:bldLst>
  </p:timing>
</p:sld>
</file>

<file path=ppt/theme/theme1.xml><?xml version="1.0" encoding="utf-8"?>
<a:theme xmlns:a="http://schemas.openxmlformats.org/drawingml/2006/main" name="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Times New Roman (Hebrew)"/>
      </a:majorFont>
      <a:minorFont>
        <a:latin typeface="Times New Roman"/>
        <a:ea typeface=""/>
        <a:cs typeface="Times New Roman (Hebrew)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 (Hebrew)" pitchFamily="2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 (Hebrew)" pitchFamily="26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Designs\Azure.pot</Template>
  <TotalTime>249</TotalTime>
  <Words>568</Words>
  <Application>Microsoft Office PowerPoint</Application>
  <PresentationFormat>On-screen Show (4:3)</PresentationFormat>
  <Paragraphs>65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Wingdings</vt:lpstr>
      <vt:lpstr>Azure</vt:lpstr>
      <vt:lpstr>סוכרים כאמצעי זיהוי והכרות ביולוגית</vt:lpstr>
      <vt:lpstr>אתרי ההיכרות</vt:lpstr>
      <vt:lpstr>תקשורת בין התאים</vt:lpstr>
      <vt:lpstr>תקשורת ישירה בין התאים של אורגניזם</vt:lpstr>
      <vt:lpstr>תקשורת בין תאים עקיפה</vt:lpstr>
      <vt:lpstr>אנטיגנים הקובעים את קבוצת דם</vt:lpstr>
      <vt:lpstr>סוגי אנטיגנים</vt:lpstr>
      <vt:lpstr>אנטיגן</vt:lpstr>
      <vt:lpstr>מבנה האנטיגנים של קבוצות הדם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Shelly Livne</dc:creator>
  <cp:lastModifiedBy>Shelly Livne</cp:lastModifiedBy>
  <cp:revision>15</cp:revision>
  <cp:lastPrinted>1601-01-01T00:00:00Z</cp:lastPrinted>
  <dcterms:created xsi:type="dcterms:W3CDTF">1601-01-01T00:00:00Z</dcterms:created>
  <dcterms:modified xsi:type="dcterms:W3CDTF">2025-05-15T14:19:09Z</dcterms:modified>
</cp:coreProperties>
</file>