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71" r:id="rId2"/>
    <p:sldId id="256" r:id="rId3"/>
    <p:sldId id="258" r:id="rId4"/>
    <p:sldId id="259" r:id="rId5"/>
    <p:sldId id="264" r:id="rId6"/>
    <p:sldId id="265" r:id="rId7"/>
    <p:sldId id="261" r:id="rId8"/>
    <p:sldId id="262" r:id="rId9"/>
    <p:sldId id="266" r:id="rId10"/>
    <p:sldId id="268" r:id="rId11"/>
    <p:sldId id="270" r:id="rId12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588D459F-DAEC-3B27-3A4A-899D82626C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7B83364-F77A-A63D-CBFF-DCA33126F02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FBB9C72-832E-47F0-B3F1-20933123E3EA}" type="datetimeFigureOut">
              <a:rPr lang="he-IL"/>
              <a:pPr>
                <a:defRPr/>
              </a:pPr>
              <a:t>י"ד/סיון/תשפ"ה</a:t>
            </a:fld>
            <a:endParaRPr lang="he-IL"/>
          </a:p>
        </p:txBody>
      </p:sp>
      <p:sp>
        <p:nvSpPr>
          <p:cNvPr id="4" name="عنصر نائب لصورة الشريحة 3">
            <a:extLst>
              <a:ext uri="{FF2B5EF4-FFF2-40B4-BE49-F238E27FC236}">
                <a16:creationId xmlns:a16="http://schemas.microsoft.com/office/drawing/2014/main" id="{B9516252-C849-2267-C51F-9B211BF050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/>
          </a:p>
        </p:txBody>
      </p:sp>
      <p:sp>
        <p:nvSpPr>
          <p:cNvPr id="5" name="عنصر نائب للملاحظات 4">
            <a:extLst>
              <a:ext uri="{FF2B5EF4-FFF2-40B4-BE49-F238E27FC236}">
                <a16:creationId xmlns:a16="http://schemas.microsoft.com/office/drawing/2014/main" id="{1A29FD55-913E-62EF-6A3B-3FAC1EC619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E116600-6C19-6B64-5118-EFF60389DB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6195C62-3117-569C-8D52-704F8481BB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Calibri" panose="020F0502020204030204" pitchFamily="34" charset="0"/>
              </a:defRPr>
            </a:lvl1pPr>
          </a:lstStyle>
          <a:p>
            <a:fld id="{960F7B2E-E50A-4687-ADFB-76A7CB02FE4D}" type="slidenum">
              <a:rPr lang="he-IL" altLang="en-US"/>
              <a:pPr/>
              <a:t>‹#›</a:t>
            </a:fld>
            <a:endParaRPr lang="he-I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صر نائب لصورة الشريحة 1">
            <a:extLst>
              <a:ext uri="{FF2B5EF4-FFF2-40B4-BE49-F238E27FC236}">
                <a16:creationId xmlns:a16="http://schemas.microsoft.com/office/drawing/2014/main" id="{A50671A5-63E2-7844-2DAA-9417D93E74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عنصر نائب للملاحظات 2">
            <a:extLst>
              <a:ext uri="{FF2B5EF4-FFF2-40B4-BE49-F238E27FC236}">
                <a16:creationId xmlns:a16="http://schemas.microsoft.com/office/drawing/2014/main" id="{D67EC695-D458-A5D1-4969-82BDFF0927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he-IL" altLang="en-US">
                <a:cs typeface="Arial" panose="020B0604020202020204" pitchFamily="34" charset="0"/>
              </a:rPr>
              <a:t>בעידן המודרני:</a:t>
            </a:r>
          </a:p>
          <a:p>
            <a:pPr eaLnBrk="1" hangingPunct="1">
              <a:spcBef>
                <a:spcPct val="0"/>
              </a:spcBef>
            </a:pPr>
            <a:r>
              <a:rPr lang="he-IL" altLang="en-US">
                <a:cs typeface="Arial" panose="020B0604020202020204" pitchFamily="34" charset="0"/>
              </a:rPr>
              <a:t>א) ניתן להבחין בקרחונים ממרחק רב ולמנוע התנגשות מעין זו. הראיה נעשית באמצעות אמצעי ניווט וקשר משוכללים.</a:t>
            </a:r>
          </a:p>
          <a:p>
            <a:pPr eaLnBrk="1" hangingPunct="1">
              <a:spcBef>
                <a:spcPct val="0"/>
              </a:spcBef>
            </a:pPr>
            <a:r>
              <a:rPr lang="he-IL" altLang="en-US">
                <a:cs typeface="Arial" panose="020B0604020202020204" pitchFamily="34" charset="0"/>
              </a:rPr>
              <a:t>בתכנון ספינות בכלל והחומרים שמהם הן נבנות בפרט נתונים לתקנים מחמירים.</a:t>
            </a:r>
          </a:p>
          <a:p>
            <a:pPr eaLnBrk="1" hangingPunct="1">
              <a:spcBef>
                <a:spcPct val="0"/>
              </a:spcBef>
            </a:pPr>
            <a:r>
              <a:rPr lang="he-IL" altLang="en-US">
                <a:cs typeface="Arial" panose="020B0604020202020204" pitchFamily="34" charset="0"/>
              </a:rPr>
              <a:t>ג) הקשר בין מבנה החומר והרכבו ובין תכונותיו מובנת כיום באופן יותר יסודי ומעמיק.</a:t>
            </a:r>
          </a:p>
          <a:p>
            <a:pPr eaLnBrk="1" hangingPunct="1">
              <a:spcBef>
                <a:spcPct val="0"/>
              </a:spcBef>
            </a:pPr>
            <a:r>
              <a:rPr lang="he-IL" altLang="en-US">
                <a:cs typeface="Arial" panose="020B0604020202020204" pitchFamily="34" charset="0"/>
              </a:rPr>
              <a:t>ד) הפלדות שמהן בונים את גופי הספינות הן משיכות בהרבה מהפלדה שממנה נבנה גוף הטיטניק. המעבר משיך- פריך מתרחש בטמפרטורות נמוכות בהרבה מהטמפרטורות שיכולות לשרור באוקיינוסים.</a:t>
            </a:r>
          </a:p>
        </p:txBody>
      </p:sp>
      <p:sp>
        <p:nvSpPr>
          <p:cNvPr id="13316" name="عنصر نائب لرقم الشريحة 3">
            <a:extLst>
              <a:ext uri="{FF2B5EF4-FFF2-40B4-BE49-F238E27FC236}">
                <a16:creationId xmlns:a16="http://schemas.microsoft.com/office/drawing/2014/main" id="{4DAD59E6-E0AD-5723-527D-26D750942E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462FA29-9523-4EF9-A106-CBBD6B85C387}" type="slidenum">
              <a:rPr lang="he-IL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he-IL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58EA1-3896-4D50-E7E0-69FEF9C28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3D3C3-D1C6-4E7C-8CA9-6317C27E50F2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FB42F-0D71-F470-A879-70ECCB23C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8A039-41EF-2851-06AF-D8464019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A54FE-1AB1-4CE7-A9E3-C6C33C9905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2529468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BFFBA-88AF-EF8F-297B-FF6C0F51C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3E754-A0D2-42F6-9BDC-27B1CF7376FA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4C319-69CB-6BCE-EFDD-E86463C6E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44337-3C16-4C6A-6656-5457D333A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BAD0B-2F30-497D-BA6F-4E33F2F65E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4164677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B3A07-3C72-4003-F4A6-D1344AD8A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66780-A642-4ECE-9F3A-08939A84ED7E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C6411-13A5-5205-EAA9-3115CCFC7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2D523-BFED-E937-A2D3-E34BED67C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1D3C5-9AED-4818-A53A-D4921CC75F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4799621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1BD5A-222E-E385-60EC-AEB39A172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C8091-1BAE-4342-969F-0DE2A1712772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CE785-99BD-6ACE-B944-AA4625D0A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D2A86-8B2D-1DFE-749A-3E410D14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A4898-C22B-43CE-8879-A07E8C9F9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2505171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6957E-C2B5-B4A1-4AF7-87B0C5B0F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43773-2D40-4595-ADD4-06E1E0C5EE04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4E5E6-C0ED-4785-631D-44D0BD20F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5939F-815F-7C07-01D8-BDA9AA2FC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CF54F-1D7C-4612-9ECC-09455C8DAF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83873848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99714E-0C88-1AE2-8AC4-5B2A8A24F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67BFC-383D-4912-8961-00BCC977FCC4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942E937-E849-10D0-5A22-5FAC93A78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69BC14-8D39-E755-6AC0-C206DC0A1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E6E798-6D8C-45F3-A1B9-CFD018DF02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8464963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41FE991-1C57-2B45-9DCF-39A25FD96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82FBB-A0FD-48D9-A832-17D502092397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CE882FD-39BD-8FE5-03E4-96E73F2B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2BCBE3D-2833-EE26-FA11-4627E0E5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DD4CD-EBC4-426A-BEE6-9C3AF52CAB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9476201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D5652C-3B24-2E56-8050-91DCB9635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AB6E1-291C-43CA-9776-A7F77F99E279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567D129-5E78-80FB-E3EA-F07C8647A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6E85D97-8131-886F-A14D-A86D0B144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181C7-E139-4737-B346-854BA7492D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9429615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CCBDF4-BFA3-B8F7-BADF-32293286A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FA42B-D9AD-42B3-A8D0-C2A40C73FCCE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558E0C5-6B87-064C-1A53-F9E4B594E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DB3D6A6-C8DC-98C7-59FC-6A7D3886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FE32F7-CCCA-4526-BFE5-80F9D9B996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6711190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4F5ECF-FC0A-4844-4790-ADEDBD3DC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D0F62-FAA4-49C8-B270-E8FECCFDBFBF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1D6A4C8-9DEF-DD75-3458-B2BD9FEEC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DAE350-5DD3-3B45-5187-AC7C4102F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5814EF-5EF2-4796-B7F9-DF0DBC3DF5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1939097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4D26E7-F027-E360-FF75-49BC07946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FAC70-5217-4531-86DF-8CD08BCD1ECF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2E92CA-844C-5CBE-84EB-A157840D4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FB819-422F-B8F5-C703-A9DE1B3D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579DC-6AA6-4BD2-A46F-85F6E23097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126467"/>
      </p:ext>
    </p:extLst>
  </p:cSld>
  <p:clrMapOvr>
    <a:masterClrMapping/>
  </p:clrMapOvr>
  <p:transition spd="med">
    <p:dissolve/>
    <p:sndAc>
      <p:stSnd>
        <p:snd r:embed="rId1" name="arrow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71D88EE-3DE5-8A39-A27D-5FC4B80F16E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E40A8C9-D271-1709-AF1F-FB05B0003D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9DB09-47B5-6F56-DCBE-1F95EA035E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BB3BDF-73D2-4DCA-899D-B8835FEBE7BC}" type="datetimeFigureOut">
              <a:rPr lang="en-GB"/>
              <a:pPr>
                <a:defRPr/>
              </a:pPr>
              <a:t>10/06/2025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920AB-D450-D4C4-DA09-43443BA870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60719-F1D0-912C-F9B2-976637F43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0">
              <a:defRPr sz="1200">
                <a:solidFill>
                  <a:srgbClr val="FFFFFF"/>
                </a:solidFill>
                <a:latin typeface="Perpetua" panose="02020502060401020303" pitchFamily="18" charset="0"/>
              </a:defRPr>
            </a:lvl1pPr>
          </a:lstStyle>
          <a:p>
            <a:fld id="{3756CC98-5AAD-4923-B1AB-CD2059E791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dissolve/>
    <p:sndAc>
      <p:stSnd>
        <p:snd r:embed="rId13" name="arrow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nariman\Desktop\&#1497;&#1513;&#1493;&#1501;%20&#1513;&#1491;&#1492;%20&#1495;&#1497;&#1504;&#1493;&#1499;&#1497;-&#1495;&#1493;&#1502;&#1512;&#1497;&#1501;\titanic.mp3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non.bravehost.com/Images/mecani.htm" TargetMode="External"/><Relationship Id="rId7" Type="http://schemas.openxmlformats.org/officeDocument/2006/relationships/hyperlink" Target="http://sites.google.com/site/my123worldsite/dictionary" TargetMode="External"/><Relationship Id="rId2" Type="http://schemas.openxmlformats.org/officeDocument/2006/relationships/hyperlink" Target="http://www.e-mago.co.il/Editor/science-1731.ht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haayal.co.il/story?id=2868&amp;NewOnly=2&amp;LastView=2007-06-30%2018:52:13" TargetMode="External"/><Relationship Id="rId5" Type="http://schemas.openxmlformats.org/officeDocument/2006/relationships/hyperlink" Target="http://sites.google.com/site/polymorphismmyhomepage/investigating-material-failures" TargetMode="External"/><Relationship Id="rId4" Type="http://schemas.openxmlformats.org/officeDocument/2006/relationships/hyperlink" Target="http://www.ifeel.co.il/page/4255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nariman\Desktop\&#1497;&#1513;&#1493;&#1501;%20&#1513;&#1491;&#1492;%20&#1495;&#1497;&#1504;&#1493;&#1499;&#1497;-&#1495;&#1493;&#1502;&#1512;&#1497;&#1501;\titanic.mp3" TargetMode="Externa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A1F3B29-81AB-57E0-A63F-486E49D1E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63" y="3214688"/>
            <a:ext cx="7929562" cy="3286125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he-IL" dirty="0"/>
              <a:t>           בהנחיית ד"ר- רון בלונדר</a:t>
            </a:r>
          </a:p>
          <a:p>
            <a:pPr algn="l">
              <a:buFont typeface="Arial" charset="0"/>
              <a:buNone/>
              <a:defRPr/>
            </a:pPr>
            <a:r>
              <a:rPr lang="he-IL" dirty="0"/>
              <a:t>מגישים: ח'אלד מסאלחה</a:t>
            </a:r>
          </a:p>
          <a:p>
            <a:pPr algn="l">
              <a:buFont typeface="Arial" charset="0"/>
              <a:buNone/>
              <a:defRPr/>
            </a:pPr>
            <a:r>
              <a:rPr lang="he-IL" dirty="0"/>
              <a:t>       נרימאן חכים</a:t>
            </a:r>
            <a:endParaRPr lang="en-US" dirty="0"/>
          </a:p>
        </p:txBody>
      </p:sp>
      <p:pic>
        <p:nvPicPr>
          <p:cNvPr id="5" name="titanic.mp3">
            <a:hlinkClick r:id="" action="ppaction://media"/>
            <a:extLst>
              <a:ext uri="{FF2B5EF4-FFF2-40B4-BE49-F238E27FC236}">
                <a16:creationId xmlns:a16="http://schemas.microsoft.com/office/drawing/2014/main" id="{3B31C176-366A-CC0D-A8B5-45E20186F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Rot="1" noChangeAspect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62150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459F474-AC33-42FB-5AF0-26F96C69F425}"/>
              </a:ext>
            </a:extLst>
          </p:cNvPr>
          <p:cNvSpPr/>
          <p:nvPr/>
        </p:nvSpPr>
        <p:spPr>
          <a:xfrm>
            <a:off x="285720" y="500042"/>
            <a:ext cx="8858280" cy="1214446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endParaRPr lang="he-IL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  </a:t>
            </a:r>
            <a:r>
              <a:rPr lang="he-IL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תעלומת טביעת ספינת הטיטאניק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053" name="Title 7">
            <a:extLst>
              <a:ext uri="{FF2B5EF4-FFF2-40B4-BE49-F238E27FC236}">
                <a16:creationId xmlns:a16="http://schemas.microsoft.com/office/drawing/2014/main" id="{AA68BC1B-B76B-F2FA-C1AC-9B5552D1E7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188" y="1500188"/>
            <a:ext cx="8429625" cy="2214562"/>
          </a:xfrm>
        </p:spPr>
        <p:txBody>
          <a:bodyPr/>
          <a:lstStyle/>
          <a:p>
            <a:r>
              <a:rPr lang="he-IL" altLang="en-US"/>
              <a:t>במסגרת הקורס: יישום לשדה חינוכי</a:t>
            </a:r>
            <a:br>
              <a:rPr lang="he-IL" altLang="en-US"/>
            </a:br>
            <a:endParaRPr lang="en-US" altLang="en-US"/>
          </a:p>
        </p:txBody>
      </p:sp>
      <p:pic>
        <p:nvPicPr>
          <p:cNvPr id="2054" name="Picture 2" descr="כרזה של הטיטניק">
            <a:extLst>
              <a:ext uri="{FF2B5EF4-FFF2-40B4-BE49-F238E27FC236}">
                <a16:creationId xmlns:a16="http://schemas.microsoft.com/office/drawing/2014/main" id="{D832D714-B5E6-A9E6-8651-4D2C574A3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057525"/>
            <a:ext cx="3429000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01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848CF-BAB1-1E68-B8AA-FDC49C89F2EF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hangingPunct="1"/>
            <a:r>
              <a:rPr lang="he-IL" altLang="en-US" sz="4400" dirty="0">
                <a:latin typeface="Perpetua" panose="02020502060401020303" pitchFamily="18" charset="0"/>
                <a:cs typeface="Aharoni" panose="02010803020104030203" pitchFamily="2" charset="-79"/>
              </a:rPr>
              <a:t>בעידן המודרני:</a:t>
            </a:r>
          </a:p>
        </p:txBody>
      </p:sp>
      <p:sp>
        <p:nvSpPr>
          <p:cNvPr id="11266" name="مستطيل 2">
            <a:extLst>
              <a:ext uri="{FF2B5EF4-FFF2-40B4-BE49-F238E27FC236}">
                <a16:creationId xmlns:a16="http://schemas.microsoft.com/office/drawing/2014/main" id="{9AC7AEAC-3E58-DDBA-397A-00BA3E6EF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564" y="1268760"/>
            <a:ext cx="7848872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endParaRPr lang="he-IL" altLang="en-US" sz="2400" dirty="0">
              <a:latin typeface="Perpetua" panose="02020502060401020303" pitchFamily="18" charset="0"/>
              <a:cs typeface="Aharoni" panose="02010803020104030203" pitchFamily="2" charset="-79"/>
            </a:endParaRPr>
          </a:p>
          <a:p>
            <a:pPr rtl="0" eaLnBrk="1" hangingPunct="1"/>
            <a:r>
              <a:rPr lang="he-IL" altLang="en-US" sz="2400" dirty="0">
                <a:latin typeface="Perpetua" panose="02020502060401020303" pitchFamily="18" charset="0"/>
                <a:cs typeface="Aharoni" panose="02010803020104030203" pitchFamily="2" charset="-79"/>
              </a:rPr>
              <a:t>א) </a:t>
            </a:r>
            <a: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  <a:t>ניתן להבחין בקרחונים ממרחק רב ולמנוע התנגשות מעין זו. הראיה נעשית באמצעות אמצעי ניווט וקשר משוכללים.</a:t>
            </a:r>
          </a:p>
          <a:p>
            <a:pPr rtl="0" eaLnBrk="1" hangingPunct="1"/>
            <a: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  <a:t>ב) תכנון ספינות בכלל והחומרים שמהם הן נבנות בפרט נתונים לתקנים מחמירים.</a:t>
            </a:r>
          </a:p>
          <a:p>
            <a:pPr rtl="0" eaLnBrk="1" hangingPunct="1"/>
            <a: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  <a:t>ג) הקשר בין מבנה החומר והרכבו ובין תכונותיו מובנת כיום באופן יותר יסודי ומעמיק.</a:t>
            </a:r>
          </a:p>
          <a:p>
            <a:pPr rtl="0" eaLnBrk="1" hangingPunct="1"/>
            <a: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  <a:t>ד) הפלדות שמהן בונים את גופי הספינות הן משיכות בהרבה מהפלדה שממנה נבנה גוף הטיטניק. המעבר </a:t>
            </a:r>
            <a:r>
              <a:rPr lang="he-IL" altLang="en-US" sz="2800" dirty="0" err="1">
                <a:latin typeface="Perpetua" panose="02020502060401020303" pitchFamily="18" charset="0"/>
                <a:cs typeface="Aharoni" panose="02010803020104030203" pitchFamily="2" charset="-79"/>
              </a:rPr>
              <a:t>משיך</a:t>
            </a:r>
            <a: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  <a:t>- פריך מתרחש בטמפרטורות נמוכות בהרבה מהטמפרטורות שיכולות לשרור באוקיינוסים</a:t>
            </a:r>
            <a:r>
              <a:rPr lang="he-IL" altLang="en-US" dirty="0">
                <a:latin typeface="Perpetua" panose="02020502060401020303" pitchFamily="18" charset="0"/>
                <a:cs typeface="Aharoni" panose="02010803020104030203" pitchFamily="2" charset="-79"/>
              </a:rPr>
              <a:t>.</a:t>
            </a:r>
          </a:p>
        </p:txBody>
      </p:sp>
    </p:spTree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502E17D0-942D-CEA1-AC29-F556F6CDA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0"/>
            <a:ext cx="7772400" cy="1470025"/>
          </a:xfrm>
        </p:spPr>
        <p:txBody>
          <a:bodyPr/>
          <a:lstStyle/>
          <a:p>
            <a:pPr eaLnBrk="1" hangingPunct="1"/>
            <a:r>
              <a:rPr lang="he-IL" altLang="en-US"/>
              <a:t>מקורות</a:t>
            </a:r>
            <a:endParaRPr lang="en-US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D92F1E-9D0D-D3A1-CA01-4B504A4FD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357313"/>
            <a:ext cx="9144000" cy="5500687"/>
          </a:xfrm>
        </p:spPr>
        <p:txBody>
          <a:bodyPr/>
          <a:lstStyle/>
          <a:p>
            <a:pPr marL="514350" indent="-514350" algn="l" eaLnBrk="1" hangingPunct="1">
              <a:buFont typeface="+mj-lt"/>
              <a:buAutoNum type="arabicPeriod"/>
              <a:defRPr/>
            </a:pPr>
            <a:r>
              <a:rPr lang="en-US" sz="2800" dirty="0">
                <a:hlinkClick r:id="rId2"/>
              </a:rPr>
              <a:t>http://www.e-mago.co.il/Editor/science</a:t>
            </a:r>
            <a:r>
              <a:rPr lang="en-US" dirty="0">
                <a:hlinkClick r:id="rId2"/>
              </a:rPr>
              <a:t>-</a:t>
            </a:r>
            <a:r>
              <a:rPr lang="en-US" sz="2800" dirty="0">
                <a:hlinkClick r:id="rId2"/>
              </a:rPr>
              <a:t>1731.htm</a:t>
            </a:r>
            <a:endParaRPr lang="he-IL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r>
              <a:rPr lang="en-US" sz="2800" dirty="0">
                <a:hlinkClick r:id="rId3"/>
              </a:rPr>
              <a:t>http://www.agnon.bravehost.com/Images/mecani.htm</a:t>
            </a:r>
            <a:endParaRPr lang="he-IL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r>
              <a:rPr lang="en-US" sz="2800" dirty="0">
                <a:hlinkClick r:id="rId4"/>
              </a:rPr>
              <a:t>http://www.ifeel.co.il/page/4255</a:t>
            </a:r>
            <a:r>
              <a:rPr lang="he-IL" sz="2800" b="1" dirty="0"/>
              <a:t> (גיליון 103 של "גליליאו)</a:t>
            </a:r>
            <a:endParaRPr lang="he-IL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r>
              <a:rPr lang="en-US" sz="2800" dirty="0">
                <a:hlinkClick r:id="rId5"/>
              </a:rPr>
              <a:t>http://sites.google.com/site/polymorphismmyhomepage/investigating-material-failures</a:t>
            </a:r>
            <a:endParaRPr lang="he-IL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r>
              <a:rPr lang="en-US" sz="2800" dirty="0">
                <a:hlinkClick r:id="rId6"/>
              </a:rPr>
              <a:t>http://www.haayal.co.il/story?id=2868&amp;NewOnly=2&amp;LastView=2007-06-30%2018:52:13</a:t>
            </a:r>
            <a:endParaRPr lang="he-IL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r>
              <a:rPr lang="en-US" sz="2800" dirty="0">
                <a:hlinkClick r:id="rId7"/>
              </a:rPr>
              <a:t>http://sites.google.com/site/my123worldsite/dictionary</a:t>
            </a:r>
            <a:endParaRPr lang="he-IL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r>
              <a:rPr lang="he-IL" sz="2800" dirty="0"/>
              <a:t>ספר "מבוא להנדסת חומרים"- דר' אלון,ד.ג. ברנדון,ש.נדיב,א.רוזן</a:t>
            </a:r>
          </a:p>
          <a:p>
            <a:pPr marL="514350" indent="-514350" algn="l" eaLnBrk="1" hangingPunct="1">
              <a:buFont typeface="Arial" charset="0"/>
              <a:buNone/>
              <a:defRPr/>
            </a:pPr>
            <a:r>
              <a:rPr lang="he-IL" sz="2800" dirty="0"/>
              <a:t>     פרקים (1, 7ו 13)        </a:t>
            </a:r>
          </a:p>
          <a:p>
            <a:pPr marL="514350" indent="-514350" algn="l" eaLnBrk="1" hangingPunct="1">
              <a:buFont typeface="Arial" charset="0"/>
              <a:buNone/>
              <a:defRPr/>
            </a:pPr>
            <a:endParaRPr lang="en-US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endParaRPr lang="he-IL" sz="2800" dirty="0"/>
          </a:p>
          <a:p>
            <a:pPr eaLnBrk="1" hangingPunct="1">
              <a:buFont typeface="Arial" charset="0"/>
              <a:buNone/>
              <a:defRPr/>
            </a:pPr>
            <a:endParaRPr lang="he-IL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endParaRPr lang="en-US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endParaRPr lang="he-IL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endParaRPr lang="he-IL" sz="2800" dirty="0"/>
          </a:p>
          <a:p>
            <a:pPr marL="514350" indent="-514350" algn="l" eaLnBrk="1" hangingPunct="1">
              <a:buFont typeface="+mj-lt"/>
              <a:buAutoNum type="arabicPeriod"/>
              <a:defRPr/>
            </a:pPr>
            <a:endParaRPr lang="en-US" sz="2800" dirty="0"/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8BF796AA-6621-06AB-7F4A-096C3A7BD1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4313"/>
            <a:ext cx="7772400" cy="1152525"/>
          </a:xfrm>
        </p:spPr>
        <p:txBody>
          <a:bodyPr/>
          <a:lstStyle/>
          <a:p>
            <a:pPr eaLnBrk="1" hangingPunct="1"/>
            <a:r>
              <a:rPr lang="he-IL" altLang="en-US" b="1" dirty="0"/>
              <a:t>מדוע טבעה הטיטניק?</a:t>
            </a:r>
            <a:endParaRPr lang="en-GB" altLang="en-US" dirty="0"/>
          </a:p>
        </p:txBody>
      </p:sp>
      <p:pic>
        <p:nvPicPr>
          <p:cNvPr id="3076" name="Picture 3">
            <a:extLst>
              <a:ext uri="{FF2B5EF4-FFF2-40B4-BE49-F238E27FC236}">
                <a16:creationId xmlns:a16="http://schemas.microsoft.com/office/drawing/2014/main" id="{4B5F8681-5BDC-4B03-E4C0-0AE8456CD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716" y="1628800"/>
            <a:ext cx="2486025" cy="319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2">
            <a:extLst>
              <a:ext uri="{FF2B5EF4-FFF2-40B4-BE49-F238E27FC236}">
                <a16:creationId xmlns:a16="http://schemas.microsoft.com/office/drawing/2014/main" id="{FF04F4F6-3D3D-4D4D-9C4E-249766FB8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9" y="1788319"/>
            <a:ext cx="2582863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>
            <a:extLst>
              <a:ext uri="{FF2B5EF4-FFF2-40B4-BE49-F238E27FC236}">
                <a16:creationId xmlns:a16="http://schemas.microsoft.com/office/drawing/2014/main" id="{9D64FE2B-11F7-9537-2F70-08D3EF70C9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700" y="1268760"/>
            <a:ext cx="3578838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9">
            <a:extLst>
              <a:ext uri="{FF2B5EF4-FFF2-40B4-BE49-F238E27FC236}">
                <a16:creationId xmlns:a16="http://schemas.microsoft.com/office/drawing/2014/main" id="{49FCB83C-2B39-597A-522C-17FD909BA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034" y="3786125"/>
            <a:ext cx="3559504" cy="26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titanic.mp3">
            <a:hlinkClick r:id="" action="ppaction://media"/>
            <a:extLst>
              <a:ext uri="{FF2B5EF4-FFF2-40B4-BE49-F238E27FC236}">
                <a16:creationId xmlns:a16="http://schemas.microsoft.com/office/drawing/2014/main" id="{7566A233-7BF9-4F9C-6B69-99DD4D174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Rot="1" noChangeAspect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61436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012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1D279-A43B-5071-255D-0024C045C3D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  <a:ln>
            <a:solidFill>
              <a:schemeClr val="accent4"/>
            </a:solidFill>
          </a:ln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he-IL" dirty="0"/>
              <a:t>סיפור טביעתה של ספינת התענוגות "טיטאניק"</a:t>
            </a:r>
            <a:br>
              <a:rPr lang="he-IL" dirty="0"/>
            </a:br>
            <a:r>
              <a:rPr lang="he-IL" sz="2200" dirty="0"/>
              <a:t>(5,4,3)</a:t>
            </a:r>
            <a:endParaRPr lang="en-GB" sz="2200" dirty="0"/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F818EFEC-8597-1531-9FCB-9F6FC9A83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1438"/>
            <a:ext cx="8507413" cy="5256212"/>
          </a:xfrm>
        </p:spPr>
        <p:txBody>
          <a:bodyPr/>
          <a:lstStyle/>
          <a:p>
            <a:pPr algn="r" rtl="1" eaLnBrk="1" hangingPunct="1"/>
            <a:r>
              <a:rPr lang="he-IL" altLang="en-US" dirty="0"/>
              <a:t>כולנו מכירים את סיפור טביעתה של ספינת </a:t>
            </a:r>
            <a:r>
              <a:rPr lang="he-IL" altLang="en-US" dirty="0" err="1"/>
              <a:t>הטיטאניק</a:t>
            </a:r>
            <a:r>
              <a:rPr lang="he-IL" altLang="en-US" dirty="0"/>
              <a:t>. סרט שמבוסס על הסיפור הוקרן גם בבתי הקולנוע.</a:t>
            </a:r>
          </a:p>
          <a:p>
            <a:pPr algn="r" rtl="1" eaLnBrk="1" hangingPunct="1"/>
            <a:r>
              <a:rPr lang="he-IL" altLang="en-US" dirty="0"/>
              <a:t>באפריל 1912, שלושה ימים בלבד לאחר שיצאה להפלגה מאנגליה לארה"ב, התנגשה הספינה בקרחון בים הצפוני. שעתיים וארבעים דקות לאחר שנפגעה, שקעה </a:t>
            </a:r>
            <a:r>
              <a:rPr lang="he-IL" altLang="en-US" dirty="0" err="1"/>
              <a:t>הטיטאניק</a:t>
            </a:r>
            <a:r>
              <a:rPr lang="he-IL" altLang="en-US" dirty="0"/>
              <a:t> אל מצולות הים. </a:t>
            </a:r>
          </a:p>
          <a:p>
            <a:pPr algn="r" rtl="1" eaLnBrk="1" hangingPunct="1"/>
            <a:r>
              <a:rPr lang="he-IL" altLang="en-US" dirty="0"/>
              <a:t>כ-1500 מנוסעי אוניית הפאר הענקית מצאו את מותם במעמקי הים. רק חלק מנוסעי האונייה, בעיקר נשים וילדים ניצלו כשמצאו מילוט בסירות ההצלה לשעות חירום.</a:t>
            </a:r>
            <a:endParaRPr lang="en-GB" altLang="en-US" dirty="0"/>
          </a:p>
        </p:txBody>
      </p:sp>
    </p:spTree>
  </p:cSld>
  <p:clrMapOvr>
    <a:masterClrMapping/>
  </p:clrMapOvr>
  <p:transition spd="med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74642599-1DFA-C4F8-8E14-26F41791FF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1105287"/>
            <a:ext cx="7596336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br>
              <a:rPr lang="he-IL" altLang="en-US" sz="3600" dirty="0">
                <a:latin typeface="Perpetua" panose="02020502060401020303" pitchFamily="18" charset="0"/>
                <a:cs typeface="Aharoni" panose="02010803020104030203" pitchFamily="2" charset="-79"/>
              </a:rPr>
            </a:br>
            <a:br>
              <a:rPr lang="he-IL" altLang="en-US" sz="3600" dirty="0">
                <a:latin typeface="Perpetua" panose="02020502060401020303" pitchFamily="18" charset="0"/>
                <a:cs typeface="Aharoni" panose="02010803020104030203" pitchFamily="2" charset="-79"/>
              </a:rPr>
            </a:br>
            <a: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  <a:t>בשנת 1985, הצליח ד"ר רוברט </a:t>
            </a:r>
            <a:r>
              <a:rPr lang="he-IL" altLang="en-US" sz="2800" dirty="0" err="1">
                <a:latin typeface="Perpetua" panose="02020502060401020303" pitchFamily="18" charset="0"/>
                <a:cs typeface="Aharoni" panose="02010803020104030203" pitchFamily="2" charset="-79"/>
              </a:rPr>
              <a:t>בלרד</a:t>
            </a:r>
            <a: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  <a:t>, מומחה לגיאולוגיה ימית, לגלות בעומק של 3,700 מטרים מתחת לפני הים את הספינה האבודה. היא</a:t>
            </a:r>
            <a:r>
              <a:rPr lang="he-IL" altLang="en-US" sz="2800" dirty="0">
                <a:solidFill>
                  <a:srgbClr val="FF0000"/>
                </a:solidFill>
                <a:latin typeface="Perpetua" panose="02020502060401020303" pitchFamily="18" charset="0"/>
                <a:cs typeface="Aharoni" panose="02010803020104030203" pitchFamily="2" charset="-79"/>
              </a:rPr>
              <a:t> </a:t>
            </a:r>
            <a: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  <a:t>נמצאה שבורה לשני חלקים, וביניהם היו פזורים שברי פלדה רבים. איתור </a:t>
            </a:r>
            <a:r>
              <a:rPr lang="he-IL" altLang="en-US" sz="2800" dirty="0" err="1">
                <a:latin typeface="Perpetua" panose="02020502060401020303" pitchFamily="18" charset="0"/>
                <a:cs typeface="Aharoni" panose="02010803020104030203" pitchFamily="2" charset="-79"/>
              </a:rPr>
              <a:t>הטיטאניק</a:t>
            </a:r>
            <a: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  <a:t>, ואיסוף חלקים ממנה, אפשרו למדענים לבצע בדיקות חומרים ולנסות לגלות לאחר כל השנים שעברו את הגורמים שהביאו לטביעתה. </a:t>
            </a:r>
            <a:b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</a:br>
            <a:br>
              <a:rPr lang="he-IL" altLang="en-US" sz="2800" dirty="0">
                <a:latin typeface="Perpetua" panose="02020502060401020303" pitchFamily="18" charset="0"/>
                <a:cs typeface="Aharoni" panose="02010803020104030203" pitchFamily="2" charset="-79"/>
              </a:rPr>
            </a:br>
            <a:endParaRPr lang="en-GB" altLang="en-US" sz="2800" dirty="0">
              <a:latin typeface="Perpetua" panose="02020502060401020303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1916ED3-8ECA-1D5B-A90E-5FFF4AC9306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pPr eaLnBrk="1" hangingPunct="1"/>
            <a:r>
              <a:rPr lang="he-IL" altLang="en-US" sz="4400" dirty="0">
                <a:latin typeface="Perpetua" panose="02020502060401020303" pitchFamily="18" charset="0"/>
                <a:cs typeface="Aharoni" panose="02010803020104030203" pitchFamily="2" charset="-79"/>
              </a:rPr>
              <a:t>סיפור טביעתה של </a:t>
            </a:r>
            <a:r>
              <a:rPr lang="he-IL" altLang="en-US" sz="4400" dirty="0" err="1">
                <a:latin typeface="Perpetua" panose="02020502060401020303" pitchFamily="18" charset="0"/>
                <a:cs typeface="Aharoni" panose="02010803020104030203" pitchFamily="2" charset="-79"/>
              </a:rPr>
              <a:t>הטיטאניק</a:t>
            </a:r>
            <a:r>
              <a:rPr lang="he-IL" altLang="en-US" sz="4400" dirty="0">
                <a:latin typeface="Perpetua" panose="02020502060401020303" pitchFamily="18" charset="0"/>
                <a:cs typeface="Aharoni" panose="02010803020104030203" pitchFamily="2" charset="-79"/>
              </a:rPr>
              <a:t> לא נשכח</a:t>
            </a:r>
            <a:br>
              <a:rPr lang="he-IL" altLang="en-US" sz="4400" dirty="0">
                <a:latin typeface="Perpetua" panose="02020502060401020303" pitchFamily="18" charset="0"/>
                <a:cs typeface="Aharoni" panose="02010803020104030203" pitchFamily="2" charset="-79"/>
              </a:rPr>
            </a:br>
            <a:r>
              <a:rPr lang="he-IL" altLang="en-US" sz="4400" b="1" dirty="0">
                <a:latin typeface="Perpetua" panose="02020502060401020303" pitchFamily="18" charset="0"/>
                <a:cs typeface="Aharoni" panose="02010803020104030203" pitchFamily="2" charset="-79"/>
              </a:rPr>
              <a:t>ממצולות, לאחר 73 שנים,</a:t>
            </a:r>
            <a:r>
              <a:rPr lang="he-IL" altLang="en-US" sz="2800" b="1" dirty="0">
                <a:latin typeface="Perpetua" panose="02020502060401020303" pitchFamily="18" charset="0"/>
                <a:cs typeface="Aharoni" panose="02010803020104030203" pitchFamily="2" charset="-79"/>
              </a:rPr>
              <a:t>(5,4)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0A9C0-1393-9196-231B-FB40450AF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875" y="642938"/>
            <a:ext cx="8786813" cy="10001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e-IL" dirty="0"/>
              <a:t>להלן עובדות שעלו מחקירת הטביעה של הטיטניק: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7A7E9A-0F3D-E101-1519-12BDA8072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1674144"/>
            <a:ext cx="7886079" cy="4214812"/>
          </a:xfrm>
        </p:spPr>
        <p:txBody>
          <a:bodyPr rtlCol="0">
            <a:normAutofit/>
          </a:bodyPr>
          <a:lstStyle/>
          <a:p>
            <a:pPr algn="r" rt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e-IL" dirty="0"/>
              <a:t> גוף הספינה נעשה מפלדה (תערובת של ברזל ופחם). </a:t>
            </a:r>
          </a:p>
          <a:p>
            <a:pPr algn="r" rt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e-IL" dirty="0"/>
              <a:t> בפלדה היו זיהומים של היסודות גפרית וזרחן.</a:t>
            </a:r>
            <a:endParaRPr lang="en-US" dirty="0"/>
          </a:p>
          <a:p>
            <a:pPr algn="r" rt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e-IL" dirty="0"/>
              <a:t> </a:t>
            </a:r>
            <a:r>
              <a:rPr lang="he-IL" dirty="0">
                <a:solidFill>
                  <a:schemeClr val="tx1"/>
                </a:solidFill>
              </a:rPr>
              <a:t>דופן </a:t>
            </a:r>
            <a:r>
              <a:rPr lang="he-IL" dirty="0"/>
              <a:t>האוניה התנגש בקרחון ענק.</a:t>
            </a:r>
          </a:p>
          <a:p>
            <a:pPr algn="r" rt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e-IL" dirty="0"/>
              <a:t> הטמפרטורה ששררה בזמן ההתנגשות </a:t>
            </a:r>
            <a:r>
              <a:rPr lang="he-IL" dirty="0" err="1"/>
              <a:t>היתה</a:t>
            </a:r>
            <a:r>
              <a:rPr lang="he-IL" dirty="0"/>
              <a:t>: </a:t>
            </a:r>
            <a:r>
              <a:rPr lang="he-IL" sz="2400" dirty="0"/>
              <a:t>Cº</a:t>
            </a:r>
            <a:r>
              <a:rPr lang="he-IL" sz="2800" dirty="0"/>
              <a:t> </a:t>
            </a:r>
            <a:r>
              <a:rPr lang="he-IL" sz="4000" dirty="0"/>
              <a:t>2</a:t>
            </a:r>
            <a:r>
              <a:rPr lang="he-IL" sz="2800" dirty="0"/>
              <a:t>– </a:t>
            </a:r>
            <a:r>
              <a:rPr lang="he-IL" sz="6400" dirty="0"/>
              <a:t>.</a:t>
            </a: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he-IL" sz="6400" dirty="0"/>
              <a:t>  </a:t>
            </a:r>
            <a:endParaRPr lang="en-US" sz="6400" dirty="0"/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93ECB5-E8E8-A56F-800F-E308695D9786}"/>
              </a:ext>
            </a:extLst>
          </p:cNvPr>
          <p:cNvSpPr/>
          <p:nvPr/>
        </p:nvSpPr>
        <p:spPr>
          <a:xfrm>
            <a:off x="509314" y="1268760"/>
            <a:ext cx="81472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e-IL" sz="3200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dirty="0">
                <a:latin typeface="+mn-lt"/>
                <a:cs typeface="+mn-cs"/>
              </a:rPr>
              <a:t>    היעזרו בעובדות שעלו מהחקירה ובחומר הרקע המצורף לדף העבודה וענו על השאלות הבאות: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he-IL" sz="2800" dirty="0">
                <a:latin typeface="+mn-lt"/>
                <a:cs typeface="+mn-cs"/>
              </a:rPr>
              <a:t>נסו לפענח את סיבת/ות טביעתה של ספינת הטיטניק.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he-IL" sz="2800" dirty="0">
                <a:latin typeface="+mn-lt"/>
                <a:cs typeface="+mn-cs"/>
              </a:rPr>
              <a:t>חפשו מידע אודות אסונות בעידן המודרני שקרו בין היתר בגלל כשל בתכונה/ות של חומרים.</a:t>
            </a:r>
            <a:endParaRPr lang="en-US" sz="2800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he-IL" sz="2800" dirty="0">
                <a:latin typeface="+mn-lt"/>
                <a:cs typeface="+mn-cs"/>
              </a:rPr>
              <a:t>איזה תכונות צריכות להיות לחומר שממנו עשוי גוף האוניה? מדוע?</a:t>
            </a:r>
            <a:endParaRPr lang="en-US" sz="2800" dirty="0">
              <a:latin typeface="+mn-lt"/>
              <a:cs typeface="+mn-cs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he-IL" sz="2800" dirty="0">
                <a:latin typeface="+mn-lt"/>
                <a:cs typeface="+mn-cs"/>
              </a:rPr>
              <a:t>מה יכול להיות דומה ומה שונה בתכונות של חומר/ים שממנו/מהם עשוי גוף של חללית לעומת החומר/ים שממנו/מהם עשוי גוף של אונייה?   נמקו!</a:t>
            </a: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72625CC-66EB-DD91-419F-2D015D87A90F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4400" dirty="0">
                <a:latin typeface="+mn-lt"/>
                <a:cs typeface="+mn-cs"/>
              </a:rPr>
              <a:t>דף עבודה </a:t>
            </a:r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0A922-D0B7-857D-CA7B-E0DD3110F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4500" y="428625"/>
            <a:ext cx="6619875" cy="10525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e-IL" b="1" dirty="0"/>
              <a:t>פענוח התעלומה </a:t>
            </a:r>
            <a:r>
              <a:rPr lang="he-IL" sz="2200" b="1" dirty="0"/>
              <a:t>(5) </a:t>
            </a:r>
            <a:br>
              <a:rPr lang="he-IL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5E6C9-3F84-0CE1-D06C-50E71F114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192" y="954881"/>
            <a:ext cx="8281615" cy="5526088"/>
          </a:xfrm>
        </p:spPr>
        <p:txBody>
          <a:bodyPr rtlCol="0"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br>
              <a:rPr lang="he-IL" sz="3600" dirty="0"/>
            </a:br>
            <a:r>
              <a:rPr lang="he-IL" sz="3600" dirty="0">
                <a:solidFill>
                  <a:schemeClr val="tx1"/>
                </a:solidFill>
              </a:rPr>
              <a:t>מבדיקת הפלדה שנלקחה מהטיטאניק עלה שבטמפ' שמתחת לאפס מעלות צלזיוס התרחש מעבר של החומר ממצב משיך למצב פריך. מעבר כזה שקרוי בשפה המדעית בשם מעבר "</a:t>
            </a:r>
            <a:r>
              <a:rPr lang="he-IL" sz="3600" dirty="0" err="1">
                <a:solidFill>
                  <a:schemeClr val="tx1"/>
                </a:solidFill>
              </a:rPr>
              <a:t>משיך</a:t>
            </a:r>
            <a:r>
              <a:rPr lang="he-IL" sz="3600" dirty="0">
                <a:solidFill>
                  <a:schemeClr val="tx1"/>
                </a:solidFill>
              </a:rPr>
              <a:t>-פריך", גרם לסדיקת דופן האוניה בזמן ההתנגשות עם הקרחון, חור נפער בדופן, מים נכנסו לסיפון והספינה החלה לטבוע. </a:t>
            </a:r>
            <a:endParaRPr lang="en-GB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78A27F5-8A90-ED1D-3A80-2460C63D5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" y="0"/>
            <a:ext cx="9036050" cy="1055688"/>
          </a:xfrm>
        </p:spPr>
        <p:txBody>
          <a:bodyPr/>
          <a:lstStyle/>
          <a:p>
            <a:pPr eaLnBrk="1" hangingPunct="1"/>
            <a:r>
              <a:rPr lang="he-IL" altLang="en-US"/>
              <a:t>ועוד...</a:t>
            </a:r>
            <a:endParaRPr lang="en-GB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D8A6EC-03BD-7148-00EC-554B02722C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341312"/>
            <a:ext cx="8424936" cy="6175375"/>
          </a:xfrm>
        </p:spPr>
        <p:txBody>
          <a:bodyPr rtlCol="0">
            <a:normAutofit fontScale="25000" lnSpcReduction="20000"/>
          </a:bodyPr>
          <a:lstStyle/>
          <a:p>
            <a:pPr algn="l" eaLnBrk="1" fontAlgn="auto" hangingPunct="1">
              <a:lnSpc>
                <a:spcPct val="170000"/>
              </a:lnSpc>
              <a:spcAft>
                <a:spcPts val="0"/>
              </a:spcAft>
              <a:defRPr/>
            </a:pPr>
            <a:r>
              <a:rPr lang="he-IL" sz="8000" dirty="0"/>
              <a:t>(4,5)</a:t>
            </a:r>
            <a:endParaRPr lang="he-IL" dirty="0"/>
          </a:p>
          <a:p>
            <a:pPr algn="r" eaLnBrk="1" fontAlgn="auto" hangingPunct="1">
              <a:lnSpc>
                <a:spcPct val="170000"/>
              </a:lnSpc>
              <a:spcAft>
                <a:spcPts val="0"/>
              </a:spcAft>
              <a:defRPr/>
            </a:pPr>
            <a:r>
              <a:rPr lang="he-IL" sz="9600" dirty="0">
                <a:solidFill>
                  <a:schemeClr val="tx1"/>
                </a:solidFill>
              </a:rPr>
              <a:t>מניתוח האסון עולה, כי המעבר משיך-פריך שאירע בטמפרטורות הנמוכות ששררו במי הים הצפוני הוא אחד הגורמים העיקריים להתקדמות סדקים ולכשל הקטלני בספינה. </a:t>
            </a:r>
            <a:r>
              <a:rPr lang="he-IL" sz="9600" b="1" dirty="0">
                <a:solidFill>
                  <a:schemeClr val="tx1"/>
                </a:solidFill>
              </a:rPr>
              <a:t>נמצא כי תכולה גבוהה של היסודות גפרית וזרחן בפלדה היא האחראית להפיכת החומר </a:t>
            </a:r>
            <a:r>
              <a:rPr lang="he-IL" sz="9600" dirty="0">
                <a:solidFill>
                  <a:schemeClr val="tx1"/>
                </a:solidFill>
              </a:rPr>
              <a:t>לפריך בטמפרטורות נמוכות. חשוב לציין, כי הפלדה שממנה נבנתה הטיטאניק לא היתה האשמה הבלעדית לטביעתה של הספינה.</a:t>
            </a:r>
            <a:endParaRPr lang="en-US" sz="9600" dirty="0">
              <a:solidFill>
                <a:schemeClr val="tx1"/>
              </a:solidFill>
            </a:endParaRPr>
          </a:p>
          <a:p>
            <a:pPr algn="r" eaLnBrk="1" fontAlgn="auto" hangingPunct="1">
              <a:lnSpc>
                <a:spcPct val="170000"/>
              </a:lnSpc>
              <a:spcAft>
                <a:spcPts val="0"/>
              </a:spcAft>
              <a:defRPr/>
            </a:pPr>
            <a:r>
              <a:rPr lang="he-IL" sz="9600" dirty="0">
                <a:solidFill>
                  <a:schemeClr val="tx1"/>
                </a:solidFill>
              </a:rPr>
              <a:t>הטיטאניק טבעה בשל רצף של נסיבות, ביניהם: </a:t>
            </a:r>
            <a:endParaRPr lang="en-US" sz="9600" dirty="0">
              <a:solidFill>
                <a:schemeClr val="tx1"/>
              </a:solidFill>
            </a:endParaRPr>
          </a:p>
          <a:p>
            <a:pPr marL="1143000" indent="-1143000" algn="r" rtl="1" eaLnBrk="1" fontAlgn="auto" hangingPunct="1">
              <a:lnSpc>
                <a:spcPct val="170000"/>
              </a:lnSpc>
              <a:spcAft>
                <a:spcPts val="0"/>
              </a:spcAft>
              <a:defRPr/>
            </a:pPr>
            <a:r>
              <a:rPr lang="he-IL" sz="9600" dirty="0">
                <a:solidFill>
                  <a:schemeClr val="tx1"/>
                </a:solidFill>
              </a:rPr>
              <a:t>1. התנגשות במהירות גבוהה בקרחון עצום-ממדים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marL="1143000" indent="-1143000" algn="r" rtl="1" eaLnBrk="1" fontAlgn="auto" hangingPunct="1">
              <a:lnSpc>
                <a:spcPct val="170000"/>
              </a:lnSpc>
              <a:spcAft>
                <a:spcPts val="0"/>
              </a:spcAft>
              <a:defRPr/>
            </a:pPr>
            <a:r>
              <a:rPr lang="he-IL" sz="9600" dirty="0">
                <a:solidFill>
                  <a:schemeClr val="tx1"/>
                </a:solidFill>
              </a:rPr>
              <a:t>2. הטמפרטורות הנמוכות ששררו בים הצפוני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  <a:endParaRPr lang="he-IL" sz="9600" dirty="0">
              <a:solidFill>
                <a:schemeClr val="tx1"/>
              </a:solidFill>
            </a:endParaRPr>
          </a:p>
          <a:p>
            <a:pPr marL="1143000" indent="-1143000" algn="r" rtl="1" eaLnBrk="1" fontAlgn="auto" hangingPunct="1">
              <a:lnSpc>
                <a:spcPct val="170000"/>
              </a:lnSpc>
              <a:spcAft>
                <a:spcPts val="0"/>
              </a:spcAft>
              <a:defRPr/>
            </a:pPr>
            <a:r>
              <a:rPr lang="he-IL" sz="9600" dirty="0">
                <a:solidFill>
                  <a:schemeClr val="tx1"/>
                </a:solidFill>
              </a:rPr>
              <a:t>3. אי  הבחנת הקרחון בזמן ע"י צוות האונייה.</a:t>
            </a:r>
            <a:endParaRPr lang="en-US" sz="9600" dirty="0">
              <a:solidFill>
                <a:schemeClr val="tx1"/>
              </a:solidFill>
            </a:endParaRPr>
          </a:p>
          <a:p>
            <a:pPr marL="1143000" indent="-1143000" algn="r" rtl="1" eaLnBrk="1" fontAlgn="auto" hangingPunct="1">
              <a:spcAft>
                <a:spcPts val="0"/>
              </a:spcAft>
              <a:defRPr/>
            </a:pPr>
            <a:br>
              <a:rPr lang="he-IL" sz="9600" dirty="0"/>
            </a:br>
            <a:endParaRPr lang="en-US" sz="9600" dirty="0"/>
          </a:p>
          <a:p>
            <a:pPr marL="1143000" indent="-1143000" algn="r" rtl="1" eaLnBrk="1" fontAlgn="auto" hangingPunct="1">
              <a:spcAft>
                <a:spcPts val="0"/>
              </a:spcAft>
              <a:defRPr/>
            </a:pPr>
            <a:br>
              <a:rPr lang="he-IL" sz="7200" dirty="0"/>
            </a:br>
            <a:endParaRPr lang="en-GB" sz="7200" dirty="0"/>
          </a:p>
        </p:txBody>
      </p:sp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13258E11-28C8-9948-BE0C-1065E60BE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1268760"/>
            <a:ext cx="850106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endParaRPr lang="he-IL" altLang="en-US" sz="4000" b="1" dirty="0">
              <a:latin typeface="Perpetua" panose="02020502060401020303" pitchFamily="18" charset="0"/>
              <a:cs typeface="Aharoni" panose="02010803020104030203" pitchFamily="2" charset="-79"/>
            </a:endParaRPr>
          </a:p>
          <a:p>
            <a:pPr rtl="0" eaLnBrk="1" hangingPunct="1"/>
            <a:r>
              <a:rPr lang="he-IL" altLang="en-US" sz="4000" b="1" dirty="0">
                <a:latin typeface="Perpetua" panose="02020502060401020303" pitchFamily="18" charset="0"/>
                <a:cs typeface="Aharoni" panose="02010803020104030203" pitchFamily="2" charset="-79"/>
              </a:rPr>
              <a:t>אחרי שקיבלתם השיקולים שנלקחים בחשבון בעת תכנון החומרים שמהם נבנה גוף האונייה בעידן המודרני, </a:t>
            </a:r>
          </a:p>
          <a:p>
            <a:pPr eaLnBrk="1" hangingPunct="1"/>
            <a:r>
              <a:rPr lang="he-IL" altLang="en-US" sz="4000" b="1" dirty="0">
                <a:latin typeface="Perpetua" panose="02020502060401020303" pitchFamily="18" charset="0"/>
                <a:cs typeface="Aharoni" panose="02010803020104030203" pitchFamily="2" charset="-79"/>
              </a:rPr>
              <a:t>האם אסון דומה יכול להתרחש היום?</a:t>
            </a:r>
          </a:p>
          <a:p>
            <a:pPr eaLnBrk="1" hangingPunct="1"/>
            <a:endParaRPr lang="en-US" altLang="en-US" sz="4000" dirty="0">
              <a:latin typeface="Perpetua" panose="02020502060401020303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DE09F9-273C-0BC4-3AE5-6692672762A1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hangingPunct="1"/>
            <a:r>
              <a:rPr lang="he-IL" altLang="en-US" sz="4400" b="1" dirty="0">
                <a:latin typeface="Perpetua" panose="02020502060401020303" pitchFamily="18" charset="0"/>
                <a:cs typeface="Aharoni" panose="02010803020104030203" pitchFamily="2" charset="-79"/>
              </a:rPr>
              <a:t>דיון קבוצתי</a:t>
            </a:r>
          </a:p>
        </p:txBody>
      </p:sp>
    </p:spTree>
  </p:cSld>
  <p:clrMapOvr>
    <a:masterClrMapping/>
  </p:clrMapOvr>
  <p:transition spd="med"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805</Words>
  <Application>Microsoft Office PowerPoint</Application>
  <PresentationFormat>On-screen Show (4:3)</PresentationFormat>
  <Paragraphs>67</Paragraphs>
  <Slides>11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Franklin Gothic Book</vt:lpstr>
      <vt:lpstr>Perpetua</vt:lpstr>
      <vt:lpstr>Calibri</vt:lpstr>
      <vt:lpstr>Aharoni</vt:lpstr>
      <vt:lpstr>Office Theme</vt:lpstr>
      <vt:lpstr>במסגרת הקורס: יישום לשדה חינוכי </vt:lpstr>
      <vt:lpstr>מדוע טבעה הטיטניק?</vt:lpstr>
      <vt:lpstr>סיפור טביעתה של ספינת התענוגות "טיטאניק" (5,4,3)</vt:lpstr>
      <vt:lpstr>סיפור טביעתה של הטיטאניק לא נשכח ממצולות, לאחר 73 שנים,(5,4)</vt:lpstr>
      <vt:lpstr>להלן עובדות שעלו מחקירת הטביעה של הטיטניק: </vt:lpstr>
      <vt:lpstr>דף עבודה </vt:lpstr>
      <vt:lpstr>פענוח התעלומה (5)  </vt:lpstr>
      <vt:lpstr>ועוד...</vt:lpstr>
      <vt:lpstr>דיון קבוצתי</vt:lpstr>
      <vt:lpstr>בעידן המודרני:</vt:lpstr>
      <vt:lpstr>מקורות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בעקבות הטיטאניק האבודה</dc:title>
  <dc:creator>lorna</dc:creator>
  <cp:lastModifiedBy>Shelly Livne</cp:lastModifiedBy>
  <cp:revision>46</cp:revision>
  <dcterms:created xsi:type="dcterms:W3CDTF">2010-06-26T09:09:35Z</dcterms:created>
  <dcterms:modified xsi:type="dcterms:W3CDTF">2025-06-10T10:17:23Z</dcterms:modified>
</cp:coreProperties>
</file>