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66" r:id="rId3"/>
    <p:sldId id="267" r:id="rId4"/>
    <p:sldId id="268" r:id="rId5"/>
    <p:sldId id="270" r:id="rId6"/>
    <p:sldId id="271" r:id="rId7"/>
    <p:sldId id="272" r:id="rId8"/>
    <p:sldId id="280" r:id="rId9"/>
    <p:sldId id="273" r:id="rId10"/>
    <p:sldId id="279" r:id="rId11"/>
    <p:sldId id="27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סגנון בהיר 1 - הדגשה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סגנון ביניים 4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סגנון ביניים 4 - הדגשה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AF606853-7671-496A-8E4F-DF71F8EC918B}" styleName="סגנון כהה 1 - הדגשה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סגנון בהיר 1 - הדגשה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0502" autoAdjust="0"/>
  </p:normalViewPr>
  <p:slideViewPr>
    <p:cSldViewPr>
      <p:cViewPr varScale="1">
        <p:scale>
          <a:sx n="73" d="100"/>
          <a:sy n="73" d="100"/>
        </p:scale>
        <p:origin x="58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3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27276-75C3-4C37-BD95-A3164913AD04}" type="doc">
      <dgm:prSet loTypeId="urn:microsoft.com/office/officeart/2005/8/layout/hierarchy2" loCatId="hierarchy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44CDFE6B-FAAD-4245-8966-F08F04AB04DA}">
      <dgm:prSet phldrT="[טקסט]" custT="1"/>
      <dgm:spPr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>
            <a:lnSpc>
              <a:spcPct val="150000"/>
            </a:lnSpc>
          </a:pPr>
          <a:r>
            <a:rPr lang="he-IL" sz="1800" b="1" dirty="0">
              <a:latin typeface="Arial" pitchFamily="34" charset="0"/>
              <a:cs typeface="David" pitchFamily="2" charset="-79"/>
            </a:rPr>
            <a:t>שימוש בזבל המכיל חומרים אורגנים רבים</a:t>
          </a:r>
          <a:endParaRPr lang="he-IL" sz="1800" b="1" dirty="0">
            <a:cs typeface="David" pitchFamily="2" charset="-79"/>
          </a:endParaRPr>
        </a:p>
      </dgm:t>
    </dgm:pt>
    <dgm:pt modelId="{FE92BF83-9198-4911-98A7-7C486F2A002F}" type="parTrans" cxnId="{98AD2B4A-D9DB-4482-A881-50E1D4E11C77}">
      <dgm:prSet/>
      <dgm:spPr/>
      <dgm:t>
        <a:bodyPr/>
        <a:lstStyle/>
        <a:p>
          <a:pPr rtl="1"/>
          <a:endParaRPr lang="he-IL"/>
        </a:p>
      </dgm:t>
    </dgm:pt>
    <dgm:pt modelId="{10BE73BD-11B5-41FD-A4AA-A036B60BA066}" type="sibTrans" cxnId="{98AD2B4A-D9DB-4482-A881-50E1D4E11C77}">
      <dgm:prSet/>
      <dgm:spPr/>
      <dgm:t>
        <a:bodyPr/>
        <a:lstStyle/>
        <a:p>
          <a:pPr rtl="1"/>
          <a:endParaRPr lang="he-IL"/>
        </a:p>
      </dgm:t>
    </dgm:pt>
    <dgm:pt modelId="{633E9185-DF9E-4D80-95CA-A7335A2E8B71}">
      <dgm:prSet phldrT="[טקסט]" custT="1"/>
      <dgm:spPr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>
            <a:lnSpc>
              <a:spcPct val="150000"/>
            </a:lnSpc>
          </a:pPr>
          <a:r>
            <a:rPr lang="he-IL" sz="1800" b="1" dirty="0">
              <a:latin typeface="Arial" pitchFamily="34" charset="0"/>
              <a:cs typeface="David" pitchFamily="2" charset="-79"/>
            </a:rPr>
            <a:t>הידרוליזה כימית שבסופה מתקבלים סוכרים העשויים לשמש ל:</a:t>
          </a:r>
          <a:endParaRPr lang="he-IL" sz="1800" b="1" dirty="0">
            <a:cs typeface="David" pitchFamily="2" charset="-79"/>
          </a:endParaRPr>
        </a:p>
      </dgm:t>
    </dgm:pt>
    <dgm:pt modelId="{F9732712-3F79-42FD-986B-8156C693B0B9}" type="parTrans" cxnId="{B1CE93F9-6730-439D-984E-7854B35916E1}">
      <dgm:prSet/>
      <dgm:spPr/>
      <dgm:t>
        <a:bodyPr/>
        <a:lstStyle/>
        <a:p>
          <a:pPr rtl="1"/>
          <a:endParaRPr lang="he-IL"/>
        </a:p>
      </dgm:t>
    </dgm:pt>
    <dgm:pt modelId="{0B14872B-4AC7-4C47-95A5-CEE9EE9B5C67}" type="sibTrans" cxnId="{B1CE93F9-6730-439D-984E-7854B35916E1}">
      <dgm:prSet/>
      <dgm:spPr/>
      <dgm:t>
        <a:bodyPr/>
        <a:lstStyle/>
        <a:p>
          <a:pPr rtl="1"/>
          <a:endParaRPr lang="he-IL"/>
        </a:p>
      </dgm:t>
    </dgm:pt>
    <dgm:pt modelId="{39B34D36-B32A-41B1-80A6-838C4984B2E7}">
      <dgm:prSet phldrT="[טקסט]"/>
      <dgm:spPr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he-IL" b="1" dirty="0">
              <a:latin typeface="Arial" pitchFamily="34" charset="0"/>
              <a:cs typeface="David" pitchFamily="2" charset="-79"/>
            </a:rPr>
            <a:t>תהליכי תסיסה לתעשיית המזון</a:t>
          </a:r>
          <a:endParaRPr lang="he-IL" b="1" dirty="0">
            <a:cs typeface="David" pitchFamily="2" charset="-79"/>
          </a:endParaRPr>
        </a:p>
      </dgm:t>
    </dgm:pt>
    <dgm:pt modelId="{A7C646DA-A73C-4CED-8192-FE16441FB65D}" type="parTrans" cxnId="{9F0119F0-D420-45F2-A9E2-F9AA62F30B94}">
      <dgm:prSet/>
      <dgm:spPr/>
      <dgm:t>
        <a:bodyPr/>
        <a:lstStyle/>
        <a:p>
          <a:pPr rtl="1"/>
          <a:endParaRPr lang="he-IL"/>
        </a:p>
      </dgm:t>
    </dgm:pt>
    <dgm:pt modelId="{B99655F8-BA41-4C62-B1B8-38307F490501}" type="sibTrans" cxnId="{9F0119F0-D420-45F2-A9E2-F9AA62F30B94}">
      <dgm:prSet/>
      <dgm:spPr/>
      <dgm:t>
        <a:bodyPr/>
        <a:lstStyle/>
        <a:p>
          <a:pPr rtl="1"/>
          <a:endParaRPr lang="he-IL"/>
        </a:p>
      </dgm:t>
    </dgm:pt>
    <dgm:pt modelId="{7AAA6598-D0FA-4D1C-8BCF-50D4CB6DA020}">
      <dgm:prSet phldrT="[טקסט]"/>
      <dgm:spPr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>
            <a:lnSpc>
              <a:spcPct val="150000"/>
            </a:lnSpc>
          </a:pPr>
          <a:r>
            <a:rPr lang="he-IL" b="1" dirty="0">
              <a:latin typeface="Arial" pitchFamily="34" charset="0"/>
              <a:cs typeface="David" pitchFamily="2" charset="-79"/>
            </a:rPr>
            <a:t>דלק ביולוגי</a:t>
          </a:r>
          <a:endParaRPr lang="he-IL" b="1" dirty="0">
            <a:cs typeface="David" pitchFamily="2" charset="-79"/>
          </a:endParaRPr>
        </a:p>
      </dgm:t>
    </dgm:pt>
    <dgm:pt modelId="{CB57FDEC-A4DD-4DBE-A245-B62165D6977D}" type="parTrans" cxnId="{741D8113-F0B9-492C-99D5-844A773AF09C}">
      <dgm:prSet/>
      <dgm:spPr/>
      <dgm:t>
        <a:bodyPr/>
        <a:lstStyle/>
        <a:p>
          <a:pPr rtl="1"/>
          <a:endParaRPr lang="he-IL"/>
        </a:p>
      </dgm:t>
    </dgm:pt>
    <dgm:pt modelId="{DB9ED527-6220-4DEF-8026-794D3CB6536E}" type="sibTrans" cxnId="{741D8113-F0B9-492C-99D5-844A773AF09C}">
      <dgm:prSet/>
      <dgm:spPr/>
      <dgm:t>
        <a:bodyPr/>
        <a:lstStyle/>
        <a:p>
          <a:pPr rtl="1"/>
          <a:endParaRPr lang="he-IL"/>
        </a:p>
      </dgm:t>
    </dgm:pt>
    <dgm:pt modelId="{4DE9F973-5EB0-42CD-AEB9-43D94EF23EA8}">
      <dgm:prSet/>
      <dgm:spPr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>
            <a:lnSpc>
              <a:spcPct val="150000"/>
            </a:lnSpc>
          </a:pPr>
          <a:r>
            <a:rPr lang="he-IL" b="1" dirty="0">
              <a:latin typeface="Arial" pitchFamily="34" charset="0"/>
              <a:cs typeface="David" pitchFamily="2" charset="-79"/>
            </a:rPr>
            <a:t>חומרים לתעשייה כימית</a:t>
          </a:r>
        </a:p>
      </dgm:t>
    </dgm:pt>
    <dgm:pt modelId="{6BCB1C96-5924-4039-8CBE-DF773BDF6088}" type="parTrans" cxnId="{6D4603AB-B2EE-46CF-8474-48CE15E9091D}">
      <dgm:prSet/>
      <dgm:spPr/>
      <dgm:t>
        <a:bodyPr/>
        <a:lstStyle/>
        <a:p>
          <a:pPr rtl="1"/>
          <a:endParaRPr lang="he-IL"/>
        </a:p>
      </dgm:t>
    </dgm:pt>
    <dgm:pt modelId="{0BD32C28-46A0-4227-B0CF-DD35E5F1CD8D}" type="sibTrans" cxnId="{6D4603AB-B2EE-46CF-8474-48CE15E9091D}">
      <dgm:prSet/>
      <dgm:spPr/>
      <dgm:t>
        <a:bodyPr/>
        <a:lstStyle/>
        <a:p>
          <a:pPr rtl="1"/>
          <a:endParaRPr lang="he-IL"/>
        </a:p>
      </dgm:t>
    </dgm:pt>
    <dgm:pt modelId="{5F25B54C-91D2-446B-B615-90D1CF816B90}" type="pres">
      <dgm:prSet presAssocID="{B4627276-75C3-4C37-BD95-A3164913AD0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C2B4A66-3865-4AB4-A658-1B6EE435DB06}" type="pres">
      <dgm:prSet presAssocID="{44CDFE6B-FAAD-4245-8966-F08F04AB04DA}" presName="root1" presStyleCnt="0"/>
      <dgm:spPr/>
    </dgm:pt>
    <dgm:pt modelId="{A3818438-2B61-4680-89D0-17A9CF74FE5F}" type="pres">
      <dgm:prSet presAssocID="{44CDFE6B-FAAD-4245-8966-F08F04AB04DA}" presName="LevelOneTextNode" presStyleLbl="node0" presStyleIdx="0" presStyleCnt="1" custScaleY="197034">
        <dgm:presLayoutVars>
          <dgm:chPref val="3"/>
        </dgm:presLayoutVars>
      </dgm:prSet>
      <dgm:spPr/>
    </dgm:pt>
    <dgm:pt modelId="{9A6D88C5-0F6F-4EEF-87F0-56A571326EC4}" type="pres">
      <dgm:prSet presAssocID="{44CDFE6B-FAAD-4245-8966-F08F04AB04DA}" presName="level2hierChild" presStyleCnt="0"/>
      <dgm:spPr/>
    </dgm:pt>
    <dgm:pt modelId="{79873EF7-B247-40D8-B563-9B452327C1FB}" type="pres">
      <dgm:prSet presAssocID="{F9732712-3F79-42FD-986B-8156C693B0B9}" presName="conn2-1" presStyleLbl="parChTrans1D2" presStyleIdx="0" presStyleCnt="1"/>
      <dgm:spPr/>
    </dgm:pt>
    <dgm:pt modelId="{9CE93B80-A617-4EA8-B666-CECD9CF2E68C}" type="pres">
      <dgm:prSet presAssocID="{F9732712-3F79-42FD-986B-8156C693B0B9}" presName="connTx" presStyleLbl="parChTrans1D2" presStyleIdx="0" presStyleCnt="1"/>
      <dgm:spPr/>
    </dgm:pt>
    <dgm:pt modelId="{DC4E4C15-C172-41EA-A8DA-5E343AC65E60}" type="pres">
      <dgm:prSet presAssocID="{633E9185-DF9E-4D80-95CA-A7335A2E8B71}" presName="root2" presStyleCnt="0"/>
      <dgm:spPr/>
    </dgm:pt>
    <dgm:pt modelId="{405E4E42-A518-42F0-8D0E-0D4F531FEDAA}" type="pres">
      <dgm:prSet presAssocID="{633E9185-DF9E-4D80-95CA-A7335A2E8B71}" presName="LevelTwoTextNode" presStyleLbl="node2" presStyleIdx="0" presStyleCnt="1" custScaleY="197034">
        <dgm:presLayoutVars>
          <dgm:chPref val="3"/>
        </dgm:presLayoutVars>
      </dgm:prSet>
      <dgm:spPr/>
    </dgm:pt>
    <dgm:pt modelId="{F9752BAD-37FE-4A2B-BF4A-815B54205A4B}" type="pres">
      <dgm:prSet presAssocID="{633E9185-DF9E-4D80-95CA-A7335A2E8B71}" presName="level3hierChild" presStyleCnt="0"/>
      <dgm:spPr/>
    </dgm:pt>
    <dgm:pt modelId="{E3FDEEEF-BAEA-4805-B468-509FE3717028}" type="pres">
      <dgm:prSet presAssocID="{A7C646DA-A73C-4CED-8192-FE16441FB65D}" presName="conn2-1" presStyleLbl="parChTrans1D3" presStyleIdx="0" presStyleCnt="3"/>
      <dgm:spPr/>
    </dgm:pt>
    <dgm:pt modelId="{1497BD86-482F-41EC-A72C-349120F2E7EB}" type="pres">
      <dgm:prSet presAssocID="{A7C646DA-A73C-4CED-8192-FE16441FB65D}" presName="connTx" presStyleLbl="parChTrans1D3" presStyleIdx="0" presStyleCnt="3"/>
      <dgm:spPr/>
    </dgm:pt>
    <dgm:pt modelId="{57211078-3E15-40A2-9A30-02F1422BD9C7}" type="pres">
      <dgm:prSet presAssocID="{39B34D36-B32A-41B1-80A6-838C4984B2E7}" presName="root2" presStyleCnt="0"/>
      <dgm:spPr/>
    </dgm:pt>
    <dgm:pt modelId="{AF6EF380-E9F8-4DCE-8334-42271CAA1BE3}" type="pres">
      <dgm:prSet presAssocID="{39B34D36-B32A-41B1-80A6-838C4984B2E7}" presName="LevelTwoTextNode" presStyleLbl="node3" presStyleIdx="0" presStyleCnt="3">
        <dgm:presLayoutVars>
          <dgm:chPref val="3"/>
        </dgm:presLayoutVars>
      </dgm:prSet>
      <dgm:spPr/>
    </dgm:pt>
    <dgm:pt modelId="{76B07A23-1756-4E8A-A000-D279F5FFB490}" type="pres">
      <dgm:prSet presAssocID="{39B34D36-B32A-41B1-80A6-838C4984B2E7}" presName="level3hierChild" presStyleCnt="0"/>
      <dgm:spPr/>
    </dgm:pt>
    <dgm:pt modelId="{A65F38FE-E7C7-4686-AA2A-598AB2B6970D}" type="pres">
      <dgm:prSet presAssocID="{CB57FDEC-A4DD-4DBE-A245-B62165D6977D}" presName="conn2-1" presStyleLbl="parChTrans1D3" presStyleIdx="1" presStyleCnt="3"/>
      <dgm:spPr/>
    </dgm:pt>
    <dgm:pt modelId="{858B6367-1710-4F57-BC5B-00447D0214A3}" type="pres">
      <dgm:prSet presAssocID="{CB57FDEC-A4DD-4DBE-A245-B62165D6977D}" presName="connTx" presStyleLbl="parChTrans1D3" presStyleIdx="1" presStyleCnt="3"/>
      <dgm:spPr/>
    </dgm:pt>
    <dgm:pt modelId="{2218E4F5-7540-48BF-B4DC-9718158F8BFB}" type="pres">
      <dgm:prSet presAssocID="{7AAA6598-D0FA-4D1C-8BCF-50D4CB6DA020}" presName="root2" presStyleCnt="0"/>
      <dgm:spPr/>
    </dgm:pt>
    <dgm:pt modelId="{28772CA4-C729-4C08-969F-9C1E405E616A}" type="pres">
      <dgm:prSet presAssocID="{7AAA6598-D0FA-4D1C-8BCF-50D4CB6DA020}" presName="LevelTwoTextNode" presStyleLbl="node3" presStyleIdx="1" presStyleCnt="3">
        <dgm:presLayoutVars>
          <dgm:chPref val="3"/>
        </dgm:presLayoutVars>
      </dgm:prSet>
      <dgm:spPr/>
    </dgm:pt>
    <dgm:pt modelId="{5951ED58-15B8-472D-9ACC-2FC1FB97CE0A}" type="pres">
      <dgm:prSet presAssocID="{7AAA6598-D0FA-4D1C-8BCF-50D4CB6DA020}" presName="level3hierChild" presStyleCnt="0"/>
      <dgm:spPr/>
    </dgm:pt>
    <dgm:pt modelId="{DE5B0C02-D630-474B-BFE9-38B4D24BC03C}" type="pres">
      <dgm:prSet presAssocID="{6BCB1C96-5924-4039-8CBE-DF773BDF6088}" presName="conn2-1" presStyleLbl="parChTrans1D3" presStyleIdx="2" presStyleCnt="3"/>
      <dgm:spPr/>
    </dgm:pt>
    <dgm:pt modelId="{1F1BF8C8-E0B8-4CC0-AB9D-B66EFA7254B7}" type="pres">
      <dgm:prSet presAssocID="{6BCB1C96-5924-4039-8CBE-DF773BDF6088}" presName="connTx" presStyleLbl="parChTrans1D3" presStyleIdx="2" presStyleCnt="3"/>
      <dgm:spPr/>
    </dgm:pt>
    <dgm:pt modelId="{73BB5E84-8AA0-4D7C-BA7E-988C6CD0AD4A}" type="pres">
      <dgm:prSet presAssocID="{4DE9F973-5EB0-42CD-AEB9-43D94EF23EA8}" presName="root2" presStyleCnt="0"/>
      <dgm:spPr/>
    </dgm:pt>
    <dgm:pt modelId="{A5C8C092-F0F0-4C4D-B127-B01B92F71E77}" type="pres">
      <dgm:prSet presAssocID="{4DE9F973-5EB0-42CD-AEB9-43D94EF23EA8}" presName="LevelTwoTextNode" presStyleLbl="node3" presStyleIdx="2" presStyleCnt="3" custScaleY="136993">
        <dgm:presLayoutVars>
          <dgm:chPref val="3"/>
        </dgm:presLayoutVars>
      </dgm:prSet>
      <dgm:spPr/>
    </dgm:pt>
    <dgm:pt modelId="{293D354E-EF7E-4B4D-BCB6-AB55144EB6F7}" type="pres">
      <dgm:prSet presAssocID="{4DE9F973-5EB0-42CD-AEB9-43D94EF23EA8}" presName="level3hierChild" presStyleCnt="0"/>
      <dgm:spPr/>
    </dgm:pt>
  </dgm:ptLst>
  <dgm:cxnLst>
    <dgm:cxn modelId="{5DC96B0D-3822-431A-8EA5-4D7C8AD3F4F0}" type="presOf" srcId="{4DE9F973-5EB0-42CD-AEB9-43D94EF23EA8}" destId="{A5C8C092-F0F0-4C4D-B127-B01B92F71E77}" srcOrd="0" destOrd="0" presId="urn:microsoft.com/office/officeart/2005/8/layout/hierarchy2"/>
    <dgm:cxn modelId="{741D8113-F0B9-492C-99D5-844A773AF09C}" srcId="{633E9185-DF9E-4D80-95CA-A7335A2E8B71}" destId="{7AAA6598-D0FA-4D1C-8BCF-50D4CB6DA020}" srcOrd="1" destOrd="0" parTransId="{CB57FDEC-A4DD-4DBE-A245-B62165D6977D}" sibTransId="{DB9ED527-6220-4DEF-8026-794D3CB6536E}"/>
    <dgm:cxn modelId="{A41D7C2D-22F1-4253-A733-8A80F8F86AD5}" type="presOf" srcId="{CB57FDEC-A4DD-4DBE-A245-B62165D6977D}" destId="{858B6367-1710-4F57-BC5B-00447D0214A3}" srcOrd="1" destOrd="0" presId="urn:microsoft.com/office/officeart/2005/8/layout/hierarchy2"/>
    <dgm:cxn modelId="{11890B30-5DDA-4DEF-B23B-D1026FC4A84C}" type="presOf" srcId="{7AAA6598-D0FA-4D1C-8BCF-50D4CB6DA020}" destId="{28772CA4-C729-4C08-969F-9C1E405E616A}" srcOrd="0" destOrd="0" presId="urn:microsoft.com/office/officeart/2005/8/layout/hierarchy2"/>
    <dgm:cxn modelId="{98AD2B4A-D9DB-4482-A881-50E1D4E11C77}" srcId="{B4627276-75C3-4C37-BD95-A3164913AD04}" destId="{44CDFE6B-FAAD-4245-8966-F08F04AB04DA}" srcOrd="0" destOrd="0" parTransId="{FE92BF83-9198-4911-98A7-7C486F2A002F}" sibTransId="{10BE73BD-11B5-41FD-A4AA-A036B60BA066}"/>
    <dgm:cxn modelId="{E95B81A0-A00D-4E4D-9F10-29B53804F5D6}" type="presOf" srcId="{6BCB1C96-5924-4039-8CBE-DF773BDF6088}" destId="{DE5B0C02-D630-474B-BFE9-38B4D24BC03C}" srcOrd="0" destOrd="0" presId="urn:microsoft.com/office/officeart/2005/8/layout/hierarchy2"/>
    <dgm:cxn modelId="{E1875BA2-1BE2-4EF3-B9A0-236B10EF2F5D}" type="presOf" srcId="{6BCB1C96-5924-4039-8CBE-DF773BDF6088}" destId="{1F1BF8C8-E0B8-4CC0-AB9D-B66EFA7254B7}" srcOrd="1" destOrd="0" presId="urn:microsoft.com/office/officeart/2005/8/layout/hierarchy2"/>
    <dgm:cxn modelId="{31D028A6-22BE-4569-BDE8-764C57CE5EA6}" type="presOf" srcId="{39B34D36-B32A-41B1-80A6-838C4984B2E7}" destId="{AF6EF380-E9F8-4DCE-8334-42271CAA1BE3}" srcOrd="0" destOrd="0" presId="urn:microsoft.com/office/officeart/2005/8/layout/hierarchy2"/>
    <dgm:cxn modelId="{6D4603AB-B2EE-46CF-8474-48CE15E9091D}" srcId="{633E9185-DF9E-4D80-95CA-A7335A2E8B71}" destId="{4DE9F973-5EB0-42CD-AEB9-43D94EF23EA8}" srcOrd="2" destOrd="0" parTransId="{6BCB1C96-5924-4039-8CBE-DF773BDF6088}" sibTransId="{0BD32C28-46A0-4227-B0CF-DD35E5F1CD8D}"/>
    <dgm:cxn modelId="{22969DAC-EA6C-4B51-A217-5053C56F27A4}" type="presOf" srcId="{633E9185-DF9E-4D80-95CA-A7335A2E8B71}" destId="{405E4E42-A518-42F0-8D0E-0D4F531FEDAA}" srcOrd="0" destOrd="0" presId="urn:microsoft.com/office/officeart/2005/8/layout/hierarchy2"/>
    <dgm:cxn modelId="{7CC866C0-E554-4711-B4C4-FD07471BC524}" type="presOf" srcId="{B4627276-75C3-4C37-BD95-A3164913AD04}" destId="{5F25B54C-91D2-446B-B615-90D1CF816B90}" srcOrd="0" destOrd="0" presId="urn:microsoft.com/office/officeart/2005/8/layout/hierarchy2"/>
    <dgm:cxn modelId="{91E496CA-45EC-4044-A86A-FA1599AA6F2D}" type="presOf" srcId="{F9732712-3F79-42FD-986B-8156C693B0B9}" destId="{79873EF7-B247-40D8-B563-9B452327C1FB}" srcOrd="0" destOrd="0" presId="urn:microsoft.com/office/officeart/2005/8/layout/hierarchy2"/>
    <dgm:cxn modelId="{F7A918D0-13BA-4784-AF96-B0D027D306BA}" type="presOf" srcId="{CB57FDEC-A4DD-4DBE-A245-B62165D6977D}" destId="{A65F38FE-E7C7-4686-AA2A-598AB2B6970D}" srcOrd="0" destOrd="0" presId="urn:microsoft.com/office/officeart/2005/8/layout/hierarchy2"/>
    <dgm:cxn modelId="{671F08DD-1132-4CD7-921D-8475DF2440F2}" type="presOf" srcId="{A7C646DA-A73C-4CED-8192-FE16441FB65D}" destId="{E3FDEEEF-BAEA-4805-B468-509FE3717028}" srcOrd="0" destOrd="0" presId="urn:microsoft.com/office/officeart/2005/8/layout/hierarchy2"/>
    <dgm:cxn modelId="{70DD2EE4-F0BD-4DCA-8DD7-D79BD72822AF}" type="presOf" srcId="{F9732712-3F79-42FD-986B-8156C693B0B9}" destId="{9CE93B80-A617-4EA8-B666-CECD9CF2E68C}" srcOrd="1" destOrd="0" presId="urn:microsoft.com/office/officeart/2005/8/layout/hierarchy2"/>
    <dgm:cxn modelId="{AEC73BE4-D335-4D97-A164-3481FB92E2AA}" type="presOf" srcId="{44CDFE6B-FAAD-4245-8966-F08F04AB04DA}" destId="{A3818438-2B61-4680-89D0-17A9CF74FE5F}" srcOrd="0" destOrd="0" presId="urn:microsoft.com/office/officeart/2005/8/layout/hierarchy2"/>
    <dgm:cxn modelId="{9F0119F0-D420-45F2-A9E2-F9AA62F30B94}" srcId="{633E9185-DF9E-4D80-95CA-A7335A2E8B71}" destId="{39B34D36-B32A-41B1-80A6-838C4984B2E7}" srcOrd="0" destOrd="0" parTransId="{A7C646DA-A73C-4CED-8192-FE16441FB65D}" sibTransId="{B99655F8-BA41-4C62-B1B8-38307F490501}"/>
    <dgm:cxn modelId="{DF9736F4-0FF8-4C26-BF76-10D2E6C58568}" type="presOf" srcId="{A7C646DA-A73C-4CED-8192-FE16441FB65D}" destId="{1497BD86-482F-41EC-A72C-349120F2E7EB}" srcOrd="1" destOrd="0" presId="urn:microsoft.com/office/officeart/2005/8/layout/hierarchy2"/>
    <dgm:cxn modelId="{B1CE93F9-6730-439D-984E-7854B35916E1}" srcId="{44CDFE6B-FAAD-4245-8966-F08F04AB04DA}" destId="{633E9185-DF9E-4D80-95CA-A7335A2E8B71}" srcOrd="0" destOrd="0" parTransId="{F9732712-3F79-42FD-986B-8156C693B0B9}" sibTransId="{0B14872B-4AC7-4C47-95A5-CEE9EE9B5C67}"/>
    <dgm:cxn modelId="{0EC704B5-F20B-47CC-9B5F-F65581FB5BE4}" type="presParOf" srcId="{5F25B54C-91D2-446B-B615-90D1CF816B90}" destId="{4C2B4A66-3865-4AB4-A658-1B6EE435DB06}" srcOrd="0" destOrd="0" presId="urn:microsoft.com/office/officeart/2005/8/layout/hierarchy2"/>
    <dgm:cxn modelId="{96389908-52AD-4609-BC55-FB5F4FDEAE4A}" type="presParOf" srcId="{4C2B4A66-3865-4AB4-A658-1B6EE435DB06}" destId="{A3818438-2B61-4680-89D0-17A9CF74FE5F}" srcOrd="0" destOrd="0" presId="urn:microsoft.com/office/officeart/2005/8/layout/hierarchy2"/>
    <dgm:cxn modelId="{3E45ABC5-7D57-47AB-9C81-725E14401EA1}" type="presParOf" srcId="{4C2B4A66-3865-4AB4-A658-1B6EE435DB06}" destId="{9A6D88C5-0F6F-4EEF-87F0-56A571326EC4}" srcOrd="1" destOrd="0" presId="urn:microsoft.com/office/officeart/2005/8/layout/hierarchy2"/>
    <dgm:cxn modelId="{55466142-4474-4B58-A36E-A40DA5FCDE16}" type="presParOf" srcId="{9A6D88C5-0F6F-4EEF-87F0-56A571326EC4}" destId="{79873EF7-B247-40D8-B563-9B452327C1FB}" srcOrd="0" destOrd="0" presId="urn:microsoft.com/office/officeart/2005/8/layout/hierarchy2"/>
    <dgm:cxn modelId="{187F28E8-6FBA-4307-B026-28B8A9764FFB}" type="presParOf" srcId="{79873EF7-B247-40D8-B563-9B452327C1FB}" destId="{9CE93B80-A617-4EA8-B666-CECD9CF2E68C}" srcOrd="0" destOrd="0" presId="urn:microsoft.com/office/officeart/2005/8/layout/hierarchy2"/>
    <dgm:cxn modelId="{1AE491D4-772E-4273-AEC6-73BDB36F904B}" type="presParOf" srcId="{9A6D88C5-0F6F-4EEF-87F0-56A571326EC4}" destId="{DC4E4C15-C172-41EA-A8DA-5E343AC65E60}" srcOrd="1" destOrd="0" presId="urn:microsoft.com/office/officeart/2005/8/layout/hierarchy2"/>
    <dgm:cxn modelId="{611383E2-9127-448F-8C11-69B67E46F19D}" type="presParOf" srcId="{DC4E4C15-C172-41EA-A8DA-5E343AC65E60}" destId="{405E4E42-A518-42F0-8D0E-0D4F531FEDAA}" srcOrd="0" destOrd="0" presId="urn:microsoft.com/office/officeart/2005/8/layout/hierarchy2"/>
    <dgm:cxn modelId="{7D9C148D-27A6-467C-BEB6-BF4AAE52D666}" type="presParOf" srcId="{DC4E4C15-C172-41EA-A8DA-5E343AC65E60}" destId="{F9752BAD-37FE-4A2B-BF4A-815B54205A4B}" srcOrd="1" destOrd="0" presId="urn:microsoft.com/office/officeart/2005/8/layout/hierarchy2"/>
    <dgm:cxn modelId="{E2A76D23-5B3E-4F55-B6BD-4DC5BFE35BD8}" type="presParOf" srcId="{F9752BAD-37FE-4A2B-BF4A-815B54205A4B}" destId="{E3FDEEEF-BAEA-4805-B468-509FE3717028}" srcOrd="0" destOrd="0" presId="urn:microsoft.com/office/officeart/2005/8/layout/hierarchy2"/>
    <dgm:cxn modelId="{2EF42FF3-5854-4147-AFB8-997D49736ACA}" type="presParOf" srcId="{E3FDEEEF-BAEA-4805-B468-509FE3717028}" destId="{1497BD86-482F-41EC-A72C-349120F2E7EB}" srcOrd="0" destOrd="0" presId="urn:microsoft.com/office/officeart/2005/8/layout/hierarchy2"/>
    <dgm:cxn modelId="{C89452F6-2760-46E5-8943-7EDD68704428}" type="presParOf" srcId="{F9752BAD-37FE-4A2B-BF4A-815B54205A4B}" destId="{57211078-3E15-40A2-9A30-02F1422BD9C7}" srcOrd="1" destOrd="0" presId="urn:microsoft.com/office/officeart/2005/8/layout/hierarchy2"/>
    <dgm:cxn modelId="{AE3DC9EB-1E79-4F1A-B579-DDF2EEE71A1B}" type="presParOf" srcId="{57211078-3E15-40A2-9A30-02F1422BD9C7}" destId="{AF6EF380-E9F8-4DCE-8334-42271CAA1BE3}" srcOrd="0" destOrd="0" presId="urn:microsoft.com/office/officeart/2005/8/layout/hierarchy2"/>
    <dgm:cxn modelId="{B87B700B-5261-49F4-B4BA-0E5C94484E61}" type="presParOf" srcId="{57211078-3E15-40A2-9A30-02F1422BD9C7}" destId="{76B07A23-1756-4E8A-A000-D279F5FFB490}" srcOrd="1" destOrd="0" presId="urn:microsoft.com/office/officeart/2005/8/layout/hierarchy2"/>
    <dgm:cxn modelId="{AADAE8F9-BDAD-4224-82AB-6CE6A6043020}" type="presParOf" srcId="{F9752BAD-37FE-4A2B-BF4A-815B54205A4B}" destId="{A65F38FE-E7C7-4686-AA2A-598AB2B6970D}" srcOrd="2" destOrd="0" presId="urn:microsoft.com/office/officeart/2005/8/layout/hierarchy2"/>
    <dgm:cxn modelId="{02A9ACB6-72EF-4E14-93C3-862563BEEFD3}" type="presParOf" srcId="{A65F38FE-E7C7-4686-AA2A-598AB2B6970D}" destId="{858B6367-1710-4F57-BC5B-00447D0214A3}" srcOrd="0" destOrd="0" presId="urn:microsoft.com/office/officeart/2005/8/layout/hierarchy2"/>
    <dgm:cxn modelId="{494B6B3B-FAEE-42BC-8724-75B30FE4DF58}" type="presParOf" srcId="{F9752BAD-37FE-4A2B-BF4A-815B54205A4B}" destId="{2218E4F5-7540-48BF-B4DC-9718158F8BFB}" srcOrd="3" destOrd="0" presId="urn:microsoft.com/office/officeart/2005/8/layout/hierarchy2"/>
    <dgm:cxn modelId="{AE748738-344C-4B2A-A4EB-2DC7164258A6}" type="presParOf" srcId="{2218E4F5-7540-48BF-B4DC-9718158F8BFB}" destId="{28772CA4-C729-4C08-969F-9C1E405E616A}" srcOrd="0" destOrd="0" presId="urn:microsoft.com/office/officeart/2005/8/layout/hierarchy2"/>
    <dgm:cxn modelId="{D18B33C2-CE21-4BA4-A2B7-6BA4FD4DE687}" type="presParOf" srcId="{2218E4F5-7540-48BF-B4DC-9718158F8BFB}" destId="{5951ED58-15B8-472D-9ACC-2FC1FB97CE0A}" srcOrd="1" destOrd="0" presId="urn:microsoft.com/office/officeart/2005/8/layout/hierarchy2"/>
    <dgm:cxn modelId="{6335B906-D45F-45EE-9ED2-6B2761A8103F}" type="presParOf" srcId="{F9752BAD-37FE-4A2B-BF4A-815B54205A4B}" destId="{DE5B0C02-D630-474B-BFE9-38B4D24BC03C}" srcOrd="4" destOrd="0" presId="urn:microsoft.com/office/officeart/2005/8/layout/hierarchy2"/>
    <dgm:cxn modelId="{6D3898AC-2BB6-4591-AC67-38422BF9AE10}" type="presParOf" srcId="{DE5B0C02-D630-474B-BFE9-38B4D24BC03C}" destId="{1F1BF8C8-E0B8-4CC0-AB9D-B66EFA7254B7}" srcOrd="0" destOrd="0" presId="urn:microsoft.com/office/officeart/2005/8/layout/hierarchy2"/>
    <dgm:cxn modelId="{01FF38F1-EDE2-436D-A78E-143DCF145325}" type="presParOf" srcId="{F9752BAD-37FE-4A2B-BF4A-815B54205A4B}" destId="{73BB5E84-8AA0-4D7C-BA7E-988C6CD0AD4A}" srcOrd="5" destOrd="0" presId="urn:microsoft.com/office/officeart/2005/8/layout/hierarchy2"/>
    <dgm:cxn modelId="{5A791D3F-90CE-4002-98D6-42FFA721C67F}" type="presParOf" srcId="{73BB5E84-8AA0-4D7C-BA7E-988C6CD0AD4A}" destId="{A5C8C092-F0F0-4C4D-B127-B01B92F71E77}" srcOrd="0" destOrd="0" presId="urn:microsoft.com/office/officeart/2005/8/layout/hierarchy2"/>
    <dgm:cxn modelId="{9587D5AF-7D1F-4375-8C49-D9DD1844A8BE}" type="presParOf" srcId="{73BB5E84-8AA0-4D7C-BA7E-988C6CD0AD4A}" destId="{293D354E-EF7E-4B4D-BCB6-AB55144EB6F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18438-2B61-4680-89D0-17A9CF74FE5F}">
      <dsp:nvSpPr>
        <dsp:cNvPr id="0" name=""/>
        <dsp:cNvSpPr/>
      </dsp:nvSpPr>
      <dsp:spPr>
        <a:xfrm>
          <a:off x="8701" y="2173972"/>
          <a:ext cx="2161104" cy="2129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1" kern="1200" dirty="0">
              <a:latin typeface="Arial" pitchFamily="34" charset="0"/>
              <a:cs typeface="David" pitchFamily="2" charset="-79"/>
            </a:rPr>
            <a:t>שימוש בזבל המכיל חומרים אורגנים רבים</a:t>
          </a:r>
          <a:endParaRPr lang="he-IL" sz="1800" b="1" kern="1200" dirty="0">
            <a:cs typeface="David" pitchFamily="2" charset="-79"/>
          </a:endParaRPr>
        </a:p>
      </dsp:txBody>
      <dsp:txXfrm>
        <a:off x="71059" y="2236330"/>
        <a:ext cx="2036388" cy="2004339"/>
      </dsp:txXfrm>
    </dsp:sp>
    <dsp:sp modelId="{79873EF7-B247-40D8-B563-9B452327C1FB}">
      <dsp:nvSpPr>
        <dsp:cNvPr id="0" name=""/>
        <dsp:cNvSpPr/>
      </dsp:nvSpPr>
      <dsp:spPr>
        <a:xfrm>
          <a:off x="2169806" y="3223485"/>
          <a:ext cx="864441" cy="30029"/>
        </a:xfrm>
        <a:custGeom>
          <a:avLst/>
          <a:gdLst/>
          <a:ahLst/>
          <a:cxnLst/>
          <a:rect l="0" t="0" r="0" b="0"/>
          <a:pathLst>
            <a:path>
              <a:moveTo>
                <a:pt x="0" y="15014"/>
              </a:moveTo>
              <a:lnTo>
                <a:pt x="864441" y="15014"/>
              </a:lnTo>
            </a:path>
          </a:pathLst>
        </a:custGeom>
        <a:noFill/>
        <a:ln w="425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2580415" y="3216888"/>
        <a:ext cx="43222" cy="43222"/>
      </dsp:txXfrm>
    </dsp:sp>
    <dsp:sp modelId="{405E4E42-A518-42F0-8D0E-0D4F531FEDAA}">
      <dsp:nvSpPr>
        <dsp:cNvPr id="0" name=""/>
        <dsp:cNvSpPr/>
      </dsp:nvSpPr>
      <dsp:spPr>
        <a:xfrm>
          <a:off x="3034247" y="2173972"/>
          <a:ext cx="2161104" cy="2129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1" kern="1200" dirty="0">
              <a:latin typeface="Arial" pitchFamily="34" charset="0"/>
              <a:cs typeface="David" pitchFamily="2" charset="-79"/>
            </a:rPr>
            <a:t>הידרוליזה כימית שבסופה מתקבלים סוכרים העשויים לשמש ל:</a:t>
          </a:r>
          <a:endParaRPr lang="he-IL" sz="1800" b="1" kern="1200" dirty="0">
            <a:cs typeface="David" pitchFamily="2" charset="-79"/>
          </a:endParaRPr>
        </a:p>
      </dsp:txBody>
      <dsp:txXfrm>
        <a:off x="3096605" y="2236330"/>
        <a:ext cx="2036388" cy="2004339"/>
      </dsp:txXfrm>
    </dsp:sp>
    <dsp:sp modelId="{E3FDEEEF-BAEA-4805-B468-509FE3717028}">
      <dsp:nvSpPr>
        <dsp:cNvPr id="0" name=""/>
        <dsp:cNvSpPr/>
      </dsp:nvSpPr>
      <dsp:spPr>
        <a:xfrm rot="18055971">
          <a:off x="4786730" y="2502235"/>
          <a:ext cx="1681684" cy="30029"/>
        </a:xfrm>
        <a:custGeom>
          <a:avLst/>
          <a:gdLst/>
          <a:ahLst/>
          <a:cxnLst/>
          <a:rect l="0" t="0" r="0" b="0"/>
          <a:pathLst>
            <a:path>
              <a:moveTo>
                <a:pt x="0" y="15014"/>
              </a:moveTo>
              <a:lnTo>
                <a:pt x="1681684" y="15014"/>
              </a:lnTo>
            </a:path>
          </a:pathLst>
        </a:custGeom>
        <a:noFill/>
        <a:ln w="425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5585530" y="2475208"/>
        <a:ext cx="84084" cy="84084"/>
      </dsp:txXfrm>
    </dsp:sp>
    <dsp:sp modelId="{AF6EF380-E9F8-4DCE-8334-42271CAA1BE3}">
      <dsp:nvSpPr>
        <dsp:cNvPr id="0" name=""/>
        <dsp:cNvSpPr/>
      </dsp:nvSpPr>
      <dsp:spPr>
        <a:xfrm>
          <a:off x="6059793" y="1255724"/>
          <a:ext cx="2161104" cy="10805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Arial" pitchFamily="34" charset="0"/>
              <a:cs typeface="David" pitchFamily="2" charset="-79"/>
            </a:rPr>
            <a:t>תהליכי תסיסה לתעשיית המזון</a:t>
          </a:r>
          <a:endParaRPr lang="he-IL" sz="2700" b="1" kern="1200" dirty="0">
            <a:cs typeface="David" pitchFamily="2" charset="-79"/>
          </a:endParaRPr>
        </a:p>
      </dsp:txBody>
      <dsp:txXfrm>
        <a:off x="6091441" y="1287372"/>
        <a:ext cx="2097808" cy="1017256"/>
      </dsp:txXfrm>
    </dsp:sp>
    <dsp:sp modelId="{A65F38FE-E7C7-4686-AA2A-598AB2B6970D}">
      <dsp:nvSpPr>
        <dsp:cNvPr id="0" name=""/>
        <dsp:cNvSpPr/>
      </dsp:nvSpPr>
      <dsp:spPr>
        <a:xfrm rot="20818897">
          <a:off x="5183950" y="3123553"/>
          <a:ext cx="887245" cy="30029"/>
        </a:xfrm>
        <a:custGeom>
          <a:avLst/>
          <a:gdLst/>
          <a:ahLst/>
          <a:cxnLst/>
          <a:rect l="0" t="0" r="0" b="0"/>
          <a:pathLst>
            <a:path>
              <a:moveTo>
                <a:pt x="0" y="15014"/>
              </a:moveTo>
              <a:lnTo>
                <a:pt x="887245" y="15014"/>
              </a:lnTo>
            </a:path>
          </a:pathLst>
        </a:custGeom>
        <a:noFill/>
        <a:ln w="425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605391" y="3116386"/>
        <a:ext cx="44362" cy="44362"/>
      </dsp:txXfrm>
    </dsp:sp>
    <dsp:sp modelId="{28772CA4-C729-4C08-969F-9C1E405E616A}">
      <dsp:nvSpPr>
        <dsp:cNvPr id="0" name=""/>
        <dsp:cNvSpPr/>
      </dsp:nvSpPr>
      <dsp:spPr>
        <a:xfrm>
          <a:off x="6059793" y="2498359"/>
          <a:ext cx="2161104" cy="10805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Arial" pitchFamily="34" charset="0"/>
              <a:cs typeface="David" pitchFamily="2" charset="-79"/>
            </a:rPr>
            <a:t>דלק ביולוגי</a:t>
          </a:r>
          <a:endParaRPr lang="he-IL" sz="2700" b="1" kern="1200" dirty="0">
            <a:cs typeface="David" pitchFamily="2" charset="-79"/>
          </a:endParaRPr>
        </a:p>
      </dsp:txBody>
      <dsp:txXfrm>
        <a:off x="6091441" y="2530007"/>
        <a:ext cx="2097808" cy="1017256"/>
      </dsp:txXfrm>
    </dsp:sp>
    <dsp:sp modelId="{DE5B0C02-D630-474B-BFE9-38B4D24BC03C}">
      <dsp:nvSpPr>
        <dsp:cNvPr id="0" name=""/>
        <dsp:cNvSpPr/>
      </dsp:nvSpPr>
      <dsp:spPr>
        <a:xfrm rot="3310531">
          <a:off x="4870704" y="3844802"/>
          <a:ext cx="1513737" cy="30029"/>
        </a:xfrm>
        <a:custGeom>
          <a:avLst/>
          <a:gdLst/>
          <a:ahLst/>
          <a:cxnLst/>
          <a:rect l="0" t="0" r="0" b="0"/>
          <a:pathLst>
            <a:path>
              <a:moveTo>
                <a:pt x="0" y="15014"/>
              </a:moveTo>
              <a:lnTo>
                <a:pt x="1513737" y="15014"/>
              </a:lnTo>
            </a:path>
          </a:pathLst>
        </a:custGeom>
        <a:noFill/>
        <a:ln w="425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589729" y="3821974"/>
        <a:ext cx="75686" cy="75686"/>
      </dsp:txXfrm>
    </dsp:sp>
    <dsp:sp modelId="{A5C8C092-F0F0-4C4D-B127-B01B92F71E77}">
      <dsp:nvSpPr>
        <dsp:cNvPr id="0" name=""/>
        <dsp:cNvSpPr/>
      </dsp:nvSpPr>
      <dsp:spPr>
        <a:xfrm>
          <a:off x="6059793" y="3740994"/>
          <a:ext cx="2161104" cy="14802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glow rad="101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Arial" pitchFamily="34" charset="0"/>
              <a:cs typeface="David" pitchFamily="2" charset="-79"/>
            </a:rPr>
            <a:t>חומרים לתעשייה כימית</a:t>
          </a:r>
        </a:p>
      </dsp:txBody>
      <dsp:txXfrm>
        <a:off x="6103149" y="3784350"/>
        <a:ext cx="2074392" cy="1393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8C5F1-BE90-4F6F-B97F-958666EBCC38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F9594-39B0-49D3-B3E0-D81A50C16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F9594-39B0-49D3-B3E0-D81A50C165E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מעוגל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0" name="כותרת משנה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D977-C1DA-4DAD-9B3C-0A004ABFC0B0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6C84-0718-425A-8BA0-C184556C3559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CBC0-383A-4300-9E6F-900B9CC34C5C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5617-41D3-40C8-A63F-4F838D290C10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לבן מעוגל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מעוגל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38BD-69AF-45F7-9A3C-B639B82D16B4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19DE-2469-40F9-AEF5-5498423080A9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39B7-0693-42F9-8611-75B439DF6E15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D58F-1641-4B48-A1E3-CC1059808B35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6894A-5D35-4644-9358-89993B6B26AB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8298-EFA4-4A42-A55C-8F5123D448B7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עם פינה יחידה מעוגלת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01D4-9070-462A-B727-4ADB071C10FD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/>
              <a:t>לחץ על הסמל כדי להוסיף תמונה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לבן מעוגל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ציין מיקום של כותרת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44FA8C3-0F30-44A5-9D7C-9F2906D28DF6}" type="datetime1">
              <a:rPr lang="en-US" smtClean="0"/>
              <a:pPr/>
              <a:t>6/5/2025</a:t>
            </a:fld>
            <a:endParaRPr lang="en-US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B5488F4-4473-4391-9B35-4E90D680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rdia.co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e.wikipedia.org/wiki/%D7%99%D7%95%D7%95%D7%A0%D7%99%D7%AA" TargetMode="External"/><Relationship Id="rId2" Type="http://schemas.openxmlformats.org/officeDocument/2006/relationships/hyperlink" Target="http://he.wikipedia.org/wiki/%D7%A7%D7%A9%D7%A8_%D7%A7%D7%95%D7%95%D7%9C%D7%A0%D7%98%D7%99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1219200"/>
            <a:ext cx="8229600" cy="3733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 w="127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תרומת וחשיבות הכימיה לתחומי ההייטק בארץ: </a:t>
            </a:r>
            <a:endParaRPr kumimoji="0" lang="en-US" sz="3200" b="1" i="0" u="none" strike="noStrike" kern="1200" cap="none" spc="0" normalizeH="0" baseline="0" noProof="0" dirty="0">
              <a:ln w="12700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זבל, סוכר, והדפסה תלת </a:t>
            </a:r>
            <a:r>
              <a:rPr kumimoji="0" lang="he-IL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מימדית</a:t>
            </a:r>
            <a:endParaRPr kumimoji="0" lang="he-IL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הקשר?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מלבן מעוגל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0" y="402772"/>
            <a:ext cx="2362200" cy="6858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avid" pitchFamily="2" charset="-79"/>
              </a:rPr>
              <a:t>המחלקה לחינוך למדע וטכנולוגיה</a:t>
            </a:r>
          </a:p>
          <a:p>
            <a:pPr algn="ctr" rtl="1"/>
            <a:endParaRPr lang="he-IL" sz="500" dirty="0">
              <a:cs typeface="David" pitchFamily="2" charset="-79"/>
            </a:endParaRPr>
          </a:p>
          <a:p>
            <a:pPr algn="ctr" rtl="1"/>
            <a:endParaRPr lang="he-IL" sz="1100" dirty="0">
              <a:cs typeface="David" pitchFamily="2" charset="-79"/>
            </a:endParaRPr>
          </a:p>
          <a:p>
            <a:pPr algn="ctr" rtl="1"/>
            <a:endParaRPr lang="en-US" sz="1600" dirty="0">
              <a:cs typeface="David" pitchFamily="2" charset="-79"/>
            </a:endParaRPr>
          </a:p>
        </p:txBody>
      </p:sp>
      <p:sp>
        <p:nvSpPr>
          <p:cNvPr id="20" name="מלבן מעוגל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000" y="381000"/>
            <a:ext cx="2438400" cy="6858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avid" pitchFamily="2" charset="-79"/>
              </a:rPr>
              <a:t>השתלמות </a:t>
            </a:r>
            <a:r>
              <a:rPr lang="he-IL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avid" pitchFamily="2" charset="-79"/>
              </a:rPr>
              <a:t>כימטק</a:t>
            </a:r>
            <a:endParaRPr lang="he-IL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avid" pitchFamily="2" charset="-79"/>
            </a:endParaRPr>
          </a:p>
          <a:p>
            <a:pPr algn="ctr" rtl="1"/>
            <a:endParaRPr lang="he-IL" sz="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1"/>
            <a:endParaRPr lang="he-IL" sz="1200" dirty="0">
              <a:cs typeface="David" pitchFamily="2" charset="-79"/>
            </a:endParaRPr>
          </a:p>
        </p:txBody>
      </p:sp>
      <p:sp>
        <p:nvSpPr>
          <p:cNvPr id="23" name="מציין מיקום של מספר שקופית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" name="תמונה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5334000"/>
            <a:ext cx="1074638" cy="9956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29000" y="5562600"/>
            <a:ext cx="3581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גבי שוורץ</a:t>
            </a:r>
          </a:p>
        </p:txBody>
      </p:sp>
    </p:spTree>
  </p:cSld>
  <p:clrMapOvr>
    <a:masterClrMapping/>
  </p:clrMapOvr>
  <p:transition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תרגול  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4" name="מלבן עם פינות חתוכות באותו צד 3"/>
          <p:cNvSpPr/>
          <p:nvPr/>
        </p:nvSpPr>
        <p:spPr>
          <a:xfrm>
            <a:off x="457200" y="990600"/>
            <a:ext cx="7848600" cy="5486400"/>
          </a:xfrm>
          <a:prstGeom prst="snip2SameRect">
            <a:avLst>
              <a:gd name="adj1" fmla="val 16667"/>
              <a:gd name="adj2" fmla="val 12178"/>
            </a:avLst>
          </a:prstGeom>
          <a:ln w="19050"/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0" algn="r" rtl="1">
              <a:lnSpc>
                <a:spcPct val="150000"/>
              </a:lnSpc>
            </a:pPr>
            <a:r>
              <a:rPr lang="he-IL" dirty="0"/>
              <a:t>6. (א) הסבר מהו תהליך </a:t>
            </a:r>
            <a:r>
              <a:rPr lang="he-IL" dirty="0" err="1"/>
              <a:t>אסטריפיקציה</a:t>
            </a:r>
            <a:r>
              <a:rPr lang="he-IL" dirty="0"/>
              <a:t> ובין אילו קבוצות פונקציונאליות הוא מתרחש.</a:t>
            </a:r>
          </a:p>
          <a:p>
            <a:pPr lvl="0" algn="r" rtl="1">
              <a:lnSpc>
                <a:spcPct val="150000"/>
              </a:lnSpc>
            </a:pPr>
            <a:r>
              <a:rPr lang="he-IL" dirty="0"/>
              <a:t>(ב) רשום את תגובת </a:t>
            </a:r>
            <a:r>
              <a:rPr lang="he-IL" dirty="0" err="1"/>
              <a:t>האסטרפקציה</a:t>
            </a:r>
            <a:r>
              <a:rPr lang="he-IL" dirty="0"/>
              <a:t> בין שתי מולקולות חומצה </a:t>
            </a:r>
            <a:r>
              <a:rPr lang="he-IL" dirty="0" err="1"/>
              <a:t>לקטית</a:t>
            </a:r>
            <a:endParaRPr lang="en-US" dirty="0"/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defRPr/>
            </a:pPr>
            <a:r>
              <a:rPr lang="he-IL" dirty="0"/>
              <a:t>7. איזה כוחות משיכה פועלים בין שרשראות </a:t>
            </a:r>
            <a:r>
              <a:rPr lang="en-US" dirty="0"/>
              <a:t>PLA</a:t>
            </a:r>
            <a:r>
              <a:rPr lang="he-IL" dirty="0"/>
              <a:t> ? נמק ברמה המיקרוסקופית</a:t>
            </a:r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defRPr/>
            </a:pPr>
            <a:r>
              <a:rPr lang="he-IL" dirty="0"/>
              <a:t>8. </a:t>
            </a:r>
            <a:r>
              <a:rPr lang="en-US" dirty="0"/>
              <a:t>PLA</a:t>
            </a:r>
            <a:r>
              <a:rPr lang="he-IL" dirty="0"/>
              <a:t> מתמוסס באצטון </a:t>
            </a:r>
            <a:r>
              <a:rPr lang="en-US" dirty="0"/>
              <a:t>CH</a:t>
            </a:r>
            <a:r>
              <a:rPr lang="en-US" baseline="-25000" dirty="0"/>
              <a:t>3</a:t>
            </a:r>
            <a:r>
              <a:rPr lang="en-US" dirty="0"/>
              <a:t>COCH</a:t>
            </a:r>
            <a:r>
              <a:rPr lang="en-US" baseline="-25000" dirty="0"/>
              <a:t>3</a:t>
            </a:r>
            <a:r>
              <a:rPr lang="he-IL" dirty="0"/>
              <a:t> הסבר ברמה המיקרוסקופית.</a:t>
            </a:r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defRPr/>
            </a:pPr>
            <a:r>
              <a:rPr lang="he-IL" dirty="0"/>
              <a:t>9. לסיכום- על פי מה שלמדנו עד כה, האם לדעתכם כימיה חיונית וחשובה לתעשיית </a:t>
            </a:r>
            <a:r>
              <a:rPr lang="he-IL" dirty="0" err="1"/>
              <a:t>ההייטק</a:t>
            </a:r>
            <a:r>
              <a:rPr lang="he-IL" dirty="0"/>
              <a:t> בארץ? נמק ותן דוגמאות בהתבסס על הנלמד.</a:t>
            </a:r>
          </a:p>
          <a:p>
            <a:pPr marL="342900" indent="-342900" algn="ctr" rtl="1">
              <a:lnSpc>
                <a:spcPct val="150000"/>
              </a:lnSpc>
              <a:spcBef>
                <a:spcPts val="580"/>
              </a:spcBef>
              <a:defRPr/>
            </a:pPr>
            <a:endParaRPr lang="en-US" dirty="0"/>
          </a:p>
          <a:p>
            <a:pPr marL="342900" lvl="0" indent="-342900" algn="ctr" rtl="1">
              <a:lnSpc>
                <a:spcPct val="150000"/>
              </a:lnSpc>
              <a:spcBef>
                <a:spcPts val="580"/>
              </a:spcBef>
              <a:defRPr/>
            </a:pPr>
            <a:endParaRPr lang="en-US" dirty="0"/>
          </a:p>
          <a:p>
            <a:pPr marL="274320" indent="-274320" algn="ctr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endParaRPr lang="he-IL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533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 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סיכום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C38A025-EA95-CC5F-34F0-D69DE9F2B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8353" y="1066800"/>
            <a:ext cx="3142420" cy="3142420"/>
          </a:xfrm>
          <a:custGeom>
            <a:avLst/>
            <a:gdLst>
              <a:gd name="connsiteX0" fmla="*/ 0 w 3142420"/>
              <a:gd name="connsiteY0" fmla="*/ 1571210 h 3142420"/>
              <a:gd name="connsiteX1" fmla="*/ 1571210 w 3142420"/>
              <a:gd name="connsiteY1" fmla="*/ 0 h 3142420"/>
              <a:gd name="connsiteX2" fmla="*/ 3142420 w 3142420"/>
              <a:gd name="connsiteY2" fmla="*/ 1571210 h 3142420"/>
              <a:gd name="connsiteX3" fmla="*/ 1571210 w 3142420"/>
              <a:gd name="connsiteY3" fmla="*/ 3142420 h 3142420"/>
              <a:gd name="connsiteX4" fmla="*/ 0 w 3142420"/>
              <a:gd name="connsiteY4" fmla="*/ 1571210 h 314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2420" h="3142420">
                <a:moveTo>
                  <a:pt x="0" y="1571210"/>
                </a:moveTo>
                <a:cubicBezTo>
                  <a:pt x="0" y="703455"/>
                  <a:pt x="703455" y="0"/>
                  <a:pt x="1571210" y="0"/>
                </a:cubicBezTo>
                <a:cubicBezTo>
                  <a:pt x="2438965" y="0"/>
                  <a:pt x="3142420" y="703455"/>
                  <a:pt x="3142420" y="1571210"/>
                </a:cubicBezTo>
                <a:cubicBezTo>
                  <a:pt x="3142420" y="2438965"/>
                  <a:pt x="2438965" y="3142420"/>
                  <a:pt x="1571210" y="3142420"/>
                </a:cubicBezTo>
                <a:cubicBezTo>
                  <a:pt x="703455" y="3142420"/>
                  <a:pt x="0" y="2438965"/>
                  <a:pt x="0" y="1571210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18989" tIns="549923" rIns="418990" bIns="1178408" numCol="1" spcCol="1270" anchor="ctr" anchorCtr="0">
            <a:noAutofit/>
          </a:bodyPr>
          <a:lstStyle/>
          <a:p>
            <a:pPr marL="0" lvl="0" indent="0" algn="ctr" defTabSz="1244600" rtl="1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 err="1">
                <a:latin typeface="Times New Roman" pitchFamily="18" charset="0"/>
                <a:cs typeface="Times New Roman" pitchFamily="18" charset="0"/>
              </a:rPr>
              <a:t>Virdia</a:t>
            </a:r>
            <a:r>
              <a:rPr lang="en-US" sz="2800" b="1" kern="1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he-IL" sz="2800" b="1" kern="1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1244600" rtl="1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e-IL" sz="2800" b="1" kern="1200" dirty="0">
                <a:latin typeface="Times New Roman" pitchFamily="18" charset="0"/>
                <a:cs typeface="Times New Roman" pitchFamily="18" charset="0"/>
              </a:rPr>
              <a:t>הפקת סוכרים</a:t>
            </a:r>
            <a:endParaRPr lang="he-IL" sz="2400" b="1" kern="1200" dirty="0">
              <a:cs typeface="David" pitchFamily="2" charset="-79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407D76E-8E5F-A1D1-474F-7788B2F27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1923" y="3167581"/>
            <a:ext cx="3303594" cy="3142420"/>
          </a:xfrm>
          <a:custGeom>
            <a:avLst/>
            <a:gdLst>
              <a:gd name="connsiteX0" fmla="*/ 0 w 3303594"/>
              <a:gd name="connsiteY0" fmla="*/ 1571210 h 3142420"/>
              <a:gd name="connsiteX1" fmla="*/ 1651797 w 3303594"/>
              <a:gd name="connsiteY1" fmla="*/ 0 h 3142420"/>
              <a:gd name="connsiteX2" fmla="*/ 3303594 w 3303594"/>
              <a:gd name="connsiteY2" fmla="*/ 1571210 h 3142420"/>
              <a:gd name="connsiteX3" fmla="*/ 1651797 w 3303594"/>
              <a:gd name="connsiteY3" fmla="*/ 3142420 h 3142420"/>
              <a:gd name="connsiteX4" fmla="*/ 0 w 3303594"/>
              <a:gd name="connsiteY4" fmla="*/ 1571210 h 314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3594" h="3142420">
                <a:moveTo>
                  <a:pt x="0" y="1571210"/>
                </a:moveTo>
                <a:cubicBezTo>
                  <a:pt x="0" y="703455"/>
                  <a:pt x="739535" y="0"/>
                  <a:pt x="1651797" y="0"/>
                </a:cubicBezTo>
                <a:cubicBezTo>
                  <a:pt x="2564059" y="0"/>
                  <a:pt x="3303594" y="703455"/>
                  <a:pt x="3303594" y="1571210"/>
                </a:cubicBezTo>
                <a:cubicBezTo>
                  <a:pt x="3303594" y="2438965"/>
                  <a:pt x="2564059" y="3142420"/>
                  <a:pt x="1651797" y="3142420"/>
                </a:cubicBezTo>
                <a:cubicBezTo>
                  <a:pt x="739535" y="3142420"/>
                  <a:pt x="0" y="2438965"/>
                  <a:pt x="0" y="1571210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1010350" tIns="811792" rIns="311088" bIns="602297" numCol="1" spcCol="1270" anchor="ctr" anchorCtr="0">
            <a:noAutofit/>
          </a:bodyPr>
          <a:lstStyle/>
          <a:p>
            <a:pPr marL="0" lvl="0" indent="0" algn="ctr" defTabSz="1244600" rtl="1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e-IL" sz="2800" b="1" kern="1200" dirty="0">
                <a:latin typeface="Times New Roman" pitchFamily="18" charset="0"/>
                <a:cs typeface="Times New Roman" pitchFamily="18" charset="0"/>
              </a:rPr>
              <a:t>תעשיית מזון-</a:t>
            </a:r>
          </a:p>
          <a:p>
            <a:pPr marL="0" lvl="0" indent="0" algn="ctr" defTabSz="1244600" rtl="1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e-IL" sz="2800" b="1" kern="1200" dirty="0">
                <a:latin typeface="Times New Roman" pitchFamily="18" charset="0"/>
                <a:cs typeface="Times New Roman" pitchFamily="18" charset="0"/>
              </a:rPr>
              <a:t>תסיסה-שימוש בסוכרים </a:t>
            </a:r>
            <a:endParaRPr lang="he-IL" sz="2800" b="1" kern="1200" dirty="0">
              <a:cs typeface="David" pitchFamily="2" charset="-79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9EEC0C4-D5FE-EA5A-ADCC-363567F14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0551" y="3182696"/>
            <a:ext cx="3519039" cy="3142420"/>
          </a:xfrm>
          <a:custGeom>
            <a:avLst/>
            <a:gdLst>
              <a:gd name="connsiteX0" fmla="*/ 0 w 3519039"/>
              <a:gd name="connsiteY0" fmla="*/ 1571210 h 3142420"/>
              <a:gd name="connsiteX1" fmla="*/ 1759520 w 3519039"/>
              <a:gd name="connsiteY1" fmla="*/ 0 h 3142420"/>
              <a:gd name="connsiteX2" fmla="*/ 3519040 w 3519039"/>
              <a:gd name="connsiteY2" fmla="*/ 1571210 h 3142420"/>
              <a:gd name="connsiteX3" fmla="*/ 1759520 w 3519039"/>
              <a:gd name="connsiteY3" fmla="*/ 3142420 h 3142420"/>
              <a:gd name="connsiteX4" fmla="*/ 0 w 3519039"/>
              <a:gd name="connsiteY4" fmla="*/ 1571210 h 314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9039" h="3142420">
                <a:moveTo>
                  <a:pt x="0" y="1571210"/>
                </a:moveTo>
                <a:cubicBezTo>
                  <a:pt x="0" y="703455"/>
                  <a:pt x="787764" y="0"/>
                  <a:pt x="1759520" y="0"/>
                </a:cubicBezTo>
                <a:cubicBezTo>
                  <a:pt x="2731276" y="0"/>
                  <a:pt x="3519040" y="703455"/>
                  <a:pt x="3519040" y="1571210"/>
                </a:cubicBezTo>
                <a:cubicBezTo>
                  <a:pt x="3519040" y="2438965"/>
                  <a:pt x="2731276" y="3142420"/>
                  <a:pt x="1759520" y="3142420"/>
                </a:cubicBezTo>
                <a:cubicBezTo>
                  <a:pt x="787764" y="3142420"/>
                  <a:pt x="0" y="2438965"/>
                  <a:pt x="0" y="1571210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31376" tIns="811792" rIns="1076240" bIns="602297" numCol="1" spcCol="1270" anchor="ctr" anchorCtr="0">
            <a:noAutofit/>
          </a:bodyPr>
          <a:lstStyle/>
          <a:p>
            <a:pPr marL="0" lvl="0" indent="0" algn="ctr" defTabSz="889000" rtl="1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e-IL" sz="2000" b="1" kern="1200" dirty="0">
                <a:cs typeface="David" pitchFamily="2" charset="-79"/>
              </a:rPr>
              <a:t>הדפסה תלת </a:t>
            </a:r>
            <a:r>
              <a:rPr lang="he-IL" sz="2000" b="1" kern="1200" dirty="0" err="1">
                <a:cs typeface="David" pitchFamily="2" charset="-79"/>
              </a:rPr>
              <a:t>מימדית</a:t>
            </a:r>
            <a:r>
              <a:rPr lang="he-IL" sz="2000" b="1" kern="1200" dirty="0">
                <a:cs typeface="David" pitchFamily="2" charset="-79"/>
              </a:rPr>
              <a:t>- יצירת פולימרים מהחומרים שהתקבלו בתסיסה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תרשים זרימה: מסיים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838200"/>
            <a:ext cx="7772400" cy="5105400"/>
          </a:xfrm>
          <a:prstGeom prst="flowChartTerminator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en-US" sz="6000" b="1" dirty="0">
              <a:ln w="127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  <a:cs typeface="David" pitchFamily="2" charset="-79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0D1F4C-DA5A-AC46-9791-46BFA78E3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514600"/>
            <a:ext cx="2743200" cy="2809875"/>
          </a:xfrm>
          <a:prstGeom prst="rect">
            <a:avLst/>
          </a:prstGeom>
        </p:spPr>
      </p:pic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1676400" y="1066800"/>
            <a:ext cx="6096000" cy="1107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6600" b="1" i="0" u="none" strike="noStrike" kern="1200" cap="none" spc="0" normalizeH="0" baseline="0" noProof="0" dirty="0">
                <a:ln w="127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David" pitchFamily="2" charset="-79"/>
              </a:rPr>
              <a:t>סוף</a:t>
            </a:r>
            <a:endParaRPr kumimoji="0" lang="en-US" sz="6600" b="1" i="0" u="none" strike="noStrike" kern="1200" cap="none" spc="0" normalizeH="0" baseline="0" noProof="0" dirty="0">
              <a:ln w="127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5116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Virdia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4" name="מחומש 3"/>
          <p:cNvSpPr/>
          <p:nvPr/>
        </p:nvSpPr>
        <p:spPr>
          <a:xfrm flipH="1">
            <a:off x="990600" y="1001484"/>
            <a:ext cx="6400800" cy="5334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400" b="1" dirty="0">
                <a:solidFill>
                  <a:schemeClr val="tx1"/>
                </a:solidFill>
                <a:latin typeface="Arial" pitchFamily="34" charset="0"/>
                <a:cs typeface="David" pitchFamily="2" charset="-79"/>
              </a:rPr>
              <a:t>מה בין זבל לסוכר?</a:t>
            </a:r>
            <a:endParaRPr lang="he-IL" sz="2400" b="1" dirty="0">
              <a:solidFill>
                <a:schemeClr val="tx1"/>
              </a:solidFill>
              <a:cs typeface="David" pitchFamily="2" charset="-79"/>
            </a:endParaRPr>
          </a:p>
        </p:txBody>
      </p:sp>
      <p:graphicFrame>
        <p:nvGraphicFramePr>
          <p:cNvPr id="5" name="דיאגרמה 4" descr="תרשים זרימה המתאר מעבר בין זבל לתוצרים שמישים"/>
          <p:cNvGraphicFramePr/>
          <p:nvPr>
            <p:extLst>
              <p:ext uri="{D42A27DB-BD31-4B8C-83A1-F6EECF244321}">
                <p14:modId xmlns:p14="http://schemas.microsoft.com/office/powerpoint/2010/main" val="3442195042"/>
              </p:ext>
            </p:extLst>
          </p:nvPr>
        </p:nvGraphicFramePr>
        <p:xfrm>
          <a:off x="457200" y="392974"/>
          <a:ext cx="8229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תמונה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3400" y="5279570"/>
            <a:ext cx="1714500" cy="1143000"/>
          </a:xfrm>
          <a:prstGeom prst="rect">
            <a:avLst/>
          </a:prstGeom>
        </p:spPr>
      </p:pic>
      <p:cxnSp>
        <p:nvCxnSpPr>
          <p:cNvPr id="8" name="מחבר חץ ישר 7" descr="חץ"/>
          <p:cNvCxnSpPr/>
          <p:nvPr/>
        </p:nvCxnSpPr>
        <p:spPr>
          <a:xfrm>
            <a:off x="2667000" y="3607526"/>
            <a:ext cx="838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 descr="חץ"/>
          <p:cNvCxnSpPr/>
          <p:nvPr/>
        </p:nvCxnSpPr>
        <p:spPr>
          <a:xfrm rot="5400000" flipH="1" flipV="1">
            <a:off x="5361215" y="2426426"/>
            <a:ext cx="1447800" cy="8621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 descr="חץ"/>
          <p:cNvCxnSpPr/>
          <p:nvPr/>
        </p:nvCxnSpPr>
        <p:spPr>
          <a:xfrm flipV="1">
            <a:off x="5625737" y="3326674"/>
            <a:ext cx="9906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 descr="חץ"/>
          <p:cNvCxnSpPr/>
          <p:nvPr/>
        </p:nvCxnSpPr>
        <p:spPr>
          <a:xfrm rot="16200000" flipH="1">
            <a:off x="5435238" y="3771902"/>
            <a:ext cx="1219198" cy="8381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382000" cy="304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Virdia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 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4" name="מחומש 3"/>
          <p:cNvSpPr/>
          <p:nvPr/>
        </p:nvSpPr>
        <p:spPr>
          <a:xfrm flipH="1">
            <a:off x="1066800" y="990600"/>
            <a:ext cx="6400800" cy="3810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200" b="1" dirty="0">
                <a:solidFill>
                  <a:schemeClr val="tx1"/>
                </a:solidFill>
                <a:latin typeface="Arial" pitchFamily="34" charset="0"/>
                <a:cs typeface="David" pitchFamily="2" charset="-79"/>
              </a:rPr>
              <a:t>שאלות לדיון</a:t>
            </a:r>
            <a:endParaRPr lang="he-IL" sz="2200" b="1" dirty="0">
              <a:solidFill>
                <a:schemeClr val="tx1"/>
              </a:solidFill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טבלה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87633"/>
              </p:ext>
            </p:extLst>
          </p:nvPr>
        </p:nvGraphicFramePr>
        <p:xfrm>
          <a:off x="381000" y="1524000"/>
          <a:ext cx="8458200" cy="2916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94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מה החסרונות העשויים להיות בשיטה שבה</a:t>
                      </a:r>
                      <a:r>
                        <a:rPr lang="he-IL" sz="18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 משתמשת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Virdia</a:t>
                      </a: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 ?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David" pitchFamily="2" charset="-79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האם תוכל לחשוב על תעשיות / היבטים נוספים שהמוצרים הסופיים של 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Virdia</a:t>
                      </a: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 יכולים להיות בשימוש? 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cs typeface="David" pitchFamily="2" charset="-79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מה היתרונות</a:t>
                      </a:r>
                      <a:r>
                        <a:rPr lang="he-IL" sz="18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 בשימוש בזבל אורגני שמהווה חומר מוצא עבור החברה?</a:t>
                      </a:r>
                      <a:endParaRPr lang="he-IL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David" pitchFamily="2" charset="-79"/>
                      </a:endParaRPr>
                    </a:p>
                    <a:p>
                      <a:pPr algn="r"/>
                      <a:endParaRPr lang="he-IL" sz="1800" dirty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אחד התהליכים הכימיים המרכזיים שהחברה משתמשת בו הוא </a:t>
                      </a:r>
                      <a:r>
                        <a:rPr lang="he-IL" sz="1800" b="1" u="sng" dirty="0">
                          <a:solidFill>
                            <a:srgbClr val="C00000"/>
                          </a:solidFill>
                          <a:latin typeface="Arial" pitchFamily="34" charset="0"/>
                          <a:cs typeface="David" pitchFamily="2" charset="-79"/>
                        </a:rPr>
                        <a:t>הידרוליזה.</a:t>
                      </a:r>
                      <a:r>
                        <a:rPr lang="he-IL" sz="1800" b="1" u="sng" baseline="0" dirty="0">
                          <a:solidFill>
                            <a:srgbClr val="C00000"/>
                          </a:solidFill>
                          <a:latin typeface="Arial" pitchFamily="34" charset="0"/>
                          <a:cs typeface="David" pitchFamily="2" charset="-79"/>
                        </a:rPr>
                        <a:t>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מהו תהליך ההידרוליזה?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David" pitchFamily="2" charset="-79"/>
                        </a:rPr>
                        <a:t>תן דוגמא לתהליך הידרוליזה שלמדת ונסח את התגובה הכימית ברמת הסמל.</a:t>
                      </a:r>
                      <a:endParaRPr lang="he-IL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David" pitchFamily="2" charset="-79"/>
                      </a:endParaRPr>
                    </a:p>
                    <a:p>
                      <a:pPr algn="r"/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" name="מחבר ישר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72000" y="2514600"/>
            <a:ext cx="4191000" cy="1588"/>
          </a:xfrm>
          <a:prstGeom prst="line">
            <a:avLst/>
          </a:prstGeom>
          <a:ln w="9525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מחבר ישר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3400" y="2514600"/>
            <a:ext cx="4191000" cy="1588"/>
          </a:xfrm>
          <a:prstGeom prst="line">
            <a:avLst/>
          </a:prstGeom>
          <a:ln w="9525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מלבן מעוגל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000" y="4724400"/>
            <a:ext cx="8229600" cy="16002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r>
              <a:rPr lang="he-IL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היכנס לאתר של </a:t>
            </a:r>
            <a:r>
              <a:rPr lang="he-IL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וירדיה</a:t>
            </a:r>
            <a:r>
              <a:rPr lang="he-IL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וחפשו מידע נוסף לגבי פעילותה והיישומים הטכנולוגיים השונים שבהם היא משתמשת וכיצד הכימיה באה לידי ביטוי ביישומים אלו</a:t>
            </a:r>
          </a:p>
          <a:p>
            <a:pPr algn="ctr" rtl="1">
              <a:lnSpc>
                <a:spcPct val="150000"/>
              </a:lnSpc>
            </a:pPr>
            <a:r>
              <a:rPr lang="en-US" sz="20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www.virdia.com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תסיסה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4" name="מחומש 3"/>
          <p:cNvSpPr/>
          <p:nvPr/>
        </p:nvSpPr>
        <p:spPr>
          <a:xfrm flipH="1">
            <a:off x="1066800" y="990600"/>
            <a:ext cx="6400800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200" b="1" dirty="0">
                <a:solidFill>
                  <a:schemeClr val="tx1"/>
                </a:solidFill>
                <a:latin typeface="Arial" pitchFamily="34" charset="0"/>
                <a:cs typeface="David" pitchFamily="2" charset="-79"/>
              </a:rPr>
              <a:t>אנו נתמקד בתהליכי התסיסה</a:t>
            </a:r>
            <a:endParaRPr lang="he-IL" sz="2200" b="1" dirty="0">
              <a:solidFill>
                <a:schemeClr val="tx1"/>
              </a:solidFill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תרשים זרימה: מסיים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0" y="1719942"/>
            <a:ext cx="1143000" cy="533400"/>
          </a:xfrm>
          <a:prstGeom prst="flowChartTerminator">
            <a:avLst/>
          </a:prstGeom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b="1" dirty="0">
                <a:solidFill>
                  <a:schemeClr val="tx1"/>
                </a:solidFill>
                <a:latin typeface="Times New Roman" pitchFamily="18" charset="0"/>
                <a:cs typeface="David" pitchFamily="2" charset="-79"/>
              </a:rPr>
              <a:t>סוכרים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David" pitchFamily="2" charset="-79"/>
            </a:endParaRPr>
          </a:p>
        </p:txBody>
      </p:sp>
      <p:sp>
        <p:nvSpPr>
          <p:cNvPr id="6" name="חץ ימינה מקווקו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080658" y="1709056"/>
            <a:ext cx="3962400" cy="609600"/>
          </a:xfrm>
          <a:prstGeom prst="striped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תרשים זרימה: מסיים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5800" y="1774370"/>
            <a:ext cx="2209800" cy="533400"/>
          </a:xfrm>
          <a:prstGeom prst="flowChartTerminator">
            <a:avLst/>
          </a:prstGeom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David" pitchFamily="2" charset="-79"/>
              </a:rPr>
              <a:t>תסיסה בתעשיית המזון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David" pitchFamily="2" charset="-79"/>
            </a:endParaRPr>
          </a:p>
        </p:txBody>
      </p:sp>
      <p:sp>
        <p:nvSpPr>
          <p:cNvPr id="9" name="מלבן עם פינות אלכסוניות מעוגלות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5400" y="2634340"/>
            <a:ext cx="6781800" cy="2667000"/>
          </a:xfrm>
          <a:prstGeom prst="round2DiagRect">
            <a:avLst/>
          </a:prstGeom>
          <a:ln w="19050"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 fontAlgn="auto">
              <a:spcBef>
                <a:spcPts val="58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he-IL" sz="2800" b="1" dirty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  <a:latin typeface="Arial" pitchFamily="34" charset="0"/>
                <a:cs typeface="David" pitchFamily="2" charset="-79"/>
              </a:rPr>
              <a:t>בתעשיית המזון משתמשים בחיידקים על מנת שייבצעו תסיסה. זהו תהליך שבו אורגניזמים מנצלים סוכרים, המהווים עבורם מזון להפקת אנרגיה, ומתקבלים תוצרים שונים - בין היתר חומצה </a:t>
            </a:r>
            <a:r>
              <a:rPr lang="he-IL" sz="2800" b="1" dirty="0" err="1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  <a:latin typeface="Arial" pitchFamily="34" charset="0"/>
                <a:cs typeface="David" pitchFamily="2" charset="-79"/>
              </a:rPr>
              <a:t>לקטית</a:t>
            </a:r>
            <a:r>
              <a:rPr lang="he-IL" sz="2800" b="1" dirty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  <a:latin typeface="Arial" pitchFamily="34" charset="0"/>
                <a:cs typeface="David" pitchFamily="2" charset="-79"/>
              </a:rPr>
              <a:t>. </a:t>
            </a:r>
          </a:p>
        </p:txBody>
      </p:sp>
      <p:pic>
        <p:nvPicPr>
          <p:cNvPr id="10" name="תמונה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4086" y="4892675"/>
            <a:ext cx="1219200" cy="1219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תסיסה 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4" name="מחומש 3"/>
          <p:cNvSpPr/>
          <p:nvPr/>
        </p:nvSpPr>
        <p:spPr>
          <a:xfrm flipH="1">
            <a:off x="2057400" y="990600"/>
            <a:ext cx="6400800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/>
            <a:r>
              <a:rPr lang="he-IL" sz="2200" b="1" dirty="0">
                <a:solidFill>
                  <a:schemeClr val="tx1"/>
                </a:solidFill>
                <a:latin typeface="Arial" pitchFamily="34" charset="0"/>
                <a:cs typeface="David" pitchFamily="2" charset="-79"/>
              </a:rPr>
              <a:t>ניתן לתאר זאת באופן הבא:</a:t>
            </a:r>
            <a:endParaRPr lang="he-IL" sz="2200" b="1" dirty="0">
              <a:solidFill>
                <a:schemeClr val="tx1"/>
              </a:solidFill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665C3D5-2B3F-1FC7-6C33-63C49AE31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600199"/>
            <a:ext cx="1069089" cy="1527270"/>
          </a:xfrm>
          <a:custGeom>
            <a:avLst/>
            <a:gdLst>
              <a:gd name="connsiteX0" fmla="*/ 0 w 1527269"/>
              <a:gd name="connsiteY0" fmla="*/ 0 h 1069088"/>
              <a:gd name="connsiteX1" fmla="*/ 992725 w 1527269"/>
              <a:gd name="connsiteY1" fmla="*/ 0 h 1069088"/>
              <a:gd name="connsiteX2" fmla="*/ 1527269 w 1527269"/>
              <a:gd name="connsiteY2" fmla="*/ 534544 h 1069088"/>
              <a:gd name="connsiteX3" fmla="*/ 992725 w 1527269"/>
              <a:gd name="connsiteY3" fmla="*/ 1069088 h 1069088"/>
              <a:gd name="connsiteX4" fmla="*/ 0 w 1527269"/>
              <a:gd name="connsiteY4" fmla="*/ 1069088 h 1069088"/>
              <a:gd name="connsiteX5" fmla="*/ 534544 w 1527269"/>
              <a:gd name="connsiteY5" fmla="*/ 534544 h 1069088"/>
              <a:gd name="connsiteX6" fmla="*/ 0 w 1527269"/>
              <a:gd name="connsiteY6" fmla="*/ 0 h 106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7269" h="1069088">
                <a:moveTo>
                  <a:pt x="1527268" y="0"/>
                </a:moveTo>
                <a:lnTo>
                  <a:pt x="1527268" y="694907"/>
                </a:lnTo>
                <a:lnTo>
                  <a:pt x="763635" y="1069088"/>
                </a:lnTo>
                <a:lnTo>
                  <a:pt x="1" y="694907"/>
                </a:lnTo>
                <a:lnTo>
                  <a:pt x="1" y="0"/>
                </a:lnTo>
                <a:lnTo>
                  <a:pt x="763635" y="374181"/>
                </a:lnTo>
                <a:lnTo>
                  <a:pt x="1527268" y="0"/>
                </a:lnTo>
                <a:close/>
              </a:path>
            </a:pathLst>
          </a:custGeom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9051" tIns="553594" rIns="19050" bIns="553595" numCol="1" spcCol="1270" anchor="ctr" anchorCtr="0">
            <a:noAutofit/>
          </a:bodyPr>
          <a:lstStyle/>
          <a:p>
            <a:pPr marL="0" lvl="0" indent="0" algn="ctr" defTabSz="13335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he-IL" sz="3000" kern="12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1EADB2C-5EEF-98F7-60B2-D94C212E65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526288" y="1676992"/>
            <a:ext cx="7160512" cy="1259749"/>
          </a:xfrm>
          <a:custGeom>
            <a:avLst/>
            <a:gdLst>
              <a:gd name="connsiteX0" fmla="*/ 209962 w 1259748"/>
              <a:gd name="connsiteY0" fmla="*/ 0 h 7160511"/>
              <a:gd name="connsiteX1" fmla="*/ 1049786 w 1259748"/>
              <a:gd name="connsiteY1" fmla="*/ 0 h 7160511"/>
              <a:gd name="connsiteX2" fmla="*/ 1259748 w 1259748"/>
              <a:gd name="connsiteY2" fmla="*/ 209962 h 7160511"/>
              <a:gd name="connsiteX3" fmla="*/ 1259748 w 1259748"/>
              <a:gd name="connsiteY3" fmla="*/ 7160511 h 7160511"/>
              <a:gd name="connsiteX4" fmla="*/ 1259748 w 1259748"/>
              <a:gd name="connsiteY4" fmla="*/ 7160511 h 7160511"/>
              <a:gd name="connsiteX5" fmla="*/ 0 w 1259748"/>
              <a:gd name="connsiteY5" fmla="*/ 7160511 h 7160511"/>
              <a:gd name="connsiteX6" fmla="*/ 0 w 1259748"/>
              <a:gd name="connsiteY6" fmla="*/ 7160511 h 7160511"/>
              <a:gd name="connsiteX7" fmla="*/ 0 w 1259748"/>
              <a:gd name="connsiteY7" fmla="*/ 209962 h 7160511"/>
              <a:gd name="connsiteX8" fmla="*/ 209962 w 1259748"/>
              <a:gd name="connsiteY8" fmla="*/ 0 h 716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9748" h="7160511">
                <a:moveTo>
                  <a:pt x="1259748" y="1193443"/>
                </a:moveTo>
                <a:lnTo>
                  <a:pt x="1259748" y="5967068"/>
                </a:lnTo>
                <a:cubicBezTo>
                  <a:pt x="1259748" y="6626188"/>
                  <a:pt x="1243210" y="7160508"/>
                  <a:pt x="1222809" y="7160508"/>
                </a:cubicBezTo>
                <a:lnTo>
                  <a:pt x="0" y="7160508"/>
                </a:lnTo>
                <a:lnTo>
                  <a:pt x="0" y="7160508"/>
                </a:lnTo>
                <a:lnTo>
                  <a:pt x="0" y="3"/>
                </a:lnTo>
                <a:lnTo>
                  <a:pt x="0" y="3"/>
                </a:lnTo>
                <a:lnTo>
                  <a:pt x="1222809" y="3"/>
                </a:lnTo>
                <a:cubicBezTo>
                  <a:pt x="1243210" y="3"/>
                  <a:pt x="1259748" y="534323"/>
                  <a:pt x="1259748" y="1193443"/>
                </a:cubicBez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74196" rIns="74196" bIns="74197" numCol="1" spcCol="1270" anchor="ctr" anchorCtr="0">
            <a:noAutofit/>
          </a:bodyPr>
          <a:lstStyle/>
          <a:p>
            <a:pPr marL="228600" lvl="1" indent="-228600" algn="r" defTabSz="889000" rt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he-IL" sz="2000" b="1" kern="1200" dirty="0">
                <a:cs typeface="David" pitchFamily="2" charset="-79"/>
              </a:rPr>
              <a:t>סוכרים שהופקו מ-</a:t>
            </a:r>
            <a:r>
              <a:rPr lang="en-US" sz="2000" b="1" kern="1200" dirty="0" err="1">
                <a:cs typeface="David" pitchFamily="2" charset="-79"/>
              </a:rPr>
              <a:t>virdia</a:t>
            </a:r>
            <a:r>
              <a:rPr lang="he-IL" sz="2000" b="1" kern="1200" dirty="0">
                <a:cs typeface="David" pitchFamily="2" charset="-79"/>
              </a:rPr>
              <a:t>, עוברים למפעלי מזון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A4D97C0-F963-DFF5-6865-7BBE60FA1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326848"/>
            <a:ext cx="1069089" cy="1527270"/>
          </a:xfrm>
          <a:custGeom>
            <a:avLst/>
            <a:gdLst>
              <a:gd name="connsiteX0" fmla="*/ 0 w 1527269"/>
              <a:gd name="connsiteY0" fmla="*/ 0 h 1069088"/>
              <a:gd name="connsiteX1" fmla="*/ 992725 w 1527269"/>
              <a:gd name="connsiteY1" fmla="*/ 0 h 1069088"/>
              <a:gd name="connsiteX2" fmla="*/ 1527269 w 1527269"/>
              <a:gd name="connsiteY2" fmla="*/ 534544 h 1069088"/>
              <a:gd name="connsiteX3" fmla="*/ 992725 w 1527269"/>
              <a:gd name="connsiteY3" fmla="*/ 1069088 h 1069088"/>
              <a:gd name="connsiteX4" fmla="*/ 0 w 1527269"/>
              <a:gd name="connsiteY4" fmla="*/ 1069088 h 1069088"/>
              <a:gd name="connsiteX5" fmla="*/ 534544 w 1527269"/>
              <a:gd name="connsiteY5" fmla="*/ 534544 h 1069088"/>
              <a:gd name="connsiteX6" fmla="*/ 0 w 1527269"/>
              <a:gd name="connsiteY6" fmla="*/ 0 h 106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7269" h="1069088">
                <a:moveTo>
                  <a:pt x="1527268" y="0"/>
                </a:moveTo>
                <a:lnTo>
                  <a:pt x="1527268" y="694907"/>
                </a:lnTo>
                <a:lnTo>
                  <a:pt x="763635" y="1069088"/>
                </a:lnTo>
                <a:lnTo>
                  <a:pt x="1" y="694907"/>
                </a:lnTo>
                <a:lnTo>
                  <a:pt x="1" y="0"/>
                </a:lnTo>
                <a:lnTo>
                  <a:pt x="763635" y="374181"/>
                </a:lnTo>
                <a:lnTo>
                  <a:pt x="1527268" y="0"/>
                </a:lnTo>
                <a:close/>
              </a:path>
            </a:pathLst>
          </a:custGeom>
        </p:spPr>
        <p:style>
          <a:lnRef idx="1">
            <a:schemeClr val="accent3">
              <a:alpha val="90000"/>
              <a:hueOff val="0"/>
              <a:satOff val="0"/>
              <a:lumOff val="0"/>
              <a:alphaOff val="-2000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-2000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-20000"/>
            </a:schemeClr>
          </a:effectRef>
          <a:fontRef idx="minor">
            <a:schemeClr val="dk1"/>
          </a:fontRef>
        </p:style>
        <p:txBody>
          <a:bodyPr spcFirstLastPara="0" vert="horz" wrap="square" lIns="19051" tIns="553594" rIns="19050" bIns="553595" numCol="1" spcCol="1270" anchor="ctr" anchorCtr="0">
            <a:noAutofit/>
          </a:bodyPr>
          <a:lstStyle/>
          <a:p>
            <a:pPr marL="0" lvl="0" indent="0" algn="ctr" defTabSz="13335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he-IL" sz="3000" kern="12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6A677EB-8BFA-3E60-C7FA-11F3F821FC16}"/>
              </a:ext>
            </a:extLst>
          </p:cNvPr>
          <p:cNvSpPr/>
          <p:nvPr/>
        </p:nvSpPr>
        <p:spPr>
          <a:xfrm>
            <a:off x="1508959" y="3174433"/>
            <a:ext cx="7160511" cy="1451145"/>
          </a:xfrm>
          <a:custGeom>
            <a:avLst/>
            <a:gdLst>
              <a:gd name="connsiteX0" fmla="*/ 241862 w 1451145"/>
              <a:gd name="connsiteY0" fmla="*/ 0 h 7160511"/>
              <a:gd name="connsiteX1" fmla="*/ 1209283 w 1451145"/>
              <a:gd name="connsiteY1" fmla="*/ 0 h 7160511"/>
              <a:gd name="connsiteX2" fmla="*/ 1451145 w 1451145"/>
              <a:gd name="connsiteY2" fmla="*/ 241862 h 7160511"/>
              <a:gd name="connsiteX3" fmla="*/ 1451145 w 1451145"/>
              <a:gd name="connsiteY3" fmla="*/ 7160511 h 7160511"/>
              <a:gd name="connsiteX4" fmla="*/ 1451145 w 1451145"/>
              <a:gd name="connsiteY4" fmla="*/ 7160511 h 7160511"/>
              <a:gd name="connsiteX5" fmla="*/ 0 w 1451145"/>
              <a:gd name="connsiteY5" fmla="*/ 7160511 h 7160511"/>
              <a:gd name="connsiteX6" fmla="*/ 0 w 1451145"/>
              <a:gd name="connsiteY6" fmla="*/ 7160511 h 7160511"/>
              <a:gd name="connsiteX7" fmla="*/ 0 w 1451145"/>
              <a:gd name="connsiteY7" fmla="*/ 241862 h 7160511"/>
              <a:gd name="connsiteX8" fmla="*/ 241862 w 1451145"/>
              <a:gd name="connsiteY8" fmla="*/ 0 h 716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51145" h="7160511">
                <a:moveTo>
                  <a:pt x="1451145" y="1193441"/>
                </a:moveTo>
                <a:lnTo>
                  <a:pt x="1451145" y="5967070"/>
                </a:lnTo>
                <a:cubicBezTo>
                  <a:pt x="1451145" y="6626191"/>
                  <a:pt x="1429200" y="7160511"/>
                  <a:pt x="1402129" y="7160511"/>
                </a:cubicBezTo>
                <a:lnTo>
                  <a:pt x="0" y="7160511"/>
                </a:lnTo>
                <a:lnTo>
                  <a:pt x="0" y="7160511"/>
                </a:lnTo>
                <a:lnTo>
                  <a:pt x="0" y="0"/>
                </a:lnTo>
                <a:lnTo>
                  <a:pt x="0" y="0"/>
                </a:lnTo>
                <a:lnTo>
                  <a:pt x="1402129" y="0"/>
                </a:lnTo>
                <a:cubicBezTo>
                  <a:pt x="1429200" y="0"/>
                  <a:pt x="1451145" y="534320"/>
                  <a:pt x="1451145" y="1193441"/>
                </a:cubicBez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3">
              <a:alpha val="90000"/>
              <a:hueOff val="0"/>
              <a:satOff val="0"/>
              <a:lumOff val="0"/>
              <a:alphaOff val="-2000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83538" rIns="83538" bIns="83540" numCol="1" spcCol="1270" anchor="ctr" anchorCtr="0">
            <a:noAutofit/>
          </a:bodyPr>
          <a:lstStyle/>
          <a:p>
            <a:pPr marL="228600" lvl="1" indent="-228600" algn="r" defTabSz="889000" rt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he-IL" sz="2000" b="1" u="none" kern="1200" dirty="0">
                <a:cs typeface="David" pitchFamily="2" charset="-79"/>
              </a:rPr>
              <a:t>מוסיפים לסוכרים חיידקי חומצת חלב ויוצרים סביבה נוחה להתפתחות החיידקים.חיידקי חומצת חלב מפרקים את הסוכרים ומפיקים חומצה </a:t>
            </a:r>
            <a:r>
              <a:rPr lang="he-IL" sz="2000" b="1" u="none" kern="1200" dirty="0" err="1">
                <a:cs typeface="David" pitchFamily="2" charset="-79"/>
              </a:rPr>
              <a:t>לקטית</a:t>
            </a:r>
            <a:r>
              <a:rPr lang="he-IL" sz="2000" b="1" u="none" kern="1200" dirty="0">
                <a:cs typeface="David" pitchFamily="2" charset="-79"/>
              </a:rPr>
              <a:t>.</a:t>
            </a:r>
            <a:endParaRPr lang="he-IL" sz="2000" b="1" kern="1200" dirty="0">
              <a:cs typeface="David" pitchFamily="2" charset="-79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61B92F-D9AD-540C-DD12-3AD288401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949729"/>
            <a:ext cx="1069089" cy="1527270"/>
          </a:xfrm>
          <a:custGeom>
            <a:avLst/>
            <a:gdLst>
              <a:gd name="connsiteX0" fmla="*/ 0 w 1527269"/>
              <a:gd name="connsiteY0" fmla="*/ 0 h 1069088"/>
              <a:gd name="connsiteX1" fmla="*/ 992725 w 1527269"/>
              <a:gd name="connsiteY1" fmla="*/ 0 h 1069088"/>
              <a:gd name="connsiteX2" fmla="*/ 1527269 w 1527269"/>
              <a:gd name="connsiteY2" fmla="*/ 534544 h 1069088"/>
              <a:gd name="connsiteX3" fmla="*/ 992725 w 1527269"/>
              <a:gd name="connsiteY3" fmla="*/ 1069088 h 1069088"/>
              <a:gd name="connsiteX4" fmla="*/ 0 w 1527269"/>
              <a:gd name="connsiteY4" fmla="*/ 1069088 h 1069088"/>
              <a:gd name="connsiteX5" fmla="*/ 534544 w 1527269"/>
              <a:gd name="connsiteY5" fmla="*/ 534544 h 1069088"/>
              <a:gd name="connsiteX6" fmla="*/ 0 w 1527269"/>
              <a:gd name="connsiteY6" fmla="*/ 0 h 106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7269" h="1069088">
                <a:moveTo>
                  <a:pt x="1527268" y="0"/>
                </a:moveTo>
                <a:lnTo>
                  <a:pt x="1527268" y="694907"/>
                </a:lnTo>
                <a:lnTo>
                  <a:pt x="763635" y="1069088"/>
                </a:lnTo>
                <a:lnTo>
                  <a:pt x="1" y="694907"/>
                </a:lnTo>
                <a:lnTo>
                  <a:pt x="1" y="0"/>
                </a:lnTo>
                <a:lnTo>
                  <a:pt x="763635" y="374181"/>
                </a:lnTo>
                <a:lnTo>
                  <a:pt x="1527268" y="0"/>
                </a:lnTo>
                <a:close/>
              </a:path>
            </a:pathLst>
          </a:custGeom>
        </p:spPr>
        <p:style>
          <a:lnRef idx="1">
            <a:schemeClr val="accent3">
              <a:alpha val="90000"/>
              <a:hueOff val="0"/>
              <a:satOff val="0"/>
              <a:lumOff val="0"/>
              <a:alphaOff val="-4000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-4000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-40000"/>
            </a:schemeClr>
          </a:effectRef>
          <a:fontRef idx="minor">
            <a:schemeClr val="dk1"/>
          </a:fontRef>
        </p:style>
        <p:txBody>
          <a:bodyPr spcFirstLastPara="0" vert="horz" wrap="square" lIns="19051" tIns="553594" rIns="19050" bIns="553595" numCol="1" spcCol="1270" anchor="ctr" anchorCtr="0">
            <a:noAutofit/>
          </a:bodyPr>
          <a:lstStyle/>
          <a:p>
            <a:pPr marL="0" lvl="0" indent="0" algn="ctr" defTabSz="13335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he-IL" sz="3000" kern="12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7A2D8C0-9801-55C6-053C-C4BEBD6849C1}"/>
              </a:ext>
            </a:extLst>
          </p:cNvPr>
          <p:cNvSpPr/>
          <p:nvPr/>
        </p:nvSpPr>
        <p:spPr>
          <a:xfrm>
            <a:off x="1526288" y="4778400"/>
            <a:ext cx="7160511" cy="1483449"/>
          </a:xfrm>
          <a:custGeom>
            <a:avLst/>
            <a:gdLst>
              <a:gd name="connsiteX0" fmla="*/ 247246 w 1483449"/>
              <a:gd name="connsiteY0" fmla="*/ 0 h 7160511"/>
              <a:gd name="connsiteX1" fmla="*/ 1236203 w 1483449"/>
              <a:gd name="connsiteY1" fmla="*/ 0 h 7160511"/>
              <a:gd name="connsiteX2" fmla="*/ 1483449 w 1483449"/>
              <a:gd name="connsiteY2" fmla="*/ 247246 h 7160511"/>
              <a:gd name="connsiteX3" fmla="*/ 1483449 w 1483449"/>
              <a:gd name="connsiteY3" fmla="*/ 7160511 h 7160511"/>
              <a:gd name="connsiteX4" fmla="*/ 1483449 w 1483449"/>
              <a:gd name="connsiteY4" fmla="*/ 7160511 h 7160511"/>
              <a:gd name="connsiteX5" fmla="*/ 0 w 1483449"/>
              <a:gd name="connsiteY5" fmla="*/ 7160511 h 7160511"/>
              <a:gd name="connsiteX6" fmla="*/ 0 w 1483449"/>
              <a:gd name="connsiteY6" fmla="*/ 7160511 h 7160511"/>
              <a:gd name="connsiteX7" fmla="*/ 0 w 1483449"/>
              <a:gd name="connsiteY7" fmla="*/ 247246 h 7160511"/>
              <a:gd name="connsiteX8" fmla="*/ 247246 w 1483449"/>
              <a:gd name="connsiteY8" fmla="*/ 0 h 716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83449" h="7160511">
                <a:moveTo>
                  <a:pt x="1483449" y="1193440"/>
                </a:moveTo>
                <a:lnTo>
                  <a:pt x="1483449" y="5967071"/>
                </a:lnTo>
                <a:cubicBezTo>
                  <a:pt x="1483449" y="6626189"/>
                  <a:pt x="1460516" y="7160511"/>
                  <a:pt x="1432227" y="7160511"/>
                </a:cubicBezTo>
                <a:lnTo>
                  <a:pt x="0" y="7160511"/>
                </a:lnTo>
                <a:lnTo>
                  <a:pt x="0" y="7160511"/>
                </a:lnTo>
                <a:lnTo>
                  <a:pt x="0" y="0"/>
                </a:lnTo>
                <a:lnTo>
                  <a:pt x="0" y="0"/>
                </a:lnTo>
                <a:lnTo>
                  <a:pt x="1432227" y="0"/>
                </a:lnTo>
                <a:cubicBezTo>
                  <a:pt x="1460516" y="0"/>
                  <a:pt x="1483449" y="534322"/>
                  <a:pt x="1483449" y="1193440"/>
                </a:cubicBez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3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85116" rIns="85116" bIns="85116" numCol="1" spcCol="1270" anchor="ctr" anchorCtr="0">
            <a:noAutofit/>
          </a:bodyPr>
          <a:lstStyle/>
          <a:p>
            <a:pPr marL="228600" lvl="1" indent="-228600" algn="r" defTabSz="889000" rt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he-IL" sz="2000" b="1" u="none" kern="1200" dirty="0">
                <a:cs typeface="David" pitchFamily="2" charset="-79"/>
              </a:rPr>
              <a:t>חומצה </a:t>
            </a:r>
            <a:r>
              <a:rPr lang="he-IL" sz="2000" b="1" u="none" kern="1200" dirty="0" err="1">
                <a:cs typeface="David" pitchFamily="2" charset="-79"/>
              </a:rPr>
              <a:t>לקטית</a:t>
            </a:r>
            <a:r>
              <a:rPr lang="he-IL" sz="2000" b="1" u="none" kern="1200" dirty="0">
                <a:cs typeface="David" pitchFamily="2" charset="-79"/>
              </a:rPr>
              <a:t> יכולה לשמש להחמצת יוגורטים, החמצת מלפפונים חמוצים, </a:t>
            </a:r>
            <a:r>
              <a:rPr lang="he-IL" sz="2000" b="1" u="none" kern="1200" dirty="0">
                <a:solidFill>
                  <a:srgbClr val="FF0000"/>
                </a:solidFill>
                <a:cs typeface="David" pitchFamily="2" charset="-79"/>
              </a:rPr>
              <a:t>וליצירת פולימרים בתעשיית הפלסטיק-בזה נתמקד.</a:t>
            </a:r>
            <a:endParaRPr lang="he-IL" sz="2000" b="1" kern="1200" dirty="0">
              <a:solidFill>
                <a:srgbClr val="FF0000"/>
              </a:solidFill>
              <a:cs typeface="David" pitchFamily="2" charset="-79"/>
            </a:endParaRPr>
          </a:p>
        </p:txBody>
      </p:sp>
      <p:pic>
        <p:nvPicPr>
          <p:cNvPr id="6" name="תמונה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990600"/>
            <a:ext cx="762000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חומש 3"/>
          <p:cNvSpPr>
            <a:spLocks noGrp="1"/>
          </p:cNvSpPr>
          <p:nvPr>
            <p:ph type="title" idx="4294967295"/>
          </p:nvPr>
        </p:nvSpPr>
        <p:spPr>
          <a:xfrm flipH="1">
            <a:off x="1447800" y="685800"/>
            <a:ext cx="6400800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David" pitchFamily="2" charset="-79"/>
              </a:rPr>
              <a:t>חומצה </a:t>
            </a:r>
            <a:r>
              <a:rPr kumimoji="0" lang="he-IL" sz="2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David" pitchFamily="2" charset="-79"/>
              </a:rPr>
              <a:t>לקטית</a:t>
            </a:r>
            <a:endParaRPr kumimoji="0" lang="he-IL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14" name="מלבן עם פינות חתוכות באותו צד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5929" y="1337412"/>
            <a:ext cx="8044542" cy="4419600"/>
          </a:xfrm>
          <a:prstGeom prst="snip2SameRect">
            <a:avLst>
              <a:gd name="adj1" fmla="val 16667"/>
              <a:gd name="adj2" fmla="val 12178"/>
            </a:avLst>
          </a:prstGeom>
          <a:ln w="19050"/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r" rtl="1"/>
            <a:r>
              <a:rPr lang="he-IL" dirty="0">
                <a:solidFill>
                  <a:schemeClr val="tx2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חומצה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לקטית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היא חומצה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קרבוקסילית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בעלת נוסחה מולקולרית : </a:t>
            </a:r>
            <a:r>
              <a:rPr lang="en-US" sz="2000" dirty="0">
                <a:latin typeface="David" pitchFamily="34" charset="-79"/>
                <a:cs typeface="David" pitchFamily="34" charset="-79"/>
              </a:rPr>
              <a:t>       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  </a:t>
            </a:r>
            <a:r>
              <a:rPr lang="en-US" sz="2000" dirty="0">
                <a:latin typeface="David" pitchFamily="34" charset="-79"/>
                <a:cs typeface="David" pitchFamily="34" charset="-79"/>
              </a:rPr>
              <a:t>CH</a:t>
            </a:r>
            <a:r>
              <a:rPr lang="en-US" sz="2000" baseline="-25000" dirty="0">
                <a:latin typeface="David" pitchFamily="34" charset="-79"/>
                <a:cs typeface="David" pitchFamily="34" charset="-79"/>
              </a:rPr>
              <a:t>3</a:t>
            </a:r>
            <a:r>
              <a:rPr lang="en-US" sz="2000" dirty="0">
                <a:latin typeface="David" pitchFamily="34" charset="-79"/>
                <a:cs typeface="David" pitchFamily="34" charset="-79"/>
              </a:rPr>
              <a:t>CH(OH)COOH 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ונוסחת מבנה: </a:t>
            </a:r>
            <a:endParaRPr lang="en-US" sz="2000" dirty="0">
              <a:latin typeface="David" pitchFamily="34" charset="-79"/>
              <a:cs typeface="David" pitchFamily="34" charset="-79"/>
            </a:endParaRPr>
          </a:p>
          <a:p>
            <a:pPr algn="r"/>
            <a:endParaRPr lang="en-US" sz="2000" dirty="0">
              <a:latin typeface="David" pitchFamily="34" charset="-79"/>
              <a:cs typeface="David" pitchFamily="34" charset="-79"/>
            </a:endParaRPr>
          </a:p>
          <a:p>
            <a:pPr algn="r"/>
            <a:endParaRPr lang="en-US" sz="2000" dirty="0">
              <a:latin typeface="David" pitchFamily="34" charset="-79"/>
              <a:cs typeface="David" pitchFamily="34" charset="-79"/>
            </a:endParaRPr>
          </a:p>
          <a:p>
            <a:pPr algn="r" rtl="1"/>
            <a:r>
              <a:rPr lang="he-IL" sz="2000" dirty="0">
                <a:latin typeface="David" pitchFamily="34" charset="-79"/>
                <a:cs typeface="David" pitchFamily="34" charset="-79"/>
              </a:rPr>
              <a:t>חומצה זו נוצרת בתעשייה בתהליך תסיסת גלוקוז וסוכרוז המופקים ממקורות צמחיים או מפסולת אורגנית, כמו זו שב-</a:t>
            </a:r>
            <a:r>
              <a:rPr lang="en-US" sz="2000" dirty="0">
                <a:latin typeface="David" pitchFamily="34" charset="-79"/>
                <a:cs typeface="David" pitchFamily="34" charset="-79"/>
              </a:rPr>
              <a:t>Virdia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, ע"י חיידקים הצורכים סוכרים אלה ומייצרים חומצה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לקטית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. חיידק זה חי בחלל הפה וניזון על סוכרים הנמצאים בפה ויוצר חומצה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לקטית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הגורמת לריקבון שיניים.</a:t>
            </a:r>
            <a:endParaRPr lang="he-IL" sz="2000" b="1" dirty="0">
              <a:solidFill>
                <a:schemeClr val="tx2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5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1785824" cy="1360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8F3F95A-2169-3841-F399-3C9D7043C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310" y="4273598"/>
            <a:ext cx="2328863" cy="22034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000" y="381000"/>
            <a:ext cx="83820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b="1" dirty="0">
                <a:solidFill>
                  <a:schemeClr val="tx1"/>
                </a:solidFill>
                <a:cs typeface="David" pitchFamily="2" charset="-79"/>
                <a:sym typeface="Wingdings 2"/>
              </a:rPr>
              <a:t>חומצה </a:t>
            </a:r>
            <a:r>
              <a:rPr lang="he-IL" sz="2400" b="1" dirty="0" err="1">
                <a:solidFill>
                  <a:schemeClr val="tx1"/>
                </a:solidFill>
                <a:cs typeface="David" pitchFamily="2" charset="-79"/>
                <a:sym typeface="Wingdings 2"/>
              </a:rPr>
              <a:t>לקטית</a:t>
            </a:r>
            <a:r>
              <a:rPr lang="he-IL" sz="2400" b="1" dirty="0">
                <a:solidFill>
                  <a:schemeClr val="tx1"/>
                </a:solidFill>
                <a:cs typeface="David" pitchFamily="2" charset="-79"/>
                <a:sym typeface="Wingdings 2"/>
              </a:rPr>
              <a:t></a:t>
            </a:r>
            <a:endParaRPr lang="en-US" sz="2400" b="1" dirty="0">
              <a:solidFill>
                <a:schemeClr val="tx1"/>
              </a:solidFill>
              <a:cs typeface="David" pitchFamily="2" charset="-79"/>
            </a:endParaRPr>
          </a:p>
        </p:txBody>
      </p:sp>
      <p:sp>
        <p:nvSpPr>
          <p:cNvPr id="4" name="מחומש 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 flipH="1">
            <a:off x="2057400" y="914400"/>
            <a:ext cx="6400800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David" pitchFamily="2" charset="-79"/>
              </a:rPr>
              <a:t>הדפסה תלת </a:t>
            </a:r>
            <a:r>
              <a:rPr kumimoji="0" lang="he-IL" sz="2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David" pitchFamily="2" charset="-79"/>
              </a:rPr>
              <a:t>מימדית</a:t>
            </a:r>
            <a:endParaRPr kumimoji="0" lang="he-IL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תמונה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914399"/>
            <a:ext cx="990600" cy="683823"/>
          </a:xfrm>
          <a:prstGeom prst="rect">
            <a:avLst/>
          </a:prstGeom>
        </p:spPr>
      </p:pic>
      <p:sp>
        <p:nvSpPr>
          <p:cNvPr id="8" name="מלבן עם פינות חתוכות באותו צד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5800" y="1542636"/>
            <a:ext cx="8044542" cy="4419600"/>
          </a:xfrm>
          <a:prstGeom prst="snip2SameRect">
            <a:avLst>
              <a:gd name="adj1" fmla="val 16667"/>
              <a:gd name="adj2" fmla="val 12178"/>
            </a:avLst>
          </a:prstGeom>
          <a:ln w="19050"/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r>
              <a:rPr lang="he-IL" dirty="0">
                <a:solidFill>
                  <a:schemeClr val="tx2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בתעשיית הפלסטיק מגיבים את מולקולות חומצה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לקטית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בתגובות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אסטרפקציה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ונוצרות שרשראות ארוכות (פולימרים) היוצרות את החומר הפלסטי הנקרא </a:t>
            </a:r>
            <a:r>
              <a:rPr lang="en-US" sz="2000" dirty="0">
                <a:latin typeface="David" pitchFamily="34" charset="-79"/>
                <a:cs typeface="David" pitchFamily="34" charset="-79"/>
              </a:rPr>
              <a:t>PLA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, תוצר זה שקוף ויש לו שימושים מגוונים. </a:t>
            </a:r>
          </a:p>
          <a:p>
            <a:pPr algn="ctr" rtl="1">
              <a:lnSpc>
                <a:spcPct val="150000"/>
              </a:lnSpc>
            </a:pPr>
            <a:r>
              <a:rPr lang="he-IL" sz="2000" dirty="0">
                <a:latin typeface="David" pitchFamily="34" charset="-79"/>
                <a:cs typeface="David" pitchFamily="34" charset="-79"/>
              </a:rPr>
              <a:t>בתקופה האחרונה משתמשים בחומר זה בהדפסה תלת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מימדית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כך שחומר זה מותך ומודפס בצורה מדויקת ליצירת צורות תלת </a:t>
            </a:r>
            <a:r>
              <a:rPr lang="he-IL" sz="2000" dirty="0" err="1">
                <a:latin typeface="David" pitchFamily="34" charset="-79"/>
                <a:cs typeface="David" pitchFamily="34" charset="-79"/>
              </a:rPr>
              <a:t>מימדיות</a:t>
            </a:r>
            <a:r>
              <a:rPr lang="he-IL" sz="2000" dirty="0">
                <a:latin typeface="David" pitchFamily="34" charset="-79"/>
                <a:cs typeface="David" pitchFamily="34" charset="-79"/>
              </a:rPr>
              <a:t> ע"י מדפסות מיוחדות</a:t>
            </a:r>
            <a:endParaRPr lang="he-IL" sz="2000" b="1" dirty="0">
              <a:solidFill>
                <a:schemeClr val="tx2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108FF2C9-E48E-CF83-ECC8-E99C104D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166" y="4267200"/>
            <a:ext cx="2286000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חומש 2"/>
          <p:cNvSpPr>
            <a:spLocks noGrp="1"/>
          </p:cNvSpPr>
          <p:nvPr>
            <p:ph type="title" idx="4294967295"/>
          </p:nvPr>
        </p:nvSpPr>
        <p:spPr>
          <a:xfrm flipH="1">
            <a:off x="1828800" y="609600"/>
            <a:ext cx="6400800" cy="4572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David" pitchFamily="2" charset="-79"/>
              </a:rPr>
              <a:t>מהו פולימר?</a:t>
            </a:r>
            <a:endParaRPr kumimoji="0" lang="he-IL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מלבן עם פינות חתוכות באותו צד 3"/>
          <p:cNvSpPr/>
          <p:nvPr/>
        </p:nvSpPr>
        <p:spPr>
          <a:xfrm>
            <a:off x="685800" y="1719944"/>
            <a:ext cx="8044542" cy="3156856"/>
          </a:xfrm>
          <a:prstGeom prst="snip2SameRect">
            <a:avLst>
              <a:gd name="adj1" fmla="val 16667"/>
              <a:gd name="adj2" fmla="val 12178"/>
            </a:avLst>
          </a:prstGeom>
          <a:ln w="19050"/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r>
              <a:rPr lang="he-IL" sz="2000" b="1" dirty="0"/>
              <a:t>פולימר</a:t>
            </a:r>
            <a:r>
              <a:rPr lang="he-IL" sz="2000" dirty="0"/>
              <a:t> הוא שרשרת ארוכה של יחידות (תרכובות) חוזרות הקשורות ביניהן על ידי </a:t>
            </a:r>
            <a:r>
              <a:rPr lang="he-IL" sz="2000" dirty="0">
                <a:hlinkClick r:id="rId2" tooltip="קשר קוולנטי"/>
              </a:rPr>
              <a:t>קשר קוולנטי</a:t>
            </a:r>
            <a:r>
              <a:rPr lang="he-IL" sz="2000" dirty="0"/>
              <a:t>. מולקולות הענק של הפולימר נוצרות כתוצאה מהיקשרות כימית של היחידות החוזרות. מקור השם "פולימר" ב</a:t>
            </a:r>
            <a:r>
              <a:rPr lang="he-IL" sz="2000" dirty="0">
                <a:hlinkClick r:id="rId3" tooltip="יוונית"/>
              </a:rPr>
              <a:t>יוונית</a:t>
            </a:r>
            <a:r>
              <a:rPr lang="he-IL" sz="2000" dirty="0"/>
              <a:t>: פולי- הרבה, מר- יחידה.</a:t>
            </a:r>
            <a:endParaRPr lang="he-IL" sz="2000" b="1" dirty="0">
              <a:solidFill>
                <a:schemeClr val="tx2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2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3820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42500" cap="flat" cmpd="sng" algn="ctr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David" pitchFamily="2" charset="-79"/>
                <a:sym typeface="Wingdings 2"/>
              </a:rPr>
              <a:t>תרגול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David" pitchFamily="2" charset="-79"/>
            </a:endParaRPr>
          </a:p>
        </p:txBody>
      </p:sp>
      <p:sp>
        <p:nvSpPr>
          <p:cNvPr id="2" name="מציין מיקום של מספר שקופית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88F4-4473-4391-9B35-4E90D68098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מלבן עם פינות חתוכות באותו צד 8"/>
          <p:cNvSpPr/>
          <p:nvPr/>
        </p:nvSpPr>
        <p:spPr>
          <a:xfrm>
            <a:off x="489218" y="840828"/>
            <a:ext cx="7848600" cy="5486400"/>
          </a:xfrm>
          <a:prstGeom prst="snip2SameRect">
            <a:avLst>
              <a:gd name="adj1" fmla="val 16667"/>
              <a:gd name="adj2" fmla="val 12178"/>
            </a:avLst>
          </a:prstGeom>
          <a:ln w="19050"/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342900" lvl="0" indent="-342900" algn="r" rtl="1">
              <a:lnSpc>
                <a:spcPct val="150000"/>
              </a:lnSpc>
              <a:spcBef>
                <a:spcPts val="580"/>
              </a:spcBef>
              <a:buAutoNum type="arabicPeriod"/>
              <a:defRPr/>
            </a:pPr>
            <a:r>
              <a:rPr lang="he-IL" dirty="0"/>
              <a:t>ייצור הפלסטיק </a:t>
            </a:r>
            <a:r>
              <a:rPr lang="en-US" dirty="0"/>
              <a:t>PLA </a:t>
            </a:r>
            <a:r>
              <a:rPr lang="he-IL" dirty="0"/>
              <a:t>אינו מזהם את הסביבה בניגוד לייצור חומרי פלסטיק אחרים. הסבירו מדוע </a:t>
            </a:r>
          </a:p>
          <a:p>
            <a:pPr marL="342900" lvl="0" indent="-342900" algn="r" rtl="1">
              <a:lnSpc>
                <a:spcPct val="150000"/>
              </a:lnSpc>
              <a:spcBef>
                <a:spcPts val="580"/>
              </a:spcBef>
              <a:buAutoNum type="arabicPeriod"/>
              <a:defRPr/>
            </a:pPr>
            <a:r>
              <a:rPr lang="he-IL" dirty="0"/>
              <a:t>נסחו את התגובה בין חומצה </a:t>
            </a:r>
            <a:r>
              <a:rPr lang="he-IL" dirty="0" err="1"/>
              <a:t>לקטית</a:t>
            </a:r>
            <a:r>
              <a:rPr lang="he-IL" dirty="0"/>
              <a:t> שבתמיסה מימית לבין המים?</a:t>
            </a:r>
            <a:endParaRPr lang="en-US" dirty="0"/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buFontTx/>
              <a:buAutoNum type="arabicPeriod"/>
              <a:defRPr/>
            </a:pPr>
            <a:r>
              <a:rPr lang="he-IL" dirty="0"/>
              <a:t>רשום נוסחת מבנה מלאה של חומצה </a:t>
            </a:r>
            <a:r>
              <a:rPr lang="he-IL" dirty="0" err="1"/>
              <a:t>לקטית</a:t>
            </a:r>
            <a:endParaRPr lang="en-US" dirty="0"/>
          </a:p>
          <a:p>
            <a:pPr marL="342900" lvl="0" indent="-342900" algn="r" rtl="1">
              <a:lnSpc>
                <a:spcPct val="150000"/>
              </a:lnSpc>
              <a:spcBef>
                <a:spcPts val="580"/>
              </a:spcBef>
              <a:buAutoNum type="arabicPeriod"/>
              <a:defRPr/>
            </a:pPr>
            <a:r>
              <a:rPr lang="he-IL" dirty="0"/>
              <a:t>רשום את דרגות החמצון של אטומי הפחמן בתרכובת</a:t>
            </a:r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buFontTx/>
              <a:buAutoNum type="arabicPeriod"/>
              <a:defRPr/>
            </a:pPr>
            <a:r>
              <a:rPr lang="he-IL" dirty="0"/>
              <a:t>אפשר לקבל חומצה </a:t>
            </a:r>
            <a:r>
              <a:rPr lang="he-IL" dirty="0" err="1"/>
              <a:t>לקטית</a:t>
            </a:r>
            <a:r>
              <a:rPr lang="he-IL" dirty="0"/>
              <a:t> על פי התגובה הבאה: </a:t>
            </a:r>
          </a:p>
          <a:p>
            <a:pPr marL="342900" indent="-342900" algn="ctr" rtl="1">
              <a:lnSpc>
                <a:spcPct val="150000"/>
              </a:lnSpc>
              <a:spcBef>
                <a:spcPts val="580"/>
              </a:spcBef>
              <a:buFontTx/>
              <a:buAutoNum type="arabicPeriod"/>
              <a:defRPr/>
            </a:pPr>
            <a:endParaRPr lang="he-IL" dirty="0"/>
          </a:p>
          <a:p>
            <a:pPr marL="342900" indent="-342900" algn="ctr" rtl="1">
              <a:lnSpc>
                <a:spcPct val="150000"/>
              </a:lnSpc>
              <a:spcBef>
                <a:spcPts val="580"/>
              </a:spcBef>
              <a:buFontTx/>
              <a:buAutoNum type="arabicPeriod"/>
              <a:defRPr/>
            </a:pPr>
            <a:endParaRPr lang="he-IL" dirty="0"/>
          </a:p>
          <a:p>
            <a:pPr marL="342900" indent="-342900" algn="r" rtl="1">
              <a:lnSpc>
                <a:spcPct val="150000"/>
              </a:lnSpc>
              <a:spcBef>
                <a:spcPts val="580"/>
              </a:spcBef>
              <a:defRPr/>
            </a:pPr>
            <a:r>
              <a:rPr lang="he-IL" dirty="0"/>
              <a:t>האם בתהליך זה חומצה </a:t>
            </a:r>
            <a:r>
              <a:rPr lang="he-IL" dirty="0" err="1"/>
              <a:t>לקטית</a:t>
            </a:r>
            <a:r>
              <a:rPr lang="he-IL" dirty="0"/>
              <a:t> מתקבלת כתוצאה מחיזור או מחמצון?</a:t>
            </a:r>
            <a:endParaRPr lang="en-US" dirty="0"/>
          </a:p>
          <a:p>
            <a:pPr marL="342900" indent="-342900" algn="ctr" rtl="1">
              <a:lnSpc>
                <a:spcPct val="150000"/>
              </a:lnSpc>
              <a:spcBef>
                <a:spcPts val="580"/>
              </a:spcBef>
              <a:defRPr/>
            </a:pPr>
            <a:endParaRPr lang="en-US" dirty="0"/>
          </a:p>
          <a:p>
            <a:pPr marL="342900" lvl="0" indent="-342900" algn="ctr" rtl="1">
              <a:lnSpc>
                <a:spcPct val="150000"/>
              </a:lnSpc>
              <a:spcBef>
                <a:spcPts val="580"/>
              </a:spcBef>
              <a:defRPr/>
            </a:pPr>
            <a:endParaRPr lang="en-US" dirty="0"/>
          </a:p>
          <a:p>
            <a:pPr marL="274320" indent="-274320" algn="ctr" fontAlgn="auto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endParaRPr lang="he-IL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David" pitchFamily="2" charset="-79"/>
            </a:endParaRPr>
          </a:p>
        </p:txBody>
      </p:sp>
      <p:pic>
        <p:nvPicPr>
          <p:cNvPr id="11" name="תמונה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1191" y="838200"/>
            <a:ext cx="609600" cy="609600"/>
          </a:xfrm>
          <a:prstGeom prst="rect">
            <a:avLst/>
          </a:prstGeom>
        </p:spPr>
      </p:pic>
      <p:graphicFrame>
        <p:nvGraphicFramePr>
          <p:cNvPr id="6145" name="Object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77897"/>
              </p:ext>
            </p:extLst>
          </p:nvPr>
        </p:nvGraphicFramePr>
        <p:xfrm>
          <a:off x="2590800" y="4572000"/>
          <a:ext cx="324802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r:id="rId3" imgW="2023872" imgH="740664" progId="">
                  <p:embed/>
                </p:oleObj>
              </mc:Choice>
              <mc:Fallback>
                <p:oleObj r:id="rId3" imgW="2023872" imgH="740664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72000"/>
                        <a:ext cx="324802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יבט">
  <a:themeElements>
    <a:clrScheme name="היבט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היבט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יב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11411</TotalTime>
  <Words>588</Words>
  <Application>Microsoft Office PowerPoint</Application>
  <PresentationFormat>On-screen Show (4:3)</PresentationFormat>
  <Paragraphs>84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David</vt:lpstr>
      <vt:lpstr>Tahoma</vt:lpstr>
      <vt:lpstr>Times New Roman</vt:lpstr>
      <vt:lpstr>Verdana</vt:lpstr>
      <vt:lpstr>Wingdings 2</vt:lpstr>
      <vt:lpstr>היבט</vt:lpstr>
      <vt:lpstr>תרומת וחשיבות הכימיה לתחומי ההייטק בארץ:  זבל, סוכר, והדפסה תלת מימדית מה הקשר?</vt:lpstr>
      <vt:lpstr>Virdia</vt:lpstr>
      <vt:lpstr>Virdia </vt:lpstr>
      <vt:lpstr>תסיסה</vt:lpstr>
      <vt:lpstr>תסיסה </vt:lpstr>
      <vt:lpstr>חומצה לקטית</vt:lpstr>
      <vt:lpstr>הדפסה תלת מימדית</vt:lpstr>
      <vt:lpstr>מהו פולימר?</vt:lpstr>
      <vt:lpstr>תרגול</vt:lpstr>
      <vt:lpstr>תרגול  </vt:lpstr>
      <vt:lpstr> סיכום</vt:lpstr>
      <vt:lpstr>סוף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***</dc:creator>
  <cp:lastModifiedBy>Shelly Livne</cp:lastModifiedBy>
  <cp:revision>1190</cp:revision>
  <dcterms:created xsi:type="dcterms:W3CDTF">2011-11-27T20:16:13Z</dcterms:created>
  <dcterms:modified xsi:type="dcterms:W3CDTF">2025-06-05T12:35:09Z</dcterms:modified>
</cp:coreProperties>
</file>